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3.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4.xml" ContentType="application/vnd.openxmlformats-officedocument.presentationml.tag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2.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3.xml" ContentType="application/vnd.openxmlformats-officedocument.drawingml.chartshape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4.xml" ContentType="application/vnd.openxmlformats-officedocument.drawingml.chartshapes+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2" r:id="rId1"/>
  </p:sldMasterIdLst>
  <p:notesMasterIdLst>
    <p:notesMasterId r:id="rId38"/>
  </p:notesMasterIdLst>
  <p:handoutMasterIdLst>
    <p:handoutMasterId r:id="rId39"/>
  </p:handoutMasterIdLst>
  <p:sldIdLst>
    <p:sldId id="2147329004" r:id="rId2"/>
    <p:sldId id="2147329052" r:id="rId3"/>
    <p:sldId id="2147329007" r:id="rId4"/>
    <p:sldId id="2147329053" r:id="rId5"/>
    <p:sldId id="2147329085" r:id="rId6"/>
    <p:sldId id="2147329088" r:id="rId7"/>
    <p:sldId id="2147329086" r:id="rId8"/>
    <p:sldId id="2147329089" r:id="rId9"/>
    <p:sldId id="2147329092" r:id="rId10"/>
    <p:sldId id="2147329091" r:id="rId11"/>
    <p:sldId id="2147329094" r:id="rId12"/>
    <p:sldId id="2147329090" r:id="rId13"/>
    <p:sldId id="2147329097" r:id="rId14"/>
    <p:sldId id="2147329098" r:id="rId15"/>
    <p:sldId id="2147329099" r:id="rId16"/>
    <p:sldId id="2147329100" r:id="rId17"/>
    <p:sldId id="2147329115" r:id="rId18"/>
    <p:sldId id="2147329101" r:id="rId19"/>
    <p:sldId id="2147329103" r:id="rId20"/>
    <p:sldId id="2147329104" r:id="rId21"/>
    <p:sldId id="2147329105" r:id="rId22"/>
    <p:sldId id="2147329106" r:id="rId23"/>
    <p:sldId id="2147329107" r:id="rId24"/>
    <p:sldId id="2147329108" r:id="rId25"/>
    <p:sldId id="2147329109" r:id="rId26"/>
    <p:sldId id="2147329114" r:id="rId27"/>
    <p:sldId id="2147329112" r:id="rId28"/>
    <p:sldId id="2147329110" r:id="rId29"/>
    <p:sldId id="2147329113" r:id="rId30"/>
    <p:sldId id="2147329072" r:id="rId31"/>
    <p:sldId id="2147329073" r:id="rId32"/>
    <p:sldId id="2147329074" r:id="rId33"/>
    <p:sldId id="2147329075" r:id="rId34"/>
    <p:sldId id="2147329076" r:id="rId35"/>
    <p:sldId id="2147329077" r:id="rId36"/>
    <p:sldId id="2147329078" r:id="rId37"/>
  </p:sldIdLst>
  <p:sldSz cx="12192000" cy="6858000"/>
  <p:notesSz cx="6858000" cy="9144000"/>
  <p:embeddedFontLst>
    <p:embeddedFont>
      <p:font typeface="Aptos" panose="020B000402020202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Montserrat" pitchFamily="2" charset="77"/>
      <p:regular r:id="rId48"/>
      <p:bold r:id="rId49"/>
      <p:italic r:id="rId50"/>
      <p:boldItalic r:id="rId51"/>
    </p:embeddedFont>
    <p:embeddedFont>
      <p:font typeface="Montserrat (Body)" pitchFamily="2" charset="77"/>
      <p:regular r:id="rId52"/>
      <p:bold r:id="rId53"/>
      <p:italic r:id="rId54"/>
      <p:boldItalic r:id="rId55"/>
    </p:embeddedFont>
    <p:embeddedFont>
      <p:font typeface="Montserrat ExtraBold" pitchFamily="2" charset="77"/>
      <p:bold r:id="rId56"/>
      <p:italic r:id="rId57"/>
      <p:boldItalic r:id="rId58"/>
    </p:embeddedFont>
    <p:embeddedFont>
      <p:font typeface="Montserrat Light" pitchFamily="2" charset="77"/>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ABB23A-D441-4C76-91FE-62895FF1E94D}">
          <p14:sldIdLst>
            <p14:sldId id="2147329004"/>
            <p14:sldId id="2147329052"/>
            <p14:sldId id="2147329007"/>
            <p14:sldId id="2147329053"/>
            <p14:sldId id="2147329085"/>
            <p14:sldId id="2147329088"/>
            <p14:sldId id="2147329086"/>
            <p14:sldId id="2147329089"/>
            <p14:sldId id="2147329092"/>
            <p14:sldId id="2147329091"/>
            <p14:sldId id="2147329094"/>
            <p14:sldId id="2147329090"/>
            <p14:sldId id="2147329097"/>
            <p14:sldId id="2147329098"/>
            <p14:sldId id="2147329099"/>
            <p14:sldId id="2147329100"/>
            <p14:sldId id="2147329115"/>
            <p14:sldId id="2147329101"/>
            <p14:sldId id="2147329103"/>
            <p14:sldId id="2147329104"/>
            <p14:sldId id="2147329105"/>
            <p14:sldId id="2147329106"/>
            <p14:sldId id="2147329107"/>
            <p14:sldId id="2147329108"/>
            <p14:sldId id="2147329109"/>
            <p14:sldId id="2147329114"/>
            <p14:sldId id="2147329112"/>
            <p14:sldId id="2147329110"/>
            <p14:sldId id="2147329113"/>
            <p14:sldId id="2147329072"/>
            <p14:sldId id="2147329073"/>
            <p14:sldId id="2147329074"/>
            <p14:sldId id="2147329075"/>
            <p14:sldId id="2147329076"/>
            <p14:sldId id="2147329077"/>
            <p14:sldId id="21473290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C679F5-F57F-3361-31C5-E18368CBC1D1}" name="Yen Nhi Bui" initials="YB" userId="05a18de950cba0c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C31"/>
    <a:srgbClr val="E95000"/>
    <a:srgbClr val="000000"/>
    <a:srgbClr val="D49130"/>
    <a:srgbClr val="BCE8B6"/>
    <a:srgbClr val="FFA375"/>
    <a:srgbClr val="767171"/>
    <a:srgbClr val="E15F2F"/>
    <a:srgbClr val="FDCC06"/>
    <a:srgbClr val="EAA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F2CDB-69B4-4BC8-8FBD-FA7E0A6E09E6}" v="1006" dt="2025-12-17T09:17:08.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46" autoAdjust="0"/>
    <p:restoredTop sz="95721" autoAdjust="0"/>
  </p:normalViewPr>
  <p:slideViewPr>
    <p:cSldViewPr snapToGrid="0" snapToObjects="1">
      <p:cViewPr varScale="1">
        <p:scale>
          <a:sx n="102" d="100"/>
          <a:sy n="102" d="100"/>
        </p:scale>
        <p:origin x="200" y="224"/>
      </p:cViewPr>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snapToObject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2.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3.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4.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8871717415733189"/>
          <c:w val="1"/>
          <c:h val="0.47060250375544216"/>
        </c:manualLayout>
      </c:layout>
      <c:barChart>
        <c:barDir val="col"/>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3"/>
            <c:invertIfNegative val="0"/>
            <c:bubble3D val="0"/>
            <c:spPr>
              <a:pattFill prst="dkUpDiag">
                <a:fgClr>
                  <a:srgbClr val="3C9F31"/>
                </a:fgClr>
                <a:bgClr>
                  <a:schemeClr val="bg1"/>
                </a:bgClr>
              </a:pattFill>
              <a:ln>
                <a:noFill/>
              </a:ln>
              <a:effectLst/>
            </c:spPr>
            <c:extLst>
              <c:ext xmlns:c16="http://schemas.microsoft.com/office/drawing/2014/chart" uri="{C3380CC4-5D6E-409C-BE32-E72D297353CC}">
                <c16:uniqueId val="{00000001-C26F-4044-8BE2-90C637F88560}"/>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2023</c:v>
                </c:pt>
                <c:pt idx="1">
                  <c:v>2024</c:v>
                </c:pt>
                <c:pt idx="2">
                  <c:v>2025</c:v>
                </c:pt>
                <c:pt idx="3">
                  <c:v>2026</c:v>
                </c:pt>
              </c:numCache>
            </c:numRef>
          </c:cat>
          <c:val>
            <c:numRef>
              <c:f>Sheet1!$B$2:$B$5</c:f>
              <c:numCache>
                <c:formatCode>General</c:formatCode>
                <c:ptCount val="4"/>
                <c:pt idx="0">
                  <c:v>4600</c:v>
                </c:pt>
                <c:pt idx="1">
                  <c:v>4420</c:v>
                </c:pt>
                <c:pt idx="2">
                  <c:v>4280</c:v>
                </c:pt>
                <c:pt idx="3">
                  <c:v>4150</c:v>
                </c:pt>
              </c:numCache>
            </c:numRef>
          </c:val>
          <c:extLst>
            <c:ext xmlns:c16="http://schemas.microsoft.com/office/drawing/2014/chart" uri="{C3380CC4-5D6E-409C-BE32-E72D297353CC}">
              <c16:uniqueId val="{00000002-C26F-4044-8BE2-90C637F88560}"/>
            </c:ext>
          </c:extLst>
        </c:ser>
        <c:dLbls>
          <c:dLblPos val="outEnd"/>
          <c:showLegendKey val="0"/>
          <c:showVal val="1"/>
          <c:showCatName val="0"/>
          <c:showSerName val="0"/>
          <c:showPercent val="0"/>
          <c:showBubbleSize val="0"/>
        </c:dLbls>
        <c:gapWidth val="220"/>
        <c:axId val="1113002495"/>
        <c:axId val="1112991935"/>
      </c:barChart>
      <c:catAx>
        <c:axId val="111300249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1112991935"/>
        <c:crosses val="autoZero"/>
        <c:auto val="1"/>
        <c:lblAlgn val="ctr"/>
        <c:lblOffset val="0"/>
        <c:noMultiLvlLbl val="0"/>
      </c:catAx>
      <c:valAx>
        <c:axId val="1112991935"/>
        <c:scaling>
          <c:orientation val="minMax"/>
          <c:max val="4700"/>
          <c:min val="2500"/>
        </c:scaling>
        <c:delete val="1"/>
        <c:axPos val="l"/>
        <c:numFmt formatCode="General" sourceLinked="1"/>
        <c:majorTickMark val="out"/>
        <c:minorTickMark val="none"/>
        <c:tickLblPos val="nextTo"/>
        <c:crossAx val="1113002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899286161894119"/>
          <c:h val="0.94132607686283931"/>
        </c:manualLayout>
      </c:layout>
      <c:barChart>
        <c:barDir val="col"/>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3437-41C3-86A5-D3E9A8796923}"/>
              </c:ext>
            </c:extLst>
          </c:dPt>
          <c:dPt>
            <c:idx val="2"/>
            <c:invertIfNegative val="0"/>
            <c:bubble3D val="0"/>
            <c:spPr>
              <a:solidFill>
                <a:srgbClr val="E95000"/>
              </a:solidFill>
              <a:ln>
                <a:noFill/>
              </a:ln>
              <a:effectLst/>
            </c:spPr>
            <c:extLst>
              <c:ext xmlns:c16="http://schemas.microsoft.com/office/drawing/2014/chart" uri="{C3380CC4-5D6E-409C-BE32-E72D297353CC}">
                <c16:uniqueId val="{00000003-3437-41C3-86A5-D3E9A8796923}"/>
              </c:ext>
            </c:extLst>
          </c:dPt>
          <c:dPt>
            <c:idx val="5"/>
            <c:invertIfNegative val="0"/>
            <c:bubble3D val="0"/>
            <c:spPr>
              <a:solidFill>
                <a:srgbClr val="E95000"/>
              </a:solidFill>
              <a:ln>
                <a:noFill/>
              </a:ln>
              <a:effectLst/>
            </c:spPr>
            <c:extLst>
              <c:ext xmlns:c16="http://schemas.microsoft.com/office/drawing/2014/chart" uri="{C3380CC4-5D6E-409C-BE32-E72D297353CC}">
                <c16:uniqueId val="{00000005-3437-41C3-86A5-D3E9A8796923}"/>
              </c:ext>
            </c:extLst>
          </c:dPt>
          <c:dPt>
            <c:idx val="6"/>
            <c:invertIfNegative val="0"/>
            <c:bubble3D val="0"/>
            <c:spPr>
              <a:solidFill>
                <a:srgbClr val="E95000"/>
              </a:solidFill>
              <a:ln>
                <a:noFill/>
              </a:ln>
              <a:effectLst/>
            </c:spPr>
            <c:extLst>
              <c:ext xmlns:c16="http://schemas.microsoft.com/office/drawing/2014/chart" uri="{C3380CC4-5D6E-409C-BE32-E72D297353CC}">
                <c16:uniqueId val="{00000007-3437-41C3-86A5-D3E9A879692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E95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Leffe</c:v>
                </c:pt>
                <c:pt idx="1">
                  <c:v>Chimay</c:v>
                </c:pt>
                <c:pt idx="2">
                  <c:v>Duver</c:v>
                </c:pt>
                <c:pt idx="3">
                  <c:v>Pastuer</c:v>
                </c:pt>
                <c:pt idx="4">
                  <c:v>Easr</c:v>
                </c:pt>
                <c:pt idx="5">
                  <c:v>Bia</c:v>
                </c:pt>
                <c:pt idx="6">
                  <c:v>Beigo</c:v>
                </c:pt>
                <c:pt idx="7">
                  <c:v>Tete</c:v>
                </c:pt>
              </c:strCache>
            </c:strRef>
          </c:cat>
          <c:val>
            <c:numRef>
              <c:f>Sheet1!$B$2:$B$9</c:f>
              <c:numCache>
                <c:formatCode>0%</c:formatCode>
                <c:ptCount val="8"/>
                <c:pt idx="0">
                  <c:v>-0.06</c:v>
                </c:pt>
                <c:pt idx="1">
                  <c:v>-0.06</c:v>
                </c:pt>
                <c:pt idx="2">
                  <c:v>-0.05</c:v>
                </c:pt>
                <c:pt idx="3">
                  <c:v>-0.05</c:v>
                </c:pt>
                <c:pt idx="4">
                  <c:v>-0.03</c:v>
                </c:pt>
                <c:pt idx="5">
                  <c:v>-0.03</c:v>
                </c:pt>
                <c:pt idx="6">
                  <c:v>-0.02</c:v>
                </c:pt>
                <c:pt idx="7">
                  <c:v>-0.02</c:v>
                </c:pt>
              </c:numCache>
            </c:numRef>
          </c:val>
          <c:extLst>
            <c:ext xmlns:c16="http://schemas.microsoft.com/office/drawing/2014/chart" uri="{C3380CC4-5D6E-409C-BE32-E72D297353CC}">
              <c16:uniqueId val="{00000008-3437-41C3-86A5-D3E9A8796923}"/>
            </c:ext>
          </c:extLst>
        </c:ser>
        <c:dLbls>
          <c:showLegendKey val="0"/>
          <c:showVal val="0"/>
          <c:showCatName val="0"/>
          <c:showSerName val="0"/>
          <c:showPercent val="0"/>
          <c:showBubbleSize val="0"/>
        </c:dLbls>
        <c:gapWidth val="500"/>
        <c:overlap val="4"/>
        <c:axId val="103446751"/>
        <c:axId val="1606108224"/>
      </c:barChart>
      <c:catAx>
        <c:axId val="103446751"/>
        <c:scaling>
          <c:orientation val="minMax"/>
        </c:scaling>
        <c:delete val="1"/>
        <c:axPos val="b"/>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0"/>
          <c:min val="-0.8"/>
        </c:scaling>
        <c:delete val="1"/>
        <c:axPos val="l"/>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899286161894119"/>
          <c:h val="0.94132607686283931"/>
        </c:manualLayout>
      </c:layout>
      <c:barChart>
        <c:barDir val="col"/>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0471-4637-9F0D-545372A06267}"/>
              </c:ext>
            </c:extLst>
          </c:dPt>
          <c:dPt>
            <c:idx val="2"/>
            <c:invertIfNegative val="0"/>
            <c:bubble3D val="0"/>
            <c:spPr>
              <a:solidFill>
                <a:srgbClr val="3F9C31"/>
              </a:solidFill>
              <a:ln>
                <a:noFill/>
              </a:ln>
              <a:effectLst/>
            </c:spPr>
            <c:extLst>
              <c:ext xmlns:c16="http://schemas.microsoft.com/office/drawing/2014/chart" uri="{C3380CC4-5D6E-409C-BE32-E72D297353CC}">
                <c16:uniqueId val="{00000005-0471-4637-9F0D-545372A06267}"/>
              </c:ext>
            </c:extLst>
          </c:dPt>
          <c:dPt>
            <c:idx val="5"/>
            <c:invertIfNegative val="0"/>
            <c:bubble3D val="0"/>
            <c:spPr>
              <a:solidFill>
                <a:srgbClr val="3F9C31"/>
              </a:solidFill>
              <a:ln>
                <a:noFill/>
              </a:ln>
              <a:effectLst/>
            </c:spPr>
            <c:extLst>
              <c:ext xmlns:c16="http://schemas.microsoft.com/office/drawing/2014/chart" uri="{C3380CC4-5D6E-409C-BE32-E72D297353CC}">
                <c16:uniqueId val="{00000007-0471-4637-9F0D-545372A06267}"/>
              </c:ext>
            </c:extLst>
          </c:dPt>
          <c:dPt>
            <c:idx val="6"/>
            <c:invertIfNegative val="0"/>
            <c:bubble3D val="0"/>
            <c:spPr>
              <a:solidFill>
                <a:srgbClr val="3F9C31"/>
              </a:solidFill>
              <a:ln>
                <a:noFill/>
              </a:ln>
              <a:effectLst/>
            </c:spPr>
            <c:extLst>
              <c:ext xmlns:c16="http://schemas.microsoft.com/office/drawing/2014/chart" uri="{C3380CC4-5D6E-409C-BE32-E72D297353CC}">
                <c16:uniqueId val="{00000009-0471-4637-9F0D-545372A0626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3F9C3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Sai gon</c:v>
                </c:pt>
                <c:pt idx="1">
                  <c:v>Tiger</c:v>
                </c:pt>
                <c:pt idx="2">
                  <c:v>Heineken</c:v>
                </c:pt>
                <c:pt idx="3">
                  <c:v>333</c:v>
                </c:pt>
                <c:pt idx="4">
                  <c:v>Hanoi</c:v>
                </c:pt>
                <c:pt idx="5">
                  <c:v>Bud</c:v>
                </c:pt>
                <c:pt idx="6">
                  <c:v>Sappo</c:v>
                </c:pt>
                <c:pt idx="7">
                  <c:v>Larue</c:v>
                </c:pt>
              </c:strCache>
            </c:strRef>
          </c:cat>
          <c:val>
            <c:numRef>
              <c:f>Sheet1!$B$2:$B$9</c:f>
              <c:numCache>
                <c:formatCode>0%</c:formatCode>
                <c:ptCount val="8"/>
                <c:pt idx="0">
                  <c:v>-0.72</c:v>
                </c:pt>
                <c:pt idx="1">
                  <c:v>-0.56000000000000005</c:v>
                </c:pt>
                <c:pt idx="2">
                  <c:v>-0.51</c:v>
                </c:pt>
                <c:pt idx="3">
                  <c:v>-0.48</c:v>
                </c:pt>
                <c:pt idx="4">
                  <c:v>-0.42</c:v>
                </c:pt>
                <c:pt idx="5">
                  <c:v>-0.28000000000000003</c:v>
                </c:pt>
                <c:pt idx="6">
                  <c:v>-0.22</c:v>
                </c:pt>
                <c:pt idx="7">
                  <c:v>-0.18</c:v>
                </c:pt>
              </c:numCache>
            </c:numRef>
          </c:val>
          <c:extLst>
            <c:ext xmlns:c16="http://schemas.microsoft.com/office/drawing/2014/chart" uri="{C3380CC4-5D6E-409C-BE32-E72D297353CC}">
              <c16:uniqueId val="{0000000A-0471-4637-9F0D-545372A06267}"/>
            </c:ext>
          </c:extLst>
        </c:ser>
        <c:dLbls>
          <c:showLegendKey val="0"/>
          <c:showVal val="0"/>
          <c:showCatName val="0"/>
          <c:showSerName val="0"/>
          <c:showPercent val="0"/>
          <c:showBubbleSize val="0"/>
        </c:dLbls>
        <c:gapWidth val="500"/>
        <c:overlap val="4"/>
        <c:axId val="103446751"/>
        <c:axId val="1606108224"/>
      </c:barChart>
      <c:catAx>
        <c:axId val="103446751"/>
        <c:scaling>
          <c:orientation val="minMax"/>
        </c:scaling>
        <c:delete val="1"/>
        <c:axPos val="b"/>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l"/>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6199212805354838E-3"/>
          <c:w val="1"/>
          <c:h val="0.99838007568187459"/>
        </c:manualLayout>
      </c:layout>
      <c:scatterChart>
        <c:scatterStyle val="lineMarker"/>
        <c:varyColors val="0"/>
        <c:ser>
          <c:idx val="0"/>
          <c:order val="0"/>
          <c:tx>
            <c:strRef>
              <c:f>'Ark1'!$B$1</c:f>
              <c:strCache>
                <c:ptCount val="1"/>
                <c:pt idx="0">
                  <c:v>Heineken</c:v>
                </c:pt>
              </c:strCache>
            </c:strRef>
          </c:tx>
          <c:spPr>
            <a:ln w="25400" cap="rnd">
              <a:noFill/>
              <a:round/>
            </a:ln>
            <a:effectLst/>
          </c:spPr>
          <c:marker>
            <c:symbol val="triangle"/>
            <c:size val="8"/>
            <c:spPr>
              <a:solidFill>
                <a:srgbClr val="64A70B"/>
              </a:solidFill>
              <a:ln w="9525">
                <a:solidFill>
                  <a:srgbClr val="64A70B"/>
                </a:solidFill>
              </a:ln>
              <a:effectLst/>
            </c:spPr>
          </c:marker>
          <c:dLbls>
            <c:dLbl>
              <c:idx val="0"/>
              <c:layout>
                <c:manualLayout>
                  <c:x val="-4.272465218175895E-2"/>
                  <c:y val="9.2205809462973225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58AB-4EC6-B0AD-51026D1EA5D0}"/>
                </c:ext>
              </c:extLst>
            </c:dLbl>
            <c:spPr>
              <a:noFill/>
              <a:ln>
                <a:noFill/>
              </a:ln>
              <a:effectLst/>
            </c:spPr>
            <c:txPr>
              <a:bodyPr rot="0" spcFirstLastPara="1" vertOverflow="ellipsis" vert="horz" wrap="square" anchor="ctr" anchorCtr="1"/>
              <a:lstStyle/>
              <a:p>
                <a:pPr>
                  <a:defRPr sz="300" b="0" i="0" u="none" strike="noStrike" kern="1200" baseline="0">
                    <a:solidFill>
                      <a:schemeClr val="tx1">
                        <a:lumMod val="75000"/>
                        <a:lumOff val="25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'Ark1'!$B$2:$B$22</c:f>
              <c:numCache>
                <c:formatCode>General</c:formatCode>
                <c:ptCount val="21"/>
                <c:pt idx="0" formatCode="####.000">
                  <c:v>1.04</c:v>
                </c:pt>
              </c:numCache>
            </c:numRef>
          </c:yVal>
          <c:smooth val="0"/>
          <c:extLst>
            <c:ext xmlns:c16="http://schemas.microsoft.com/office/drawing/2014/chart" uri="{C3380CC4-5D6E-409C-BE32-E72D297353CC}">
              <c16:uniqueId val="{00000001-58AB-4EC6-B0AD-51026D1EA5D0}"/>
            </c:ext>
          </c:extLst>
        </c:ser>
        <c:ser>
          <c:idx val="1"/>
          <c:order val="1"/>
          <c:tx>
            <c:strRef>
              <c:f>'Ark1'!$C$1</c:f>
              <c:strCache>
                <c:ptCount val="1"/>
                <c:pt idx="0">
                  <c:v>Sapporo</c:v>
                </c:pt>
              </c:strCache>
            </c:strRef>
          </c:tx>
          <c:spPr>
            <a:ln w="25400" cap="rnd">
              <a:noFill/>
              <a:round/>
            </a:ln>
            <a:effectLst/>
          </c:spPr>
          <c:marker>
            <c:symbol val="triangle"/>
            <c:size val="8"/>
            <c:spPr>
              <a:solidFill>
                <a:schemeClr val="accent2"/>
              </a:solidFill>
              <a:ln w="9525">
                <a:solidFill>
                  <a:schemeClr val="accent2"/>
                </a:solidFill>
              </a:ln>
              <a:effectLst/>
            </c:spPr>
          </c:marker>
          <c:dLbls>
            <c:dLbl>
              <c:idx val="1"/>
              <c:layout>
                <c:manualLayout>
                  <c:x val="-3.5085356730112496E-2"/>
                  <c:y val="1.4046780339676112E-2"/>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7-58AB-4EC6-B0AD-51026D1EA5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'Ark1'!$C$2:$C$22</c:f>
              <c:numCache>
                <c:formatCode>####.000</c:formatCode>
                <c:ptCount val="21"/>
                <c:pt idx="1">
                  <c:v>0.92</c:v>
                </c:pt>
              </c:numCache>
            </c:numRef>
          </c:yVal>
          <c:smooth val="0"/>
          <c:extLst>
            <c:ext xmlns:c16="http://schemas.microsoft.com/office/drawing/2014/chart" uri="{C3380CC4-5D6E-409C-BE32-E72D297353CC}">
              <c16:uniqueId val="{00000002-58AB-4EC6-B0AD-51026D1EA5D0}"/>
            </c:ext>
          </c:extLst>
        </c:ser>
        <c:ser>
          <c:idx val="2"/>
          <c:order val="2"/>
          <c:tx>
            <c:strRef>
              <c:f>'Ark1'!$D$1</c:f>
              <c:strCache>
                <c:ptCount val="1"/>
                <c:pt idx="0">
                  <c:v>Leffe</c:v>
                </c:pt>
              </c:strCache>
            </c:strRef>
          </c:tx>
          <c:spPr>
            <a:ln w="25400" cap="rnd">
              <a:noFill/>
              <a:round/>
            </a:ln>
            <a:effectLst/>
          </c:spPr>
          <c:marker>
            <c:symbol val="triangle"/>
            <c:size val="8"/>
            <c:spPr>
              <a:solidFill>
                <a:schemeClr val="accent3"/>
              </a:solidFill>
              <a:ln w="9525">
                <a:solidFill>
                  <a:schemeClr val="accent3"/>
                </a:solidFill>
              </a:ln>
              <a:effectLst/>
            </c:spPr>
          </c:marker>
          <c:dLbls>
            <c:dLbl>
              <c:idx val="2"/>
              <c:layout>
                <c:manualLayout>
                  <c:x val="-2.9107847295999981E-2"/>
                  <c:y val="8.436461594055005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58AB-4EC6-B0AD-51026D1EA5D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'Ark1'!$D$2:$D$22</c:f>
              <c:numCache>
                <c:formatCode>General</c:formatCode>
                <c:ptCount val="21"/>
                <c:pt idx="2" formatCode="####.000">
                  <c:v>1.1200000000000001</c:v>
                </c:pt>
              </c:numCache>
            </c:numRef>
          </c:yVal>
          <c:smooth val="0"/>
          <c:extLst>
            <c:ext xmlns:c16="http://schemas.microsoft.com/office/drawing/2014/chart" uri="{C3380CC4-5D6E-409C-BE32-E72D297353CC}">
              <c16:uniqueId val="{00000004-58AB-4EC6-B0AD-51026D1EA5D0}"/>
            </c:ext>
          </c:extLst>
        </c:ser>
        <c:ser>
          <c:idx val="3"/>
          <c:order val="3"/>
          <c:tx>
            <c:strRef>
              <c:f>'Ark1'!$E$1</c:f>
              <c:strCache>
                <c:ptCount val="1"/>
                <c:pt idx="0">
                  <c:v>Budweiser</c:v>
                </c:pt>
              </c:strCache>
            </c:strRef>
          </c:tx>
          <c:spPr>
            <a:ln w="25400" cap="rnd">
              <a:noFill/>
              <a:round/>
            </a:ln>
            <a:effectLst/>
          </c:spPr>
          <c:marker>
            <c:symbol val="triangle"/>
            <c:size val="8"/>
            <c:spPr>
              <a:solidFill>
                <a:schemeClr val="accent4"/>
              </a:solidFill>
              <a:ln w="9525">
                <a:solidFill>
                  <a:schemeClr val="accent4"/>
                </a:solidFill>
              </a:ln>
              <a:effectLst/>
            </c:spPr>
          </c:marker>
          <c:dLbls>
            <c:dLbl>
              <c:idx val="3"/>
              <c:layout>
                <c:manualLayout>
                  <c:x val="-4.2500824422765551E-2"/>
                  <c:y val="1.404678033967608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8-58AB-4EC6-B0AD-51026D1EA5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'Ark1'!$E$2:$E$22</c:f>
              <c:numCache>
                <c:formatCode>General</c:formatCode>
                <c:ptCount val="21"/>
                <c:pt idx="3" formatCode="####.000">
                  <c:v>0.8</c:v>
                </c:pt>
              </c:numCache>
            </c:numRef>
          </c:yVal>
          <c:smooth val="0"/>
          <c:extLst>
            <c:ext xmlns:c16="http://schemas.microsoft.com/office/drawing/2014/chart" uri="{C3380CC4-5D6E-409C-BE32-E72D297353CC}">
              <c16:uniqueId val="{00000005-58AB-4EC6-B0AD-51026D1EA5D0}"/>
            </c:ext>
          </c:extLst>
        </c:ser>
        <c:ser>
          <c:idx val="4"/>
          <c:order val="4"/>
          <c:tx>
            <c:strRef>
              <c:f>'Ark1'!$F$1</c:f>
              <c:strCache>
                <c:ptCount val="1"/>
                <c:pt idx="0">
                  <c:v>Tiger</c:v>
                </c:pt>
              </c:strCache>
            </c:strRef>
          </c:tx>
          <c:spPr>
            <a:ln w="25400" cap="rnd">
              <a:noFill/>
              <a:round/>
            </a:ln>
            <a:effectLst/>
          </c:spPr>
          <c:marker>
            <c:symbol val="triangle"/>
            <c:size val="8"/>
            <c:spPr>
              <a:solidFill>
                <a:schemeClr val="accent5"/>
              </a:solidFill>
              <a:ln w="9525">
                <a:solidFill>
                  <a:schemeClr val="accent5"/>
                </a:solidFill>
              </a:ln>
              <a:effectLst/>
            </c:spPr>
          </c:marker>
          <c:dPt>
            <c:idx val="4"/>
            <c:marker>
              <c:symbol val="triangle"/>
              <c:size val="8"/>
              <c:spPr>
                <a:solidFill>
                  <a:schemeClr val="accent5"/>
                </a:solidFill>
                <a:ln w="9525">
                  <a:solidFill>
                    <a:schemeClr val="accent5"/>
                  </a:solidFill>
                </a:ln>
                <a:effectLst/>
              </c:spPr>
            </c:marker>
            <c:bubble3D val="0"/>
            <c:extLst>
              <c:ext xmlns:c16="http://schemas.microsoft.com/office/drawing/2014/chart" uri="{C3380CC4-5D6E-409C-BE32-E72D297353CC}">
                <c16:uniqueId val="{00000006-58AB-4EC6-B0AD-51026D1EA5D0}"/>
              </c:ext>
            </c:extLst>
          </c:dPt>
          <c:dLbls>
            <c:dLbl>
              <c:idx val="4"/>
              <c:layout>
                <c:manualLayout>
                  <c:x val="-5.0570213303303885E-2"/>
                  <c:y val="-8.3851072984504043E-3"/>
                </c:manualLayout>
              </c:layout>
              <c:dLblPos val="r"/>
              <c:showLegendKey val="0"/>
              <c:showVal val="0"/>
              <c:showCatName val="0"/>
              <c:showSerName val="1"/>
              <c:showPercent val="0"/>
              <c:showBubbleSize val="0"/>
              <c:extLst>
                <c:ext xmlns:c15="http://schemas.microsoft.com/office/drawing/2012/chart" uri="{CE6537A1-D6FC-4f65-9D91-7224C49458BB}">
                  <c15:layout>
                    <c:manualLayout>
                      <c:w val="7.5856564232523183E-2"/>
                      <c:h val="2.7991293845524505E-2"/>
                    </c:manualLayout>
                  </c15:layout>
                </c:ext>
                <c:ext xmlns:c16="http://schemas.microsoft.com/office/drawing/2014/chart" uri="{C3380CC4-5D6E-409C-BE32-E72D297353CC}">
                  <c16:uniqueId val="{00000006-58AB-4EC6-B0AD-51026D1EA5D0}"/>
                </c:ext>
              </c:extLst>
            </c:dLbl>
            <c:spPr>
              <a:noFill/>
              <a:ln>
                <a:noFill/>
              </a:ln>
              <a:effectLst/>
            </c:spPr>
            <c:txPr>
              <a:bodyPr rot="0" spcFirstLastPara="1" vertOverflow="ellipsis" vert="horz" wrap="square" anchor="ctr" anchorCtr="1"/>
              <a:lstStyle/>
              <a:p>
                <a:pPr>
                  <a:defRPr sz="500" b="0" i="0" u="none" strike="noStrike" kern="1200" baseline="0">
                    <a:solidFill>
                      <a:schemeClr val="tx1">
                        <a:lumMod val="75000"/>
                        <a:lumOff val="25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'Ark1'!$F$2:$F$22</c:f>
              <c:numCache>
                <c:formatCode>General</c:formatCode>
                <c:ptCount val="21"/>
                <c:pt idx="4" formatCode="####.000">
                  <c:v>0.32</c:v>
                </c:pt>
              </c:numCache>
            </c:numRef>
          </c:yVal>
          <c:smooth val="0"/>
          <c:extLst>
            <c:ext xmlns:c16="http://schemas.microsoft.com/office/drawing/2014/chart" uri="{C3380CC4-5D6E-409C-BE32-E72D297353CC}">
              <c16:uniqueId val="{00000007-58AB-4EC6-B0AD-51026D1EA5D0}"/>
            </c:ext>
          </c:extLst>
        </c:ser>
        <c:ser>
          <c:idx val="6"/>
          <c:order val="5"/>
          <c:tx>
            <c:strRef>
              <c:f>'Ark1'!$H$1</c:f>
              <c:strCache>
                <c:ptCount val="1"/>
                <c:pt idx="0">
                  <c:v>Saigon</c:v>
                </c:pt>
              </c:strCache>
            </c:strRef>
          </c:tx>
          <c:spPr>
            <a:ln w="25400" cap="rnd">
              <a:noFill/>
              <a:round/>
            </a:ln>
            <a:effectLst/>
          </c:spPr>
          <c:marker>
            <c:symbol val="circle"/>
            <c:size val="7"/>
            <c:spPr>
              <a:solidFill>
                <a:schemeClr val="accent1">
                  <a:lumMod val="60000"/>
                </a:schemeClr>
              </a:solidFill>
              <a:ln w="9525">
                <a:solidFill>
                  <a:schemeClr val="accent1">
                    <a:lumMod val="60000"/>
                  </a:schemeClr>
                </a:solidFill>
              </a:ln>
              <a:effectLst/>
            </c:spPr>
          </c:marker>
          <c:dPt>
            <c:idx val="6"/>
            <c:marker>
              <c:symbol val="circle"/>
              <c:size val="7"/>
              <c:spPr>
                <a:solidFill>
                  <a:srgbClr val="F4A338"/>
                </a:solidFill>
                <a:ln w="9525">
                  <a:noFill/>
                </a:ln>
                <a:effectLst/>
              </c:spPr>
            </c:marker>
            <c:bubble3D val="0"/>
            <c:spPr>
              <a:ln w="25400" cap="rnd">
                <a:noFill/>
                <a:round/>
              </a:ln>
              <a:effectLst/>
            </c:spPr>
            <c:extLst>
              <c:ext xmlns:c16="http://schemas.microsoft.com/office/drawing/2014/chart" uri="{C3380CC4-5D6E-409C-BE32-E72D297353CC}">
                <c16:uniqueId val="{00000009-58AB-4EC6-B0AD-51026D1EA5D0}"/>
              </c:ext>
            </c:extLst>
          </c:dPt>
          <c:dLbls>
            <c:dLbl>
              <c:idx val="6"/>
              <c:layout>
                <c:manualLayout>
                  <c:x val="-7.3876385360868227E-2"/>
                  <c:y val="1.9041951931494771E-3"/>
                </c:manualLayout>
              </c:layout>
              <c:spPr>
                <a:noFill/>
                <a:ln>
                  <a:noFill/>
                </a:ln>
                <a:effectLst/>
              </c:spPr>
              <c:txPr>
                <a:bodyPr rot="0" spcFirstLastPara="1" vertOverflow="ellipsis" vert="horz" wrap="square" anchor="ctr" anchorCtr="1"/>
                <a:lstStyle/>
                <a:p>
                  <a:pPr algn="ctr">
                    <a:defRPr sz="700" b="0" i="0" u="none" strike="noStrike" kern="1200" baseline="0">
                      <a:solidFill>
                        <a:srgbClr val="F49800"/>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2674026438125346"/>
                      <c:h val="3.5164991964433227E-2"/>
                    </c:manualLayout>
                  </c15:layout>
                </c:ext>
                <c:ext xmlns:c16="http://schemas.microsoft.com/office/drawing/2014/chart" uri="{C3380CC4-5D6E-409C-BE32-E72D297353CC}">
                  <c16:uniqueId val="{00000009-58AB-4EC6-B0AD-51026D1EA5D0}"/>
                </c:ext>
              </c:extLst>
            </c:dLbl>
            <c:spPr>
              <a:noFill/>
              <a:ln>
                <a:noFill/>
              </a:ln>
              <a:effectLst/>
            </c:spPr>
            <c:txPr>
              <a:bodyPr rot="0" spcFirstLastPara="1" vertOverflow="ellipsis" vert="horz" wrap="square" anchor="ctr" anchorCtr="1"/>
              <a:lstStyle/>
              <a:p>
                <a:pPr algn="ctr">
                  <a:defRPr sz="700" b="0" i="0" u="none" strike="noStrike" kern="1200" baseline="0">
                    <a:solidFill>
                      <a:srgbClr val="FF912D"/>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lumMod val="60000"/>
                  </a:schemeClr>
                </a:solidFill>
                <a:prstDash val="sysDot"/>
              </a:ln>
              <a:effectLst/>
            </c:spPr>
            <c:trendlineType val="linear"/>
            <c:dispRSqr val="0"/>
            <c:dispEq val="0"/>
          </c:trendline>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'Ark1'!$H$2:$H$22</c:f>
              <c:numCache>
                <c:formatCode>General</c:formatCode>
                <c:ptCount val="21"/>
                <c:pt idx="6" formatCode="####.000">
                  <c:v>-0.48</c:v>
                </c:pt>
              </c:numCache>
            </c:numRef>
          </c:yVal>
          <c:smooth val="0"/>
          <c:extLst>
            <c:ext xmlns:c16="http://schemas.microsoft.com/office/drawing/2014/chart" uri="{C3380CC4-5D6E-409C-BE32-E72D297353CC}">
              <c16:uniqueId val="{0000000B-58AB-4EC6-B0AD-51026D1EA5D0}"/>
            </c:ext>
          </c:extLst>
        </c:ser>
        <c:ser>
          <c:idx val="7"/>
          <c:order val="6"/>
          <c:tx>
            <c:strRef>
              <c:f>'Ark1'!$I$1</c:f>
              <c:strCache>
                <c:ptCount val="1"/>
                <c:pt idx="0">
                  <c:v>Bia 33</c:v>
                </c:pt>
              </c:strCache>
            </c:strRef>
          </c:tx>
          <c:spPr>
            <a:ln w="25400" cap="rnd">
              <a:noFill/>
              <a:round/>
            </a:ln>
            <a:effectLst/>
          </c:spPr>
          <c:marker>
            <c:symbol val="circle"/>
            <c:size val="7"/>
            <c:spPr>
              <a:solidFill>
                <a:srgbClr val="0065D3"/>
              </a:solidFill>
              <a:ln w="9525">
                <a:noFill/>
              </a:ln>
              <a:effectLst/>
            </c:spPr>
          </c:marker>
          <c:dLbls>
            <c:dLbl>
              <c:idx val="7"/>
              <c:layout>
                <c:manualLayout>
                  <c:x val="-4.5765375915377115E-3"/>
                  <c:y val="-1.8273294087607301E-3"/>
                </c:manualLayout>
              </c:layout>
              <c:tx>
                <c:rich>
                  <a:bodyPr rot="0" spcFirstLastPara="1" vertOverflow="ellipsis" vert="horz" wrap="square" anchor="ctr" anchorCtr="1"/>
                  <a:lstStyle/>
                  <a:p>
                    <a:pPr algn="ctr">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fld id="{E8C4C109-A00E-4282-85A6-359FB252AFB2}" type="SERIESNAME">
                      <a:rPr lang="en-US" sz="400" baseline="0">
                        <a:solidFill>
                          <a:srgbClr val="0065D3"/>
                        </a:solidFill>
                        <a:latin typeface="Montserrat" pitchFamily="2" charset="0"/>
                      </a:rPr>
                      <a:pPr algn="ctr">
                        <a:defRPr sz="400">
                          <a:solidFill>
                            <a:srgbClr val="0065D3"/>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ctr">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58AB-4EC6-B0AD-51026D1EA5D0}"/>
                </c:ext>
              </c:extLst>
            </c:dLbl>
            <c:spPr>
              <a:noFill/>
              <a:ln>
                <a:noFill/>
              </a:ln>
              <a:effectLst/>
            </c:spPr>
            <c:txPr>
              <a:bodyPr rot="0" spcFirstLastPara="1" vertOverflow="ellipsis" vert="horz" wrap="square" anchor="ctr" anchorCtr="1"/>
              <a:lstStyle/>
              <a:p>
                <a:pPr algn="ctr">
                  <a:defRPr sz="400" b="0" i="0" u="none" strike="noStrike" kern="1200" baseline="0">
                    <a:solidFill>
                      <a:srgbClr val="0065D3"/>
                    </a:solidFill>
                    <a:latin typeface="+mj-lt"/>
                    <a:ea typeface="Arial Unicode MS" panose="020B0604020202020204" pitchFamily="34" charset="-128"/>
                    <a:cs typeface="Arial Unicode MS" panose="020B0604020202020204" pitchFamily="34" charset="-128"/>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'Ark1'!$I$2:$I$22</c:f>
              <c:numCache>
                <c:formatCode>General</c:formatCode>
                <c:ptCount val="21"/>
                <c:pt idx="7" formatCode="####.000">
                  <c:v>-0.72</c:v>
                </c:pt>
              </c:numCache>
            </c:numRef>
          </c:yVal>
          <c:smooth val="0"/>
          <c:extLst>
            <c:ext xmlns:c16="http://schemas.microsoft.com/office/drawing/2014/chart" uri="{C3380CC4-5D6E-409C-BE32-E72D297353CC}">
              <c16:uniqueId val="{0000000D-58AB-4EC6-B0AD-51026D1EA5D0}"/>
            </c:ext>
          </c:extLst>
        </c:ser>
        <c:ser>
          <c:idx val="8"/>
          <c:order val="7"/>
          <c:tx>
            <c:strRef>
              <c:f>'Ark1'!$J$1</c:f>
              <c:strCache>
                <c:ptCount val="1"/>
                <c:pt idx="0">
                  <c:v>Hanoi Beer</c:v>
                </c:pt>
              </c:strCache>
            </c:strRef>
          </c:tx>
          <c:spPr>
            <a:ln w="25400" cap="rnd">
              <a:noFill/>
              <a:round/>
            </a:ln>
            <a:effectLst/>
          </c:spPr>
          <c:marker>
            <c:symbol val="circle"/>
            <c:size val="7"/>
            <c:spPr>
              <a:solidFill>
                <a:srgbClr val="F49800"/>
              </a:solidFill>
              <a:ln w="9525">
                <a:noFill/>
              </a:ln>
              <a:effectLst/>
            </c:spPr>
          </c:marker>
          <c:dPt>
            <c:idx val="8"/>
            <c:marker>
              <c:symbol val="circle"/>
              <c:size val="7"/>
              <c:spPr>
                <a:solidFill>
                  <a:srgbClr val="00B050"/>
                </a:solidFill>
                <a:ln w="9525">
                  <a:noFill/>
                </a:ln>
                <a:effectLst/>
              </c:spPr>
            </c:marker>
            <c:bubble3D val="0"/>
            <c:extLst>
              <c:ext xmlns:c16="http://schemas.microsoft.com/office/drawing/2014/chart" uri="{C3380CC4-5D6E-409C-BE32-E72D297353CC}">
                <c16:uniqueId val="{0000000E-58AB-4EC6-B0AD-51026D1EA5D0}"/>
              </c:ext>
            </c:extLst>
          </c:dPt>
          <c:dLbls>
            <c:dLbl>
              <c:idx val="8"/>
              <c:layout>
                <c:manualLayout>
                  <c:x val="-7.940844342582748E-2"/>
                  <c:y val="-8.4829565584626128E-3"/>
                </c:manualLayout>
              </c:layout>
              <c:tx>
                <c:rich>
                  <a:bodyPr rot="0" spcFirstLastPara="1" vertOverflow="ellipsis" vert="horz" wrap="square" anchor="ctr" anchorCtr="1"/>
                  <a:lstStyle/>
                  <a:p>
                    <a:pPr algn="ctr">
                      <a:defRPr sz="3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fld id="{2FCCE2D1-3337-47B8-AFD1-0F02497FDFF2}" type="SERIESNAME">
                      <a:rPr lang="en-US" sz="300" baseline="0">
                        <a:solidFill>
                          <a:srgbClr val="00B050"/>
                        </a:solidFill>
                        <a:latin typeface="Montserrat" pitchFamily="2" charset="0"/>
                      </a:rPr>
                      <a:pPr algn="ctr">
                        <a:defRPr sz="300">
                          <a:solidFill>
                            <a:srgbClr val="00B050"/>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ctr">
                    <a:defRPr sz="3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196188728039745"/>
                      <c:h val="1.5896860253586404E-2"/>
                    </c:manualLayout>
                  </c15:layout>
                  <c15:dlblFieldTable/>
                  <c15:showDataLabelsRange val="0"/>
                </c:ext>
                <c:ext xmlns:c16="http://schemas.microsoft.com/office/drawing/2014/chart" uri="{C3380CC4-5D6E-409C-BE32-E72D297353CC}">
                  <c16:uniqueId val="{0000000E-58AB-4EC6-B0AD-51026D1EA5D0}"/>
                </c:ext>
              </c:extLst>
            </c:dLbl>
            <c:spPr>
              <a:noFill/>
              <a:ln>
                <a:noFill/>
              </a:ln>
              <a:effectLst/>
            </c:spPr>
            <c:txPr>
              <a:bodyPr rot="0" spcFirstLastPara="1" vertOverflow="ellipsis" vert="horz" wrap="square" anchor="ctr" anchorCtr="1"/>
              <a:lstStyle/>
              <a:p>
                <a:pPr algn="ctr">
                  <a:defRPr sz="900" b="0" i="0" u="none" strike="noStrike" kern="1200" baseline="0">
                    <a:solidFill>
                      <a:srgbClr val="00B050"/>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'Ark1'!$J$2:$J$22</c:f>
              <c:numCache>
                <c:formatCode>General</c:formatCode>
                <c:ptCount val="21"/>
                <c:pt idx="8" formatCode="####.000">
                  <c:v>-0.84</c:v>
                </c:pt>
              </c:numCache>
            </c:numRef>
          </c:yVal>
          <c:smooth val="0"/>
          <c:extLst>
            <c:ext xmlns:c16="http://schemas.microsoft.com/office/drawing/2014/chart" uri="{C3380CC4-5D6E-409C-BE32-E72D297353CC}">
              <c16:uniqueId val="{0000000F-58AB-4EC6-B0AD-51026D1EA5D0}"/>
            </c:ext>
          </c:extLst>
        </c:ser>
        <c:ser>
          <c:idx val="9"/>
          <c:order val="8"/>
          <c:tx>
            <c:strRef>
              <c:f>'Ark1'!$K$1</c:f>
              <c:strCache>
                <c:ptCount val="1"/>
                <c:pt idx="0">
                  <c:v>Larue</c:v>
                </c:pt>
              </c:strCache>
            </c:strRef>
          </c:tx>
          <c:spPr>
            <a:ln w="25400" cap="rnd">
              <a:noFill/>
              <a:round/>
            </a:ln>
            <a:effectLst/>
          </c:spPr>
          <c:marker>
            <c:symbol val="circle"/>
            <c:size val="5"/>
            <c:spPr>
              <a:solidFill>
                <a:srgbClr val="0065D3"/>
              </a:solidFill>
              <a:ln w="9525">
                <a:noFill/>
              </a:ln>
              <a:effectLst/>
            </c:spPr>
          </c:marker>
          <c:dPt>
            <c:idx val="9"/>
            <c:marker>
              <c:symbol val="circle"/>
              <c:size val="7"/>
              <c:spPr>
                <a:solidFill>
                  <a:srgbClr val="0065D3"/>
                </a:solidFill>
                <a:ln w="9525">
                  <a:noFill/>
                </a:ln>
                <a:effectLst/>
              </c:spPr>
            </c:marker>
            <c:bubble3D val="0"/>
            <c:spPr>
              <a:ln w="25400" cap="rnd">
                <a:noFill/>
                <a:round/>
              </a:ln>
              <a:effectLst/>
            </c:spPr>
            <c:extLst>
              <c:ext xmlns:c16="http://schemas.microsoft.com/office/drawing/2014/chart" uri="{C3380CC4-5D6E-409C-BE32-E72D297353CC}">
                <c16:uniqueId val="{00000011-58AB-4EC6-B0AD-51026D1EA5D0}"/>
              </c:ext>
            </c:extLst>
          </c:dPt>
          <c:dLbls>
            <c:dLbl>
              <c:idx val="9"/>
              <c:layout>
                <c:manualLayout>
                  <c:x val="-6.1336129426481895E-2"/>
                  <c:y val="-1.2667282476456643E-2"/>
                </c:manualLayout>
              </c:layout>
              <c:tx>
                <c:rich>
                  <a:bodyPr rot="0" spcFirstLastPara="1" vertOverflow="ellipsis" vert="horz" wrap="square" anchor="ctr" anchorCtr="1"/>
                  <a:lstStyle/>
                  <a:p>
                    <a:pPr algn="l">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fld id="{B323F5D3-3C67-40DD-BA7A-5C87761900E8}" type="SERIESNAME">
                      <a:rPr lang="en-US" sz="400">
                        <a:solidFill>
                          <a:srgbClr val="0065D3"/>
                        </a:solidFill>
                      </a:rPr>
                      <a:pPr algn="l">
                        <a:defRPr sz="400">
                          <a:solidFill>
                            <a:srgbClr val="0065D3"/>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l">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7.7135681571879486E-2"/>
                      <c:h val="3.1524911140502695E-2"/>
                    </c:manualLayout>
                  </c15:layout>
                  <c15:dlblFieldTable/>
                  <c15:showDataLabelsRange val="0"/>
                </c:ext>
                <c:ext xmlns:c16="http://schemas.microsoft.com/office/drawing/2014/chart" uri="{C3380CC4-5D6E-409C-BE32-E72D297353CC}">
                  <c16:uniqueId val="{00000011-58AB-4EC6-B0AD-51026D1EA5D0}"/>
                </c:ext>
              </c:extLst>
            </c:dLbl>
            <c:spPr>
              <a:noFill/>
              <a:ln>
                <a:noFill/>
              </a:ln>
              <a:effectLst/>
            </c:spPr>
            <c:txPr>
              <a:bodyPr rot="0" spcFirstLastPara="1" vertOverflow="ellipsis" vert="horz" wrap="square" anchor="ctr" anchorCtr="1"/>
              <a:lstStyle/>
              <a:p>
                <a:pPr algn="l">
                  <a:defRPr sz="4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'Ark1'!$K$2:$K$22</c:f>
              <c:numCache>
                <c:formatCode>General</c:formatCode>
                <c:ptCount val="21"/>
                <c:pt idx="9" formatCode="####.000">
                  <c:v>-0.96</c:v>
                </c:pt>
              </c:numCache>
            </c:numRef>
          </c:yVal>
          <c:smooth val="0"/>
          <c:extLst>
            <c:ext xmlns:c16="http://schemas.microsoft.com/office/drawing/2014/chart" uri="{C3380CC4-5D6E-409C-BE32-E72D297353CC}">
              <c16:uniqueId val="{00000012-58AB-4EC6-B0AD-51026D1EA5D0}"/>
            </c:ext>
          </c:extLst>
        </c:ser>
        <c:ser>
          <c:idx val="10"/>
          <c:order val="9"/>
          <c:tx>
            <c:strRef>
              <c:f>'Ark1'!$L$1</c:f>
              <c:strCache>
                <c:ptCount val="1"/>
                <c:pt idx="0">
                  <c:v>Premium image</c:v>
                </c:pt>
              </c:strCache>
            </c:strRef>
          </c:tx>
          <c:spPr>
            <a:ln w="25400" cap="rnd">
              <a:noFill/>
              <a:round/>
            </a:ln>
            <a:effectLst/>
          </c:spPr>
          <c:marker>
            <c:symbol val="circle"/>
            <c:size val="7"/>
            <c:spPr>
              <a:solidFill>
                <a:sysClr val="window" lastClr="FFFFFF">
                  <a:lumMod val="75000"/>
                </a:sysClr>
              </a:solidFill>
              <a:ln w="9525">
                <a:noFill/>
              </a:ln>
              <a:effectLst/>
            </c:spPr>
          </c:marker>
          <c:dLbls>
            <c:dLbl>
              <c:idx val="10"/>
              <c:layout>
                <c:manualLayout>
                  <c:x val="-0.15161173761869165"/>
                  <c:y val="-3.0167832464396558E-2"/>
                </c:manualLayout>
              </c:layout>
              <c:tx>
                <c:rich>
                  <a:bodyPr rot="0" spcFirstLastPara="1" vertOverflow="ellipsis" vert="horz" wrap="square" anchor="ctr" anchorCtr="1"/>
                  <a:lstStyle/>
                  <a:p>
                    <a:pPr algn="ctr">
                      <a:defRPr sz="9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fld id="{3E2B21AE-84B1-4C03-8561-C1A385EC07A5}" type="SERIESNAME">
                      <a:rPr lang="en-US" sz="1000">
                        <a:solidFill>
                          <a:schemeClr val="bg1">
                            <a:lumMod val="50000"/>
                          </a:schemeClr>
                        </a:solidFill>
                      </a:rPr>
                      <a:pPr algn="ctr">
                        <a:defRPr>
                          <a:solidFill>
                            <a:schemeClr val="bg1">
                              <a:lumMod val="50000"/>
                            </a:schemeClr>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ctr">
                    <a:defRPr sz="9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58AB-4EC6-B0AD-51026D1EA5D0}"/>
                </c:ext>
              </c:extLst>
            </c:dLbl>
            <c:spPr>
              <a:noFill/>
              <a:ln>
                <a:noFill/>
              </a:ln>
              <a:effectLst/>
            </c:spPr>
            <c:txPr>
              <a:bodyPr rot="0" spcFirstLastPara="1" vertOverflow="ellipsis" vert="horz" wrap="square" anchor="ctr" anchorCtr="1"/>
              <a:lstStyle/>
              <a:p>
                <a:pPr algn="ctr">
                  <a:defRPr sz="9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'Ark1'!$L$2:$L$22</c:f>
              <c:numCache>
                <c:formatCode>General</c:formatCode>
                <c:ptCount val="21"/>
                <c:pt idx="10" formatCode="####.000">
                  <c:v>1.2</c:v>
                </c:pt>
              </c:numCache>
            </c:numRef>
          </c:yVal>
          <c:smooth val="0"/>
          <c:extLst>
            <c:ext xmlns:c16="http://schemas.microsoft.com/office/drawing/2014/chart" uri="{C3380CC4-5D6E-409C-BE32-E72D297353CC}">
              <c16:uniqueId val="{00000014-58AB-4EC6-B0AD-51026D1EA5D0}"/>
            </c:ext>
          </c:extLst>
        </c:ser>
        <c:ser>
          <c:idx val="11"/>
          <c:order val="10"/>
          <c:tx>
            <c:strRef>
              <c:f>'Ark1'!$M$1</c:f>
              <c:strCache>
                <c:ptCount val="1"/>
                <c:pt idx="0">
                  <c:v>Tet gifting</c:v>
                </c:pt>
              </c:strCache>
            </c:strRef>
          </c:tx>
          <c:spPr>
            <a:ln w="25400" cap="rnd">
              <a:noFill/>
              <a:round/>
            </a:ln>
            <a:effectLst/>
          </c:spPr>
          <c:marker>
            <c:symbol val="circle"/>
            <c:size val="7"/>
            <c:spPr>
              <a:solidFill>
                <a:sysClr val="window" lastClr="FFFFFF">
                  <a:lumMod val="75000"/>
                </a:sysClr>
              </a:solidFill>
              <a:ln w="9525">
                <a:noFill/>
              </a:ln>
              <a:effectLst/>
            </c:spPr>
          </c:marker>
          <c:dPt>
            <c:idx val="11"/>
            <c:marker>
              <c:symbol val="circle"/>
              <c:size val="7"/>
              <c:spPr>
                <a:solidFill>
                  <a:sysClr val="window" lastClr="FFFFFF">
                    <a:lumMod val="75000"/>
                  </a:sysClr>
                </a:solidFill>
                <a:ln w="9525">
                  <a:noFill/>
                </a:ln>
                <a:effectLst/>
              </c:spPr>
            </c:marker>
            <c:bubble3D val="0"/>
            <c:extLst>
              <c:ext xmlns:c16="http://schemas.microsoft.com/office/drawing/2014/chart" uri="{C3380CC4-5D6E-409C-BE32-E72D297353CC}">
                <c16:uniqueId val="{00000015-58AB-4EC6-B0AD-51026D1EA5D0}"/>
              </c:ext>
            </c:extLst>
          </c:dPt>
          <c:dLbls>
            <c:dLbl>
              <c:idx val="11"/>
              <c:layout>
                <c:manualLayout>
                  <c:x val="-7.9012336549921201E-3"/>
                  <c:y val="-3.071539073882155E-3"/>
                </c:manualLayout>
              </c:layout>
              <c:tx>
                <c:rich>
                  <a:bodyPr/>
                  <a:lstStyle/>
                  <a:p>
                    <a:fld id="{AE5CE1A4-40BD-423F-A972-5D88B1E3DB9B}" type="SERIESNAME">
                      <a:rPr lang="en-US" sz="1000">
                        <a:latin typeface="Montserrat" pitchFamily="2" charset="0"/>
                      </a:rPr>
                      <a:pPr/>
                      <a:t>[SERIES NAME]</a:t>
                    </a:fld>
                    <a:endParaRPr lang="en-GB"/>
                  </a:p>
                </c:rich>
              </c:tx>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58AB-4EC6-B0AD-51026D1EA5D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lumMod val="50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'Ark1'!$M$2:$M$22</c:f>
              <c:numCache>
                <c:formatCode>General</c:formatCode>
                <c:ptCount val="21"/>
                <c:pt idx="11" formatCode="####.000">
                  <c:v>1</c:v>
                </c:pt>
              </c:numCache>
            </c:numRef>
          </c:yVal>
          <c:smooth val="0"/>
          <c:extLst>
            <c:ext xmlns:c16="http://schemas.microsoft.com/office/drawing/2014/chart" uri="{C3380CC4-5D6E-409C-BE32-E72D297353CC}">
              <c16:uniqueId val="{00000016-58AB-4EC6-B0AD-51026D1EA5D0}"/>
            </c:ext>
          </c:extLst>
        </c:ser>
        <c:ser>
          <c:idx val="12"/>
          <c:order val="11"/>
          <c:tx>
            <c:strRef>
              <c:f>'Ark1'!$N$1</c:f>
              <c:strCache>
                <c:ptCount val="1"/>
                <c:pt idx="0">
                  <c:v>Special occasions</c:v>
                </c:pt>
              </c:strCache>
            </c:strRef>
          </c:tx>
          <c:spPr>
            <a:ln w="25400" cap="rnd">
              <a:noFill/>
              <a:round/>
            </a:ln>
            <a:effectLst/>
          </c:spPr>
          <c:marker>
            <c:symbol val="triangle"/>
            <c:size val="8"/>
            <c:spPr>
              <a:solidFill>
                <a:srgbClr val="535353"/>
              </a:solidFill>
              <a:ln w="9525">
                <a:noFill/>
              </a:ln>
              <a:effectLst/>
            </c:spPr>
          </c:marker>
          <c:dPt>
            <c:idx val="12"/>
            <c:marker>
              <c:symbol val="circle"/>
              <c:size val="7"/>
              <c:spPr>
                <a:solidFill>
                  <a:sysClr val="window" lastClr="FFFFFF">
                    <a:lumMod val="75000"/>
                  </a:sysClr>
                </a:solidFill>
                <a:ln w="9525">
                  <a:noFill/>
                </a:ln>
                <a:effectLst/>
              </c:spPr>
            </c:marker>
            <c:bubble3D val="0"/>
            <c:extLst>
              <c:ext xmlns:c16="http://schemas.microsoft.com/office/drawing/2014/chart" uri="{C3380CC4-5D6E-409C-BE32-E72D297353CC}">
                <c16:uniqueId val="{00000017-58AB-4EC6-B0AD-51026D1EA5D0}"/>
              </c:ext>
            </c:extLst>
          </c:dPt>
          <c:dLbls>
            <c:dLbl>
              <c:idx val="12"/>
              <c:layout>
                <c:manualLayout>
                  <c:x val="-0.20100443773371976"/>
                  <c:y val="2.8747361604038722E-4"/>
                </c:manualLayout>
              </c:layout>
              <c:spPr>
                <a:noFill/>
                <a:ln>
                  <a:noFill/>
                </a:ln>
                <a:effectLst/>
              </c:spPr>
              <c:txPr>
                <a:bodyPr rot="0" spcFirstLastPara="1" vertOverflow="ellipsis" vert="horz" wrap="square" anchor="ctr" anchorCtr="1"/>
                <a:lstStyle/>
                <a:p>
                  <a:pPr algn="ctr" rtl="0">
                    <a:defRPr sz="1000" b="0" i="0" u="none" strike="noStrike" kern="1200" baseline="0">
                      <a:solidFill>
                        <a:schemeClr val="bg1">
                          <a:lumMod val="50000"/>
                        </a:schemeClr>
                      </a:solidFill>
                      <a:latin typeface="Montserrat" pitchFamily="2" charset="0"/>
                      <a:ea typeface="Arial Unicode MS" panose="020B0604020202020204" pitchFamily="34" charset="-128"/>
                      <a:cs typeface="Mongolian Baiti" panose="03000500000000000000" pitchFamily="66"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8202956033772111"/>
                      <c:h val="2.8469717089737709E-2"/>
                    </c:manualLayout>
                  </c15:layout>
                </c:ext>
                <c:ext xmlns:c16="http://schemas.microsoft.com/office/drawing/2014/chart" uri="{C3380CC4-5D6E-409C-BE32-E72D297353CC}">
                  <c16:uniqueId val="{00000017-58AB-4EC6-B0AD-51026D1EA5D0}"/>
                </c:ext>
              </c:extLst>
            </c:dLbl>
            <c:spPr>
              <a:noFill/>
              <a:ln>
                <a:noFill/>
              </a:ln>
              <a:effectLst/>
            </c:spPr>
            <c:txPr>
              <a:bodyPr rot="0" spcFirstLastPara="1" vertOverflow="ellipsis" vert="horz" wrap="square" anchor="ctr" anchorCtr="1"/>
              <a:lstStyle/>
              <a:p>
                <a:pPr algn="ctr" rtl="0">
                  <a:defRPr sz="900" b="0" i="0" u="none" strike="noStrike" kern="1200" baseline="0">
                    <a:solidFill>
                      <a:schemeClr val="bg1">
                        <a:lumMod val="50000"/>
                      </a:schemeClr>
                    </a:solidFill>
                    <a:latin typeface="Montserrat" pitchFamily="2" charset="0"/>
                    <a:ea typeface="Arial Unicode MS" panose="020B0604020202020204" pitchFamily="34" charset="-128"/>
                    <a:cs typeface="Mongolian Baiti" panose="03000500000000000000" pitchFamily="66" charset="0"/>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'Ark1'!$N$2:$N$22</c:f>
              <c:numCache>
                <c:formatCode>General</c:formatCode>
                <c:ptCount val="21"/>
                <c:pt idx="12" formatCode="####.000">
                  <c:v>0.88</c:v>
                </c:pt>
              </c:numCache>
            </c:numRef>
          </c:yVal>
          <c:smooth val="0"/>
          <c:extLst>
            <c:ext xmlns:c16="http://schemas.microsoft.com/office/drawing/2014/chart" uri="{C3380CC4-5D6E-409C-BE32-E72D297353CC}">
              <c16:uniqueId val="{00000018-58AB-4EC6-B0AD-51026D1EA5D0}"/>
            </c:ext>
          </c:extLst>
        </c:ser>
        <c:ser>
          <c:idx val="13"/>
          <c:order val="12"/>
          <c:tx>
            <c:strRef>
              <c:f>'Ark1'!$O$1</c:f>
              <c:strCache>
                <c:ptCount val="1"/>
                <c:pt idx="0">
                  <c:v>Modern/innovative</c:v>
                </c:pt>
              </c:strCache>
            </c:strRef>
          </c:tx>
          <c:spPr>
            <a:ln w="25400" cap="rnd">
              <a:noFill/>
              <a:round/>
            </a:ln>
            <a:effectLst/>
          </c:spPr>
          <c:marker>
            <c:symbol val="circle"/>
            <c:size val="7"/>
            <c:spPr>
              <a:solidFill>
                <a:sysClr val="window" lastClr="FFFFFF">
                  <a:lumMod val="75000"/>
                </a:sysClr>
              </a:solidFill>
              <a:ln w="9525">
                <a:solidFill>
                  <a:schemeClr val="accent2">
                    <a:lumMod val="80000"/>
                    <a:lumOff val="20000"/>
                  </a:schemeClr>
                </a:solidFill>
              </a:ln>
              <a:effectLst/>
            </c:spPr>
          </c:marker>
          <c:dPt>
            <c:idx val="13"/>
            <c:marker>
              <c:symbol val="circle"/>
              <c:size val="7"/>
              <c:spPr>
                <a:solidFill>
                  <a:sysClr val="window" lastClr="FFFFFF">
                    <a:lumMod val="75000"/>
                  </a:sysClr>
                </a:solidFill>
                <a:ln w="9525">
                  <a:noFill/>
                </a:ln>
                <a:effectLst/>
              </c:spPr>
            </c:marker>
            <c:bubble3D val="0"/>
            <c:spPr>
              <a:ln w="25400" cap="rnd">
                <a:noFill/>
                <a:round/>
              </a:ln>
              <a:effectLst/>
            </c:spPr>
            <c:extLst>
              <c:ext xmlns:c16="http://schemas.microsoft.com/office/drawing/2014/chart" uri="{C3380CC4-5D6E-409C-BE32-E72D297353CC}">
                <c16:uniqueId val="{0000001A-58AB-4EC6-B0AD-51026D1EA5D0}"/>
              </c:ext>
            </c:extLst>
          </c:dPt>
          <c:dLbls>
            <c:dLbl>
              <c:idx val="13"/>
              <c:layout>
                <c:manualLayout>
                  <c:x val="-0.20255644291901545"/>
                  <c:y val="-1.1291318672289354E-3"/>
                </c:manualLayout>
              </c:layout>
              <c:tx>
                <c:rich>
                  <a:bodyPr/>
                  <a:lstStyle/>
                  <a:p>
                    <a:fld id="{36E517DA-F6B8-4D5B-B298-0DD92BB5196A}" type="SERIESNAME">
                      <a:rPr lang="en-US" sz="1000" smtClean="0">
                        <a:solidFill>
                          <a:schemeClr val="bg1">
                            <a:lumMod val="50000"/>
                          </a:schemeClr>
                        </a:solidFill>
                      </a:rPr>
                      <a:pPr/>
                      <a:t>[SERIES NAME]</a:t>
                    </a:fld>
                    <a:endParaRPr lang="en-GB"/>
                  </a:p>
                </c:rich>
              </c:tx>
              <c:dLblPos val="r"/>
              <c:showLegendKey val="0"/>
              <c:showVal val="0"/>
              <c:showCatName val="0"/>
              <c:showSerName val="1"/>
              <c:showPercent val="0"/>
              <c:showBubbleSize val="0"/>
              <c:extLst>
                <c:ext xmlns:c15="http://schemas.microsoft.com/office/drawing/2012/chart" uri="{CE6537A1-D6FC-4f65-9D91-7224C49458BB}">
                  <c15:layout>
                    <c:manualLayout>
                      <c:w val="0.18576651693148921"/>
                      <c:h val="3.6691484596361866E-2"/>
                    </c:manualLayout>
                  </c15:layout>
                  <c15:dlblFieldTable/>
                  <c15:showDataLabelsRange val="0"/>
                </c:ext>
                <c:ext xmlns:c16="http://schemas.microsoft.com/office/drawing/2014/chart" uri="{C3380CC4-5D6E-409C-BE32-E72D297353CC}">
                  <c16:uniqueId val="{0000001A-58AB-4EC6-B0AD-51026D1EA5D0}"/>
                </c:ext>
              </c:extLst>
            </c:dLbl>
            <c:spPr>
              <a:noFill/>
              <a:ln>
                <a:noFill/>
              </a:ln>
              <a:effectLst/>
            </c:spPr>
            <c:txPr>
              <a:bodyPr rot="0" spcFirstLastPara="1" vertOverflow="ellipsis" vert="horz" wrap="square" anchor="ctr" anchorCtr="1"/>
              <a:lstStyle/>
              <a:p>
                <a:pPr algn="ctr" rtl="0">
                  <a:defRPr sz="900" b="0" i="0" u="none" strike="noStrike" kern="1200" baseline="0">
                    <a:solidFill>
                      <a:srgbClr val="F49800"/>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'Ark1'!$O$2:$O$22</c:f>
              <c:numCache>
                <c:formatCode>General</c:formatCode>
                <c:ptCount val="21"/>
                <c:pt idx="13" formatCode="####.000">
                  <c:v>0.72</c:v>
                </c:pt>
              </c:numCache>
            </c:numRef>
          </c:yVal>
          <c:smooth val="0"/>
          <c:extLst>
            <c:ext xmlns:c16="http://schemas.microsoft.com/office/drawing/2014/chart" uri="{C3380CC4-5D6E-409C-BE32-E72D297353CC}">
              <c16:uniqueId val="{0000001B-58AB-4EC6-B0AD-51026D1EA5D0}"/>
            </c:ext>
          </c:extLst>
        </c:ser>
        <c:ser>
          <c:idx val="14"/>
          <c:order val="13"/>
          <c:tx>
            <c:strRef>
              <c:f>'Ark1'!$P$1</c:f>
              <c:strCache>
                <c:ptCount val="1"/>
                <c:pt idx="0">
                  <c:v>Quality/trust</c:v>
                </c:pt>
              </c:strCache>
            </c:strRef>
          </c:tx>
          <c:spPr>
            <a:ln w="25400" cap="rnd">
              <a:noFill/>
              <a:round/>
            </a:ln>
            <a:effectLst/>
          </c:spPr>
          <c:marker>
            <c:symbol val="circle"/>
            <c:size val="7"/>
            <c:spPr>
              <a:solidFill>
                <a:sysClr val="window" lastClr="FFFFFF">
                  <a:lumMod val="75000"/>
                </a:sysClr>
              </a:solidFill>
              <a:ln w="9525">
                <a:noFill/>
              </a:ln>
              <a:effectLst/>
            </c:spPr>
          </c:marker>
          <c:dPt>
            <c:idx val="14"/>
            <c:marker>
              <c:symbol val="circle"/>
              <c:size val="7"/>
              <c:spPr>
                <a:solidFill>
                  <a:sysClr val="window" lastClr="FFFFFF">
                    <a:lumMod val="75000"/>
                  </a:sysClr>
                </a:solidFill>
                <a:ln w="9525">
                  <a:noFill/>
                </a:ln>
                <a:effectLst/>
              </c:spPr>
            </c:marker>
            <c:bubble3D val="0"/>
            <c:extLst>
              <c:ext xmlns:c16="http://schemas.microsoft.com/office/drawing/2014/chart" uri="{C3380CC4-5D6E-409C-BE32-E72D297353CC}">
                <c16:uniqueId val="{0000001C-58AB-4EC6-B0AD-51026D1EA5D0}"/>
              </c:ext>
            </c:extLst>
          </c:dPt>
          <c:dLbls>
            <c:dLbl>
              <c:idx val="14"/>
              <c:layout>
                <c:manualLayout>
                  <c:x val="-0.14105613995520316"/>
                  <c:y val="-4.1867555835924759E-3"/>
                </c:manualLayout>
              </c:layout>
              <c:tx>
                <c:rich>
                  <a:bodyPr/>
                  <a:lstStyle/>
                  <a:p>
                    <a:fld id="{4EFDDD8A-DF0C-4026-A98C-83B9EC122BD6}" type="SERIESNAME">
                      <a:rPr lang="en-US" sz="1000">
                        <a:solidFill>
                          <a:schemeClr val="bg1">
                            <a:lumMod val="50000"/>
                          </a:schemeClr>
                        </a:solidFill>
                        <a:latin typeface="Montserrat" pitchFamily="2" charset="0"/>
                      </a:rPr>
                      <a:pPr/>
                      <a:t>[SERIES NAME]</a:t>
                    </a:fld>
                    <a:endParaRPr lang="en-GB"/>
                  </a:p>
                </c:rich>
              </c:tx>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58AB-4EC6-B0AD-51026D1EA5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'Ark1'!$P$2:$P$22</c:f>
              <c:numCache>
                <c:formatCode>General</c:formatCode>
                <c:ptCount val="21"/>
                <c:pt idx="14" formatCode="####.000">
                  <c:v>0.2</c:v>
                </c:pt>
              </c:numCache>
            </c:numRef>
          </c:yVal>
          <c:smooth val="0"/>
          <c:extLst>
            <c:ext xmlns:c16="http://schemas.microsoft.com/office/drawing/2014/chart" uri="{C3380CC4-5D6E-409C-BE32-E72D297353CC}">
              <c16:uniqueId val="{0000001D-58AB-4EC6-B0AD-51026D1EA5D0}"/>
            </c:ext>
          </c:extLst>
        </c:ser>
        <c:ser>
          <c:idx val="15"/>
          <c:order val="14"/>
          <c:tx>
            <c:strRef>
              <c:f>'Ark1'!$Q$1</c:f>
              <c:strCache>
                <c:ptCount val="1"/>
                <c:pt idx="0">
                  <c:v>Smooth/easy drinking</c:v>
                </c:pt>
              </c:strCache>
            </c:strRef>
          </c:tx>
          <c:spPr>
            <a:ln w="25400" cap="rnd">
              <a:noFill/>
              <a:round/>
            </a:ln>
            <a:effectLst/>
          </c:spPr>
          <c:marker>
            <c:symbol val="circle"/>
            <c:size val="7"/>
            <c:spPr>
              <a:solidFill>
                <a:sysClr val="window" lastClr="FFFFFF">
                  <a:lumMod val="75000"/>
                </a:sysClr>
              </a:solidFill>
              <a:ln w="9525">
                <a:noFill/>
              </a:ln>
              <a:effectLst/>
            </c:spPr>
          </c:marker>
          <c:dLbls>
            <c:dLbl>
              <c:idx val="15"/>
              <c:layout>
                <c:manualLayout>
                  <c:x val="-0.25877823603533057"/>
                  <c:y val="-3.5590183444169747E-3"/>
                </c:manualLayout>
              </c:layout>
              <c:tx>
                <c:rich>
                  <a:bodyPr/>
                  <a:lstStyle/>
                  <a:p>
                    <a:fld id="{1548CB47-FF37-45AD-9EAC-224DB9A904C6}" type="SERIESNAME">
                      <a:rPr lang="en-US" sz="1000">
                        <a:solidFill>
                          <a:schemeClr val="bg1">
                            <a:lumMod val="50000"/>
                          </a:schemeClr>
                        </a:solidFill>
                      </a:rPr>
                      <a:pPr/>
                      <a:t>[SERIES NAME]</a:t>
                    </a:fld>
                    <a:endParaRPr lang="en-GB"/>
                  </a:p>
                </c:rich>
              </c:tx>
              <c:dLblPos val="r"/>
              <c:showLegendKey val="0"/>
              <c:showVal val="0"/>
              <c:showCatName val="0"/>
              <c:showSerName val="1"/>
              <c:showPercent val="0"/>
              <c:showBubbleSize val="0"/>
              <c:extLst>
                <c:ext xmlns:c15="http://schemas.microsoft.com/office/drawing/2012/chart" uri="{CE6537A1-D6FC-4f65-9D91-7224C49458BB}">
                  <c15:layout>
                    <c:manualLayout>
                      <c:w val="0.24297242695130805"/>
                      <c:h val="4.2745548631744859E-2"/>
                    </c:manualLayout>
                  </c15:layout>
                  <c15:dlblFieldTable/>
                  <c15:showDataLabelsRange val="0"/>
                </c:ext>
                <c:ext xmlns:c16="http://schemas.microsoft.com/office/drawing/2014/chart" uri="{C3380CC4-5D6E-409C-BE32-E72D297353CC}">
                  <c16:uniqueId val="{0000001E-58AB-4EC6-B0AD-51026D1EA5D0}"/>
                </c:ext>
              </c:extLst>
            </c:dLbl>
            <c:spPr>
              <a:noFill/>
              <a:ln>
                <a:noFill/>
              </a:ln>
              <a:effectLst/>
            </c:spPr>
            <c:txPr>
              <a:bodyPr rot="0" spcFirstLastPara="1" vertOverflow="ellipsis" vert="horz" wrap="square" anchor="ctr" anchorCtr="1"/>
              <a:lstStyle/>
              <a:p>
                <a:pPr>
                  <a:defRPr sz="900" b="0" i="0" u="none" strike="noStrike" kern="1200" baseline="0">
                    <a:solidFill>
                      <a:schemeClr val="bg1">
                        <a:lumMod val="50000"/>
                      </a:schemeClr>
                    </a:solidFill>
                    <a:latin typeface="Montserrat (Body)"/>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'Ark1'!$Q$2:$Q$22</c:f>
              <c:numCache>
                <c:formatCode>General</c:formatCode>
                <c:ptCount val="21"/>
                <c:pt idx="15" formatCode="####.000">
                  <c:v>0.08</c:v>
                </c:pt>
              </c:numCache>
            </c:numRef>
          </c:yVal>
          <c:smooth val="0"/>
          <c:extLst>
            <c:ext xmlns:c16="http://schemas.microsoft.com/office/drawing/2014/chart" uri="{C3380CC4-5D6E-409C-BE32-E72D297353CC}">
              <c16:uniqueId val="{0000001F-58AB-4EC6-B0AD-51026D1EA5D0}"/>
            </c:ext>
          </c:extLst>
        </c:ser>
        <c:ser>
          <c:idx val="16"/>
          <c:order val="15"/>
          <c:tx>
            <c:strRef>
              <c:f>'Ark1'!$R$1</c:f>
              <c:strCache>
                <c:ptCount val="1"/>
                <c:pt idx="0">
                  <c:v>Local/Vietnamese</c:v>
                </c:pt>
              </c:strCache>
            </c:strRef>
          </c:tx>
          <c:spPr>
            <a:ln w="25400" cap="rnd">
              <a:noFill/>
              <a:round/>
            </a:ln>
            <a:effectLst/>
          </c:spPr>
          <c:marker>
            <c:symbol val="circle"/>
            <c:size val="7"/>
            <c:spPr>
              <a:solidFill>
                <a:schemeClr val="accent5">
                  <a:lumMod val="80000"/>
                  <a:lumOff val="20000"/>
                </a:schemeClr>
              </a:solidFill>
              <a:ln w="9525">
                <a:solidFill>
                  <a:schemeClr val="accent5">
                    <a:lumMod val="80000"/>
                    <a:lumOff val="20000"/>
                  </a:schemeClr>
                </a:solidFill>
              </a:ln>
              <a:effectLst/>
            </c:spPr>
          </c:marker>
          <c:dPt>
            <c:idx val="16"/>
            <c:marker>
              <c:symbol val="circle"/>
              <c:size val="7"/>
              <c:spPr>
                <a:solidFill>
                  <a:sysClr val="window" lastClr="FFFFFF">
                    <a:lumMod val="75000"/>
                  </a:sysClr>
                </a:solidFill>
                <a:ln w="9525">
                  <a:noFill/>
                </a:ln>
                <a:effectLst/>
              </c:spPr>
            </c:marker>
            <c:bubble3D val="0"/>
            <c:spPr>
              <a:ln w="25400" cap="rnd">
                <a:noFill/>
                <a:round/>
              </a:ln>
              <a:effectLst/>
            </c:spPr>
            <c:extLst>
              <c:ext xmlns:c16="http://schemas.microsoft.com/office/drawing/2014/chart" uri="{C3380CC4-5D6E-409C-BE32-E72D297353CC}">
                <c16:uniqueId val="{00000021-58AB-4EC6-B0AD-51026D1EA5D0}"/>
              </c:ext>
            </c:extLst>
          </c:dPt>
          <c:dLbls>
            <c:dLbl>
              <c:idx val="16"/>
              <c:layout>
                <c:manualLayout>
                  <c:x val="-0.20634850323362855"/>
                  <c:y val="-2.5851641968011466E-3"/>
                </c:manualLayout>
              </c:layout>
              <c:spPr>
                <a:noFill/>
                <a:ln>
                  <a:noFill/>
                </a:ln>
                <a:effectLst/>
              </c:spPr>
              <c:txPr>
                <a:bodyPr rot="0" spcFirstLastPara="1" vertOverflow="ellipsis" vert="horz" wrap="square" anchor="ctr" anchorCtr="0"/>
                <a:lstStyle/>
                <a:p>
                  <a:pPr algn="ctr" rtl="0">
                    <a:defRPr sz="1000" b="0" i="0" u="none" strike="noStrike" kern="1200" baseline="0">
                      <a:solidFill>
                        <a:schemeClr val="bg1">
                          <a:lumMod val="50000"/>
                        </a:schemeClr>
                      </a:solidFill>
                      <a:latin typeface="Montserrat (Headings)"/>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8842173415888894"/>
                      <c:h val="3.2722515401871106E-2"/>
                    </c:manualLayout>
                  </c15:layout>
                </c:ext>
                <c:ext xmlns:c16="http://schemas.microsoft.com/office/drawing/2014/chart" uri="{C3380CC4-5D6E-409C-BE32-E72D297353CC}">
                  <c16:uniqueId val="{00000021-58AB-4EC6-B0AD-51026D1EA5D0}"/>
                </c:ext>
              </c:extLst>
            </c:dLbl>
            <c:spPr>
              <a:noFill/>
              <a:ln>
                <a:noFill/>
              </a:ln>
              <a:effectLst/>
            </c:spPr>
            <c:txPr>
              <a:bodyPr rot="0" spcFirstLastPara="1" vertOverflow="ellipsis" vert="horz" wrap="square" anchor="ctr" anchorCtr="1"/>
              <a:lstStyle/>
              <a:p>
                <a:pPr algn="l" rtl="0">
                  <a:defRPr sz="900" b="0" i="0" u="none" strike="noStrike" kern="1200" baseline="0">
                    <a:solidFill>
                      <a:srgbClr val="F49800"/>
                    </a:solidFill>
                    <a:latin typeface="Montserrat (Headings)"/>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'Ark1'!$R$2:$R$22</c:f>
              <c:numCache>
                <c:formatCode>General</c:formatCode>
                <c:ptCount val="21"/>
                <c:pt idx="16" formatCode="####.000">
                  <c:v>-0.72</c:v>
                </c:pt>
              </c:numCache>
            </c:numRef>
          </c:yVal>
          <c:smooth val="0"/>
          <c:extLst>
            <c:ext xmlns:c16="http://schemas.microsoft.com/office/drawing/2014/chart" uri="{C3380CC4-5D6E-409C-BE32-E72D297353CC}">
              <c16:uniqueId val="{00000022-58AB-4EC6-B0AD-51026D1EA5D0}"/>
            </c:ext>
          </c:extLst>
        </c:ser>
        <c:ser>
          <c:idx val="17"/>
          <c:order val="16"/>
          <c:tx>
            <c:strRef>
              <c:f>'Ark1'!$S$1</c:f>
              <c:strCache>
                <c:ptCount val="1"/>
                <c:pt idx="0">
                  <c:v>Traditional/authentic</c:v>
                </c:pt>
              </c:strCache>
            </c:strRef>
          </c:tx>
          <c:spPr>
            <a:ln w="25400" cap="rnd">
              <a:noFill/>
              <a:round/>
            </a:ln>
            <a:effectLst/>
          </c:spPr>
          <c:marker>
            <c:symbol val="circle"/>
            <c:size val="5"/>
            <c:spPr>
              <a:solidFill>
                <a:sysClr val="window" lastClr="FFFFFF">
                  <a:lumMod val="75000"/>
                </a:sysClr>
              </a:solidFill>
              <a:ln w="9525">
                <a:noFill/>
              </a:ln>
              <a:effectLst/>
            </c:spPr>
          </c:marker>
          <c:dPt>
            <c:idx val="17"/>
            <c:marker>
              <c:symbol val="circle"/>
              <c:size val="7"/>
              <c:spPr>
                <a:solidFill>
                  <a:sysClr val="window" lastClr="FFFFFF">
                    <a:lumMod val="75000"/>
                  </a:sysClr>
                </a:solidFill>
                <a:ln w="9525">
                  <a:noFill/>
                </a:ln>
                <a:effectLst/>
              </c:spPr>
            </c:marker>
            <c:bubble3D val="0"/>
            <c:extLst>
              <c:ext xmlns:c16="http://schemas.microsoft.com/office/drawing/2014/chart" uri="{C3380CC4-5D6E-409C-BE32-E72D297353CC}">
                <c16:uniqueId val="{00000023-58AB-4EC6-B0AD-51026D1EA5D0}"/>
              </c:ext>
            </c:extLst>
          </c:dPt>
          <c:dLbls>
            <c:dLbl>
              <c:idx val="17"/>
              <c:layout>
                <c:manualLayout>
                  <c:x val="-0.2054968515640864"/>
                  <c:y val="2.8315960967528822E-2"/>
                </c:manualLayout>
              </c:layout>
              <c:tx>
                <c:rich>
                  <a:bodyPr rot="0" spcFirstLastPara="1" vertOverflow="ellipsis" vert="horz" wrap="square" anchor="ctr" anchorCtr="0"/>
                  <a:lstStyle/>
                  <a:p>
                    <a:pPr algn="ctr" rtl="0">
                      <a:defRPr sz="10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fld id="{AA703A1E-1996-4706-99D7-54BEBF52B2D0}" type="SERIESNAME">
                      <a:rPr lang="en-US" sz="1000">
                        <a:solidFill>
                          <a:schemeClr val="bg1">
                            <a:lumMod val="50000"/>
                          </a:schemeClr>
                        </a:solidFill>
                      </a:rPr>
                      <a:pPr algn="ctr" rtl="0">
                        <a:defRPr sz="1000">
                          <a:solidFill>
                            <a:schemeClr val="bg1">
                              <a:lumMod val="50000"/>
                            </a:schemeClr>
                          </a:solidFill>
                          <a:latin typeface="Montserrat" pitchFamily="2" charset="0"/>
                        </a:defRPr>
                      </a:pPr>
                      <a:t>[SERIES NAME]</a:t>
                    </a:fld>
                    <a:endParaRPr lang="en-GB"/>
                  </a:p>
                </c:rich>
              </c:tx>
              <c:spPr>
                <a:noFill/>
                <a:ln>
                  <a:noFill/>
                </a:ln>
                <a:effectLst/>
              </c:spPr>
              <c:txPr>
                <a:bodyPr rot="0" spcFirstLastPara="1" vertOverflow="ellipsis" vert="horz" wrap="square" anchor="ctr" anchorCtr="0"/>
                <a:lstStyle/>
                <a:p>
                  <a:pPr algn="ctr" rtl="0">
                    <a:defRPr sz="10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20714723501028109"/>
                      <c:h val="3.3020394321695144E-2"/>
                    </c:manualLayout>
                  </c15:layout>
                  <c15:dlblFieldTable/>
                  <c15:showDataLabelsRange val="0"/>
                </c:ext>
                <c:ext xmlns:c16="http://schemas.microsoft.com/office/drawing/2014/chart" uri="{C3380CC4-5D6E-409C-BE32-E72D297353CC}">
                  <c16:uniqueId val="{00000023-58AB-4EC6-B0AD-51026D1EA5D0}"/>
                </c:ext>
              </c:extLst>
            </c:dLbl>
            <c:spPr>
              <a:noFill/>
              <a:ln>
                <a:noFill/>
              </a:ln>
              <a:effectLst/>
            </c:spPr>
            <c:txPr>
              <a:bodyPr rot="0" spcFirstLastPara="1" vertOverflow="ellipsis" vert="horz" wrap="square" anchor="ctr" anchorCtr="1"/>
              <a:lstStyle/>
              <a:p>
                <a:pPr algn="l" rtl="0">
                  <a:defRPr sz="1000" b="0" i="0" u="none" strike="noStrike" kern="1200" baseline="0">
                    <a:solidFill>
                      <a:srgbClr val="F49800"/>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'Ark1'!$S$2:$S$22</c:f>
              <c:numCache>
                <c:formatCode>General</c:formatCode>
                <c:ptCount val="21"/>
                <c:pt idx="17" formatCode="####.000">
                  <c:v>-0.88</c:v>
                </c:pt>
              </c:numCache>
            </c:numRef>
          </c:yVal>
          <c:smooth val="0"/>
          <c:extLst>
            <c:ext xmlns:c16="http://schemas.microsoft.com/office/drawing/2014/chart" uri="{C3380CC4-5D6E-409C-BE32-E72D297353CC}">
              <c16:uniqueId val="{00000024-58AB-4EC6-B0AD-51026D1EA5D0}"/>
            </c:ext>
          </c:extLst>
        </c:ser>
        <c:ser>
          <c:idx val="19"/>
          <c:order val="17"/>
          <c:tx>
            <c:strRef>
              <c:f>'Ark1'!$T$1</c:f>
              <c:strCache>
                <c:ptCount val="1"/>
                <c:pt idx="0">
                  <c:v>Good value</c:v>
                </c:pt>
              </c:strCache>
            </c:strRef>
          </c:tx>
          <c:spPr>
            <a:ln w="25400" cap="rnd">
              <a:noFill/>
              <a:round/>
            </a:ln>
            <a:effectLst/>
          </c:spPr>
          <c:marker>
            <c:symbol val="circle"/>
            <c:size val="7"/>
            <c:spPr>
              <a:solidFill>
                <a:sysClr val="window" lastClr="FFFFFF">
                  <a:lumMod val="75000"/>
                </a:sysClr>
              </a:solidFill>
              <a:ln w="9525">
                <a:noFill/>
              </a:ln>
              <a:effectLst/>
            </c:spPr>
          </c:marker>
          <c:dPt>
            <c:idx val="18"/>
            <c:marker>
              <c:symbol val="circle"/>
              <c:size val="7"/>
              <c:spPr>
                <a:solidFill>
                  <a:sysClr val="window" lastClr="FFFFFF">
                    <a:lumMod val="75000"/>
                  </a:sysClr>
                </a:solidFill>
                <a:ln w="9525">
                  <a:noFill/>
                </a:ln>
                <a:effectLst/>
              </c:spPr>
            </c:marker>
            <c:bubble3D val="0"/>
            <c:extLst>
              <c:ext xmlns:c16="http://schemas.microsoft.com/office/drawing/2014/chart" uri="{C3380CC4-5D6E-409C-BE32-E72D297353CC}">
                <c16:uniqueId val="{00000025-58AB-4EC6-B0AD-51026D1EA5D0}"/>
              </c:ext>
            </c:extLst>
          </c:dPt>
          <c:dLbls>
            <c:dLbl>
              <c:idx val="18"/>
              <c:layout>
                <c:manualLayout>
                  <c:x val="-0.13015257118227558"/>
                  <c:y val="-2.1458364808546767E-3"/>
                </c:manualLayout>
              </c:layout>
              <c:tx>
                <c:rich>
                  <a:bodyPr/>
                  <a:lstStyle/>
                  <a:p>
                    <a:fld id="{6FA2765E-0D91-4E24-B0F7-2AF9758E2407}" type="SERIESNAME">
                      <a:rPr lang="en-US" sz="1000">
                        <a:solidFill>
                          <a:schemeClr val="bg1">
                            <a:lumMod val="50000"/>
                          </a:schemeClr>
                        </a:solidFill>
                      </a:rPr>
                      <a:pPr/>
                      <a:t>[SERIES NAME]</a:t>
                    </a:fld>
                    <a:endParaRPr lang="en-GB"/>
                  </a:p>
                </c:rich>
              </c:tx>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58AB-4EC6-B0AD-51026D1EA5D0}"/>
                </c:ext>
              </c:extLst>
            </c:dLbl>
            <c:dLbl>
              <c:idx val="19"/>
              <c:layout>
                <c:manualLayout>
                  <c:x val="-3.6697773889375097E-2"/>
                  <c:y val="5.3647355947046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58AB-4EC6-B0AD-51026D1EA5D0}"/>
                </c:ext>
              </c:extLst>
            </c:dLbl>
            <c:spPr>
              <a:noFill/>
              <a:ln>
                <a:noFill/>
              </a:ln>
              <a:effectLst/>
            </c:spPr>
            <c:txPr>
              <a:bodyPr rot="0" spcFirstLastPara="1" vertOverflow="ellipsis" vert="horz" wrap="square" anchor="ctr" anchorCtr="1"/>
              <a:lstStyle/>
              <a:p>
                <a:pPr algn="ctr">
                  <a:defRPr sz="9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'Ark1'!$T$2:$T$22</c:f>
              <c:numCache>
                <c:formatCode>General</c:formatCode>
                <c:ptCount val="21"/>
                <c:pt idx="18" formatCode="####.000">
                  <c:v>-0.6</c:v>
                </c:pt>
              </c:numCache>
            </c:numRef>
          </c:yVal>
          <c:smooth val="0"/>
          <c:extLst>
            <c:ext xmlns:c16="http://schemas.microsoft.com/office/drawing/2014/chart" uri="{C3380CC4-5D6E-409C-BE32-E72D297353CC}">
              <c16:uniqueId val="{00000027-58AB-4EC6-B0AD-51026D1EA5D0}"/>
            </c:ext>
          </c:extLst>
        </c:ser>
        <c:ser>
          <c:idx val="18"/>
          <c:order val="18"/>
          <c:tx>
            <c:strRef>
              <c:f>'Ark1'!$U$1</c:f>
              <c:strCache>
                <c:ptCount val="1"/>
                <c:pt idx="0">
                  <c:v>Family gatherings</c:v>
                </c:pt>
              </c:strCache>
            </c:strRef>
          </c:tx>
          <c:spPr>
            <a:ln w="25400" cap="rnd">
              <a:noFill/>
              <a:round/>
            </a:ln>
            <a:effectLst/>
          </c:spPr>
          <c:marker>
            <c:symbol val="circle"/>
            <c:size val="5"/>
            <c:spPr>
              <a:solidFill>
                <a:sysClr val="window" lastClr="FFFFFF">
                  <a:lumMod val="75000"/>
                </a:sysClr>
              </a:solidFill>
              <a:ln w="9525">
                <a:solidFill>
                  <a:schemeClr val="accent1">
                    <a:lumMod val="80000"/>
                  </a:schemeClr>
                </a:solidFill>
              </a:ln>
              <a:effectLst/>
            </c:spPr>
          </c:marker>
          <c:dPt>
            <c:idx val="19"/>
            <c:marker>
              <c:symbol val="circle"/>
              <c:size val="7"/>
              <c:spPr>
                <a:solidFill>
                  <a:sysClr val="window" lastClr="FFFFFF">
                    <a:lumMod val="75000"/>
                  </a:sysClr>
                </a:solidFill>
                <a:ln w="9525">
                  <a:noFill/>
                </a:ln>
                <a:effectLst/>
              </c:spPr>
            </c:marker>
            <c:bubble3D val="0"/>
            <c:spPr>
              <a:ln w="25400" cap="rnd">
                <a:noFill/>
                <a:round/>
              </a:ln>
              <a:effectLst/>
            </c:spPr>
            <c:extLst>
              <c:ext xmlns:c16="http://schemas.microsoft.com/office/drawing/2014/chart" uri="{C3380CC4-5D6E-409C-BE32-E72D297353CC}">
                <c16:uniqueId val="{00000029-58AB-4EC6-B0AD-51026D1EA5D0}"/>
              </c:ext>
            </c:extLst>
          </c:dPt>
          <c:dLbls>
            <c:dLbl>
              <c:idx val="19"/>
              <c:layout>
                <c:manualLayout>
                  <c:x val="-0.2134328508901846"/>
                  <c:y val="-4.4211078745020286E-3"/>
                </c:manualLayout>
              </c:layout>
              <c:spPr>
                <a:noFill/>
                <a:ln>
                  <a:noFill/>
                </a:ln>
                <a:effectLst/>
              </c:spPr>
              <c:txPr>
                <a:bodyPr rot="0" spcFirstLastPara="1" vertOverflow="ellipsis" vert="horz" wrap="square" anchor="ctr" anchorCtr="0"/>
                <a:lstStyle/>
                <a:p>
                  <a:pPr algn="ctr">
                    <a:defRPr sz="10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9521691170876568"/>
                      <c:h val="4.9439056476914205E-2"/>
                    </c:manualLayout>
                  </c15:layout>
                </c:ext>
                <c:ext xmlns:c16="http://schemas.microsoft.com/office/drawing/2014/chart" uri="{C3380CC4-5D6E-409C-BE32-E72D297353CC}">
                  <c16:uniqueId val="{00000029-58AB-4EC6-B0AD-51026D1EA5D0}"/>
                </c:ext>
              </c:extLst>
            </c:dLbl>
            <c:spPr>
              <a:noFill/>
              <a:ln>
                <a:noFill/>
              </a:ln>
              <a:effectLst/>
            </c:spPr>
            <c:txPr>
              <a:bodyPr rot="0" spcFirstLastPara="1" vertOverflow="ellipsis" vert="horz" wrap="square" anchor="ctr" anchorCtr="0"/>
              <a:lstStyle/>
              <a:p>
                <a:pPr algn="ctr">
                  <a:defRPr sz="900" b="0" i="0" u="none" strike="noStrike" kern="1200" baseline="0">
                    <a:solidFill>
                      <a:srgbClr val="F49800"/>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'Ark1'!$U$2:$U$22</c:f>
              <c:numCache>
                <c:formatCode>General</c:formatCode>
                <c:ptCount val="21"/>
                <c:pt idx="19" formatCode="####.000">
                  <c:v>-0.4</c:v>
                </c:pt>
              </c:numCache>
            </c:numRef>
          </c:yVal>
          <c:smooth val="0"/>
          <c:extLst>
            <c:ext xmlns:c16="http://schemas.microsoft.com/office/drawing/2014/chart" uri="{C3380CC4-5D6E-409C-BE32-E72D297353CC}">
              <c16:uniqueId val="{0000002A-58AB-4EC6-B0AD-51026D1EA5D0}"/>
            </c:ext>
          </c:extLst>
        </c:ser>
        <c:ser>
          <c:idx val="20"/>
          <c:order val="19"/>
          <c:tx>
            <c:strRef>
              <c:f>'Ark1'!$V$1</c:f>
              <c:strCache>
                <c:ptCount val="1"/>
                <c:pt idx="0">
                  <c:v>Strong taste</c:v>
                </c:pt>
              </c:strCache>
            </c:strRef>
          </c:tx>
          <c:spPr>
            <a:ln w="25400" cap="rnd">
              <a:noFill/>
              <a:round/>
            </a:ln>
            <a:effectLst/>
          </c:spPr>
          <c:marker>
            <c:symbol val="circle"/>
            <c:size val="5"/>
            <c:spPr>
              <a:solidFill>
                <a:srgbClr val="0065D3"/>
              </a:solidFill>
              <a:ln w="9525">
                <a:noFill/>
              </a:ln>
              <a:effectLst/>
            </c:spPr>
          </c:marker>
          <c:dPt>
            <c:idx val="20"/>
            <c:marker>
              <c:symbol val="circle"/>
              <c:size val="5"/>
              <c:spPr>
                <a:solidFill>
                  <a:sysClr val="window" lastClr="FFFFFF">
                    <a:lumMod val="75000"/>
                  </a:sysClr>
                </a:solidFill>
                <a:ln w="25400">
                  <a:solidFill>
                    <a:sysClr val="window" lastClr="FFFFFF">
                      <a:lumMod val="75000"/>
                    </a:sysClr>
                  </a:solidFill>
                </a:ln>
                <a:effectLst/>
              </c:spPr>
            </c:marker>
            <c:bubble3D val="0"/>
            <c:spPr>
              <a:ln w="38100" cap="rnd">
                <a:solidFill>
                  <a:sysClr val="window" lastClr="FFFFFF">
                    <a:lumMod val="75000"/>
                  </a:sysClr>
                </a:solidFill>
                <a:round/>
              </a:ln>
              <a:effectLst/>
            </c:spPr>
            <c:extLst>
              <c:ext xmlns:c16="http://schemas.microsoft.com/office/drawing/2014/chart" uri="{C3380CC4-5D6E-409C-BE32-E72D297353CC}">
                <c16:uniqueId val="{0000002C-58AB-4EC6-B0AD-51026D1EA5D0}"/>
              </c:ext>
            </c:extLst>
          </c:dPt>
          <c:dLbls>
            <c:dLbl>
              <c:idx val="20"/>
              <c:layout>
                <c:manualLayout>
                  <c:x val="-0.14782707186790808"/>
                  <c:y val="-1.7791778541723542E-3"/>
                </c:manualLayout>
              </c:layout>
              <c:tx>
                <c:rich>
                  <a:bodyPr/>
                  <a:lstStyle/>
                  <a:p>
                    <a:fld id="{EB9DA02E-91EC-4BC2-92A1-DE61B6D876E2}" type="SERIESNAME">
                      <a:rPr lang="en-US">
                        <a:solidFill>
                          <a:schemeClr val="bg1">
                            <a:lumMod val="50000"/>
                          </a:schemeClr>
                        </a:solidFill>
                      </a:rPr>
                      <a:pPr/>
                      <a:t>[SERIES NAME]</a:t>
                    </a:fld>
                    <a:endParaRPr lang="en-GB"/>
                  </a:p>
                </c:rich>
              </c:tx>
              <c:dLblPos val="r"/>
              <c:showLegendKey val="0"/>
              <c:showVal val="0"/>
              <c:showCatName val="0"/>
              <c:showSerName val="1"/>
              <c:showPercent val="0"/>
              <c:showBubbleSize val="0"/>
              <c:extLst>
                <c:ext xmlns:c15="http://schemas.microsoft.com/office/drawing/2012/chart" uri="{CE6537A1-D6FC-4f65-9D91-7224C49458BB}">
                  <c15:layout>
                    <c:manualLayout>
                      <c:w val="0.13330265537365085"/>
                      <c:h val="3.8218418985672041E-2"/>
                    </c:manualLayout>
                  </c15:layout>
                  <c15:dlblFieldTable/>
                  <c15:showDataLabelsRange val="0"/>
                </c:ext>
                <c:ext xmlns:c16="http://schemas.microsoft.com/office/drawing/2014/chart" uri="{C3380CC4-5D6E-409C-BE32-E72D297353CC}">
                  <c16:uniqueId val="{0000002C-58AB-4EC6-B0AD-51026D1EA5D0}"/>
                </c:ext>
              </c:extLst>
            </c:dLbl>
            <c:spPr>
              <a:noFill/>
              <a:ln>
                <a:noFill/>
              </a:ln>
              <a:effectLst/>
            </c:spPr>
            <c:txPr>
              <a:bodyPr rot="0" spcFirstLastPara="1" vertOverflow="ellipsis" vert="horz" wrap="square" anchor="ctr" anchorCtr="1"/>
              <a:lstStyle/>
              <a:p>
                <a:pPr algn="ctr">
                  <a:defRPr sz="10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'Ark1'!$A$2:$A$22</c:f>
              <c:numCache>
                <c:formatCode>####.000</c:formatCode>
                <c:ptCount val="21"/>
                <c:pt idx="0">
                  <c:v>0.86</c:v>
                </c:pt>
                <c:pt idx="1">
                  <c:v>1.1000000000000001</c:v>
                </c:pt>
                <c:pt idx="2">
                  <c:v>0.98</c:v>
                </c:pt>
                <c:pt idx="3">
                  <c:v>0.74</c:v>
                </c:pt>
                <c:pt idx="4">
                  <c:v>0.34</c:v>
                </c:pt>
                <c:pt idx="5">
                  <c:v>0.5</c:v>
                </c:pt>
                <c:pt idx="6">
                  <c:v>-0.56000000000000005</c:v>
                </c:pt>
                <c:pt idx="7">
                  <c:v>-0.86</c:v>
                </c:pt>
                <c:pt idx="8">
                  <c:v>-1.04</c:v>
                </c:pt>
                <c:pt idx="9">
                  <c:v>-0.78</c:v>
                </c:pt>
                <c:pt idx="10">
                  <c:v>0.98</c:v>
                </c:pt>
                <c:pt idx="11">
                  <c:v>1.1599999999999999</c:v>
                </c:pt>
                <c:pt idx="12">
                  <c:v>0.76</c:v>
                </c:pt>
                <c:pt idx="13">
                  <c:v>0.56000000000000005</c:v>
                </c:pt>
                <c:pt idx="14">
                  <c:v>0.12</c:v>
                </c:pt>
                <c:pt idx="15">
                  <c:v>0.26</c:v>
                </c:pt>
                <c:pt idx="16">
                  <c:v>-0.95</c:v>
                </c:pt>
                <c:pt idx="17">
                  <c:v>-1.08</c:v>
                </c:pt>
                <c:pt idx="18">
                  <c:v>-0.78</c:v>
                </c:pt>
                <c:pt idx="19">
                  <c:v>-0.54</c:v>
                </c:pt>
                <c:pt idx="20">
                  <c:v>-0.32</c:v>
                </c:pt>
              </c:numCache>
            </c:numRef>
          </c:xVal>
          <c:yVal>
            <c:numRef>
              <c:f>'Ark1'!$V$2:$V$22</c:f>
              <c:numCache>
                <c:formatCode>General</c:formatCode>
                <c:ptCount val="21"/>
                <c:pt idx="20" formatCode="####.000">
                  <c:v>-0.24</c:v>
                </c:pt>
              </c:numCache>
            </c:numRef>
          </c:yVal>
          <c:smooth val="0"/>
          <c:extLst>
            <c:ext xmlns:c16="http://schemas.microsoft.com/office/drawing/2014/chart" uri="{C3380CC4-5D6E-409C-BE32-E72D297353CC}">
              <c16:uniqueId val="{0000002D-58AB-4EC6-B0AD-51026D1EA5D0}"/>
            </c:ext>
          </c:extLst>
        </c:ser>
        <c:dLbls>
          <c:dLblPos val="t"/>
          <c:showLegendKey val="0"/>
          <c:showVal val="1"/>
          <c:showCatName val="0"/>
          <c:showSerName val="0"/>
          <c:showPercent val="0"/>
          <c:showBubbleSize val="0"/>
        </c:dLbls>
        <c:axId val="-457536624"/>
        <c:axId val="-457534448"/>
      </c:scatterChart>
      <c:valAx>
        <c:axId val="-457536624"/>
        <c:scaling>
          <c:orientation val="minMax"/>
          <c:max val="2"/>
          <c:min val="-2"/>
        </c:scaling>
        <c:delete val="0"/>
        <c:axPos val="b"/>
        <c:numFmt formatCode="0%" sourceLinked="0"/>
        <c:majorTickMark val="none"/>
        <c:minorTickMark val="none"/>
        <c:tickLblPos val="none"/>
        <c:spPr>
          <a:noFill/>
          <a:ln w="9525" cap="flat" cmpd="sng" algn="ctr">
            <a:solidFill>
              <a:sysClr val="window" lastClr="FFFFFF">
                <a:lumMod val="85000"/>
              </a:sys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Arial Unicode MS" panose="020B0604020202020204" pitchFamily="34" charset="-128"/>
                <a:cs typeface="Arial Unicode MS" panose="020B0604020202020204" pitchFamily="34" charset="-128"/>
              </a:defRPr>
            </a:pPr>
            <a:endParaRPr lang="en-US"/>
          </a:p>
        </c:txPr>
        <c:crossAx val="-457534448"/>
        <c:crosses val="autoZero"/>
        <c:crossBetween val="midCat"/>
        <c:majorUnit val="0.1"/>
      </c:valAx>
      <c:valAx>
        <c:axId val="-457534448"/>
        <c:scaling>
          <c:orientation val="minMax"/>
          <c:max val="1.5"/>
          <c:min val="-1.5"/>
        </c:scaling>
        <c:delete val="0"/>
        <c:axPos val="l"/>
        <c:numFmt formatCode="0%" sourceLinked="0"/>
        <c:majorTickMark val="none"/>
        <c:minorTickMark val="none"/>
        <c:tickLblPos val="none"/>
        <c:spPr>
          <a:noFill/>
          <a:ln w="9525" cap="flat" cmpd="sng" algn="ctr">
            <a:solidFill>
              <a:sysClr val="window" lastClr="FFFFFF">
                <a:lumMod val="85000"/>
              </a:sys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Arial Unicode MS" panose="020B0604020202020204" pitchFamily="34" charset="-128"/>
                <a:cs typeface="Arial Unicode MS" panose="020B0604020202020204" pitchFamily="34" charset="-128"/>
              </a:defRPr>
            </a:pPr>
            <a:endParaRPr lang="en-US"/>
          </a:p>
        </c:txPr>
        <c:crossAx val="-457536624"/>
        <c:crosses val="autoZero"/>
        <c:crossBetween val="midCat"/>
      </c:valAx>
      <c:spPr>
        <a:noFill/>
        <a:ln w="25400">
          <a:noFill/>
        </a:ln>
        <a:effectLst/>
      </c:spPr>
    </c:plotArea>
    <c:plotVisOnly val="1"/>
    <c:dispBlanksAs val="gap"/>
    <c:showDLblsOverMax val="0"/>
  </c:chart>
  <c:spPr>
    <a:noFill/>
    <a:ln w="12700">
      <a:solidFill>
        <a:srgbClr val="535353"/>
      </a:solidFill>
    </a:ln>
    <a:effectLst/>
  </c:spPr>
  <c:txPr>
    <a:bodyPr/>
    <a:lstStyle/>
    <a:p>
      <a:pPr>
        <a:defRPr sz="900">
          <a:latin typeface="+mj-lt"/>
          <a:ea typeface="Arial Unicode MS" panose="020B0604020202020204" pitchFamily="34" charset="-128"/>
          <a:cs typeface="Arial Unicode MS" panose="020B0604020202020204" pitchFamily="34" charset="-128"/>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3F9C31"/>
              </a:solidFill>
              <a:ln w="19050">
                <a:solidFill>
                  <a:schemeClr val="lt1"/>
                </a:solidFill>
              </a:ln>
              <a:effectLst/>
            </c:spPr>
            <c:extLst>
              <c:ext xmlns:c16="http://schemas.microsoft.com/office/drawing/2014/chart" uri="{C3380CC4-5D6E-409C-BE32-E72D297353CC}">
                <c16:uniqueId val="{00000001-3C3E-429D-B867-5D5B87C72237}"/>
              </c:ext>
            </c:extLst>
          </c:dPt>
          <c:dPt>
            <c:idx val="1"/>
            <c:bubble3D val="0"/>
            <c:spPr>
              <a:solidFill>
                <a:srgbClr val="E95000"/>
              </a:solidFill>
              <a:ln w="19050">
                <a:solidFill>
                  <a:schemeClr val="lt1"/>
                </a:solidFill>
              </a:ln>
              <a:effectLst/>
            </c:spPr>
            <c:extLst>
              <c:ext xmlns:c16="http://schemas.microsoft.com/office/drawing/2014/chart" uri="{C3380CC4-5D6E-409C-BE32-E72D297353CC}">
                <c16:uniqueId val="{00000002-3C3E-429D-B867-5D5B87C72237}"/>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3C3E-429D-B867-5D5B87C72237}"/>
              </c:ext>
            </c:extLst>
          </c:dPt>
          <c:cat>
            <c:strRef>
              <c:f>Sheet1!$A$2:$A$4</c:f>
              <c:strCache>
                <c:ptCount val="3"/>
                <c:pt idx="0">
                  <c:v>Family Consumption</c:v>
                </c:pt>
                <c:pt idx="1">
                  <c:v>Gifting</c:v>
                </c:pt>
                <c:pt idx="2">
                  <c:v>Reserve / Extra</c:v>
                </c:pt>
              </c:strCache>
            </c:strRef>
          </c:cat>
          <c:val>
            <c:numRef>
              <c:f>Sheet1!$B$2:$B$4</c:f>
              <c:numCache>
                <c:formatCode>0%</c:formatCode>
                <c:ptCount val="3"/>
                <c:pt idx="0">
                  <c:v>0.52</c:v>
                </c:pt>
                <c:pt idx="1">
                  <c:v>0.38</c:v>
                </c:pt>
                <c:pt idx="2">
                  <c:v>0.1</c:v>
                </c:pt>
              </c:numCache>
            </c:numRef>
          </c:val>
          <c:extLst>
            <c:ext xmlns:c16="http://schemas.microsoft.com/office/drawing/2014/chart" uri="{C3380CC4-5D6E-409C-BE32-E72D297353CC}">
              <c16:uniqueId val="{00000000-3C3E-429D-B867-5D5B87C72237}"/>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E95000"/>
              </a:solidFill>
              <a:ln w="19050">
                <a:noFill/>
              </a:ln>
              <a:effectLst/>
            </c:spPr>
            <c:extLst>
              <c:ext xmlns:c16="http://schemas.microsoft.com/office/drawing/2014/chart" uri="{C3380CC4-5D6E-409C-BE32-E72D297353CC}">
                <c16:uniqueId val="{00000001-7B59-431B-855C-D488021348B3}"/>
              </c:ext>
            </c:extLst>
          </c:dPt>
          <c:dPt>
            <c:idx val="1"/>
            <c:bubble3D val="0"/>
            <c:spPr>
              <a:solidFill>
                <a:schemeClr val="bg2"/>
              </a:solidFill>
              <a:ln w="19050">
                <a:noFill/>
              </a:ln>
              <a:effectLst/>
            </c:spPr>
            <c:extLst>
              <c:ext xmlns:c16="http://schemas.microsoft.com/office/drawing/2014/chart" uri="{C3380CC4-5D6E-409C-BE32-E72D297353CC}">
                <c16:uniqueId val="{00000003-7B59-431B-855C-D488021348B3}"/>
              </c:ext>
            </c:extLst>
          </c:dPt>
          <c:cat>
            <c:strRef>
              <c:f>Sheet1!$A$2:$A$3</c:f>
              <c:strCache>
                <c:ptCount val="2"/>
                <c:pt idx="0">
                  <c:v>Family Consumption</c:v>
                </c:pt>
                <c:pt idx="1">
                  <c:v>Gifting</c:v>
                </c:pt>
              </c:strCache>
            </c:strRef>
          </c:cat>
          <c:val>
            <c:numRef>
              <c:f>Sheet1!$B$2:$B$3</c:f>
              <c:numCache>
                <c:formatCode>0%</c:formatCode>
                <c:ptCount val="2"/>
                <c:pt idx="0">
                  <c:v>0.72</c:v>
                </c:pt>
                <c:pt idx="1">
                  <c:v>0.28000000000000003</c:v>
                </c:pt>
              </c:numCache>
            </c:numRef>
          </c:val>
          <c:extLst>
            <c:ext xmlns:c16="http://schemas.microsoft.com/office/drawing/2014/chart" uri="{C3380CC4-5D6E-409C-BE32-E72D297353CC}">
              <c16:uniqueId val="{00000006-7B59-431B-855C-D488021348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85C2-41F0-94C2-7164452F217C}"/>
              </c:ext>
            </c:extLst>
          </c:dPt>
          <c:dPt>
            <c:idx val="1"/>
            <c:invertIfNegative val="0"/>
            <c:bubble3D val="0"/>
            <c:spPr>
              <a:solidFill>
                <a:srgbClr val="3F9C31"/>
              </a:solidFill>
              <a:ln>
                <a:noFill/>
              </a:ln>
              <a:effectLst/>
            </c:spPr>
            <c:extLst>
              <c:ext xmlns:c16="http://schemas.microsoft.com/office/drawing/2014/chart" uri="{C3380CC4-5D6E-409C-BE32-E72D297353CC}">
                <c16:uniqueId val="{00000003-85C2-41F0-94C2-7164452F217C}"/>
              </c:ext>
            </c:extLst>
          </c:dPt>
          <c:dPt>
            <c:idx val="2"/>
            <c:invertIfNegative val="0"/>
            <c:bubble3D val="0"/>
            <c:spPr>
              <a:solidFill>
                <a:srgbClr val="3F9C31"/>
              </a:solidFill>
              <a:ln>
                <a:noFill/>
              </a:ln>
              <a:effectLst/>
            </c:spPr>
            <c:extLst>
              <c:ext xmlns:c16="http://schemas.microsoft.com/office/drawing/2014/chart" uri="{C3380CC4-5D6E-409C-BE32-E72D297353CC}">
                <c16:uniqueId val="{00000005-85C2-41F0-94C2-7164452F217C}"/>
              </c:ext>
            </c:extLst>
          </c:dPt>
          <c:dPt>
            <c:idx val="5"/>
            <c:invertIfNegative val="0"/>
            <c:bubble3D val="0"/>
            <c:spPr>
              <a:solidFill>
                <a:srgbClr val="3F9C31"/>
              </a:solidFill>
              <a:ln>
                <a:noFill/>
              </a:ln>
              <a:effectLst/>
            </c:spPr>
            <c:extLst>
              <c:ext xmlns:c16="http://schemas.microsoft.com/office/drawing/2014/chart" uri="{C3380CC4-5D6E-409C-BE32-E72D297353CC}">
                <c16:uniqueId val="{00000007-85C2-41F0-94C2-7164452F217C}"/>
              </c:ext>
            </c:extLst>
          </c:dPt>
          <c:dPt>
            <c:idx val="6"/>
            <c:invertIfNegative val="0"/>
            <c:bubble3D val="0"/>
            <c:spPr>
              <a:solidFill>
                <a:srgbClr val="3F9C31"/>
              </a:solidFill>
              <a:ln>
                <a:noFill/>
              </a:ln>
              <a:effectLst/>
            </c:spPr>
            <c:extLst>
              <c:ext xmlns:c16="http://schemas.microsoft.com/office/drawing/2014/chart" uri="{C3380CC4-5D6E-409C-BE32-E72D297353CC}">
                <c16:uniqueId val="{00000009-85C2-41F0-94C2-7164452F217C}"/>
              </c:ext>
            </c:extLst>
          </c:dPt>
          <c:cat>
            <c:strRef>
              <c:f>Sheet1!$A$2:$A$8</c:f>
              <c:strCache>
                <c:ptCount val="7"/>
                <c:pt idx="0">
                  <c:v>Availability / convenience</c:v>
                </c:pt>
                <c:pt idx="1">
                  <c:v>Variety / trying new options</c:v>
                </c:pt>
                <c:pt idx="2">
                  <c:v>Taste / quality</c:v>
                </c:pt>
                <c:pt idx="3">
                  <c:v>Familiarity / family tradition</c:v>
                </c:pt>
                <c:pt idx="4">
                  <c:v>Price / promotional offers</c:v>
                </c:pt>
                <c:pt idx="5">
                  <c:v>Brand reputation / prestige</c:v>
                </c:pt>
                <c:pt idx="6">
                  <c:v>Packaging / gift presentation quality</c:v>
                </c:pt>
              </c:strCache>
            </c:strRef>
          </c:cat>
          <c:val>
            <c:numRef>
              <c:f>Sheet1!$B$2:$B$8</c:f>
              <c:numCache>
                <c:formatCode>0%</c:formatCode>
                <c:ptCount val="7"/>
                <c:pt idx="0">
                  <c:v>0.28000000000000003</c:v>
                </c:pt>
                <c:pt idx="1">
                  <c:v>0.32</c:v>
                </c:pt>
                <c:pt idx="2">
                  <c:v>0.51</c:v>
                </c:pt>
                <c:pt idx="3">
                  <c:v>0.54</c:v>
                </c:pt>
                <c:pt idx="4">
                  <c:v>0.57999999999999996</c:v>
                </c:pt>
                <c:pt idx="5">
                  <c:v>0.62</c:v>
                </c:pt>
                <c:pt idx="6">
                  <c:v>0.68</c:v>
                </c:pt>
              </c:numCache>
            </c:numRef>
          </c:val>
          <c:extLst>
            <c:ext xmlns:c16="http://schemas.microsoft.com/office/drawing/2014/chart" uri="{C3380CC4-5D6E-409C-BE32-E72D297353CC}">
              <c16:uniqueId val="{0000000C-85C2-41F0-94C2-7164452F217C}"/>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E95000"/>
              </a:solidFill>
              <a:ln w="19050">
                <a:noFill/>
              </a:ln>
              <a:effectLst/>
            </c:spPr>
            <c:extLst>
              <c:ext xmlns:c16="http://schemas.microsoft.com/office/drawing/2014/chart" uri="{C3380CC4-5D6E-409C-BE32-E72D297353CC}">
                <c16:uniqueId val="{00000001-9929-43C0-9CA7-CFF67303E91F}"/>
              </c:ext>
            </c:extLst>
          </c:dPt>
          <c:dPt>
            <c:idx val="1"/>
            <c:bubble3D val="0"/>
            <c:spPr>
              <a:solidFill>
                <a:schemeClr val="bg2"/>
              </a:solidFill>
              <a:ln w="19050">
                <a:noFill/>
              </a:ln>
              <a:effectLst/>
            </c:spPr>
            <c:extLst>
              <c:ext xmlns:c16="http://schemas.microsoft.com/office/drawing/2014/chart" uri="{C3380CC4-5D6E-409C-BE32-E72D297353CC}">
                <c16:uniqueId val="{00000003-9929-43C0-9CA7-CFF67303E91F}"/>
              </c:ext>
            </c:extLst>
          </c:dPt>
          <c:cat>
            <c:strRef>
              <c:f>Sheet1!$A$2:$A$3</c:f>
              <c:strCache>
                <c:ptCount val="2"/>
                <c:pt idx="0">
                  <c:v>Family Consumption</c:v>
                </c:pt>
                <c:pt idx="1">
                  <c:v>Gifting</c:v>
                </c:pt>
              </c:strCache>
            </c:strRef>
          </c:cat>
          <c:val>
            <c:numRef>
              <c:f>Sheet1!$B$2:$B$3</c:f>
              <c:numCache>
                <c:formatCode>0%</c:formatCode>
                <c:ptCount val="2"/>
                <c:pt idx="0">
                  <c:v>0.64</c:v>
                </c:pt>
                <c:pt idx="1">
                  <c:v>0.36</c:v>
                </c:pt>
              </c:numCache>
            </c:numRef>
          </c:val>
          <c:extLst>
            <c:ext xmlns:c16="http://schemas.microsoft.com/office/drawing/2014/chart" uri="{C3380CC4-5D6E-409C-BE32-E72D297353CC}">
              <c16:uniqueId val="{00000004-9929-43C0-9CA7-CFF67303E91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E95000"/>
              </a:solidFill>
              <a:ln w="19050">
                <a:noFill/>
              </a:ln>
              <a:effectLst/>
            </c:spPr>
            <c:extLst>
              <c:ext xmlns:c16="http://schemas.microsoft.com/office/drawing/2014/chart" uri="{C3380CC4-5D6E-409C-BE32-E72D297353CC}">
                <c16:uniqueId val="{00000001-DE33-4C48-A005-DB50C0364421}"/>
              </c:ext>
            </c:extLst>
          </c:dPt>
          <c:dPt>
            <c:idx val="1"/>
            <c:bubble3D val="0"/>
            <c:spPr>
              <a:solidFill>
                <a:schemeClr val="bg2"/>
              </a:solidFill>
              <a:ln w="19050">
                <a:noFill/>
              </a:ln>
              <a:effectLst/>
            </c:spPr>
            <c:extLst>
              <c:ext xmlns:c16="http://schemas.microsoft.com/office/drawing/2014/chart" uri="{C3380CC4-5D6E-409C-BE32-E72D297353CC}">
                <c16:uniqueId val="{00000003-DE33-4C48-A005-DB50C0364421}"/>
              </c:ext>
            </c:extLst>
          </c:dPt>
          <c:cat>
            <c:strRef>
              <c:f>Sheet1!$A$2:$A$3</c:f>
              <c:strCache>
                <c:ptCount val="2"/>
                <c:pt idx="0">
                  <c:v>Family Consumption</c:v>
                </c:pt>
                <c:pt idx="1">
                  <c:v>Gifting</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DE33-4C48-A005-DB50C036442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E95000"/>
              </a:solidFill>
              <a:ln w="19050">
                <a:noFill/>
              </a:ln>
              <a:effectLst/>
            </c:spPr>
            <c:extLst>
              <c:ext xmlns:c16="http://schemas.microsoft.com/office/drawing/2014/chart" uri="{C3380CC4-5D6E-409C-BE32-E72D297353CC}">
                <c16:uniqueId val="{00000001-8E38-482B-A004-AAFE0B662BB3}"/>
              </c:ext>
            </c:extLst>
          </c:dPt>
          <c:dPt>
            <c:idx val="1"/>
            <c:bubble3D val="0"/>
            <c:spPr>
              <a:solidFill>
                <a:schemeClr val="bg2"/>
              </a:solidFill>
              <a:ln w="19050">
                <a:noFill/>
              </a:ln>
              <a:effectLst/>
            </c:spPr>
            <c:extLst>
              <c:ext xmlns:c16="http://schemas.microsoft.com/office/drawing/2014/chart" uri="{C3380CC4-5D6E-409C-BE32-E72D297353CC}">
                <c16:uniqueId val="{00000003-8E38-482B-A004-AAFE0B662BB3}"/>
              </c:ext>
            </c:extLst>
          </c:dPt>
          <c:cat>
            <c:strRef>
              <c:f>Sheet1!$A$2:$A$3</c:f>
              <c:strCache>
                <c:ptCount val="2"/>
                <c:pt idx="0">
                  <c:v>Family Consumption</c:v>
                </c:pt>
                <c:pt idx="1">
                  <c:v>Gifting</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4-8E38-482B-A004-AAFE0B662B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95561764537952E-2"/>
          <c:y val="0.11674663281963839"/>
          <c:w val="0.9883044382354621"/>
          <c:h val="0.62880229302300583"/>
        </c:manualLayout>
      </c:layout>
      <c:barChart>
        <c:barDir val="col"/>
        <c:grouping val="clustered"/>
        <c:varyColors val="0"/>
        <c:ser>
          <c:idx val="0"/>
          <c:order val="0"/>
          <c:tx>
            <c:strRef>
              <c:f>Sheet1!$B$1</c:f>
              <c:strCache>
                <c:ptCount val="1"/>
                <c:pt idx="0">
                  <c:v>Tet 2025 (Actual)</c:v>
                </c:pt>
              </c:strCache>
            </c:strRef>
          </c:tx>
          <c:spPr>
            <a:solidFill>
              <a:srgbClr val="E95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E95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Supermarkets / Hypermarkets</c:v>
                </c:pt>
                <c:pt idx="1">
                  <c:v>Traditional Shops</c:v>
                </c:pt>
                <c:pt idx="2">
                  <c:v>Convenience Stores</c:v>
                </c:pt>
                <c:pt idx="3">
                  <c:v>E-commerce</c:v>
                </c:pt>
                <c:pt idx="4">
                  <c:v>Specialty Shops</c:v>
                </c:pt>
              </c:strCache>
            </c:strRef>
          </c:cat>
          <c:val>
            <c:numRef>
              <c:f>Sheet1!$B$2:$B$6</c:f>
              <c:numCache>
                <c:formatCode>0%</c:formatCode>
                <c:ptCount val="5"/>
                <c:pt idx="0">
                  <c:v>0.34</c:v>
                </c:pt>
                <c:pt idx="1">
                  <c:v>0.28000000000000003</c:v>
                </c:pt>
                <c:pt idx="2">
                  <c:v>0.16</c:v>
                </c:pt>
                <c:pt idx="3">
                  <c:v>0.14000000000000001</c:v>
                </c:pt>
                <c:pt idx="4">
                  <c:v>0.08</c:v>
                </c:pt>
              </c:numCache>
            </c:numRef>
          </c:val>
          <c:extLst>
            <c:ext xmlns:c16="http://schemas.microsoft.com/office/drawing/2014/chart" uri="{C3380CC4-5D6E-409C-BE32-E72D297353CC}">
              <c16:uniqueId val="{00000000-ADBC-4B71-B9B3-77EBB890CFBB}"/>
            </c:ext>
          </c:extLst>
        </c:ser>
        <c:ser>
          <c:idx val="1"/>
          <c:order val="1"/>
          <c:tx>
            <c:strRef>
              <c:f>Sheet1!$C$1</c:f>
              <c:strCache>
                <c:ptCount val="1"/>
                <c:pt idx="0">
                  <c:v>Tet 2026 (Forecast)</c:v>
                </c:pt>
              </c:strCache>
            </c:strRef>
          </c:tx>
          <c:spPr>
            <a:pattFill prst="dkUpDiag">
              <a:fgClr>
                <a:srgbClr val="3F9C3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3F9C3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Supermarkets / Hypermarkets</c:v>
                </c:pt>
                <c:pt idx="1">
                  <c:v>Traditional Shops</c:v>
                </c:pt>
                <c:pt idx="2">
                  <c:v>Convenience Stores</c:v>
                </c:pt>
                <c:pt idx="3">
                  <c:v>E-commerce</c:v>
                </c:pt>
                <c:pt idx="4">
                  <c:v>Specialty Shops</c:v>
                </c:pt>
              </c:strCache>
            </c:strRef>
          </c:cat>
          <c:val>
            <c:numRef>
              <c:f>Sheet1!$C$2:$C$6</c:f>
              <c:numCache>
                <c:formatCode>0%</c:formatCode>
                <c:ptCount val="5"/>
                <c:pt idx="0">
                  <c:v>0.38</c:v>
                </c:pt>
                <c:pt idx="1">
                  <c:v>0.24</c:v>
                </c:pt>
                <c:pt idx="2">
                  <c:v>0.18</c:v>
                </c:pt>
                <c:pt idx="3">
                  <c:v>0.12</c:v>
                </c:pt>
                <c:pt idx="4">
                  <c:v>0.08</c:v>
                </c:pt>
              </c:numCache>
            </c:numRef>
          </c:val>
          <c:extLst>
            <c:ext xmlns:c16="http://schemas.microsoft.com/office/drawing/2014/chart" uri="{C3380CC4-5D6E-409C-BE32-E72D297353CC}">
              <c16:uniqueId val="{00000001-ADBC-4B71-B9B3-77EBB890CFBB}"/>
            </c:ext>
          </c:extLst>
        </c:ser>
        <c:dLbls>
          <c:dLblPos val="outEnd"/>
          <c:showLegendKey val="0"/>
          <c:showVal val="1"/>
          <c:showCatName val="0"/>
          <c:showSerName val="0"/>
          <c:showPercent val="0"/>
          <c:showBubbleSize val="0"/>
        </c:dLbls>
        <c:gapWidth val="446"/>
        <c:overlap val="-27"/>
        <c:axId val="1349070175"/>
        <c:axId val="1349082175"/>
      </c:barChart>
      <c:catAx>
        <c:axId val="134907017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49082175"/>
        <c:crosses val="autoZero"/>
        <c:auto val="1"/>
        <c:lblAlgn val="ctr"/>
        <c:lblOffset val="100"/>
        <c:noMultiLvlLbl val="0"/>
      </c:catAx>
      <c:valAx>
        <c:axId val="1349082175"/>
        <c:scaling>
          <c:orientation val="minMax"/>
        </c:scaling>
        <c:delete val="1"/>
        <c:axPos val="l"/>
        <c:numFmt formatCode="0%" sourceLinked="1"/>
        <c:majorTickMark val="none"/>
        <c:minorTickMark val="none"/>
        <c:tickLblPos val="nextTo"/>
        <c:crossAx val="1349070175"/>
        <c:crosses val="autoZero"/>
        <c:crossBetween val="between"/>
      </c:valAx>
      <c:spPr>
        <a:noFill/>
        <a:ln>
          <a:noFill/>
        </a:ln>
        <a:effectLst/>
      </c:spPr>
    </c:plotArea>
    <c:legend>
      <c:legendPos val="r"/>
      <c:layout>
        <c:manualLayout>
          <c:xMode val="edge"/>
          <c:yMode val="edge"/>
          <c:x val="0.79856353893263343"/>
          <c:y val="4.9544351148076123E-3"/>
          <c:w val="0.18291794254884808"/>
          <c:h val="0.1987533799279926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8871717415733189"/>
          <c:w val="1"/>
          <c:h val="0.47060250375544216"/>
        </c:manualLayout>
      </c:layout>
      <c:barChart>
        <c:barDir val="col"/>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3"/>
            <c:invertIfNegative val="0"/>
            <c:bubble3D val="0"/>
            <c:spPr>
              <a:pattFill prst="dkUpDiag">
                <a:fgClr>
                  <a:srgbClr val="E95000"/>
                </a:fgClr>
                <a:bgClr>
                  <a:schemeClr val="bg1"/>
                </a:bgClr>
              </a:pattFill>
              <a:ln>
                <a:noFill/>
              </a:ln>
              <a:effectLst/>
            </c:spPr>
            <c:extLst>
              <c:ext xmlns:c16="http://schemas.microsoft.com/office/drawing/2014/chart" uri="{C3380CC4-5D6E-409C-BE32-E72D297353CC}">
                <c16:uniqueId val="{00000001-0386-4EDD-8EB9-C08E61E6362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2023</c:v>
                </c:pt>
                <c:pt idx="1">
                  <c:v>2024</c:v>
                </c:pt>
                <c:pt idx="2">
                  <c:v>2025</c:v>
                </c:pt>
                <c:pt idx="3">
                  <c:v>2026</c:v>
                </c:pt>
              </c:numCache>
            </c:numRef>
          </c:cat>
          <c:val>
            <c:numRef>
              <c:f>Sheet1!$B$2:$B$5</c:f>
              <c:numCache>
                <c:formatCode>General</c:formatCode>
                <c:ptCount val="4"/>
                <c:pt idx="0">
                  <c:v>46</c:v>
                </c:pt>
                <c:pt idx="1">
                  <c:v>44</c:v>
                </c:pt>
                <c:pt idx="2">
                  <c:v>42</c:v>
                </c:pt>
                <c:pt idx="3">
                  <c:v>41</c:v>
                </c:pt>
              </c:numCache>
            </c:numRef>
          </c:val>
          <c:extLst>
            <c:ext xmlns:c16="http://schemas.microsoft.com/office/drawing/2014/chart" uri="{C3380CC4-5D6E-409C-BE32-E72D297353CC}">
              <c16:uniqueId val="{00000002-0386-4EDD-8EB9-C08E61E6362C}"/>
            </c:ext>
          </c:extLst>
        </c:ser>
        <c:dLbls>
          <c:dLblPos val="outEnd"/>
          <c:showLegendKey val="0"/>
          <c:showVal val="1"/>
          <c:showCatName val="0"/>
          <c:showSerName val="0"/>
          <c:showPercent val="0"/>
          <c:showBubbleSize val="0"/>
        </c:dLbls>
        <c:gapWidth val="220"/>
        <c:axId val="1113002495"/>
        <c:axId val="1112991935"/>
      </c:barChart>
      <c:catAx>
        <c:axId val="1113002495"/>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1112991935"/>
        <c:crosses val="autoZero"/>
        <c:auto val="1"/>
        <c:lblAlgn val="ctr"/>
        <c:lblOffset val="0"/>
        <c:noMultiLvlLbl val="0"/>
      </c:catAx>
      <c:valAx>
        <c:axId val="1112991935"/>
        <c:scaling>
          <c:orientation val="minMax"/>
          <c:max val="50"/>
          <c:min val="0"/>
        </c:scaling>
        <c:delete val="1"/>
        <c:axPos val="l"/>
        <c:numFmt formatCode="General" sourceLinked="1"/>
        <c:majorTickMark val="out"/>
        <c:minorTickMark val="none"/>
        <c:tickLblPos val="nextTo"/>
        <c:crossAx val="1113002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EE87-4E11-AE47-AE10309589DE}"/>
              </c:ext>
            </c:extLst>
          </c:dPt>
          <c:dPt>
            <c:idx val="1"/>
            <c:invertIfNegative val="0"/>
            <c:bubble3D val="0"/>
            <c:spPr>
              <a:solidFill>
                <a:srgbClr val="E95000"/>
              </a:solidFill>
              <a:ln>
                <a:noFill/>
              </a:ln>
              <a:effectLst/>
            </c:spPr>
            <c:extLst>
              <c:ext xmlns:c16="http://schemas.microsoft.com/office/drawing/2014/chart" uri="{C3380CC4-5D6E-409C-BE32-E72D297353CC}">
                <c16:uniqueId val="{00000003-EE87-4E11-AE47-AE10309589DE}"/>
              </c:ext>
            </c:extLst>
          </c:dPt>
          <c:dPt>
            <c:idx val="2"/>
            <c:invertIfNegative val="0"/>
            <c:bubble3D val="0"/>
            <c:spPr>
              <a:solidFill>
                <a:srgbClr val="E95000"/>
              </a:solidFill>
              <a:ln>
                <a:noFill/>
              </a:ln>
              <a:effectLst/>
            </c:spPr>
            <c:extLst>
              <c:ext xmlns:c16="http://schemas.microsoft.com/office/drawing/2014/chart" uri="{C3380CC4-5D6E-409C-BE32-E72D297353CC}">
                <c16:uniqueId val="{00000005-EE87-4E11-AE47-AE10309589DE}"/>
              </c:ext>
            </c:extLst>
          </c:dPt>
          <c:dPt>
            <c:idx val="5"/>
            <c:invertIfNegative val="0"/>
            <c:bubble3D val="0"/>
            <c:spPr>
              <a:solidFill>
                <a:srgbClr val="E95000"/>
              </a:solidFill>
              <a:ln>
                <a:noFill/>
              </a:ln>
              <a:effectLst/>
            </c:spPr>
            <c:extLst>
              <c:ext xmlns:c16="http://schemas.microsoft.com/office/drawing/2014/chart" uri="{C3380CC4-5D6E-409C-BE32-E72D297353CC}">
                <c16:uniqueId val="{00000007-EE87-4E11-AE47-AE10309589DE}"/>
              </c:ext>
            </c:extLst>
          </c:dPt>
          <c:dPt>
            <c:idx val="6"/>
            <c:invertIfNegative val="0"/>
            <c:bubble3D val="0"/>
            <c:spPr>
              <a:solidFill>
                <a:srgbClr val="E95000"/>
              </a:solidFill>
              <a:ln>
                <a:noFill/>
              </a:ln>
              <a:effectLst/>
            </c:spPr>
            <c:extLst>
              <c:ext xmlns:c16="http://schemas.microsoft.com/office/drawing/2014/chart" uri="{C3380CC4-5D6E-409C-BE32-E72D297353CC}">
                <c16:uniqueId val="{00000009-EE87-4E11-AE47-AE10309589DE}"/>
              </c:ext>
            </c:extLst>
          </c:dPt>
          <c:cat>
            <c:strRef>
              <c:f>Sheet1!$A$2:$A$8</c:f>
              <c:strCache>
                <c:ptCount val="4"/>
                <c:pt idx="0">
                  <c:v>Limited Tet gift packaging options online</c:v>
                </c:pt>
                <c:pt idx="1">
                  <c:v>Concerns about product authenticity</c:v>
                </c:pt>
                <c:pt idx="2">
                  <c:v>Delivery delays during Tet period</c:v>
                </c:pt>
                <c:pt idx="3">
                  <c:v>Want to see/touch product before buying (for gifting)</c:v>
                </c:pt>
              </c:strCache>
            </c:strRef>
          </c:cat>
          <c:val>
            <c:numRef>
              <c:f>Sheet1!$B$2:$B$8</c:f>
              <c:numCache>
                <c:formatCode>0%</c:formatCode>
                <c:ptCount val="7"/>
                <c:pt idx="0">
                  <c:v>0.42</c:v>
                </c:pt>
                <c:pt idx="1">
                  <c:v>0.46</c:v>
                </c:pt>
                <c:pt idx="2">
                  <c:v>0.52</c:v>
                </c:pt>
                <c:pt idx="3">
                  <c:v>0.57999999999999996</c:v>
                </c:pt>
              </c:numCache>
            </c:numRef>
          </c:val>
          <c:extLst>
            <c:ext xmlns:c16="http://schemas.microsoft.com/office/drawing/2014/chart" uri="{C3380CC4-5D6E-409C-BE32-E72D297353CC}">
              <c16:uniqueId val="{0000000A-EE87-4E11-AE47-AE10309589DE}"/>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10657770719635E-2"/>
          <c:y val="3.1179832303246474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BFF5-461D-B2EE-783E73C7A6EA}"/>
              </c:ext>
            </c:extLst>
          </c:dPt>
          <c:dPt>
            <c:idx val="1"/>
            <c:invertIfNegative val="0"/>
            <c:bubble3D val="0"/>
            <c:spPr>
              <a:solidFill>
                <a:srgbClr val="3F9C31"/>
              </a:solidFill>
              <a:ln>
                <a:noFill/>
              </a:ln>
              <a:effectLst/>
            </c:spPr>
            <c:extLst>
              <c:ext xmlns:c16="http://schemas.microsoft.com/office/drawing/2014/chart" uri="{C3380CC4-5D6E-409C-BE32-E72D297353CC}">
                <c16:uniqueId val="{00000003-BFF5-461D-B2EE-783E73C7A6EA}"/>
              </c:ext>
            </c:extLst>
          </c:dPt>
          <c:dPt>
            <c:idx val="2"/>
            <c:invertIfNegative val="0"/>
            <c:bubble3D val="0"/>
            <c:spPr>
              <a:solidFill>
                <a:srgbClr val="3F9C31"/>
              </a:solidFill>
              <a:ln>
                <a:noFill/>
              </a:ln>
              <a:effectLst/>
            </c:spPr>
            <c:extLst>
              <c:ext xmlns:c16="http://schemas.microsoft.com/office/drawing/2014/chart" uri="{C3380CC4-5D6E-409C-BE32-E72D297353CC}">
                <c16:uniqueId val="{00000005-BFF5-461D-B2EE-783E73C7A6EA}"/>
              </c:ext>
            </c:extLst>
          </c:dPt>
          <c:dPt>
            <c:idx val="5"/>
            <c:invertIfNegative val="0"/>
            <c:bubble3D val="0"/>
            <c:spPr>
              <a:solidFill>
                <a:srgbClr val="3F9C31"/>
              </a:solidFill>
              <a:ln>
                <a:noFill/>
              </a:ln>
              <a:effectLst/>
            </c:spPr>
            <c:extLst>
              <c:ext xmlns:c16="http://schemas.microsoft.com/office/drawing/2014/chart" uri="{C3380CC4-5D6E-409C-BE32-E72D297353CC}">
                <c16:uniqueId val="{00000007-BFF5-461D-B2EE-783E73C7A6EA}"/>
              </c:ext>
            </c:extLst>
          </c:dPt>
          <c:dPt>
            <c:idx val="6"/>
            <c:invertIfNegative val="0"/>
            <c:bubble3D val="0"/>
            <c:spPr>
              <a:solidFill>
                <a:srgbClr val="3F9C31"/>
              </a:solidFill>
              <a:ln>
                <a:noFill/>
              </a:ln>
              <a:effectLst/>
            </c:spPr>
            <c:extLst>
              <c:ext xmlns:c16="http://schemas.microsoft.com/office/drawing/2014/chart" uri="{C3380CC4-5D6E-409C-BE32-E72D297353CC}">
                <c16:uniqueId val="{00000009-BFF5-461D-B2EE-783E73C7A6EA}"/>
              </c:ext>
            </c:extLst>
          </c:dPt>
          <c:cat>
            <c:strRef>
              <c:f>Sheet1!$A$2:$A$8</c:f>
              <c:strCache>
                <c:ptCount val="3"/>
                <c:pt idx="0">
                  <c:v>Avoid crowded stores during Tet</c:v>
                </c:pt>
                <c:pt idx="1">
                  <c:v>Better prices / exclusive deals</c:v>
                </c:pt>
                <c:pt idx="2">
                  <c:v>Home delivery convenience</c:v>
                </c:pt>
              </c:strCache>
            </c:strRef>
          </c:cat>
          <c:val>
            <c:numRef>
              <c:f>Sheet1!$B$2:$B$8</c:f>
              <c:numCache>
                <c:formatCode>0%</c:formatCode>
                <c:ptCount val="7"/>
                <c:pt idx="0">
                  <c:v>0.64</c:v>
                </c:pt>
                <c:pt idx="1">
                  <c:v>0.71</c:v>
                </c:pt>
                <c:pt idx="2">
                  <c:v>0.82</c:v>
                </c:pt>
              </c:numCache>
            </c:numRef>
          </c:val>
          <c:extLst>
            <c:ext xmlns:c16="http://schemas.microsoft.com/office/drawing/2014/chart" uri="{C3380CC4-5D6E-409C-BE32-E72D297353CC}">
              <c16:uniqueId val="{0000000A-BFF5-461D-B2EE-783E73C7A6EA}"/>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B660-4E8F-9943-A3B9382E3D89}"/>
              </c:ext>
            </c:extLst>
          </c:dPt>
          <c:dPt>
            <c:idx val="1"/>
            <c:invertIfNegative val="0"/>
            <c:bubble3D val="0"/>
            <c:spPr>
              <a:solidFill>
                <a:srgbClr val="3F9C31"/>
              </a:solidFill>
              <a:ln>
                <a:noFill/>
              </a:ln>
              <a:effectLst/>
            </c:spPr>
            <c:extLst>
              <c:ext xmlns:c16="http://schemas.microsoft.com/office/drawing/2014/chart" uri="{C3380CC4-5D6E-409C-BE32-E72D297353CC}">
                <c16:uniqueId val="{00000003-B660-4E8F-9943-A3B9382E3D89}"/>
              </c:ext>
            </c:extLst>
          </c:dPt>
          <c:dPt>
            <c:idx val="2"/>
            <c:invertIfNegative val="0"/>
            <c:bubble3D val="0"/>
            <c:spPr>
              <a:solidFill>
                <a:srgbClr val="3F9C31"/>
              </a:solidFill>
              <a:ln>
                <a:noFill/>
              </a:ln>
              <a:effectLst/>
            </c:spPr>
            <c:extLst>
              <c:ext xmlns:c16="http://schemas.microsoft.com/office/drawing/2014/chart" uri="{C3380CC4-5D6E-409C-BE32-E72D297353CC}">
                <c16:uniqueId val="{00000005-B660-4E8F-9943-A3B9382E3D89}"/>
              </c:ext>
            </c:extLst>
          </c:dPt>
          <c:dPt>
            <c:idx val="5"/>
            <c:invertIfNegative val="0"/>
            <c:bubble3D val="0"/>
            <c:spPr>
              <a:solidFill>
                <a:srgbClr val="3F9C31"/>
              </a:solidFill>
              <a:ln>
                <a:noFill/>
              </a:ln>
              <a:effectLst/>
            </c:spPr>
            <c:extLst>
              <c:ext xmlns:c16="http://schemas.microsoft.com/office/drawing/2014/chart" uri="{C3380CC4-5D6E-409C-BE32-E72D297353CC}">
                <c16:uniqueId val="{00000007-B660-4E8F-9943-A3B9382E3D89}"/>
              </c:ext>
            </c:extLst>
          </c:dPt>
          <c:dPt>
            <c:idx val="6"/>
            <c:invertIfNegative val="0"/>
            <c:bubble3D val="0"/>
            <c:spPr>
              <a:solidFill>
                <a:srgbClr val="3F9C31"/>
              </a:solidFill>
              <a:ln>
                <a:noFill/>
              </a:ln>
              <a:effectLst/>
            </c:spPr>
            <c:extLst>
              <c:ext xmlns:c16="http://schemas.microsoft.com/office/drawing/2014/chart" uri="{C3380CC4-5D6E-409C-BE32-E72D297353CC}">
                <c16:uniqueId val="{00000009-B660-4E8F-9943-A3B9382E3D89}"/>
              </c:ext>
            </c:extLst>
          </c:dPt>
          <c:cat>
            <c:strRef>
              <c:f>Sheet1!$A$2:$A$8</c:f>
              <c:strCache>
                <c:ptCount val="3"/>
                <c:pt idx="0">
                  <c:v>Limited Tet gift packaging options online</c:v>
                </c:pt>
                <c:pt idx="1">
                  <c:v>Concerns about product authenticity</c:v>
                </c:pt>
                <c:pt idx="2">
                  <c:v>Delivery delays during Tet period</c:v>
                </c:pt>
              </c:strCache>
            </c:strRef>
          </c:cat>
          <c:val>
            <c:numRef>
              <c:f>Sheet1!$B$2:$B$8</c:f>
              <c:numCache>
                <c:formatCode>0%</c:formatCode>
                <c:ptCount val="7"/>
                <c:pt idx="0">
                  <c:v>0.62</c:v>
                </c:pt>
                <c:pt idx="1">
                  <c:v>0.68</c:v>
                </c:pt>
                <c:pt idx="2">
                  <c:v>0.76</c:v>
                </c:pt>
              </c:numCache>
            </c:numRef>
          </c:val>
          <c:extLst>
            <c:ext xmlns:c16="http://schemas.microsoft.com/office/drawing/2014/chart" uri="{C3380CC4-5D6E-409C-BE32-E72D297353CC}">
              <c16:uniqueId val="{0000000A-B660-4E8F-9943-A3B9382E3D89}"/>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F829-480C-9CC2-216C0CDE1FF3}"/>
              </c:ext>
            </c:extLst>
          </c:dPt>
          <c:dPt>
            <c:idx val="1"/>
            <c:invertIfNegative val="0"/>
            <c:bubble3D val="0"/>
            <c:spPr>
              <a:solidFill>
                <a:srgbClr val="3F9C31"/>
              </a:solidFill>
              <a:ln>
                <a:noFill/>
              </a:ln>
              <a:effectLst/>
            </c:spPr>
            <c:extLst>
              <c:ext xmlns:c16="http://schemas.microsoft.com/office/drawing/2014/chart" uri="{C3380CC4-5D6E-409C-BE32-E72D297353CC}">
                <c16:uniqueId val="{00000003-F829-480C-9CC2-216C0CDE1FF3}"/>
              </c:ext>
            </c:extLst>
          </c:dPt>
          <c:dPt>
            <c:idx val="2"/>
            <c:invertIfNegative val="0"/>
            <c:bubble3D val="0"/>
            <c:spPr>
              <a:solidFill>
                <a:srgbClr val="3F9C31"/>
              </a:solidFill>
              <a:ln>
                <a:noFill/>
              </a:ln>
              <a:effectLst/>
            </c:spPr>
            <c:extLst>
              <c:ext xmlns:c16="http://schemas.microsoft.com/office/drawing/2014/chart" uri="{C3380CC4-5D6E-409C-BE32-E72D297353CC}">
                <c16:uniqueId val="{00000005-F829-480C-9CC2-216C0CDE1FF3}"/>
              </c:ext>
            </c:extLst>
          </c:dPt>
          <c:dPt>
            <c:idx val="5"/>
            <c:invertIfNegative val="0"/>
            <c:bubble3D val="0"/>
            <c:spPr>
              <a:solidFill>
                <a:srgbClr val="3F9C31"/>
              </a:solidFill>
              <a:ln>
                <a:noFill/>
              </a:ln>
              <a:effectLst/>
            </c:spPr>
            <c:extLst>
              <c:ext xmlns:c16="http://schemas.microsoft.com/office/drawing/2014/chart" uri="{C3380CC4-5D6E-409C-BE32-E72D297353CC}">
                <c16:uniqueId val="{00000007-F829-480C-9CC2-216C0CDE1FF3}"/>
              </c:ext>
            </c:extLst>
          </c:dPt>
          <c:dPt>
            <c:idx val="6"/>
            <c:invertIfNegative val="0"/>
            <c:bubble3D val="0"/>
            <c:spPr>
              <a:solidFill>
                <a:srgbClr val="3F9C31"/>
              </a:solidFill>
              <a:ln>
                <a:noFill/>
              </a:ln>
              <a:effectLst/>
            </c:spPr>
            <c:extLst>
              <c:ext xmlns:c16="http://schemas.microsoft.com/office/drawing/2014/chart" uri="{C3380CC4-5D6E-409C-BE32-E72D297353CC}">
                <c16:uniqueId val="{00000009-F829-480C-9CC2-216C0CDE1FF3}"/>
              </c:ext>
            </c:extLst>
          </c:dPt>
          <c:cat>
            <c:strRef>
              <c:f>Sheet1!$A$2:$A$8</c:f>
              <c:strCache>
                <c:ptCount val="3"/>
                <c:pt idx="0">
                  <c:v>Limited Tet gift packaging options online</c:v>
                </c:pt>
                <c:pt idx="1">
                  <c:v>Concerns about product authenticity</c:v>
                </c:pt>
                <c:pt idx="2">
                  <c:v>Delivery delays during Tet period</c:v>
                </c:pt>
              </c:strCache>
            </c:strRef>
          </c:cat>
          <c:val>
            <c:numRef>
              <c:f>Sheet1!$B$2:$B$8</c:f>
              <c:numCache>
                <c:formatCode>0%</c:formatCode>
                <c:ptCount val="7"/>
                <c:pt idx="0">
                  <c:v>0.71</c:v>
                </c:pt>
                <c:pt idx="1">
                  <c:v>0.76</c:v>
                </c:pt>
                <c:pt idx="2">
                  <c:v>0.84</c:v>
                </c:pt>
              </c:numCache>
            </c:numRef>
          </c:val>
          <c:extLst>
            <c:ext xmlns:c16="http://schemas.microsoft.com/office/drawing/2014/chart" uri="{C3380CC4-5D6E-409C-BE32-E72D297353CC}">
              <c16:uniqueId val="{0000000A-F829-480C-9CC2-216C0CDE1FF3}"/>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1"/>
          <c:min val="0"/>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F4AF-4222-8705-5A752170F3E0}"/>
              </c:ext>
            </c:extLst>
          </c:dPt>
          <c:dPt>
            <c:idx val="1"/>
            <c:invertIfNegative val="0"/>
            <c:bubble3D val="0"/>
            <c:spPr>
              <a:solidFill>
                <a:srgbClr val="3F9C31"/>
              </a:solidFill>
              <a:ln>
                <a:noFill/>
              </a:ln>
              <a:effectLst/>
            </c:spPr>
            <c:extLst>
              <c:ext xmlns:c16="http://schemas.microsoft.com/office/drawing/2014/chart" uri="{C3380CC4-5D6E-409C-BE32-E72D297353CC}">
                <c16:uniqueId val="{00000003-F4AF-4222-8705-5A752170F3E0}"/>
              </c:ext>
            </c:extLst>
          </c:dPt>
          <c:dPt>
            <c:idx val="2"/>
            <c:invertIfNegative val="0"/>
            <c:bubble3D val="0"/>
            <c:spPr>
              <a:solidFill>
                <a:srgbClr val="3F9C31"/>
              </a:solidFill>
              <a:ln>
                <a:noFill/>
              </a:ln>
              <a:effectLst/>
            </c:spPr>
            <c:extLst>
              <c:ext xmlns:c16="http://schemas.microsoft.com/office/drawing/2014/chart" uri="{C3380CC4-5D6E-409C-BE32-E72D297353CC}">
                <c16:uniqueId val="{00000005-F4AF-4222-8705-5A752170F3E0}"/>
              </c:ext>
            </c:extLst>
          </c:dPt>
          <c:dPt>
            <c:idx val="5"/>
            <c:invertIfNegative val="0"/>
            <c:bubble3D val="0"/>
            <c:spPr>
              <a:solidFill>
                <a:srgbClr val="3F9C31"/>
              </a:solidFill>
              <a:ln>
                <a:noFill/>
              </a:ln>
              <a:effectLst/>
            </c:spPr>
            <c:extLst>
              <c:ext xmlns:c16="http://schemas.microsoft.com/office/drawing/2014/chart" uri="{C3380CC4-5D6E-409C-BE32-E72D297353CC}">
                <c16:uniqueId val="{00000007-F4AF-4222-8705-5A752170F3E0}"/>
              </c:ext>
            </c:extLst>
          </c:dPt>
          <c:dPt>
            <c:idx val="6"/>
            <c:invertIfNegative val="0"/>
            <c:bubble3D val="0"/>
            <c:spPr>
              <a:solidFill>
                <a:srgbClr val="3F9C31"/>
              </a:solidFill>
              <a:ln>
                <a:noFill/>
              </a:ln>
              <a:effectLst/>
            </c:spPr>
            <c:extLst>
              <c:ext xmlns:c16="http://schemas.microsoft.com/office/drawing/2014/chart" uri="{C3380CC4-5D6E-409C-BE32-E72D297353CC}">
                <c16:uniqueId val="{00000009-F4AF-4222-8705-5A752170F3E0}"/>
              </c:ext>
            </c:extLst>
          </c:dPt>
          <c:cat>
            <c:strRef>
              <c:f>Sheet1!$A$2:$A$8</c:f>
              <c:strCache>
                <c:ptCount val="3"/>
                <c:pt idx="0">
                  <c:v>Limited Tet gift packaging options online</c:v>
                </c:pt>
                <c:pt idx="1">
                  <c:v>Concerns about product authenticity</c:v>
                </c:pt>
                <c:pt idx="2">
                  <c:v>Delivery delays during Tet period</c:v>
                </c:pt>
              </c:strCache>
            </c:strRef>
          </c:cat>
          <c:val>
            <c:numRef>
              <c:f>Sheet1!$B$2:$B$8</c:f>
              <c:numCache>
                <c:formatCode>0%</c:formatCode>
                <c:ptCount val="7"/>
                <c:pt idx="0">
                  <c:v>0.68</c:v>
                </c:pt>
                <c:pt idx="1">
                  <c:v>0.79</c:v>
                </c:pt>
                <c:pt idx="2">
                  <c:v>0.82</c:v>
                </c:pt>
              </c:numCache>
            </c:numRef>
          </c:val>
          <c:extLst>
            <c:ext xmlns:c16="http://schemas.microsoft.com/office/drawing/2014/chart" uri="{C3380CC4-5D6E-409C-BE32-E72D297353CC}">
              <c16:uniqueId val="{0000000A-F4AF-4222-8705-5A752170F3E0}"/>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5E85-4E41-B3C3-77672C6497EA}"/>
              </c:ext>
            </c:extLst>
          </c:dPt>
          <c:dPt>
            <c:idx val="1"/>
            <c:invertIfNegative val="0"/>
            <c:bubble3D val="0"/>
            <c:spPr>
              <a:solidFill>
                <a:srgbClr val="3F9C31"/>
              </a:solidFill>
              <a:ln>
                <a:noFill/>
              </a:ln>
              <a:effectLst/>
            </c:spPr>
            <c:extLst>
              <c:ext xmlns:c16="http://schemas.microsoft.com/office/drawing/2014/chart" uri="{C3380CC4-5D6E-409C-BE32-E72D297353CC}">
                <c16:uniqueId val="{00000003-5E85-4E41-B3C3-77672C6497EA}"/>
              </c:ext>
            </c:extLst>
          </c:dPt>
          <c:dPt>
            <c:idx val="2"/>
            <c:invertIfNegative val="0"/>
            <c:bubble3D val="0"/>
            <c:spPr>
              <a:solidFill>
                <a:srgbClr val="3F9C31"/>
              </a:solidFill>
              <a:ln>
                <a:noFill/>
              </a:ln>
              <a:effectLst/>
            </c:spPr>
            <c:extLst>
              <c:ext xmlns:c16="http://schemas.microsoft.com/office/drawing/2014/chart" uri="{C3380CC4-5D6E-409C-BE32-E72D297353CC}">
                <c16:uniqueId val="{00000005-5E85-4E41-B3C3-77672C6497EA}"/>
              </c:ext>
            </c:extLst>
          </c:dPt>
          <c:dPt>
            <c:idx val="5"/>
            <c:invertIfNegative val="0"/>
            <c:bubble3D val="0"/>
            <c:spPr>
              <a:solidFill>
                <a:srgbClr val="3F9C31"/>
              </a:solidFill>
              <a:ln>
                <a:noFill/>
              </a:ln>
              <a:effectLst/>
            </c:spPr>
            <c:extLst>
              <c:ext xmlns:c16="http://schemas.microsoft.com/office/drawing/2014/chart" uri="{C3380CC4-5D6E-409C-BE32-E72D297353CC}">
                <c16:uniqueId val="{00000007-5E85-4E41-B3C3-77672C6497EA}"/>
              </c:ext>
            </c:extLst>
          </c:dPt>
          <c:dPt>
            <c:idx val="6"/>
            <c:invertIfNegative val="0"/>
            <c:bubble3D val="0"/>
            <c:spPr>
              <a:solidFill>
                <a:srgbClr val="3F9C31"/>
              </a:solidFill>
              <a:ln>
                <a:noFill/>
              </a:ln>
              <a:effectLst/>
            </c:spPr>
            <c:extLst>
              <c:ext xmlns:c16="http://schemas.microsoft.com/office/drawing/2014/chart" uri="{C3380CC4-5D6E-409C-BE32-E72D297353CC}">
                <c16:uniqueId val="{00000009-5E85-4E41-B3C3-77672C6497EA}"/>
              </c:ext>
            </c:extLst>
          </c:dPt>
          <c:cat>
            <c:strRef>
              <c:f>Sheet1!$A$2:$A$8</c:f>
              <c:strCache>
                <c:ptCount val="3"/>
                <c:pt idx="0">
                  <c:v>Limited Tet gift packaging options online</c:v>
                </c:pt>
                <c:pt idx="1">
                  <c:v>Concerns about product authenticity</c:v>
                </c:pt>
                <c:pt idx="2">
                  <c:v>Delivery delays during Tet period</c:v>
                </c:pt>
              </c:strCache>
            </c:strRef>
          </c:cat>
          <c:val>
            <c:numRef>
              <c:f>Sheet1!$B$2:$B$8</c:f>
              <c:numCache>
                <c:formatCode>0%</c:formatCode>
                <c:ptCount val="7"/>
                <c:pt idx="0">
                  <c:v>0.52</c:v>
                </c:pt>
                <c:pt idx="1">
                  <c:v>0.64</c:v>
                </c:pt>
                <c:pt idx="2">
                  <c:v>0.88</c:v>
                </c:pt>
              </c:numCache>
            </c:numRef>
          </c:val>
          <c:extLst>
            <c:ext xmlns:c16="http://schemas.microsoft.com/office/drawing/2014/chart" uri="{C3380CC4-5D6E-409C-BE32-E72D297353CC}">
              <c16:uniqueId val="{0000000A-5E85-4E41-B3C3-77672C6497EA}"/>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1"/>
          <c:min val="0"/>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chemeClr val="bg2">
                <a:lumMod val="50000"/>
              </a:schemeClr>
            </a:solidFill>
            <a:ln>
              <a:noFill/>
            </a:ln>
            <a:effectLst/>
          </c:spPr>
          <c:invertIfNegative val="0"/>
          <c:dPt>
            <c:idx val="0"/>
            <c:invertIfNegative val="0"/>
            <c:bubble3D val="0"/>
            <c:spPr>
              <a:solidFill>
                <a:schemeClr val="bg2">
                  <a:lumMod val="50000"/>
                </a:schemeClr>
              </a:solidFill>
              <a:ln>
                <a:noFill/>
              </a:ln>
              <a:effectLst/>
            </c:spPr>
            <c:extLst>
              <c:ext xmlns:c16="http://schemas.microsoft.com/office/drawing/2014/chart" uri="{C3380CC4-5D6E-409C-BE32-E72D297353CC}">
                <c16:uniqueId val="{00000001-04F9-455E-BAAA-C96F412BDD12}"/>
              </c:ext>
            </c:extLst>
          </c:dPt>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3-04F9-455E-BAAA-C96F412BDD12}"/>
              </c:ext>
            </c:extLst>
          </c:dPt>
          <c:dPt>
            <c:idx val="2"/>
            <c:invertIfNegative val="0"/>
            <c:bubble3D val="0"/>
            <c:spPr>
              <a:solidFill>
                <a:schemeClr val="bg2">
                  <a:lumMod val="50000"/>
                </a:schemeClr>
              </a:solidFill>
              <a:ln>
                <a:noFill/>
              </a:ln>
              <a:effectLst/>
            </c:spPr>
            <c:extLst>
              <c:ext xmlns:c16="http://schemas.microsoft.com/office/drawing/2014/chart" uri="{C3380CC4-5D6E-409C-BE32-E72D297353CC}">
                <c16:uniqueId val="{00000005-04F9-455E-BAAA-C96F412BDD12}"/>
              </c:ext>
            </c:extLst>
          </c:dPt>
          <c:dPt>
            <c:idx val="5"/>
            <c:invertIfNegative val="0"/>
            <c:bubble3D val="0"/>
            <c:spPr>
              <a:solidFill>
                <a:schemeClr val="bg2">
                  <a:lumMod val="50000"/>
                </a:schemeClr>
              </a:solidFill>
              <a:ln>
                <a:noFill/>
              </a:ln>
              <a:effectLst/>
            </c:spPr>
            <c:extLst>
              <c:ext xmlns:c16="http://schemas.microsoft.com/office/drawing/2014/chart" uri="{C3380CC4-5D6E-409C-BE32-E72D297353CC}">
                <c16:uniqueId val="{00000007-04F9-455E-BAAA-C96F412BDD12}"/>
              </c:ext>
            </c:extLst>
          </c:dPt>
          <c:dPt>
            <c:idx val="6"/>
            <c:invertIfNegative val="0"/>
            <c:bubble3D val="0"/>
            <c:spPr>
              <a:solidFill>
                <a:schemeClr val="bg2">
                  <a:lumMod val="50000"/>
                </a:schemeClr>
              </a:solidFill>
              <a:ln>
                <a:noFill/>
              </a:ln>
              <a:effectLst/>
            </c:spPr>
            <c:extLst>
              <c:ext xmlns:c16="http://schemas.microsoft.com/office/drawing/2014/chart" uri="{C3380CC4-5D6E-409C-BE32-E72D297353CC}">
                <c16:uniqueId val="{00000009-04F9-455E-BAAA-C96F412BDD12}"/>
              </c:ext>
            </c:extLst>
          </c:dPt>
          <c:cat>
            <c:strRef>
              <c:f>Sheet1!$A$2:$A$8</c:f>
              <c:strCache>
                <c:ptCount val="7"/>
                <c:pt idx="0">
                  <c:v>Only useful for designated drivers (situational, not preference)</c:v>
                </c:pt>
                <c:pt idx="1">
                  <c:v>Feels awkward in social situations</c:v>
                </c:pt>
                <c:pt idx="2">
                  <c:v>Would rather drink soft drinks or water if avoiding alcohol</c:v>
                </c:pt>
                <c:pt idx="3">
                  <c:v>Too expensive for what it offers</c:v>
                </c:pt>
                <c:pt idx="4">
                  <c:v>Taste is not the same / inferior quality</c:v>
                </c:pt>
                <c:pt idx="5">
                  <c:v>Beer is for getting relaxed/tipsy, not for "pretending"</c:v>
                </c:pt>
                <c:pt idx="6">
                  <c:v>Without alcohol, it's not beer / defeats the purpose</c:v>
                </c:pt>
              </c:strCache>
            </c:strRef>
          </c:cat>
          <c:val>
            <c:numRef>
              <c:f>Sheet1!$B$2:$B$8</c:f>
              <c:numCache>
                <c:formatCode>0%</c:formatCode>
                <c:ptCount val="7"/>
                <c:pt idx="0">
                  <c:v>0.48</c:v>
                </c:pt>
                <c:pt idx="1">
                  <c:v>0.52</c:v>
                </c:pt>
                <c:pt idx="2">
                  <c:v>0.57999999999999996</c:v>
                </c:pt>
                <c:pt idx="3">
                  <c:v>0.64</c:v>
                </c:pt>
                <c:pt idx="4">
                  <c:v>0.71</c:v>
                </c:pt>
                <c:pt idx="5">
                  <c:v>0.76</c:v>
                </c:pt>
                <c:pt idx="6">
                  <c:v>0.82</c:v>
                </c:pt>
              </c:numCache>
            </c:numRef>
          </c:val>
          <c:extLst>
            <c:ext xmlns:c16="http://schemas.microsoft.com/office/drawing/2014/chart" uri="{C3380CC4-5D6E-409C-BE32-E72D297353CC}">
              <c16:uniqueId val="{0000000A-04F9-455E-BAAA-C96F412BDD12}"/>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10657770719635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chemeClr val="bg2">
                  <a:lumMod val="50000"/>
                </a:schemeClr>
              </a:solidFill>
              <a:ln>
                <a:noFill/>
              </a:ln>
              <a:effectLst/>
            </c:spPr>
            <c:extLst>
              <c:ext xmlns:c16="http://schemas.microsoft.com/office/drawing/2014/chart" uri="{C3380CC4-5D6E-409C-BE32-E72D297353CC}">
                <c16:uniqueId val="{00000001-9A7F-4276-A1D3-138672956B80}"/>
              </c:ext>
            </c:extLst>
          </c:dPt>
          <c:dPt>
            <c:idx val="1"/>
            <c:invertIfNegative val="0"/>
            <c:bubble3D val="0"/>
            <c:spPr>
              <a:solidFill>
                <a:srgbClr val="E95000"/>
              </a:solidFill>
              <a:ln>
                <a:noFill/>
              </a:ln>
              <a:effectLst/>
            </c:spPr>
            <c:extLst>
              <c:ext xmlns:c16="http://schemas.microsoft.com/office/drawing/2014/chart" uri="{C3380CC4-5D6E-409C-BE32-E72D297353CC}">
                <c16:uniqueId val="{00000003-9A7F-4276-A1D3-138672956B80}"/>
              </c:ext>
            </c:extLst>
          </c:dPt>
          <c:dPt>
            <c:idx val="2"/>
            <c:invertIfNegative val="0"/>
            <c:bubble3D val="0"/>
            <c:spPr>
              <a:solidFill>
                <a:srgbClr val="E95000"/>
              </a:solidFill>
              <a:ln>
                <a:noFill/>
              </a:ln>
              <a:effectLst/>
            </c:spPr>
            <c:extLst>
              <c:ext xmlns:c16="http://schemas.microsoft.com/office/drawing/2014/chart" uri="{C3380CC4-5D6E-409C-BE32-E72D297353CC}">
                <c16:uniqueId val="{00000005-9A7F-4276-A1D3-138672956B80}"/>
              </c:ext>
            </c:extLst>
          </c:dPt>
          <c:dPt>
            <c:idx val="3"/>
            <c:invertIfNegative val="0"/>
            <c:bubble3D val="0"/>
            <c:spPr>
              <a:solidFill>
                <a:srgbClr val="E95000"/>
              </a:solidFill>
              <a:ln>
                <a:noFill/>
              </a:ln>
              <a:effectLst/>
            </c:spPr>
            <c:extLst>
              <c:ext xmlns:c16="http://schemas.microsoft.com/office/drawing/2014/chart" uri="{C3380CC4-5D6E-409C-BE32-E72D297353CC}">
                <c16:uniqueId val="{00000007-9863-4576-855C-1DDC88D92890}"/>
              </c:ext>
            </c:extLst>
          </c:dPt>
          <c:dPt>
            <c:idx val="5"/>
            <c:invertIfNegative val="0"/>
            <c:bubble3D val="0"/>
            <c:spPr>
              <a:solidFill>
                <a:srgbClr val="E95000"/>
              </a:solidFill>
              <a:ln>
                <a:noFill/>
              </a:ln>
              <a:effectLst/>
            </c:spPr>
            <c:extLst>
              <c:ext xmlns:c16="http://schemas.microsoft.com/office/drawing/2014/chart" uri="{C3380CC4-5D6E-409C-BE32-E72D297353CC}">
                <c16:uniqueId val="{00000007-9A7F-4276-A1D3-138672956B80}"/>
              </c:ext>
            </c:extLst>
          </c:dPt>
          <c:dPt>
            <c:idx val="6"/>
            <c:invertIfNegative val="0"/>
            <c:bubble3D val="0"/>
            <c:spPr>
              <a:solidFill>
                <a:srgbClr val="E95000"/>
              </a:solidFill>
              <a:ln>
                <a:noFill/>
              </a:ln>
              <a:effectLst/>
            </c:spPr>
            <c:extLst>
              <c:ext xmlns:c16="http://schemas.microsoft.com/office/drawing/2014/chart" uri="{C3380CC4-5D6E-409C-BE32-E72D297353CC}">
                <c16:uniqueId val="{00000009-9A7F-4276-A1D3-138672956B80}"/>
              </c:ext>
            </c:extLst>
          </c:dPt>
          <c:cat>
            <c:strRef>
              <c:f>Sheet1!$A$2:$A$8</c:f>
              <c:strCache>
                <c:ptCount val="4"/>
                <c:pt idx="0">
                  <c:v>None — would never consider it</c:v>
                </c:pt>
                <c:pt idx="1">
                  <c:v>During pregnancy (women only, temporary)</c:v>
                </c:pt>
                <c:pt idx="2">
                  <c:v>When I have health issues and doctor orders to stop (reluctantly)</c:v>
                </c:pt>
                <c:pt idx="3">
                  <c:v>When I'm the designated driver (only practical reason)</c:v>
                </c:pt>
              </c:strCache>
            </c:strRef>
          </c:cat>
          <c:val>
            <c:numRef>
              <c:f>Sheet1!$B$2:$B$8</c:f>
              <c:numCache>
                <c:formatCode>0%</c:formatCode>
                <c:ptCount val="7"/>
                <c:pt idx="0">
                  <c:v>0.38</c:v>
                </c:pt>
                <c:pt idx="1">
                  <c:v>0.18</c:v>
                </c:pt>
                <c:pt idx="2">
                  <c:v>0.32</c:v>
                </c:pt>
                <c:pt idx="3">
                  <c:v>0.48</c:v>
                </c:pt>
              </c:numCache>
            </c:numRef>
          </c:val>
          <c:extLst>
            <c:ext xmlns:c16="http://schemas.microsoft.com/office/drawing/2014/chart" uri="{C3380CC4-5D6E-409C-BE32-E72D297353CC}">
              <c16:uniqueId val="{0000000A-9A7F-4276-A1D3-138672956B80}"/>
            </c:ext>
          </c:extLst>
        </c:ser>
        <c:dLbls>
          <c:showLegendKey val="0"/>
          <c:showVal val="0"/>
          <c:showCatName val="0"/>
          <c:showSerName val="0"/>
          <c:showPercent val="0"/>
          <c:showBubbleSize val="0"/>
        </c:dLbls>
        <c:gapWidth val="326"/>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EB3D-4495-AC47-65BA764A473F}"/>
              </c:ext>
            </c:extLst>
          </c:dPt>
          <c:dPt>
            <c:idx val="1"/>
            <c:invertIfNegative val="0"/>
            <c:bubble3D val="0"/>
            <c:spPr>
              <a:solidFill>
                <a:srgbClr val="3F9C31"/>
              </a:solidFill>
              <a:ln>
                <a:noFill/>
              </a:ln>
              <a:effectLst/>
            </c:spPr>
            <c:extLst>
              <c:ext xmlns:c16="http://schemas.microsoft.com/office/drawing/2014/chart" uri="{C3380CC4-5D6E-409C-BE32-E72D297353CC}">
                <c16:uniqueId val="{00000003-EB3D-4495-AC47-65BA764A473F}"/>
              </c:ext>
            </c:extLst>
          </c:dPt>
          <c:dPt>
            <c:idx val="2"/>
            <c:invertIfNegative val="0"/>
            <c:bubble3D val="0"/>
            <c:spPr>
              <a:solidFill>
                <a:srgbClr val="3F9C31"/>
              </a:solidFill>
              <a:ln>
                <a:noFill/>
              </a:ln>
              <a:effectLst/>
            </c:spPr>
            <c:extLst>
              <c:ext xmlns:c16="http://schemas.microsoft.com/office/drawing/2014/chart" uri="{C3380CC4-5D6E-409C-BE32-E72D297353CC}">
                <c16:uniqueId val="{00000005-EB3D-4495-AC47-65BA764A473F}"/>
              </c:ext>
            </c:extLst>
          </c:dPt>
          <c:dPt>
            <c:idx val="5"/>
            <c:invertIfNegative val="0"/>
            <c:bubble3D val="0"/>
            <c:spPr>
              <a:solidFill>
                <a:srgbClr val="3F9C31"/>
              </a:solidFill>
              <a:ln>
                <a:noFill/>
              </a:ln>
              <a:effectLst/>
            </c:spPr>
            <c:extLst>
              <c:ext xmlns:c16="http://schemas.microsoft.com/office/drawing/2014/chart" uri="{C3380CC4-5D6E-409C-BE32-E72D297353CC}">
                <c16:uniqueId val="{00000007-EB3D-4495-AC47-65BA764A473F}"/>
              </c:ext>
            </c:extLst>
          </c:dPt>
          <c:dPt>
            <c:idx val="6"/>
            <c:invertIfNegative val="0"/>
            <c:bubble3D val="0"/>
            <c:spPr>
              <a:solidFill>
                <a:srgbClr val="3F9C31"/>
              </a:solidFill>
              <a:ln>
                <a:noFill/>
              </a:ln>
              <a:effectLst/>
            </c:spPr>
            <c:extLst>
              <c:ext xmlns:c16="http://schemas.microsoft.com/office/drawing/2014/chart" uri="{C3380CC4-5D6E-409C-BE32-E72D297353CC}">
                <c16:uniqueId val="{00000009-EB3D-4495-AC47-65BA764A473F}"/>
              </c:ext>
            </c:extLst>
          </c:dPt>
          <c:dPt>
            <c:idx val="7"/>
            <c:invertIfNegative val="0"/>
            <c:bubble3D val="0"/>
            <c:spPr>
              <a:solidFill>
                <a:srgbClr val="E95000"/>
              </a:solidFill>
              <a:ln>
                <a:noFill/>
              </a:ln>
              <a:effectLst/>
            </c:spPr>
            <c:extLst>
              <c:ext xmlns:c16="http://schemas.microsoft.com/office/drawing/2014/chart" uri="{C3380CC4-5D6E-409C-BE32-E72D297353CC}">
                <c16:uniqueId val="{0000000B-EB3D-4495-AC47-65BA764A473F}"/>
              </c:ext>
            </c:extLst>
          </c:dPt>
          <c:cat>
            <c:strRef>
              <c:f>Sheet1!$A$2:$A$10</c:f>
              <c:strCache>
                <c:ptCount val="9"/>
                <c:pt idx="0">
                  <c:v>Premium Beer Preference</c:v>
                </c:pt>
                <c:pt idx="1">
                  <c:v>Brand Loyalty</c:v>
                </c:pt>
                <c:pt idx="2">
                  <c:v>Willing to Try New Brands</c:v>
                </c:pt>
                <c:pt idx="3">
                  <c:v>Health-Conscious (reducing alcohol)</c:v>
                </c:pt>
                <c:pt idx="4">
                  <c:v>Digital Purchase Research</c:v>
                </c:pt>
                <c:pt idx="5">
                  <c:v>E-commerce Purchase for Tet</c:v>
                </c:pt>
                <c:pt idx="6">
                  <c:v>Non-Alcoholic Consideration</c:v>
                </c:pt>
                <c:pt idx="7">
                  <c:v>Craft Beer Interest</c:v>
                </c:pt>
                <c:pt idx="8">
                  <c:v>Sustainability Matters</c:v>
                </c:pt>
              </c:strCache>
            </c:strRef>
          </c:cat>
          <c:val>
            <c:numRef>
              <c:f>Sheet1!$B$2:$B$10</c:f>
              <c:numCache>
                <c:formatCode>0%</c:formatCode>
                <c:ptCount val="9"/>
                <c:pt idx="0">
                  <c:v>0.48</c:v>
                </c:pt>
                <c:pt idx="1">
                  <c:v>0.36</c:v>
                </c:pt>
                <c:pt idx="2">
                  <c:v>0.22</c:v>
                </c:pt>
                <c:pt idx="3">
                  <c:v>0.22</c:v>
                </c:pt>
                <c:pt idx="4">
                  <c:v>0.74</c:v>
                </c:pt>
                <c:pt idx="5">
                  <c:v>0.38</c:v>
                </c:pt>
                <c:pt idx="6">
                  <c:v>0.68</c:v>
                </c:pt>
                <c:pt idx="7">
                  <c:v>0.34</c:v>
                </c:pt>
                <c:pt idx="8">
                  <c:v>0.57999999999999996</c:v>
                </c:pt>
              </c:numCache>
            </c:numRef>
          </c:val>
          <c:extLst>
            <c:ext xmlns:c16="http://schemas.microsoft.com/office/drawing/2014/chart" uri="{C3380CC4-5D6E-409C-BE32-E72D297353CC}">
              <c16:uniqueId val="{0000000A-EB3D-4495-AC47-65BA764A473F}"/>
            </c:ext>
          </c:extLst>
        </c:ser>
        <c:dLbls>
          <c:showLegendKey val="0"/>
          <c:showVal val="0"/>
          <c:showCatName val="0"/>
          <c:showSerName val="0"/>
          <c:showPercent val="0"/>
          <c:showBubbleSize val="0"/>
        </c:dLbls>
        <c:gapWidth val="3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BE72-4870-8F87-14871B8B805B}"/>
              </c:ext>
            </c:extLst>
          </c:dPt>
          <c:dPt>
            <c:idx val="1"/>
            <c:invertIfNegative val="0"/>
            <c:bubble3D val="0"/>
            <c:spPr>
              <a:solidFill>
                <a:srgbClr val="3F9C31"/>
              </a:solidFill>
              <a:ln>
                <a:noFill/>
              </a:ln>
              <a:effectLst/>
            </c:spPr>
            <c:extLst>
              <c:ext xmlns:c16="http://schemas.microsoft.com/office/drawing/2014/chart" uri="{C3380CC4-5D6E-409C-BE32-E72D297353CC}">
                <c16:uniqueId val="{00000003-BE72-4870-8F87-14871B8B805B}"/>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BE72-4870-8F87-14871B8B805B}"/>
              </c:ext>
            </c:extLst>
          </c:dPt>
          <c:dPt>
            <c:idx val="4"/>
            <c:invertIfNegative val="0"/>
            <c:bubble3D val="0"/>
            <c:spPr>
              <a:solidFill>
                <a:srgbClr val="3F9C31"/>
              </a:solidFill>
              <a:ln>
                <a:noFill/>
              </a:ln>
              <a:effectLst/>
            </c:spPr>
            <c:extLst>
              <c:ext xmlns:c16="http://schemas.microsoft.com/office/drawing/2014/chart" uri="{C3380CC4-5D6E-409C-BE32-E72D297353CC}">
                <c16:uniqueId val="{0000000C-BE72-4870-8F87-14871B8B805B}"/>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7-BE72-4870-8F87-14871B8B805B}"/>
              </c:ext>
            </c:extLst>
          </c:dPt>
          <c:dPt>
            <c:idx val="6"/>
            <c:invertIfNegative val="0"/>
            <c:bubble3D val="0"/>
            <c:spPr>
              <a:solidFill>
                <a:srgbClr val="3F9C31"/>
              </a:solidFill>
              <a:ln>
                <a:noFill/>
              </a:ln>
              <a:effectLst/>
            </c:spPr>
            <c:extLst>
              <c:ext xmlns:c16="http://schemas.microsoft.com/office/drawing/2014/chart" uri="{C3380CC4-5D6E-409C-BE32-E72D297353CC}">
                <c16:uniqueId val="{00000009-BE72-4870-8F87-14871B8B805B}"/>
              </c:ext>
            </c:extLst>
          </c:dPt>
          <c:dPt>
            <c:idx val="8"/>
            <c:invertIfNegative val="0"/>
            <c:bubble3D val="0"/>
            <c:spPr>
              <a:solidFill>
                <a:srgbClr val="3F9C31"/>
              </a:solidFill>
              <a:ln>
                <a:noFill/>
              </a:ln>
              <a:effectLst/>
            </c:spPr>
            <c:extLst>
              <c:ext xmlns:c16="http://schemas.microsoft.com/office/drawing/2014/chart" uri="{C3380CC4-5D6E-409C-BE32-E72D297353CC}">
                <c16:uniqueId val="{0000000B-BE72-4870-8F87-14871B8B805B}"/>
              </c:ext>
            </c:extLst>
          </c:dPt>
          <c:cat>
            <c:strRef>
              <c:f>Sheet1!$A$2:$A$10</c:f>
              <c:strCache>
                <c:ptCount val="9"/>
                <c:pt idx="0">
                  <c:v>Premium Beer Preference</c:v>
                </c:pt>
                <c:pt idx="1">
                  <c:v>Brand Loyalty</c:v>
                </c:pt>
                <c:pt idx="2">
                  <c:v>Willing to Try New Brands</c:v>
                </c:pt>
                <c:pt idx="3">
                  <c:v>Health-Conscious (reducing alcohol)</c:v>
                </c:pt>
                <c:pt idx="4">
                  <c:v>Digital Purchase Research</c:v>
                </c:pt>
                <c:pt idx="5">
                  <c:v>E-commerce Purchase for Tet</c:v>
                </c:pt>
                <c:pt idx="6">
                  <c:v>Non-Alcoholic Consideration</c:v>
                </c:pt>
                <c:pt idx="7">
                  <c:v>Craft Beer Interest</c:v>
                </c:pt>
                <c:pt idx="8">
                  <c:v>Sustainability Matters</c:v>
                </c:pt>
              </c:strCache>
            </c:strRef>
          </c:cat>
          <c:val>
            <c:numRef>
              <c:f>Sheet1!$B$2:$B$10</c:f>
              <c:numCache>
                <c:formatCode>0%</c:formatCode>
                <c:ptCount val="9"/>
                <c:pt idx="0">
                  <c:v>0.32</c:v>
                </c:pt>
                <c:pt idx="1">
                  <c:v>0.28000000000000003</c:v>
                </c:pt>
                <c:pt idx="2">
                  <c:v>0.15</c:v>
                </c:pt>
                <c:pt idx="3">
                  <c:v>0.18</c:v>
                </c:pt>
                <c:pt idx="4">
                  <c:v>0.62</c:v>
                </c:pt>
                <c:pt idx="5">
                  <c:v>0.28000000000000003</c:v>
                </c:pt>
                <c:pt idx="6">
                  <c:v>0.54</c:v>
                </c:pt>
                <c:pt idx="7">
                  <c:v>0.48</c:v>
                </c:pt>
                <c:pt idx="8">
                  <c:v>0.52</c:v>
                </c:pt>
              </c:numCache>
            </c:numRef>
          </c:val>
          <c:extLst>
            <c:ext xmlns:c16="http://schemas.microsoft.com/office/drawing/2014/chart" uri="{C3380CC4-5D6E-409C-BE32-E72D297353CC}">
              <c16:uniqueId val="{0000000A-BE72-4870-8F87-14871B8B805B}"/>
            </c:ext>
          </c:extLst>
        </c:ser>
        <c:dLbls>
          <c:showLegendKey val="0"/>
          <c:showVal val="0"/>
          <c:showCatName val="0"/>
          <c:showSerName val="0"/>
          <c:showPercent val="0"/>
          <c:showBubbleSize val="0"/>
        </c:dLbls>
        <c:gapWidth val="3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81728431584647E-2"/>
          <c:y val="4.8772330273512576E-2"/>
          <c:w val="0.93911955675278458"/>
          <c:h val="0.90245533945297485"/>
        </c:manualLayout>
      </c:layout>
      <c:barChart>
        <c:barDir val="col"/>
        <c:grouping val="clustered"/>
        <c:varyColors val="0"/>
        <c:ser>
          <c:idx val="0"/>
          <c:order val="0"/>
          <c:tx>
            <c:strRef>
              <c:f>Sheet1!$B$1</c:f>
              <c:strCache>
                <c:ptCount val="1"/>
                <c:pt idx="0">
                  <c:v>Offtrade</c:v>
                </c:pt>
              </c:strCache>
            </c:strRef>
          </c:tx>
          <c:spPr>
            <a:solidFill>
              <a:srgbClr val="3C9F31"/>
            </a:solidFill>
            <a:ln>
              <a:noFill/>
            </a:ln>
            <a:effectLst/>
          </c:spPr>
          <c:invertIfNegative val="0"/>
          <c:dPt>
            <c:idx val="3"/>
            <c:invertIfNegative val="0"/>
            <c:bubble3D val="0"/>
            <c:spPr>
              <a:pattFill prst="dkUpDiag">
                <a:fgClr>
                  <a:srgbClr val="3C9F31"/>
                </a:fgClr>
                <a:bgClr>
                  <a:schemeClr val="bg1"/>
                </a:bgClr>
              </a:pattFill>
              <a:ln>
                <a:noFill/>
              </a:ln>
              <a:effectLst/>
            </c:spPr>
            <c:extLst>
              <c:ext xmlns:c16="http://schemas.microsoft.com/office/drawing/2014/chart" uri="{C3380CC4-5D6E-409C-BE32-E72D297353CC}">
                <c16:uniqueId val="{00000000-EFB1-4369-BBF6-13D4F0C080B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3C9F3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2023</c:v>
                </c:pt>
                <c:pt idx="1">
                  <c:v>2024</c:v>
                </c:pt>
                <c:pt idx="2">
                  <c:v>2025 (est.)</c:v>
                </c:pt>
                <c:pt idx="3">
                  <c:v>2026 (forecast)</c:v>
                </c:pt>
              </c:strCache>
            </c:strRef>
          </c:cat>
          <c:val>
            <c:numRef>
              <c:f>Sheet1!$B$2:$B$5</c:f>
              <c:numCache>
                <c:formatCode>0%</c:formatCode>
                <c:ptCount val="4"/>
                <c:pt idx="0">
                  <c:v>0.7</c:v>
                </c:pt>
                <c:pt idx="1">
                  <c:v>0.74</c:v>
                </c:pt>
                <c:pt idx="2">
                  <c:v>0.78</c:v>
                </c:pt>
                <c:pt idx="3">
                  <c:v>0.82</c:v>
                </c:pt>
              </c:numCache>
            </c:numRef>
          </c:val>
          <c:extLst>
            <c:ext xmlns:c16="http://schemas.microsoft.com/office/drawing/2014/chart" uri="{C3380CC4-5D6E-409C-BE32-E72D297353CC}">
              <c16:uniqueId val="{00000000-8D5A-40DA-8F89-7236DF3B91B3}"/>
            </c:ext>
          </c:extLst>
        </c:ser>
        <c:ser>
          <c:idx val="1"/>
          <c:order val="1"/>
          <c:tx>
            <c:strRef>
              <c:f>Sheet1!$C$1</c:f>
              <c:strCache>
                <c:ptCount val="1"/>
                <c:pt idx="0">
                  <c:v>Premium</c:v>
                </c:pt>
              </c:strCache>
            </c:strRef>
          </c:tx>
          <c:spPr>
            <a:solidFill>
              <a:srgbClr val="E95000"/>
            </a:solidFill>
            <a:ln>
              <a:noFill/>
            </a:ln>
            <a:effectLst/>
          </c:spPr>
          <c:invertIfNegative val="0"/>
          <c:dPt>
            <c:idx val="3"/>
            <c:invertIfNegative val="0"/>
            <c:bubble3D val="0"/>
            <c:spPr>
              <a:pattFill prst="dkUpDiag">
                <a:fgClr>
                  <a:srgbClr val="E95000"/>
                </a:fgClr>
                <a:bgClr>
                  <a:schemeClr val="bg1"/>
                </a:bgClr>
              </a:pattFill>
              <a:ln>
                <a:noFill/>
              </a:ln>
              <a:effectLst/>
            </c:spPr>
            <c:extLst>
              <c:ext xmlns:c16="http://schemas.microsoft.com/office/drawing/2014/chart" uri="{C3380CC4-5D6E-409C-BE32-E72D297353CC}">
                <c16:uniqueId val="{00000001-EFB1-4369-BBF6-13D4F0C080B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E95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2023</c:v>
                </c:pt>
                <c:pt idx="1">
                  <c:v>2024</c:v>
                </c:pt>
                <c:pt idx="2">
                  <c:v>2025 (est.)</c:v>
                </c:pt>
                <c:pt idx="3">
                  <c:v>2026 (forecast)</c:v>
                </c:pt>
              </c:strCache>
            </c:strRef>
          </c:cat>
          <c:val>
            <c:numRef>
              <c:f>Sheet1!$C$2:$C$5</c:f>
              <c:numCache>
                <c:formatCode>0%</c:formatCode>
                <c:ptCount val="4"/>
                <c:pt idx="0">
                  <c:v>0.33</c:v>
                </c:pt>
                <c:pt idx="1">
                  <c:v>0.34</c:v>
                </c:pt>
                <c:pt idx="2">
                  <c:v>0.35</c:v>
                </c:pt>
                <c:pt idx="3">
                  <c:v>0.36</c:v>
                </c:pt>
              </c:numCache>
            </c:numRef>
          </c:val>
          <c:extLst>
            <c:ext xmlns:c16="http://schemas.microsoft.com/office/drawing/2014/chart" uri="{C3380CC4-5D6E-409C-BE32-E72D297353CC}">
              <c16:uniqueId val="{00000001-8D5A-40DA-8F89-7236DF3B91B3}"/>
            </c:ext>
          </c:extLst>
        </c:ser>
        <c:ser>
          <c:idx val="2"/>
          <c:order val="2"/>
          <c:tx>
            <c:strRef>
              <c:f>Sheet1!$D$1</c:f>
              <c:strCache>
                <c:ptCount val="1"/>
                <c:pt idx="0">
                  <c:v>Craft</c:v>
                </c:pt>
              </c:strCache>
            </c:strRef>
          </c:tx>
          <c:spPr>
            <a:solidFill>
              <a:srgbClr val="FDCC06"/>
            </a:solidFill>
            <a:ln>
              <a:noFill/>
            </a:ln>
            <a:effectLst/>
          </c:spPr>
          <c:invertIfNegative val="0"/>
          <c:dPt>
            <c:idx val="3"/>
            <c:invertIfNegative val="0"/>
            <c:bubble3D val="0"/>
            <c:spPr>
              <a:pattFill prst="dkUpDiag">
                <a:fgClr>
                  <a:srgbClr val="FDCC06"/>
                </a:fgClr>
                <a:bgClr>
                  <a:schemeClr val="bg1"/>
                </a:bgClr>
              </a:pattFill>
              <a:ln>
                <a:noFill/>
              </a:ln>
              <a:effectLst/>
            </c:spPr>
            <c:extLst>
              <c:ext xmlns:c16="http://schemas.microsoft.com/office/drawing/2014/chart" uri="{C3380CC4-5D6E-409C-BE32-E72D297353CC}">
                <c16:uniqueId val="{00000002-EFB1-4369-BBF6-13D4F0C080B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C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2023</c:v>
                </c:pt>
                <c:pt idx="1">
                  <c:v>2024</c:v>
                </c:pt>
                <c:pt idx="2">
                  <c:v>2025 (est.)</c:v>
                </c:pt>
                <c:pt idx="3">
                  <c:v>2026 (forecast)</c:v>
                </c:pt>
              </c:strCache>
            </c:strRef>
          </c:cat>
          <c:val>
            <c:numRef>
              <c:f>Sheet1!$D$2:$D$5</c:f>
              <c:numCache>
                <c:formatCode>0%</c:formatCode>
                <c:ptCount val="4"/>
                <c:pt idx="0">
                  <c:v>0.03</c:v>
                </c:pt>
                <c:pt idx="1">
                  <c:v>0.03</c:v>
                </c:pt>
                <c:pt idx="2">
                  <c:v>0.04</c:v>
                </c:pt>
                <c:pt idx="3">
                  <c:v>0.04</c:v>
                </c:pt>
              </c:numCache>
            </c:numRef>
          </c:val>
          <c:extLst>
            <c:ext xmlns:c16="http://schemas.microsoft.com/office/drawing/2014/chart" uri="{C3380CC4-5D6E-409C-BE32-E72D297353CC}">
              <c16:uniqueId val="{00000002-8D5A-40DA-8F89-7236DF3B91B3}"/>
            </c:ext>
          </c:extLst>
        </c:ser>
        <c:ser>
          <c:idx val="3"/>
          <c:order val="3"/>
          <c:tx>
            <c:strRef>
              <c:f>Sheet1!$E$1</c:f>
              <c:strCache>
                <c:ptCount val="1"/>
                <c:pt idx="0">
                  <c:v>Column1</c:v>
                </c:pt>
              </c:strCache>
            </c:strRef>
          </c:tx>
          <c:spPr>
            <a:solidFill>
              <a:srgbClr val="12BDF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2BDF9"/>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2023</c:v>
                </c:pt>
                <c:pt idx="1">
                  <c:v>2024</c:v>
                </c:pt>
                <c:pt idx="2">
                  <c:v>2025 (est.)</c:v>
                </c:pt>
                <c:pt idx="3">
                  <c:v>2026 (forecast)</c:v>
                </c:pt>
              </c:strCache>
            </c:strRef>
          </c:cat>
          <c:val>
            <c:numRef>
              <c:f>Sheet1!$E$2:$E$5</c:f>
              <c:numCache>
                <c:formatCode>General</c:formatCode>
                <c:ptCount val="4"/>
              </c:numCache>
            </c:numRef>
          </c:val>
          <c:extLst>
            <c:ext xmlns:c16="http://schemas.microsoft.com/office/drawing/2014/chart" uri="{C3380CC4-5D6E-409C-BE32-E72D297353CC}">
              <c16:uniqueId val="{00000003-8D5A-40DA-8F89-7236DF3B91B3}"/>
            </c:ext>
          </c:extLst>
        </c:ser>
        <c:dLbls>
          <c:dLblPos val="outEnd"/>
          <c:showLegendKey val="0"/>
          <c:showVal val="1"/>
          <c:showCatName val="0"/>
          <c:showSerName val="0"/>
          <c:showPercent val="0"/>
          <c:showBubbleSize val="0"/>
        </c:dLbls>
        <c:gapWidth val="0"/>
        <c:overlap val="-15"/>
        <c:axId val="1349070175"/>
        <c:axId val="1349082175"/>
      </c:barChart>
      <c:catAx>
        <c:axId val="1349070175"/>
        <c:scaling>
          <c:orientation val="minMax"/>
        </c:scaling>
        <c:delete val="1"/>
        <c:axPos val="b"/>
        <c:numFmt formatCode="General" sourceLinked="1"/>
        <c:majorTickMark val="none"/>
        <c:minorTickMark val="none"/>
        <c:tickLblPos val="nextTo"/>
        <c:crossAx val="1349082175"/>
        <c:crosses val="autoZero"/>
        <c:auto val="1"/>
        <c:lblAlgn val="ctr"/>
        <c:lblOffset val="100"/>
        <c:noMultiLvlLbl val="0"/>
      </c:catAx>
      <c:valAx>
        <c:axId val="1349082175"/>
        <c:scaling>
          <c:orientation val="minMax"/>
        </c:scaling>
        <c:delete val="1"/>
        <c:axPos val="l"/>
        <c:numFmt formatCode="0%" sourceLinked="1"/>
        <c:majorTickMark val="none"/>
        <c:minorTickMark val="none"/>
        <c:tickLblPos val="nextTo"/>
        <c:crossAx val="134907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D9000A"/>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D0A0-4DAE-94B2-45A202789DDB}"/>
              </c:ext>
            </c:extLst>
          </c:dPt>
          <c:dPt>
            <c:idx val="1"/>
            <c:invertIfNegative val="0"/>
            <c:bubble3D val="0"/>
            <c:spPr>
              <a:solidFill>
                <a:srgbClr val="E95000"/>
              </a:solidFill>
              <a:ln>
                <a:noFill/>
              </a:ln>
              <a:effectLst/>
            </c:spPr>
            <c:extLst>
              <c:ext xmlns:c16="http://schemas.microsoft.com/office/drawing/2014/chart" uri="{C3380CC4-5D6E-409C-BE32-E72D297353CC}">
                <c16:uniqueId val="{00000003-D0A0-4DAE-94B2-45A202789DDB}"/>
              </c:ext>
            </c:extLst>
          </c:dPt>
          <c:dPt>
            <c:idx val="2"/>
            <c:invertIfNegative val="0"/>
            <c:bubble3D val="0"/>
            <c:spPr>
              <a:solidFill>
                <a:srgbClr val="E95000"/>
              </a:solidFill>
              <a:ln>
                <a:noFill/>
              </a:ln>
              <a:effectLst/>
            </c:spPr>
            <c:extLst>
              <c:ext xmlns:c16="http://schemas.microsoft.com/office/drawing/2014/chart" uri="{C3380CC4-5D6E-409C-BE32-E72D297353CC}">
                <c16:uniqueId val="{00000005-D0A0-4DAE-94B2-45A202789DDB}"/>
              </c:ext>
            </c:extLst>
          </c:dPt>
          <c:dPt>
            <c:idx val="3"/>
            <c:invertIfNegative val="0"/>
            <c:bubble3D val="0"/>
            <c:spPr>
              <a:solidFill>
                <a:srgbClr val="E95000"/>
              </a:solidFill>
              <a:ln>
                <a:noFill/>
              </a:ln>
              <a:effectLst/>
            </c:spPr>
            <c:extLst>
              <c:ext xmlns:c16="http://schemas.microsoft.com/office/drawing/2014/chart" uri="{C3380CC4-5D6E-409C-BE32-E72D297353CC}">
                <c16:uniqueId val="{0000000E-D0A0-4DAE-94B2-45A202789DDB}"/>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D-D0A0-4DAE-94B2-45A202789DDB}"/>
              </c:ext>
            </c:extLst>
          </c:dPt>
          <c:dPt>
            <c:idx val="5"/>
            <c:invertIfNegative val="0"/>
            <c:bubble3D val="0"/>
            <c:spPr>
              <a:solidFill>
                <a:srgbClr val="E95000"/>
              </a:solidFill>
              <a:ln>
                <a:noFill/>
              </a:ln>
              <a:effectLst/>
            </c:spPr>
            <c:extLst>
              <c:ext xmlns:c16="http://schemas.microsoft.com/office/drawing/2014/chart" uri="{C3380CC4-5D6E-409C-BE32-E72D297353CC}">
                <c16:uniqueId val="{00000007-D0A0-4DAE-94B2-45A202789DDB}"/>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9-D0A0-4DAE-94B2-45A202789DDB}"/>
              </c:ext>
            </c:extLst>
          </c:dPt>
          <c:dPt>
            <c:idx val="7"/>
            <c:invertIfNegative val="0"/>
            <c:bubble3D val="0"/>
            <c:spPr>
              <a:solidFill>
                <a:srgbClr val="3F9C31"/>
              </a:solidFill>
              <a:ln>
                <a:noFill/>
              </a:ln>
              <a:effectLst/>
            </c:spPr>
            <c:extLst>
              <c:ext xmlns:c16="http://schemas.microsoft.com/office/drawing/2014/chart" uri="{C3380CC4-5D6E-409C-BE32-E72D297353CC}">
                <c16:uniqueId val="{0000000C-D0A0-4DAE-94B2-45A202789DDB}"/>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0B-D0A0-4DAE-94B2-45A202789DDB}"/>
              </c:ext>
            </c:extLst>
          </c:dPt>
          <c:cat>
            <c:strRef>
              <c:f>Sheet1!$A$2:$A$10</c:f>
              <c:strCache>
                <c:ptCount val="9"/>
                <c:pt idx="0">
                  <c:v>Premium Beer Preference</c:v>
                </c:pt>
                <c:pt idx="1">
                  <c:v>Brand Loyalty</c:v>
                </c:pt>
                <c:pt idx="2">
                  <c:v>Willing to Try New Brands</c:v>
                </c:pt>
                <c:pt idx="3">
                  <c:v>Health-Conscious (reducing alcohol)</c:v>
                </c:pt>
                <c:pt idx="4">
                  <c:v>Digital Purchase Research</c:v>
                </c:pt>
                <c:pt idx="5">
                  <c:v>E-commerce Purchase for Tet</c:v>
                </c:pt>
                <c:pt idx="6">
                  <c:v>Non-Alcoholic Consideration</c:v>
                </c:pt>
                <c:pt idx="7">
                  <c:v>Craft Beer Interest</c:v>
                </c:pt>
                <c:pt idx="8">
                  <c:v>Sustainability Matters</c:v>
                </c:pt>
              </c:strCache>
            </c:strRef>
          </c:cat>
          <c:val>
            <c:numRef>
              <c:f>Sheet1!$B$2:$B$10</c:f>
              <c:numCache>
                <c:formatCode>0%</c:formatCode>
                <c:ptCount val="9"/>
                <c:pt idx="0">
                  <c:v>0.14000000000000001</c:v>
                </c:pt>
                <c:pt idx="1">
                  <c:v>0.08</c:v>
                </c:pt>
                <c:pt idx="2">
                  <c:v>0.12</c:v>
                </c:pt>
                <c:pt idx="3">
                  <c:v>0.06</c:v>
                </c:pt>
                <c:pt idx="4">
                  <c:v>0.28000000000000003</c:v>
                </c:pt>
                <c:pt idx="5">
                  <c:v>0.18</c:v>
                </c:pt>
                <c:pt idx="6">
                  <c:v>0.28000000000000003</c:v>
                </c:pt>
                <c:pt idx="7">
                  <c:v>0.72</c:v>
                </c:pt>
                <c:pt idx="8">
                  <c:v>0.32</c:v>
                </c:pt>
              </c:numCache>
            </c:numRef>
          </c:val>
          <c:extLst>
            <c:ext xmlns:c16="http://schemas.microsoft.com/office/drawing/2014/chart" uri="{C3380CC4-5D6E-409C-BE32-E72D297353CC}">
              <c16:uniqueId val="{0000000A-D0A0-4DAE-94B2-45A202789DDB}"/>
            </c:ext>
          </c:extLst>
        </c:ser>
        <c:dLbls>
          <c:showLegendKey val="0"/>
          <c:showVal val="0"/>
          <c:showCatName val="0"/>
          <c:showSerName val="0"/>
          <c:showPercent val="0"/>
          <c:showBubbleSize val="0"/>
        </c:dLbls>
        <c:gapWidth val="3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95543791905023E-2"/>
          <c:y val="0.1322411011233563"/>
          <c:w val="0.98830437873425492"/>
          <c:h val="0.76104613410018196"/>
        </c:manualLayout>
      </c:layout>
      <c:barChart>
        <c:barDir val="col"/>
        <c:grouping val="clustered"/>
        <c:varyColors val="0"/>
        <c:ser>
          <c:idx val="0"/>
          <c:order val="0"/>
          <c:tx>
            <c:strRef>
              <c:f>Sheet1!$B$1</c:f>
              <c:strCache>
                <c:ptCount val="1"/>
                <c:pt idx="0">
                  <c:v>Z</c:v>
                </c:pt>
              </c:strCache>
            </c:strRef>
          </c:tx>
          <c:spPr>
            <a:solidFill>
              <a:srgbClr val="FDCC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Heineken</c:v>
                </c:pt>
                <c:pt idx="1">
                  <c:v>Tiger</c:v>
                </c:pt>
                <c:pt idx="2">
                  <c:v>Saigon</c:v>
                </c:pt>
              </c:strCache>
            </c:strRef>
          </c:cat>
          <c:val>
            <c:numRef>
              <c:f>Sheet1!$B$2:$B$4</c:f>
              <c:numCache>
                <c:formatCode>0%</c:formatCode>
                <c:ptCount val="3"/>
                <c:pt idx="0">
                  <c:v>0.62</c:v>
                </c:pt>
                <c:pt idx="1">
                  <c:v>0.57999999999999996</c:v>
                </c:pt>
                <c:pt idx="2">
                  <c:v>0.42</c:v>
                </c:pt>
              </c:numCache>
            </c:numRef>
          </c:val>
          <c:extLst>
            <c:ext xmlns:c16="http://schemas.microsoft.com/office/drawing/2014/chart" uri="{C3380CC4-5D6E-409C-BE32-E72D297353CC}">
              <c16:uniqueId val="{00000000-1474-4DBC-98D8-F8BF62BF274C}"/>
            </c:ext>
          </c:extLst>
        </c:ser>
        <c:ser>
          <c:idx val="1"/>
          <c:order val="1"/>
          <c:tx>
            <c:strRef>
              <c:f>Sheet1!$C$1</c:f>
              <c:strCache>
                <c:ptCount val="1"/>
                <c:pt idx="0">
                  <c:v>Y</c:v>
                </c:pt>
              </c:strCache>
            </c:strRef>
          </c:tx>
          <c:spPr>
            <a:solidFill>
              <a:srgbClr val="E95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95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Heineken</c:v>
                </c:pt>
                <c:pt idx="1">
                  <c:v>Tiger</c:v>
                </c:pt>
                <c:pt idx="2">
                  <c:v>Saigon</c:v>
                </c:pt>
              </c:strCache>
            </c:strRef>
          </c:cat>
          <c:val>
            <c:numRef>
              <c:f>Sheet1!$C$2:$C$4</c:f>
              <c:numCache>
                <c:formatCode>0%</c:formatCode>
                <c:ptCount val="3"/>
                <c:pt idx="0">
                  <c:v>0.57999999999999996</c:v>
                </c:pt>
                <c:pt idx="1">
                  <c:v>0.54</c:v>
                </c:pt>
                <c:pt idx="2">
                  <c:v>0.57999999999999996</c:v>
                </c:pt>
              </c:numCache>
            </c:numRef>
          </c:val>
          <c:extLst>
            <c:ext xmlns:c16="http://schemas.microsoft.com/office/drawing/2014/chart" uri="{C3380CC4-5D6E-409C-BE32-E72D297353CC}">
              <c16:uniqueId val="{00000001-1474-4DBC-98D8-F8BF62BF274C}"/>
            </c:ext>
          </c:extLst>
        </c:ser>
        <c:ser>
          <c:idx val="2"/>
          <c:order val="2"/>
          <c:tx>
            <c:strRef>
              <c:f>Sheet1!$D$1</c:f>
              <c:strCache>
                <c:ptCount val="1"/>
                <c:pt idx="0">
                  <c:v>X</c:v>
                </c:pt>
              </c:strCache>
            </c:strRef>
          </c:tx>
          <c:spPr>
            <a:solidFill>
              <a:srgbClr val="3F9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F9C3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Heineken</c:v>
                </c:pt>
                <c:pt idx="1">
                  <c:v>Tiger</c:v>
                </c:pt>
                <c:pt idx="2">
                  <c:v>Saigon</c:v>
                </c:pt>
              </c:strCache>
            </c:strRef>
          </c:cat>
          <c:val>
            <c:numRef>
              <c:f>Sheet1!$D$2:$D$4</c:f>
              <c:numCache>
                <c:formatCode>0%</c:formatCode>
                <c:ptCount val="3"/>
                <c:pt idx="0">
                  <c:v>0.38</c:v>
                </c:pt>
                <c:pt idx="1">
                  <c:v>0.42</c:v>
                </c:pt>
                <c:pt idx="2">
                  <c:v>0.78</c:v>
                </c:pt>
              </c:numCache>
            </c:numRef>
          </c:val>
          <c:extLst>
            <c:ext xmlns:c16="http://schemas.microsoft.com/office/drawing/2014/chart" uri="{C3380CC4-5D6E-409C-BE32-E72D297353CC}">
              <c16:uniqueId val="{00000002-1474-4DBC-98D8-F8BF62BF274C}"/>
            </c:ext>
          </c:extLst>
        </c:ser>
        <c:dLbls>
          <c:dLblPos val="outEnd"/>
          <c:showLegendKey val="0"/>
          <c:showVal val="1"/>
          <c:showCatName val="0"/>
          <c:showSerName val="0"/>
          <c:showPercent val="0"/>
          <c:showBubbleSize val="0"/>
        </c:dLbls>
        <c:gapWidth val="435"/>
        <c:overlap val="-52"/>
        <c:axId val="1349070175"/>
        <c:axId val="1349082175"/>
      </c:barChart>
      <c:catAx>
        <c:axId val="1349070175"/>
        <c:scaling>
          <c:orientation val="minMax"/>
        </c:scaling>
        <c:delete val="1"/>
        <c:axPos val="b"/>
        <c:numFmt formatCode="General" sourceLinked="1"/>
        <c:majorTickMark val="none"/>
        <c:minorTickMark val="none"/>
        <c:tickLblPos val="nextTo"/>
        <c:crossAx val="1349082175"/>
        <c:crosses val="autoZero"/>
        <c:auto val="1"/>
        <c:lblAlgn val="ctr"/>
        <c:lblOffset val="100"/>
        <c:noMultiLvlLbl val="0"/>
      </c:catAx>
      <c:valAx>
        <c:axId val="1349082175"/>
        <c:scaling>
          <c:orientation val="minMax"/>
        </c:scaling>
        <c:delete val="1"/>
        <c:axPos val="l"/>
        <c:numFmt formatCode="0%" sourceLinked="1"/>
        <c:majorTickMark val="none"/>
        <c:minorTickMark val="none"/>
        <c:tickLblPos val="nextTo"/>
        <c:crossAx val="134907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13543051741096E-3"/>
          <c:y val="0.14189767679517262"/>
          <c:w val="0.98830437873425492"/>
          <c:h val="0.75138955842836563"/>
        </c:manualLayout>
      </c:layout>
      <c:barChart>
        <c:barDir val="col"/>
        <c:grouping val="clustered"/>
        <c:varyColors val="0"/>
        <c:ser>
          <c:idx val="0"/>
          <c:order val="0"/>
          <c:tx>
            <c:strRef>
              <c:f>Sheet1!$B$1</c:f>
              <c:strCache>
                <c:ptCount val="1"/>
                <c:pt idx="0">
                  <c:v>Z</c:v>
                </c:pt>
              </c:strCache>
            </c:strRef>
          </c:tx>
          <c:spPr>
            <a:solidFill>
              <a:srgbClr val="FDCC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333</c:v>
                </c:pt>
                <c:pt idx="1">
                  <c:v>Budweiser</c:v>
                </c:pt>
                <c:pt idx="2">
                  <c:v>Craft Beer (any)</c:v>
                </c:pt>
              </c:strCache>
            </c:strRef>
          </c:cat>
          <c:val>
            <c:numRef>
              <c:f>Sheet1!$B$2:$B$4</c:f>
              <c:numCache>
                <c:formatCode>0%</c:formatCode>
                <c:ptCount val="3"/>
                <c:pt idx="0">
                  <c:v>0.28000000000000003</c:v>
                </c:pt>
                <c:pt idx="1">
                  <c:v>0.38</c:v>
                </c:pt>
                <c:pt idx="2">
                  <c:v>0.24</c:v>
                </c:pt>
              </c:numCache>
            </c:numRef>
          </c:val>
          <c:extLst>
            <c:ext xmlns:c16="http://schemas.microsoft.com/office/drawing/2014/chart" uri="{C3380CC4-5D6E-409C-BE32-E72D297353CC}">
              <c16:uniqueId val="{00000000-B4C2-476C-B458-16CEEBE3CD8A}"/>
            </c:ext>
          </c:extLst>
        </c:ser>
        <c:ser>
          <c:idx val="1"/>
          <c:order val="1"/>
          <c:tx>
            <c:strRef>
              <c:f>Sheet1!$C$1</c:f>
              <c:strCache>
                <c:ptCount val="1"/>
                <c:pt idx="0">
                  <c:v>Y</c:v>
                </c:pt>
              </c:strCache>
            </c:strRef>
          </c:tx>
          <c:spPr>
            <a:solidFill>
              <a:srgbClr val="E95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95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333</c:v>
                </c:pt>
                <c:pt idx="1">
                  <c:v>Budweiser</c:v>
                </c:pt>
                <c:pt idx="2">
                  <c:v>Craft Beer (any)</c:v>
                </c:pt>
              </c:strCache>
            </c:strRef>
          </c:cat>
          <c:val>
            <c:numRef>
              <c:f>Sheet1!$C$2:$C$4</c:f>
              <c:numCache>
                <c:formatCode>0%</c:formatCode>
                <c:ptCount val="3"/>
                <c:pt idx="0">
                  <c:v>0.42</c:v>
                </c:pt>
                <c:pt idx="1">
                  <c:v>0.32</c:v>
                </c:pt>
                <c:pt idx="2">
                  <c:v>0.18</c:v>
                </c:pt>
              </c:numCache>
            </c:numRef>
          </c:val>
          <c:extLst>
            <c:ext xmlns:c16="http://schemas.microsoft.com/office/drawing/2014/chart" uri="{C3380CC4-5D6E-409C-BE32-E72D297353CC}">
              <c16:uniqueId val="{00000001-B4C2-476C-B458-16CEEBE3CD8A}"/>
            </c:ext>
          </c:extLst>
        </c:ser>
        <c:ser>
          <c:idx val="2"/>
          <c:order val="2"/>
          <c:tx>
            <c:strRef>
              <c:f>Sheet1!$D$1</c:f>
              <c:strCache>
                <c:ptCount val="1"/>
                <c:pt idx="0">
                  <c:v>X</c:v>
                </c:pt>
              </c:strCache>
            </c:strRef>
          </c:tx>
          <c:spPr>
            <a:solidFill>
              <a:srgbClr val="3F9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F9C3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333</c:v>
                </c:pt>
                <c:pt idx="1">
                  <c:v>Budweiser</c:v>
                </c:pt>
                <c:pt idx="2">
                  <c:v>Craft Beer (any)</c:v>
                </c:pt>
              </c:strCache>
            </c:strRef>
          </c:cat>
          <c:val>
            <c:numRef>
              <c:f>Sheet1!$D$2:$D$4</c:f>
              <c:numCache>
                <c:formatCode>0%</c:formatCode>
                <c:ptCount val="3"/>
                <c:pt idx="0">
                  <c:v>0.62</c:v>
                </c:pt>
                <c:pt idx="1">
                  <c:v>0.18</c:v>
                </c:pt>
                <c:pt idx="2">
                  <c:v>0.04</c:v>
                </c:pt>
              </c:numCache>
            </c:numRef>
          </c:val>
          <c:extLst>
            <c:ext xmlns:c16="http://schemas.microsoft.com/office/drawing/2014/chart" uri="{C3380CC4-5D6E-409C-BE32-E72D297353CC}">
              <c16:uniqueId val="{00000002-B4C2-476C-B458-16CEEBE3CD8A}"/>
            </c:ext>
          </c:extLst>
        </c:ser>
        <c:dLbls>
          <c:dLblPos val="outEnd"/>
          <c:showLegendKey val="0"/>
          <c:showVal val="1"/>
          <c:showCatName val="0"/>
          <c:showSerName val="0"/>
          <c:showPercent val="0"/>
          <c:showBubbleSize val="0"/>
        </c:dLbls>
        <c:gapWidth val="435"/>
        <c:overlap val="-52"/>
        <c:axId val="1349070175"/>
        <c:axId val="1349082175"/>
      </c:barChart>
      <c:catAx>
        <c:axId val="1349070175"/>
        <c:scaling>
          <c:orientation val="minMax"/>
        </c:scaling>
        <c:delete val="1"/>
        <c:axPos val="b"/>
        <c:numFmt formatCode="General" sourceLinked="1"/>
        <c:majorTickMark val="none"/>
        <c:minorTickMark val="none"/>
        <c:tickLblPos val="nextTo"/>
        <c:crossAx val="1349082175"/>
        <c:crosses val="autoZero"/>
        <c:auto val="1"/>
        <c:lblAlgn val="ctr"/>
        <c:lblOffset val="100"/>
        <c:noMultiLvlLbl val="0"/>
      </c:catAx>
      <c:valAx>
        <c:axId val="1349082175"/>
        <c:scaling>
          <c:orientation val="minMax"/>
        </c:scaling>
        <c:delete val="1"/>
        <c:axPos val="l"/>
        <c:numFmt formatCode="0%" sourceLinked="1"/>
        <c:majorTickMark val="none"/>
        <c:minorTickMark val="none"/>
        <c:tickLblPos val="nextTo"/>
        <c:crossAx val="134907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13543051741096E-3"/>
          <c:y val="6.7056173897439572E-3"/>
          <c:w val="0.98830437873425492"/>
          <c:h val="0.79967274410104339"/>
        </c:manualLayout>
      </c:layout>
      <c:barChart>
        <c:barDir val="col"/>
        <c:grouping val="clustered"/>
        <c:varyColors val="0"/>
        <c:ser>
          <c:idx val="0"/>
          <c:order val="0"/>
          <c:tx>
            <c:strRef>
              <c:f>Sheet1!$B$1</c:f>
              <c:strCache>
                <c:ptCount val="1"/>
                <c:pt idx="0">
                  <c:v>Gen Z</c:v>
                </c:pt>
              </c:strCache>
            </c:strRef>
          </c:tx>
          <c:spPr>
            <a:solidFill>
              <a:srgbClr val="FDCC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333</c:v>
                </c:pt>
                <c:pt idx="1">
                  <c:v>Budweiser</c:v>
                </c:pt>
                <c:pt idx="2">
                  <c:v>Craft Beer (any)</c:v>
                </c:pt>
              </c:strCache>
            </c:strRef>
          </c:cat>
          <c:val>
            <c:numRef>
              <c:f>Sheet1!$B$2:$B$4</c:f>
              <c:numCache>
                <c:formatCode>General</c:formatCode>
                <c:ptCount val="3"/>
              </c:numCache>
            </c:numRef>
          </c:val>
          <c:extLst>
            <c:ext xmlns:c16="http://schemas.microsoft.com/office/drawing/2014/chart" uri="{C3380CC4-5D6E-409C-BE32-E72D297353CC}">
              <c16:uniqueId val="{00000000-3172-4607-9761-4E80357151BD}"/>
            </c:ext>
          </c:extLst>
        </c:ser>
        <c:ser>
          <c:idx val="1"/>
          <c:order val="1"/>
          <c:tx>
            <c:strRef>
              <c:f>Sheet1!$C$1</c:f>
              <c:strCache>
                <c:ptCount val="1"/>
                <c:pt idx="0">
                  <c:v>Millennials</c:v>
                </c:pt>
              </c:strCache>
            </c:strRef>
          </c:tx>
          <c:spPr>
            <a:solidFill>
              <a:srgbClr val="E95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95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333</c:v>
                </c:pt>
                <c:pt idx="1">
                  <c:v>Budweiser</c:v>
                </c:pt>
                <c:pt idx="2">
                  <c:v>Craft Beer (any)</c:v>
                </c:pt>
              </c:strCache>
            </c:strRef>
          </c:cat>
          <c:val>
            <c:numRef>
              <c:f>Sheet1!$C$2:$C$4</c:f>
              <c:numCache>
                <c:formatCode>General</c:formatCode>
                <c:ptCount val="3"/>
              </c:numCache>
            </c:numRef>
          </c:val>
          <c:extLst>
            <c:ext xmlns:c16="http://schemas.microsoft.com/office/drawing/2014/chart" uri="{C3380CC4-5D6E-409C-BE32-E72D297353CC}">
              <c16:uniqueId val="{00000001-3172-4607-9761-4E80357151BD}"/>
            </c:ext>
          </c:extLst>
        </c:ser>
        <c:ser>
          <c:idx val="2"/>
          <c:order val="2"/>
          <c:tx>
            <c:strRef>
              <c:f>Sheet1!$D$1</c:f>
              <c:strCache>
                <c:ptCount val="1"/>
                <c:pt idx="0">
                  <c:v>Gen X</c:v>
                </c:pt>
              </c:strCache>
            </c:strRef>
          </c:tx>
          <c:spPr>
            <a:solidFill>
              <a:srgbClr val="3F9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F9C3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333</c:v>
                </c:pt>
                <c:pt idx="1">
                  <c:v>Budweiser</c:v>
                </c:pt>
                <c:pt idx="2">
                  <c:v>Craft Beer (any)</c:v>
                </c:pt>
              </c:strCache>
            </c:strRef>
          </c:cat>
          <c:val>
            <c:numRef>
              <c:f>Sheet1!$D$2:$D$4</c:f>
              <c:numCache>
                <c:formatCode>General</c:formatCode>
                <c:ptCount val="3"/>
              </c:numCache>
            </c:numRef>
          </c:val>
          <c:extLst>
            <c:ext xmlns:c16="http://schemas.microsoft.com/office/drawing/2014/chart" uri="{C3380CC4-5D6E-409C-BE32-E72D297353CC}">
              <c16:uniqueId val="{00000002-3172-4607-9761-4E80357151BD}"/>
            </c:ext>
          </c:extLst>
        </c:ser>
        <c:dLbls>
          <c:dLblPos val="outEnd"/>
          <c:showLegendKey val="0"/>
          <c:showVal val="1"/>
          <c:showCatName val="0"/>
          <c:showSerName val="0"/>
          <c:showPercent val="0"/>
          <c:showBubbleSize val="0"/>
        </c:dLbls>
        <c:gapWidth val="435"/>
        <c:overlap val="-52"/>
        <c:axId val="1349070175"/>
        <c:axId val="1349082175"/>
      </c:barChart>
      <c:catAx>
        <c:axId val="1349070175"/>
        <c:scaling>
          <c:orientation val="minMax"/>
        </c:scaling>
        <c:delete val="1"/>
        <c:axPos val="b"/>
        <c:numFmt formatCode="General" sourceLinked="1"/>
        <c:majorTickMark val="none"/>
        <c:minorTickMark val="none"/>
        <c:tickLblPos val="nextTo"/>
        <c:crossAx val="1349082175"/>
        <c:crosses val="autoZero"/>
        <c:auto val="1"/>
        <c:lblAlgn val="ctr"/>
        <c:lblOffset val="100"/>
        <c:noMultiLvlLbl val="0"/>
      </c:catAx>
      <c:valAx>
        <c:axId val="1349082175"/>
        <c:scaling>
          <c:orientation val="minMax"/>
        </c:scaling>
        <c:delete val="1"/>
        <c:axPos val="l"/>
        <c:numFmt formatCode="General" sourceLinked="1"/>
        <c:majorTickMark val="none"/>
        <c:minorTickMark val="none"/>
        <c:tickLblPos val="nextTo"/>
        <c:crossAx val="1349070175"/>
        <c:crosses val="autoZero"/>
        <c:crossBetween val="between"/>
      </c:valAx>
      <c:spPr>
        <a:noFill/>
        <a:ln>
          <a:noFill/>
        </a:ln>
        <a:effectLst/>
      </c:spPr>
    </c:plotArea>
    <c:legend>
      <c:legendPos val="r"/>
      <c:layout>
        <c:manualLayout>
          <c:xMode val="edge"/>
          <c:yMode val="edge"/>
          <c:x val="0"/>
          <c:y val="0.2038700817995599"/>
          <c:w val="0.99950589487684938"/>
          <c:h val="0.59225983640088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BCE8B6"/>
            </a:solidFill>
            <a:ln>
              <a:noFill/>
            </a:ln>
            <a:effectLst/>
          </c:spPr>
          <c:invertIfNegative val="0"/>
          <c:dPt>
            <c:idx val="0"/>
            <c:invertIfNegative val="0"/>
            <c:bubble3D val="0"/>
            <c:spPr>
              <a:solidFill>
                <a:srgbClr val="BCE8B6"/>
              </a:solidFill>
              <a:ln>
                <a:noFill/>
              </a:ln>
              <a:effectLst/>
            </c:spPr>
            <c:extLst>
              <c:ext xmlns:c16="http://schemas.microsoft.com/office/drawing/2014/chart" uri="{C3380CC4-5D6E-409C-BE32-E72D297353CC}">
                <c16:uniqueId val="{00000001-D6A7-4E6F-AB34-2D9E32B02003}"/>
              </c:ext>
            </c:extLst>
          </c:dPt>
          <c:dPt>
            <c:idx val="1"/>
            <c:invertIfNegative val="0"/>
            <c:bubble3D val="0"/>
            <c:spPr>
              <a:solidFill>
                <a:srgbClr val="BCE8B6"/>
              </a:solidFill>
              <a:ln>
                <a:noFill/>
              </a:ln>
              <a:effectLst/>
            </c:spPr>
            <c:extLst>
              <c:ext xmlns:c16="http://schemas.microsoft.com/office/drawing/2014/chart" uri="{C3380CC4-5D6E-409C-BE32-E72D297353CC}">
                <c16:uniqueId val="{00000003-D6A7-4E6F-AB34-2D9E32B02003}"/>
              </c:ext>
            </c:extLst>
          </c:dPt>
          <c:dPt>
            <c:idx val="2"/>
            <c:invertIfNegative val="0"/>
            <c:bubble3D val="0"/>
            <c:spPr>
              <a:solidFill>
                <a:srgbClr val="BCE8B6"/>
              </a:solidFill>
              <a:ln>
                <a:noFill/>
              </a:ln>
              <a:effectLst/>
            </c:spPr>
            <c:extLst>
              <c:ext xmlns:c16="http://schemas.microsoft.com/office/drawing/2014/chart" uri="{C3380CC4-5D6E-409C-BE32-E72D297353CC}">
                <c16:uniqueId val="{00000005-D6A7-4E6F-AB34-2D9E32B02003}"/>
              </c:ext>
            </c:extLst>
          </c:dPt>
          <c:dPt>
            <c:idx val="4"/>
            <c:invertIfNegative val="0"/>
            <c:bubble3D val="0"/>
            <c:spPr>
              <a:solidFill>
                <a:srgbClr val="3F9C31"/>
              </a:solidFill>
              <a:ln>
                <a:noFill/>
              </a:ln>
              <a:effectLst/>
            </c:spPr>
            <c:extLst>
              <c:ext xmlns:c16="http://schemas.microsoft.com/office/drawing/2014/chart" uri="{C3380CC4-5D6E-409C-BE32-E72D297353CC}">
                <c16:uniqueId val="{0000000D-D6A7-4E6F-AB34-2D9E32B02003}"/>
              </c:ext>
            </c:extLst>
          </c:dPt>
          <c:dPt>
            <c:idx val="5"/>
            <c:invertIfNegative val="0"/>
            <c:bubble3D val="0"/>
            <c:spPr>
              <a:solidFill>
                <a:srgbClr val="BCE8B6"/>
              </a:solidFill>
              <a:ln>
                <a:noFill/>
              </a:ln>
              <a:effectLst/>
            </c:spPr>
            <c:extLst>
              <c:ext xmlns:c16="http://schemas.microsoft.com/office/drawing/2014/chart" uri="{C3380CC4-5D6E-409C-BE32-E72D297353CC}">
                <c16:uniqueId val="{00000007-D6A7-4E6F-AB34-2D9E32B02003}"/>
              </c:ext>
            </c:extLst>
          </c:dPt>
          <c:dPt>
            <c:idx val="6"/>
            <c:invertIfNegative val="0"/>
            <c:bubble3D val="0"/>
            <c:spPr>
              <a:solidFill>
                <a:srgbClr val="3F9C31"/>
              </a:solidFill>
              <a:ln>
                <a:noFill/>
              </a:ln>
              <a:effectLst/>
            </c:spPr>
            <c:extLst>
              <c:ext xmlns:c16="http://schemas.microsoft.com/office/drawing/2014/chart" uri="{C3380CC4-5D6E-409C-BE32-E72D297353CC}">
                <c16:uniqueId val="{00000009-D6A7-4E6F-AB34-2D9E32B02003}"/>
              </c:ext>
            </c:extLst>
          </c:dPt>
          <c:dPt>
            <c:idx val="7"/>
            <c:invertIfNegative val="0"/>
            <c:bubble3D val="0"/>
            <c:spPr>
              <a:solidFill>
                <a:srgbClr val="3F9C31"/>
              </a:solidFill>
              <a:ln>
                <a:noFill/>
              </a:ln>
              <a:effectLst/>
            </c:spPr>
            <c:extLst>
              <c:ext xmlns:c16="http://schemas.microsoft.com/office/drawing/2014/chart" uri="{C3380CC4-5D6E-409C-BE32-E72D297353CC}">
                <c16:uniqueId val="{0000000B-D6A7-4E6F-AB34-2D9E32B02003}"/>
              </c:ext>
            </c:extLst>
          </c:dPt>
          <c:cat>
            <c:strRef>
              <c:f>Sheet1!$A$2:$A$9</c:f>
              <c:strCache>
                <c:ptCount val="8"/>
                <c:pt idx="0">
                  <c:v>Saigon</c:v>
                </c:pt>
                <c:pt idx="1">
                  <c:v>333</c:v>
                </c:pt>
                <c:pt idx="2">
                  <c:v>Hanoi Beer</c:v>
                </c:pt>
                <c:pt idx="3">
                  <c:v>Heineken</c:v>
                </c:pt>
                <c:pt idx="4">
                  <c:v>Tiger</c:v>
                </c:pt>
                <c:pt idx="5">
                  <c:v>Larue</c:v>
                </c:pt>
                <c:pt idx="6">
                  <c:v>Huda</c:v>
                </c:pt>
                <c:pt idx="7">
                  <c:v>Budweiser</c:v>
                </c:pt>
              </c:strCache>
            </c:strRef>
          </c:cat>
          <c:val>
            <c:numRef>
              <c:f>Sheet1!$B$2:$B$9</c:f>
              <c:numCache>
                <c:formatCode>0%</c:formatCode>
                <c:ptCount val="8"/>
                <c:pt idx="0">
                  <c:v>0.38</c:v>
                </c:pt>
                <c:pt idx="1">
                  <c:v>0.12</c:v>
                </c:pt>
                <c:pt idx="2">
                  <c:v>0.22</c:v>
                </c:pt>
                <c:pt idx="3">
                  <c:v>0.57999999999999996</c:v>
                </c:pt>
                <c:pt idx="4">
                  <c:v>0.62</c:v>
                </c:pt>
                <c:pt idx="5">
                  <c:v>0.18</c:v>
                </c:pt>
                <c:pt idx="6">
                  <c:v>0.57999999999999996</c:v>
                </c:pt>
                <c:pt idx="7">
                  <c:v>0.68</c:v>
                </c:pt>
              </c:numCache>
            </c:numRef>
          </c:val>
          <c:extLst>
            <c:ext xmlns:c16="http://schemas.microsoft.com/office/drawing/2014/chart" uri="{C3380CC4-5D6E-409C-BE32-E72D297353CC}">
              <c16:uniqueId val="{0000000C-D6A7-4E6F-AB34-2D9E32B02003}"/>
            </c:ext>
          </c:extLst>
        </c:ser>
        <c:dLbls>
          <c:showLegendKey val="0"/>
          <c:showVal val="0"/>
          <c:showCatName val="0"/>
          <c:showSerName val="0"/>
          <c:showPercent val="0"/>
          <c:showBubbleSize val="0"/>
        </c:dLbls>
        <c:gapWidth val="38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BCE8B6"/>
            </a:solidFill>
            <a:ln>
              <a:noFill/>
            </a:ln>
            <a:effectLst/>
          </c:spPr>
          <c:invertIfNegative val="0"/>
          <c:dPt>
            <c:idx val="0"/>
            <c:invertIfNegative val="0"/>
            <c:bubble3D val="0"/>
            <c:spPr>
              <a:solidFill>
                <a:srgbClr val="BCE8B6"/>
              </a:solidFill>
              <a:ln>
                <a:noFill/>
              </a:ln>
              <a:effectLst/>
            </c:spPr>
            <c:extLst>
              <c:ext xmlns:c16="http://schemas.microsoft.com/office/drawing/2014/chart" uri="{C3380CC4-5D6E-409C-BE32-E72D297353CC}">
                <c16:uniqueId val="{00000001-F3DF-4775-8CD6-B252C6420B5D}"/>
              </c:ext>
            </c:extLst>
          </c:dPt>
          <c:dPt>
            <c:idx val="1"/>
            <c:invertIfNegative val="0"/>
            <c:bubble3D val="0"/>
            <c:spPr>
              <a:solidFill>
                <a:srgbClr val="BCE8B6"/>
              </a:solidFill>
              <a:ln>
                <a:noFill/>
              </a:ln>
              <a:effectLst/>
            </c:spPr>
            <c:extLst>
              <c:ext xmlns:c16="http://schemas.microsoft.com/office/drawing/2014/chart" uri="{C3380CC4-5D6E-409C-BE32-E72D297353CC}">
                <c16:uniqueId val="{00000003-F3DF-4775-8CD6-B252C6420B5D}"/>
              </c:ext>
            </c:extLst>
          </c:dPt>
          <c:dPt>
            <c:idx val="2"/>
            <c:invertIfNegative val="0"/>
            <c:bubble3D val="0"/>
            <c:spPr>
              <a:solidFill>
                <a:srgbClr val="BCE8B6"/>
              </a:solidFill>
              <a:ln>
                <a:noFill/>
              </a:ln>
              <a:effectLst/>
            </c:spPr>
            <c:extLst>
              <c:ext xmlns:c16="http://schemas.microsoft.com/office/drawing/2014/chart" uri="{C3380CC4-5D6E-409C-BE32-E72D297353CC}">
                <c16:uniqueId val="{00000005-F3DF-4775-8CD6-B252C6420B5D}"/>
              </c:ext>
            </c:extLst>
          </c:dPt>
          <c:dPt>
            <c:idx val="4"/>
            <c:invertIfNegative val="0"/>
            <c:bubble3D val="0"/>
            <c:spPr>
              <a:solidFill>
                <a:srgbClr val="BCE8B6"/>
              </a:solidFill>
              <a:ln>
                <a:noFill/>
              </a:ln>
              <a:effectLst/>
            </c:spPr>
            <c:extLst>
              <c:ext xmlns:c16="http://schemas.microsoft.com/office/drawing/2014/chart" uri="{C3380CC4-5D6E-409C-BE32-E72D297353CC}">
                <c16:uniqueId val="{00000007-F3DF-4775-8CD6-B252C6420B5D}"/>
              </c:ext>
            </c:extLst>
          </c:dPt>
          <c:dPt>
            <c:idx val="5"/>
            <c:invertIfNegative val="0"/>
            <c:bubble3D val="0"/>
            <c:spPr>
              <a:solidFill>
                <a:srgbClr val="3F9C31"/>
              </a:solidFill>
              <a:ln>
                <a:noFill/>
              </a:ln>
              <a:effectLst/>
            </c:spPr>
            <c:extLst>
              <c:ext xmlns:c16="http://schemas.microsoft.com/office/drawing/2014/chart" uri="{C3380CC4-5D6E-409C-BE32-E72D297353CC}">
                <c16:uniqueId val="{00000009-F3DF-4775-8CD6-B252C6420B5D}"/>
              </c:ext>
            </c:extLst>
          </c:dPt>
          <c:dPt>
            <c:idx val="6"/>
            <c:invertIfNegative val="0"/>
            <c:bubble3D val="0"/>
            <c:spPr>
              <a:solidFill>
                <a:srgbClr val="BCE8B6"/>
              </a:solidFill>
              <a:ln>
                <a:noFill/>
              </a:ln>
              <a:effectLst/>
            </c:spPr>
            <c:extLst>
              <c:ext xmlns:c16="http://schemas.microsoft.com/office/drawing/2014/chart" uri="{C3380CC4-5D6E-409C-BE32-E72D297353CC}">
                <c16:uniqueId val="{0000000B-F3DF-4775-8CD6-B252C6420B5D}"/>
              </c:ext>
            </c:extLst>
          </c:dPt>
          <c:dPt>
            <c:idx val="7"/>
            <c:invertIfNegative val="0"/>
            <c:bubble3D val="0"/>
            <c:spPr>
              <a:solidFill>
                <a:srgbClr val="BCE8B6"/>
              </a:solidFill>
              <a:ln>
                <a:noFill/>
              </a:ln>
              <a:effectLst/>
            </c:spPr>
            <c:extLst>
              <c:ext xmlns:c16="http://schemas.microsoft.com/office/drawing/2014/chart" uri="{C3380CC4-5D6E-409C-BE32-E72D297353CC}">
                <c16:uniqueId val="{0000000D-F3DF-4775-8CD6-B252C6420B5D}"/>
              </c:ext>
            </c:extLst>
          </c:dPt>
          <c:cat>
            <c:strRef>
              <c:f>Sheet1!$A$2:$A$9</c:f>
              <c:strCache>
                <c:ptCount val="8"/>
                <c:pt idx="0">
                  <c:v>Saigon</c:v>
                </c:pt>
                <c:pt idx="1">
                  <c:v>333</c:v>
                </c:pt>
                <c:pt idx="2">
                  <c:v>Hanoi Beer</c:v>
                </c:pt>
                <c:pt idx="3">
                  <c:v>Heineken</c:v>
                </c:pt>
                <c:pt idx="4">
                  <c:v>Tiger</c:v>
                </c:pt>
                <c:pt idx="5">
                  <c:v>Larue</c:v>
                </c:pt>
                <c:pt idx="6">
                  <c:v>Huda</c:v>
                </c:pt>
                <c:pt idx="7">
                  <c:v>Budweiser</c:v>
                </c:pt>
              </c:strCache>
            </c:strRef>
          </c:cat>
          <c:val>
            <c:numRef>
              <c:f>Sheet1!$B$2:$B$9</c:f>
              <c:numCache>
                <c:formatCode>0%</c:formatCode>
                <c:ptCount val="8"/>
                <c:pt idx="0">
                  <c:v>0.32</c:v>
                </c:pt>
                <c:pt idx="1">
                  <c:v>0.14000000000000001</c:v>
                </c:pt>
                <c:pt idx="2">
                  <c:v>0.18</c:v>
                </c:pt>
                <c:pt idx="3">
                  <c:v>0.52</c:v>
                </c:pt>
                <c:pt idx="4">
                  <c:v>0.54</c:v>
                </c:pt>
                <c:pt idx="5">
                  <c:v>0.78</c:v>
                </c:pt>
                <c:pt idx="6">
                  <c:v>0.24</c:v>
                </c:pt>
                <c:pt idx="7">
                  <c:v>0.42</c:v>
                </c:pt>
              </c:numCache>
            </c:numRef>
          </c:val>
          <c:extLst>
            <c:ext xmlns:c16="http://schemas.microsoft.com/office/drawing/2014/chart" uri="{C3380CC4-5D6E-409C-BE32-E72D297353CC}">
              <c16:uniqueId val="{0000000E-F3DF-4775-8CD6-B252C6420B5D}"/>
            </c:ext>
          </c:extLst>
        </c:ser>
        <c:dLbls>
          <c:showLegendKey val="0"/>
          <c:showVal val="0"/>
          <c:showCatName val="0"/>
          <c:showSerName val="0"/>
          <c:showPercent val="0"/>
          <c:showBubbleSize val="0"/>
        </c:dLbls>
        <c:gapWidth val="38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BCE8B6"/>
            </a:solidFill>
            <a:ln>
              <a:noFill/>
            </a:ln>
            <a:effectLst/>
          </c:spPr>
          <c:invertIfNegative val="0"/>
          <c:dPt>
            <c:idx val="0"/>
            <c:invertIfNegative val="0"/>
            <c:bubble3D val="0"/>
            <c:spPr>
              <a:solidFill>
                <a:srgbClr val="BCE8B6"/>
              </a:solidFill>
              <a:ln>
                <a:noFill/>
              </a:ln>
              <a:effectLst/>
            </c:spPr>
            <c:extLst>
              <c:ext xmlns:c16="http://schemas.microsoft.com/office/drawing/2014/chart" uri="{C3380CC4-5D6E-409C-BE32-E72D297353CC}">
                <c16:uniqueId val="{00000001-2189-4822-91FE-FBC8B466E7A1}"/>
              </c:ext>
            </c:extLst>
          </c:dPt>
          <c:dPt>
            <c:idx val="1"/>
            <c:invertIfNegative val="0"/>
            <c:bubble3D val="0"/>
            <c:spPr>
              <a:solidFill>
                <a:srgbClr val="3F9C31"/>
              </a:solidFill>
              <a:ln>
                <a:noFill/>
              </a:ln>
              <a:effectLst/>
            </c:spPr>
            <c:extLst>
              <c:ext xmlns:c16="http://schemas.microsoft.com/office/drawing/2014/chart" uri="{C3380CC4-5D6E-409C-BE32-E72D297353CC}">
                <c16:uniqueId val="{00000003-2189-4822-91FE-FBC8B466E7A1}"/>
              </c:ext>
            </c:extLst>
          </c:dPt>
          <c:dPt>
            <c:idx val="2"/>
            <c:invertIfNegative val="0"/>
            <c:bubble3D val="0"/>
            <c:spPr>
              <a:solidFill>
                <a:srgbClr val="3F9C31"/>
              </a:solidFill>
              <a:ln>
                <a:noFill/>
              </a:ln>
              <a:effectLst/>
            </c:spPr>
            <c:extLst>
              <c:ext xmlns:c16="http://schemas.microsoft.com/office/drawing/2014/chart" uri="{C3380CC4-5D6E-409C-BE32-E72D297353CC}">
                <c16:uniqueId val="{00000005-2189-4822-91FE-FBC8B466E7A1}"/>
              </c:ext>
            </c:extLst>
          </c:dPt>
          <c:dPt>
            <c:idx val="3"/>
            <c:invertIfNegative val="0"/>
            <c:bubble3D val="0"/>
            <c:spPr>
              <a:solidFill>
                <a:srgbClr val="3F9C31"/>
              </a:solidFill>
              <a:ln>
                <a:noFill/>
              </a:ln>
              <a:effectLst/>
            </c:spPr>
            <c:extLst>
              <c:ext xmlns:c16="http://schemas.microsoft.com/office/drawing/2014/chart" uri="{C3380CC4-5D6E-409C-BE32-E72D297353CC}">
                <c16:uniqueId val="{0000000F-2189-4822-91FE-FBC8B466E7A1}"/>
              </c:ext>
            </c:extLst>
          </c:dPt>
          <c:dPt>
            <c:idx val="4"/>
            <c:invertIfNegative val="0"/>
            <c:bubble3D val="0"/>
            <c:spPr>
              <a:solidFill>
                <a:srgbClr val="BCE8B6"/>
              </a:solidFill>
              <a:ln>
                <a:noFill/>
              </a:ln>
              <a:effectLst/>
            </c:spPr>
            <c:extLst>
              <c:ext xmlns:c16="http://schemas.microsoft.com/office/drawing/2014/chart" uri="{C3380CC4-5D6E-409C-BE32-E72D297353CC}">
                <c16:uniqueId val="{00000007-2189-4822-91FE-FBC8B466E7A1}"/>
              </c:ext>
            </c:extLst>
          </c:dPt>
          <c:dPt>
            <c:idx val="5"/>
            <c:invertIfNegative val="0"/>
            <c:bubble3D val="0"/>
            <c:spPr>
              <a:solidFill>
                <a:srgbClr val="BCE8B6"/>
              </a:solidFill>
              <a:ln>
                <a:noFill/>
              </a:ln>
              <a:effectLst/>
            </c:spPr>
            <c:extLst>
              <c:ext xmlns:c16="http://schemas.microsoft.com/office/drawing/2014/chart" uri="{C3380CC4-5D6E-409C-BE32-E72D297353CC}">
                <c16:uniqueId val="{00000009-2189-4822-91FE-FBC8B466E7A1}"/>
              </c:ext>
            </c:extLst>
          </c:dPt>
          <c:dPt>
            <c:idx val="6"/>
            <c:invertIfNegative val="0"/>
            <c:bubble3D val="0"/>
            <c:spPr>
              <a:solidFill>
                <a:srgbClr val="BCE8B6"/>
              </a:solidFill>
              <a:ln>
                <a:noFill/>
              </a:ln>
              <a:effectLst/>
            </c:spPr>
            <c:extLst>
              <c:ext xmlns:c16="http://schemas.microsoft.com/office/drawing/2014/chart" uri="{C3380CC4-5D6E-409C-BE32-E72D297353CC}">
                <c16:uniqueId val="{0000000B-2189-4822-91FE-FBC8B466E7A1}"/>
              </c:ext>
            </c:extLst>
          </c:dPt>
          <c:dPt>
            <c:idx val="7"/>
            <c:invertIfNegative val="0"/>
            <c:bubble3D val="0"/>
            <c:spPr>
              <a:solidFill>
                <a:srgbClr val="BCE8B6"/>
              </a:solidFill>
              <a:ln>
                <a:noFill/>
              </a:ln>
              <a:effectLst/>
            </c:spPr>
            <c:extLst>
              <c:ext xmlns:c16="http://schemas.microsoft.com/office/drawing/2014/chart" uri="{C3380CC4-5D6E-409C-BE32-E72D297353CC}">
                <c16:uniqueId val="{0000000D-2189-4822-91FE-FBC8B466E7A1}"/>
              </c:ext>
            </c:extLst>
          </c:dPt>
          <c:cat>
            <c:strRef>
              <c:f>Sheet1!$A$2:$A$9</c:f>
              <c:strCache>
                <c:ptCount val="8"/>
                <c:pt idx="0">
                  <c:v>Saigon</c:v>
                </c:pt>
                <c:pt idx="1">
                  <c:v>333</c:v>
                </c:pt>
                <c:pt idx="2">
                  <c:v>Hanoi Beer</c:v>
                </c:pt>
                <c:pt idx="3">
                  <c:v>Heineken</c:v>
                </c:pt>
                <c:pt idx="4">
                  <c:v>Tiger</c:v>
                </c:pt>
                <c:pt idx="5">
                  <c:v>Larue</c:v>
                </c:pt>
                <c:pt idx="6">
                  <c:v>Huda</c:v>
                </c:pt>
                <c:pt idx="7">
                  <c:v>Budweiser</c:v>
                </c:pt>
              </c:strCache>
            </c:strRef>
          </c:cat>
          <c:val>
            <c:numRef>
              <c:f>Sheet1!$B$2:$B$9</c:f>
              <c:numCache>
                <c:formatCode>0%</c:formatCode>
                <c:ptCount val="8"/>
                <c:pt idx="0">
                  <c:v>0.24</c:v>
                </c:pt>
                <c:pt idx="1">
                  <c:v>0.48</c:v>
                </c:pt>
                <c:pt idx="2">
                  <c:v>0.62</c:v>
                </c:pt>
                <c:pt idx="3">
                  <c:v>0.56000000000000005</c:v>
                </c:pt>
                <c:pt idx="4">
                  <c:v>0.42</c:v>
                </c:pt>
                <c:pt idx="5">
                  <c:v>0.22</c:v>
                </c:pt>
                <c:pt idx="6">
                  <c:v>0.32</c:v>
                </c:pt>
                <c:pt idx="7">
                  <c:v>0.48</c:v>
                </c:pt>
              </c:numCache>
            </c:numRef>
          </c:val>
          <c:extLst>
            <c:ext xmlns:c16="http://schemas.microsoft.com/office/drawing/2014/chart" uri="{C3380CC4-5D6E-409C-BE32-E72D297353CC}">
              <c16:uniqueId val="{0000000E-2189-4822-91FE-FBC8B466E7A1}"/>
            </c:ext>
          </c:extLst>
        </c:ser>
        <c:dLbls>
          <c:showLegendKey val="0"/>
          <c:showVal val="0"/>
          <c:showCatName val="0"/>
          <c:showSerName val="0"/>
          <c:showPercent val="0"/>
          <c:showBubbleSize val="0"/>
        </c:dLbls>
        <c:gapWidth val="38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BCE8B6"/>
            </a:solidFill>
            <a:ln>
              <a:noFill/>
            </a:ln>
            <a:effectLst/>
          </c:spPr>
          <c:invertIfNegative val="0"/>
          <c:dPt>
            <c:idx val="0"/>
            <c:invertIfNegative val="0"/>
            <c:bubble3D val="0"/>
            <c:spPr>
              <a:solidFill>
                <a:srgbClr val="BCE8B6"/>
              </a:solidFill>
              <a:ln>
                <a:noFill/>
              </a:ln>
              <a:effectLst/>
            </c:spPr>
            <c:extLst>
              <c:ext xmlns:c16="http://schemas.microsoft.com/office/drawing/2014/chart" uri="{C3380CC4-5D6E-409C-BE32-E72D297353CC}">
                <c16:uniqueId val="{00000001-5FC1-4736-899C-C55054D6BE41}"/>
              </c:ext>
            </c:extLst>
          </c:dPt>
          <c:dPt>
            <c:idx val="1"/>
            <c:invertIfNegative val="0"/>
            <c:bubble3D val="0"/>
            <c:spPr>
              <a:solidFill>
                <a:srgbClr val="BCE8B6"/>
              </a:solidFill>
              <a:ln>
                <a:noFill/>
              </a:ln>
              <a:effectLst/>
            </c:spPr>
            <c:extLst>
              <c:ext xmlns:c16="http://schemas.microsoft.com/office/drawing/2014/chart" uri="{C3380CC4-5D6E-409C-BE32-E72D297353CC}">
                <c16:uniqueId val="{00000003-5FC1-4736-899C-C55054D6BE41}"/>
              </c:ext>
            </c:extLst>
          </c:dPt>
          <c:dPt>
            <c:idx val="2"/>
            <c:invertIfNegative val="0"/>
            <c:bubble3D val="0"/>
            <c:spPr>
              <a:solidFill>
                <a:srgbClr val="BCE8B6"/>
              </a:solidFill>
              <a:ln>
                <a:noFill/>
              </a:ln>
              <a:effectLst/>
            </c:spPr>
            <c:extLst>
              <c:ext xmlns:c16="http://schemas.microsoft.com/office/drawing/2014/chart" uri="{C3380CC4-5D6E-409C-BE32-E72D297353CC}">
                <c16:uniqueId val="{00000005-5FC1-4736-899C-C55054D6BE41}"/>
              </c:ext>
            </c:extLst>
          </c:dPt>
          <c:dPt>
            <c:idx val="4"/>
            <c:invertIfNegative val="0"/>
            <c:bubble3D val="0"/>
            <c:spPr>
              <a:solidFill>
                <a:srgbClr val="BCE8B6"/>
              </a:solidFill>
              <a:ln>
                <a:noFill/>
              </a:ln>
              <a:effectLst/>
            </c:spPr>
            <c:extLst>
              <c:ext xmlns:c16="http://schemas.microsoft.com/office/drawing/2014/chart" uri="{C3380CC4-5D6E-409C-BE32-E72D297353CC}">
                <c16:uniqueId val="{00000007-5FC1-4736-899C-C55054D6BE41}"/>
              </c:ext>
            </c:extLst>
          </c:dPt>
          <c:dPt>
            <c:idx val="5"/>
            <c:invertIfNegative val="0"/>
            <c:bubble3D val="0"/>
            <c:spPr>
              <a:solidFill>
                <a:srgbClr val="BCE8B6"/>
              </a:solidFill>
              <a:ln>
                <a:noFill/>
              </a:ln>
              <a:effectLst/>
            </c:spPr>
            <c:extLst>
              <c:ext xmlns:c16="http://schemas.microsoft.com/office/drawing/2014/chart" uri="{C3380CC4-5D6E-409C-BE32-E72D297353CC}">
                <c16:uniqueId val="{00000009-5FC1-4736-899C-C55054D6BE41}"/>
              </c:ext>
            </c:extLst>
          </c:dPt>
          <c:dPt>
            <c:idx val="6"/>
            <c:invertIfNegative val="0"/>
            <c:bubble3D val="0"/>
            <c:spPr>
              <a:solidFill>
                <a:srgbClr val="3F9C31"/>
              </a:solidFill>
              <a:ln>
                <a:noFill/>
              </a:ln>
              <a:effectLst/>
            </c:spPr>
            <c:extLst>
              <c:ext xmlns:c16="http://schemas.microsoft.com/office/drawing/2014/chart" uri="{C3380CC4-5D6E-409C-BE32-E72D297353CC}">
                <c16:uniqueId val="{0000000B-5FC1-4736-899C-C55054D6BE41}"/>
              </c:ext>
            </c:extLst>
          </c:dPt>
          <c:dPt>
            <c:idx val="7"/>
            <c:invertIfNegative val="0"/>
            <c:bubble3D val="0"/>
            <c:spPr>
              <a:solidFill>
                <a:srgbClr val="3F9C31"/>
              </a:solidFill>
              <a:ln>
                <a:noFill/>
              </a:ln>
              <a:effectLst/>
            </c:spPr>
            <c:extLst>
              <c:ext xmlns:c16="http://schemas.microsoft.com/office/drawing/2014/chart" uri="{C3380CC4-5D6E-409C-BE32-E72D297353CC}">
                <c16:uniqueId val="{0000000D-5FC1-4736-899C-C55054D6BE41}"/>
              </c:ext>
            </c:extLst>
          </c:dPt>
          <c:cat>
            <c:strRef>
              <c:f>Sheet1!$A$2:$A$9</c:f>
              <c:strCache>
                <c:ptCount val="8"/>
                <c:pt idx="0">
                  <c:v>Saigon</c:v>
                </c:pt>
                <c:pt idx="1">
                  <c:v>333</c:v>
                </c:pt>
                <c:pt idx="2">
                  <c:v>Hanoi Beer</c:v>
                </c:pt>
                <c:pt idx="3">
                  <c:v>Heineken</c:v>
                </c:pt>
                <c:pt idx="4">
                  <c:v>Tiger</c:v>
                </c:pt>
                <c:pt idx="5">
                  <c:v>Larue</c:v>
                </c:pt>
                <c:pt idx="6">
                  <c:v>Huda</c:v>
                </c:pt>
                <c:pt idx="7">
                  <c:v>Budweiser</c:v>
                </c:pt>
              </c:strCache>
            </c:strRef>
          </c:cat>
          <c:val>
            <c:numRef>
              <c:f>Sheet1!$B$2:$B$9</c:f>
              <c:numCache>
                <c:formatCode>0%</c:formatCode>
                <c:ptCount val="8"/>
                <c:pt idx="0">
                  <c:v>0.18</c:v>
                </c:pt>
                <c:pt idx="1">
                  <c:v>0.08</c:v>
                </c:pt>
                <c:pt idx="2">
                  <c:v>0.28000000000000003</c:v>
                </c:pt>
                <c:pt idx="3">
                  <c:v>0.38</c:v>
                </c:pt>
                <c:pt idx="4">
                  <c:v>0.32</c:v>
                </c:pt>
                <c:pt idx="5">
                  <c:v>0.14000000000000001</c:v>
                </c:pt>
                <c:pt idx="6">
                  <c:v>0.64</c:v>
                </c:pt>
                <c:pt idx="7">
                  <c:v>0.72</c:v>
                </c:pt>
              </c:numCache>
            </c:numRef>
          </c:val>
          <c:extLst>
            <c:ext xmlns:c16="http://schemas.microsoft.com/office/drawing/2014/chart" uri="{C3380CC4-5D6E-409C-BE32-E72D297353CC}">
              <c16:uniqueId val="{0000000E-5FC1-4736-899C-C55054D6BE41}"/>
            </c:ext>
          </c:extLst>
        </c:ser>
        <c:dLbls>
          <c:showLegendKey val="0"/>
          <c:showVal val="0"/>
          <c:showCatName val="0"/>
          <c:showSerName val="0"/>
          <c:showPercent val="0"/>
          <c:showBubbleSize val="0"/>
        </c:dLbls>
        <c:gapWidth val="38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8.0970007943986608E-2"/>
          <c:w val="0.52754657583671161"/>
          <c:h val="0.83805998411202676"/>
        </c:manualLayout>
      </c:layout>
      <c:doughnutChart>
        <c:varyColors val="1"/>
        <c:ser>
          <c:idx val="0"/>
          <c:order val="0"/>
          <c:tx>
            <c:strRef>
              <c:f>Sheet1!$B$1</c:f>
              <c:strCache>
                <c:ptCount val="1"/>
                <c:pt idx="0">
                  <c:v>Sales</c:v>
                </c:pt>
              </c:strCache>
            </c:strRef>
          </c:tx>
          <c:spPr>
            <a:ln>
              <a:noFill/>
            </a:ln>
          </c:spPr>
          <c:explosion val="1"/>
          <c:dPt>
            <c:idx val="0"/>
            <c:bubble3D val="0"/>
            <c:spPr>
              <a:solidFill>
                <a:srgbClr val="E7E6E6"/>
              </a:solidFill>
              <a:ln w="19050">
                <a:noFill/>
              </a:ln>
              <a:effectLst/>
            </c:spPr>
            <c:extLst>
              <c:ext xmlns:c16="http://schemas.microsoft.com/office/drawing/2014/chart" uri="{C3380CC4-5D6E-409C-BE32-E72D297353CC}">
                <c16:uniqueId val="{00000001-9C20-411F-A5A2-5FAEDFB2D16F}"/>
              </c:ext>
            </c:extLst>
          </c:dPt>
          <c:dPt>
            <c:idx val="1"/>
            <c:bubble3D val="0"/>
            <c:spPr>
              <a:solidFill>
                <a:srgbClr val="E15F2F"/>
              </a:solidFill>
              <a:ln w="19050">
                <a:noFill/>
              </a:ln>
              <a:effectLst/>
            </c:spPr>
            <c:extLst>
              <c:ext xmlns:c16="http://schemas.microsoft.com/office/drawing/2014/chart" uri="{C3380CC4-5D6E-409C-BE32-E72D297353CC}">
                <c16:uniqueId val="{00000003-9C20-411F-A5A2-5FAEDFB2D16F}"/>
              </c:ext>
            </c:extLst>
          </c:dPt>
          <c:dPt>
            <c:idx val="2"/>
            <c:bubble3D val="0"/>
            <c:spPr>
              <a:solidFill>
                <a:srgbClr val="3F9C31"/>
              </a:solidFill>
              <a:ln w="19050">
                <a:noFill/>
              </a:ln>
              <a:effectLst/>
            </c:spPr>
            <c:extLst>
              <c:ext xmlns:c16="http://schemas.microsoft.com/office/drawing/2014/chart" uri="{C3380CC4-5D6E-409C-BE32-E72D297353CC}">
                <c16:uniqueId val="{00000005-9C20-411F-A5A2-5FAEDFB2D16F}"/>
              </c:ext>
            </c:extLst>
          </c:dPt>
          <c:cat>
            <c:strRef>
              <c:f>Sheet1!$A$2:$A$4</c:f>
              <c:strCache>
                <c:ptCount val="3"/>
                <c:pt idx="0">
                  <c:v>Value Seekers</c:v>
                </c:pt>
                <c:pt idx="1">
                  <c:v>Quality Concious </c:v>
                </c:pt>
                <c:pt idx="2">
                  <c:v>Premium Seekers</c:v>
                </c:pt>
              </c:strCache>
            </c:strRef>
          </c:cat>
          <c:val>
            <c:numRef>
              <c:f>Sheet1!$B$2:$B$4</c:f>
              <c:numCache>
                <c:formatCode>0%</c:formatCode>
                <c:ptCount val="3"/>
                <c:pt idx="0">
                  <c:v>0.42</c:v>
                </c:pt>
                <c:pt idx="1">
                  <c:v>0.36</c:v>
                </c:pt>
                <c:pt idx="2">
                  <c:v>0.22</c:v>
                </c:pt>
              </c:numCache>
            </c:numRef>
          </c:val>
          <c:extLst>
            <c:ext xmlns:c16="http://schemas.microsoft.com/office/drawing/2014/chart" uri="{C3380CC4-5D6E-409C-BE32-E72D297353CC}">
              <c16:uniqueId val="{00000006-9C20-411F-A5A2-5FAEDFB2D16F}"/>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C26B-4232-9E53-02E599723916}"/>
              </c:ext>
            </c:extLst>
          </c:dPt>
          <c:dPt>
            <c:idx val="1"/>
            <c:invertIfNegative val="0"/>
            <c:bubble3D val="0"/>
            <c:spPr>
              <a:solidFill>
                <a:srgbClr val="3C9F31"/>
              </a:solidFill>
              <a:ln>
                <a:noFill/>
              </a:ln>
              <a:effectLst/>
            </c:spPr>
            <c:extLst>
              <c:ext xmlns:c16="http://schemas.microsoft.com/office/drawing/2014/chart" uri="{C3380CC4-5D6E-409C-BE32-E72D297353CC}">
                <c16:uniqueId val="{00000003-C26B-4232-9E53-02E599723916}"/>
              </c:ext>
            </c:extLst>
          </c:dPt>
          <c:dPt>
            <c:idx val="2"/>
            <c:invertIfNegative val="0"/>
            <c:bubble3D val="0"/>
            <c:spPr>
              <a:solidFill>
                <a:srgbClr val="3C9F31"/>
              </a:solidFill>
              <a:ln>
                <a:noFill/>
              </a:ln>
              <a:effectLst/>
            </c:spPr>
            <c:extLst>
              <c:ext xmlns:c16="http://schemas.microsoft.com/office/drawing/2014/chart" uri="{C3380CC4-5D6E-409C-BE32-E72D297353CC}">
                <c16:uniqueId val="{00000005-C26B-4232-9E53-02E599723916}"/>
              </c:ext>
            </c:extLst>
          </c:dPt>
          <c:cat>
            <c:strRef>
              <c:f>Sheet1!$A$2:$A$6</c:f>
              <c:strCache>
                <c:ptCount val="5"/>
                <c:pt idx="0">
                  <c:v>Daily</c:v>
                </c:pt>
                <c:pt idx="1">
                  <c:v>Once per month</c:v>
                </c:pt>
                <c:pt idx="2">
                  <c:v>2-3 times per month</c:v>
                </c:pt>
                <c:pt idx="3">
                  <c:v>Once per week</c:v>
                </c:pt>
                <c:pt idx="4">
                  <c:v>2-3 times per week</c:v>
                </c:pt>
              </c:strCache>
            </c:strRef>
          </c:cat>
          <c:val>
            <c:numRef>
              <c:f>Sheet1!$B$2:$B$6</c:f>
              <c:numCache>
                <c:formatCode>0%</c:formatCode>
                <c:ptCount val="5"/>
                <c:pt idx="0">
                  <c:v>0.05</c:v>
                </c:pt>
                <c:pt idx="1">
                  <c:v>0.11</c:v>
                </c:pt>
                <c:pt idx="2">
                  <c:v>0.22</c:v>
                </c:pt>
                <c:pt idx="3">
                  <c:v>0.28000000000000003</c:v>
                </c:pt>
                <c:pt idx="4">
                  <c:v>0.34</c:v>
                </c:pt>
              </c:numCache>
            </c:numRef>
          </c:val>
          <c:extLst>
            <c:ext xmlns:c16="http://schemas.microsoft.com/office/drawing/2014/chart" uri="{C3380CC4-5D6E-409C-BE32-E72D297353CC}">
              <c16:uniqueId val="{0000000C-C26B-4232-9E53-02E599723916}"/>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8155-4C2F-B7E2-7F10A6C4B4A4}"/>
              </c:ext>
            </c:extLst>
          </c:dPt>
          <c:dPt>
            <c:idx val="1"/>
            <c:invertIfNegative val="0"/>
            <c:bubble3D val="0"/>
            <c:spPr>
              <a:solidFill>
                <a:srgbClr val="E95000"/>
              </a:solidFill>
              <a:ln>
                <a:noFill/>
              </a:ln>
              <a:effectLst/>
            </c:spPr>
            <c:extLst>
              <c:ext xmlns:c16="http://schemas.microsoft.com/office/drawing/2014/chart" uri="{C3380CC4-5D6E-409C-BE32-E72D297353CC}">
                <c16:uniqueId val="{00000003-8155-4C2F-B7E2-7F10A6C4B4A4}"/>
              </c:ext>
            </c:extLst>
          </c:dPt>
          <c:dPt>
            <c:idx val="2"/>
            <c:invertIfNegative val="0"/>
            <c:bubble3D val="0"/>
            <c:spPr>
              <a:solidFill>
                <a:srgbClr val="E95000"/>
              </a:solidFill>
              <a:ln>
                <a:noFill/>
              </a:ln>
              <a:effectLst/>
            </c:spPr>
            <c:extLst>
              <c:ext xmlns:c16="http://schemas.microsoft.com/office/drawing/2014/chart" uri="{C3380CC4-5D6E-409C-BE32-E72D297353CC}">
                <c16:uniqueId val="{00000005-8155-4C2F-B7E2-7F10A6C4B4A4}"/>
              </c:ext>
            </c:extLst>
          </c:dPt>
          <c:cat>
            <c:strRef>
              <c:f>Sheet1!$A$2:$A$6</c:f>
              <c:strCache>
                <c:ptCount val="5"/>
                <c:pt idx="0">
                  <c:v>Watching sports / entertainment</c:v>
                </c:pt>
                <c:pt idx="1">
                  <c:v>After work / stress relief</c:v>
                </c:pt>
                <c:pt idx="2">
                  <c:v>Special occasions </c:v>
                </c:pt>
                <c:pt idx="3">
                  <c:v>Family meals / celebrations</c:v>
                </c:pt>
                <c:pt idx="4">
                  <c:v>Weekend relaxing/social gatherings</c:v>
                </c:pt>
              </c:strCache>
            </c:strRef>
          </c:cat>
          <c:val>
            <c:numRef>
              <c:f>Sheet1!$B$2:$B$6</c:f>
              <c:numCache>
                <c:formatCode>0%</c:formatCode>
                <c:ptCount val="5"/>
                <c:pt idx="0">
                  <c:v>0.45</c:v>
                </c:pt>
                <c:pt idx="1">
                  <c:v>0.52</c:v>
                </c:pt>
                <c:pt idx="2">
                  <c:v>0.57999999999999996</c:v>
                </c:pt>
                <c:pt idx="3">
                  <c:v>0.64</c:v>
                </c:pt>
                <c:pt idx="4">
                  <c:v>0.72</c:v>
                </c:pt>
              </c:numCache>
            </c:numRef>
          </c:val>
          <c:extLst>
            <c:ext xmlns:c16="http://schemas.microsoft.com/office/drawing/2014/chart" uri="{C3380CC4-5D6E-409C-BE32-E72D297353CC}">
              <c16:uniqueId val="{00000006-8155-4C2F-B7E2-7F10A6C4B4A4}"/>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FDCC06"/>
            </a:solidFill>
            <a:ln>
              <a:noFill/>
            </a:ln>
            <a:effectLst/>
          </c:spPr>
          <c:invertIfNegative val="0"/>
          <c:dPt>
            <c:idx val="0"/>
            <c:invertIfNegative val="0"/>
            <c:bubble3D val="0"/>
            <c:spPr>
              <a:solidFill>
                <a:srgbClr val="FDCC06"/>
              </a:solidFill>
              <a:ln>
                <a:noFill/>
              </a:ln>
              <a:effectLst/>
            </c:spPr>
            <c:extLst>
              <c:ext xmlns:c16="http://schemas.microsoft.com/office/drawing/2014/chart" uri="{C3380CC4-5D6E-409C-BE32-E72D297353CC}">
                <c16:uniqueId val="{00000001-97C6-4C9C-9C94-CC004F23A4D0}"/>
              </c:ext>
            </c:extLst>
          </c:dPt>
          <c:dPt>
            <c:idx val="1"/>
            <c:invertIfNegative val="0"/>
            <c:bubble3D val="0"/>
            <c:spPr>
              <a:solidFill>
                <a:srgbClr val="FDCC06"/>
              </a:solidFill>
              <a:ln>
                <a:noFill/>
              </a:ln>
              <a:effectLst/>
            </c:spPr>
            <c:extLst>
              <c:ext xmlns:c16="http://schemas.microsoft.com/office/drawing/2014/chart" uri="{C3380CC4-5D6E-409C-BE32-E72D297353CC}">
                <c16:uniqueId val="{00000003-97C6-4C9C-9C94-CC004F23A4D0}"/>
              </c:ext>
            </c:extLst>
          </c:dPt>
          <c:dPt>
            <c:idx val="2"/>
            <c:invertIfNegative val="0"/>
            <c:bubble3D val="0"/>
            <c:spPr>
              <a:solidFill>
                <a:srgbClr val="FDCC06"/>
              </a:solidFill>
              <a:ln>
                <a:noFill/>
              </a:ln>
              <a:effectLst/>
            </c:spPr>
            <c:extLst>
              <c:ext xmlns:c16="http://schemas.microsoft.com/office/drawing/2014/chart" uri="{C3380CC4-5D6E-409C-BE32-E72D297353CC}">
                <c16:uniqueId val="{00000005-97C6-4C9C-9C94-CC004F23A4D0}"/>
              </c:ext>
            </c:extLst>
          </c:dPt>
          <c:cat>
            <c:strRef>
              <c:f>Sheet1!$A$2:$A$7</c:f>
              <c:strCache>
                <c:ptCount val="6"/>
                <c:pt idx="0">
                  <c:v>Bars/ Pubs</c:v>
                </c:pt>
                <c:pt idx="1">
                  <c:v>Convenience Stores</c:v>
                </c:pt>
                <c:pt idx="2">
                  <c:v>Restaurants</c:v>
                </c:pt>
                <c:pt idx="3">
                  <c:v>Beer Gardens/ Bia Hoi</c:v>
                </c:pt>
                <c:pt idx="4">
                  <c:v>Friends’ Home</c:v>
                </c:pt>
                <c:pt idx="5">
                  <c:v>At home</c:v>
                </c:pt>
              </c:strCache>
            </c:strRef>
          </c:cat>
          <c:val>
            <c:numRef>
              <c:f>Sheet1!$B$2:$B$7</c:f>
              <c:numCache>
                <c:formatCode>0%</c:formatCode>
                <c:ptCount val="6"/>
                <c:pt idx="0">
                  <c:v>0.15</c:v>
                </c:pt>
                <c:pt idx="1">
                  <c:v>0.18</c:v>
                </c:pt>
                <c:pt idx="2">
                  <c:v>0.32</c:v>
                </c:pt>
                <c:pt idx="3">
                  <c:v>0.38</c:v>
                </c:pt>
                <c:pt idx="4">
                  <c:v>0.48</c:v>
                </c:pt>
                <c:pt idx="5">
                  <c:v>0.67</c:v>
                </c:pt>
              </c:numCache>
            </c:numRef>
          </c:val>
          <c:extLst>
            <c:ext xmlns:c16="http://schemas.microsoft.com/office/drawing/2014/chart" uri="{C3380CC4-5D6E-409C-BE32-E72D297353CC}">
              <c16:uniqueId val="{00000006-97C6-4C9C-9C94-CC004F23A4D0}"/>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3C9F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Sabeco</c:v>
                </c:pt>
                <c:pt idx="1">
                  <c:v>Heineken</c:v>
                </c:pt>
                <c:pt idx="2">
                  <c:v>Tiger</c:v>
                </c:pt>
                <c:pt idx="3">
                  <c:v>333</c:v>
                </c:pt>
                <c:pt idx="4">
                  <c:v>Habeco</c:v>
                </c:pt>
                <c:pt idx="5">
                  <c:v>Budweiser</c:v>
                </c:pt>
                <c:pt idx="6">
                  <c:v>Sapporo</c:v>
                </c:pt>
              </c:strCache>
            </c:strRef>
          </c:cat>
          <c:val>
            <c:numRef>
              <c:f>Sheet1!$B$2:$B$8</c:f>
              <c:numCache>
                <c:formatCode>0%</c:formatCode>
                <c:ptCount val="7"/>
                <c:pt idx="0">
                  <c:v>0.84</c:v>
                </c:pt>
                <c:pt idx="1">
                  <c:v>0.79</c:v>
                </c:pt>
                <c:pt idx="2">
                  <c:v>0.76</c:v>
                </c:pt>
                <c:pt idx="3">
                  <c:v>0.68</c:v>
                </c:pt>
                <c:pt idx="4">
                  <c:v>0.62</c:v>
                </c:pt>
                <c:pt idx="5">
                  <c:v>0.48</c:v>
                </c:pt>
                <c:pt idx="6">
                  <c:v>0.42</c:v>
                </c:pt>
              </c:numCache>
            </c:numRef>
          </c:val>
          <c:extLst>
            <c:ext xmlns:c16="http://schemas.microsoft.com/office/drawing/2014/chart" uri="{C3380CC4-5D6E-409C-BE32-E72D297353CC}">
              <c16:uniqueId val="{00000000-2B75-448C-9301-0E8BEA441B71}"/>
            </c:ext>
          </c:extLst>
        </c:ser>
        <c:ser>
          <c:idx val="1"/>
          <c:order val="1"/>
          <c:tx>
            <c:strRef>
              <c:f>Sheet1!$C$1</c:f>
              <c:strCache>
                <c:ptCount val="1"/>
                <c:pt idx="0">
                  <c:v>Series 2</c:v>
                </c:pt>
              </c:strCache>
            </c:strRef>
          </c:tx>
          <c:spPr>
            <a:solidFill>
              <a:schemeClr val="bg1">
                <a:lumMod val="95000"/>
              </a:schemeClr>
            </a:solidFill>
            <a:ln>
              <a:noFill/>
            </a:ln>
            <a:effectLst/>
          </c:spPr>
          <c:invertIfNegative val="0"/>
          <c:cat>
            <c:strRef>
              <c:f>Sheet1!$A$2:$A$8</c:f>
              <c:strCache>
                <c:ptCount val="7"/>
                <c:pt idx="0">
                  <c:v>Sabeco</c:v>
                </c:pt>
                <c:pt idx="1">
                  <c:v>Heineken</c:v>
                </c:pt>
                <c:pt idx="2">
                  <c:v>Tiger</c:v>
                </c:pt>
                <c:pt idx="3">
                  <c:v>333</c:v>
                </c:pt>
                <c:pt idx="4">
                  <c:v>Habeco</c:v>
                </c:pt>
                <c:pt idx="5">
                  <c:v>Budweiser</c:v>
                </c:pt>
                <c:pt idx="6">
                  <c:v>Sapporo</c:v>
                </c:pt>
              </c:strCache>
            </c:strRef>
          </c:cat>
          <c:val>
            <c:numRef>
              <c:f>Sheet1!$C$2:$C$8</c:f>
              <c:numCache>
                <c:formatCode>0%</c:formatCode>
                <c:ptCount val="7"/>
                <c:pt idx="0">
                  <c:v>0.16000000000000003</c:v>
                </c:pt>
                <c:pt idx="1">
                  <c:v>0.20999999999999996</c:v>
                </c:pt>
                <c:pt idx="2">
                  <c:v>0.24</c:v>
                </c:pt>
                <c:pt idx="3">
                  <c:v>0.31999999999999995</c:v>
                </c:pt>
                <c:pt idx="4">
                  <c:v>0.38</c:v>
                </c:pt>
                <c:pt idx="5">
                  <c:v>0.52</c:v>
                </c:pt>
                <c:pt idx="6">
                  <c:v>0.58000000000000007</c:v>
                </c:pt>
              </c:numCache>
            </c:numRef>
          </c:val>
          <c:extLst>
            <c:ext xmlns:c16="http://schemas.microsoft.com/office/drawing/2014/chart" uri="{C3380CC4-5D6E-409C-BE32-E72D297353CC}">
              <c16:uniqueId val="{00000001-2B75-448C-9301-0E8BEA441B71}"/>
            </c:ext>
          </c:extLst>
        </c:ser>
        <c:dLbls>
          <c:showLegendKey val="0"/>
          <c:showVal val="0"/>
          <c:showCatName val="0"/>
          <c:showSerName val="0"/>
          <c:showPercent val="0"/>
          <c:showBubbleSize val="0"/>
        </c:dLbls>
        <c:gapWidth val="440"/>
        <c:overlap val="100"/>
        <c:axId val="1661196975"/>
        <c:axId val="1661197935"/>
      </c:barChart>
      <c:catAx>
        <c:axId val="1661196975"/>
        <c:scaling>
          <c:orientation val="minMax"/>
        </c:scaling>
        <c:delete val="1"/>
        <c:axPos val="b"/>
        <c:numFmt formatCode="General" sourceLinked="1"/>
        <c:majorTickMark val="none"/>
        <c:minorTickMark val="none"/>
        <c:tickLblPos val="nextTo"/>
        <c:crossAx val="1661197935"/>
        <c:crosses val="autoZero"/>
        <c:auto val="1"/>
        <c:lblAlgn val="ctr"/>
        <c:lblOffset val="100"/>
        <c:noMultiLvlLbl val="0"/>
      </c:catAx>
      <c:valAx>
        <c:axId val="1661197935"/>
        <c:scaling>
          <c:orientation val="minMax"/>
        </c:scaling>
        <c:delete val="1"/>
        <c:axPos val="l"/>
        <c:numFmt formatCode="0%" sourceLinked="1"/>
        <c:majorTickMark val="none"/>
        <c:minorTickMark val="none"/>
        <c:tickLblPos val="nextTo"/>
        <c:crossAx val="1661196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E95000"/>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Sheet1!$A$2:$A$8</c:f>
              <c:strCache>
                <c:ptCount val="7"/>
                <c:pt idx="0">
                  <c:v>Sabeco</c:v>
                </c:pt>
                <c:pt idx="1">
                  <c:v>Heineken</c:v>
                </c:pt>
                <c:pt idx="2">
                  <c:v>Tiger</c:v>
                </c:pt>
                <c:pt idx="3">
                  <c:v>333</c:v>
                </c:pt>
                <c:pt idx="4">
                  <c:v>Habeco</c:v>
                </c:pt>
                <c:pt idx="5">
                  <c:v>Budweiser</c:v>
                </c:pt>
                <c:pt idx="6">
                  <c:v>Sapporo</c:v>
                </c:pt>
              </c:strCache>
            </c:strRef>
          </c:cat>
          <c:val>
            <c:numRef>
              <c:f>Sheet1!$B$2:$B$8</c:f>
              <c:numCache>
                <c:formatCode>0%</c:formatCode>
                <c:ptCount val="7"/>
                <c:pt idx="0">
                  <c:v>0.67</c:v>
                </c:pt>
                <c:pt idx="1">
                  <c:v>0.48</c:v>
                </c:pt>
                <c:pt idx="2">
                  <c:v>0.52</c:v>
                </c:pt>
                <c:pt idx="3">
                  <c:v>0.44</c:v>
                </c:pt>
                <c:pt idx="4">
                  <c:v>0.38</c:v>
                </c:pt>
                <c:pt idx="5">
                  <c:v>0.24</c:v>
                </c:pt>
                <c:pt idx="6">
                  <c:v>0.18</c:v>
                </c:pt>
              </c:numCache>
            </c:numRef>
          </c:val>
          <c:extLst>
            <c:ext xmlns:c16="http://schemas.microsoft.com/office/drawing/2014/chart" uri="{C3380CC4-5D6E-409C-BE32-E72D297353CC}">
              <c16:uniqueId val="{00000000-8583-4BB5-B4B4-BD00CA0F42E1}"/>
            </c:ext>
          </c:extLst>
        </c:ser>
        <c:ser>
          <c:idx val="1"/>
          <c:order val="1"/>
          <c:tx>
            <c:strRef>
              <c:f>Sheet1!$C$1</c:f>
              <c:strCache>
                <c:ptCount val="1"/>
                <c:pt idx="0">
                  <c:v>Series 2</c:v>
                </c:pt>
              </c:strCache>
            </c:strRef>
          </c:tx>
          <c:spPr>
            <a:solidFill>
              <a:schemeClr val="bg1">
                <a:lumMod val="95000"/>
              </a:schemeClr>
            </a:solidFill>
            <a:ln>
              <a:noFill/>
            </a:ln>
            <a:effectLst/>
          </c:spPr>
          <c:invertIfNegative val="0"/>
          <c:cat>
            <c:strRef>
              <c:f>Sheet1!$A$2:$A$8</c:f>
              <c:strCache>
                <c:ptCount val="7"/>
                <c:pt idx="0">
                  <c:v>Sabeco</c:v>
                </c:pt>
                <c:pt idx="1">
                  <c:v>Heineken</c:v>
                </c:pt>
                <c:pt idx="2">
                  <c:v>Tiger</c:v>
                </c:pt>
                <c:pt idx="3">
                  <c:v>333</c:v>
                </c:pt>
                <c:pt idx="4">
                  <c:v>Habeco</c:v>
                </c:pt>
                <c:pt idx="5">
                  <c:v>Budweiser</c:v>
                </c:pt>
                <c:pt idx="6">
                  <c:v>Sapporo</c:v>
                </c:pt>
              </c:strCache>
            </c:strRef>
          </c:cat>
          <c:val>
            <c:numRef>
              <c:f>Sheet1!$C$2:$C$8</c:f>
              <c:numCache>
                <c:formatCode>0%</c:formatCode>
                <c:ptCount val="7"/>
                <c:pt idx="0">
                  <c:v>0.32999999999999996</c:v>
                </c:pt>
                <c:pt idx="1">
                  <c:v>0.52</c:v>
                </c:pt>
                <c:pt idx="2">
                  <c:v>0.48</c:v>
                </c:pt>
                <c:pt idx="3">
                  <c:v>0.56000000000000005</c:v>
                </c:pt>
                <c:pt idx="4">
                  <c:v>0.62</c:v>
                </c:pt>
                <c:pt idx="5">
                  <c:v>0.76</c:v>
                </c:pt>
                <c:pt idx="6">
                  <c:v>0.82000000000000006</c:v>
                </c:pt>
              </c:numCache>
            </c:numRef>
          </c:val>
          <c:extLst>
            <c:ext xmlns:c16="http://schemas.microsoft.com/office/drawing/2014/chart" uri="{C3380CC4-5D6E-409C-BE32-E72D297353CC}">
              <c16:uniqueId val="{00000001-8583-4BB5-B4B4-BD00CA0F42E1}"/>
            </c:ext>
          </c:extLst>
        </c:ser>
        <c:dLbls>
          <c:showLegendKey val="0"/>
          <c:showVal val="0"/>
          <c:showCatName val="0"/>
          <c:showSerName val="0"/>
          <c:showPercent val="0"/>
          <c:showBubbleSize val="0"/>
        </c:dLbls>
        <c:gapWidth val="440"/>
        <c:overlap val="100"/>
        <c:axId val="1661196975"/>
        <c:axId val="1661197935"/>
      </c:barChart>
      <c:catAx>
        <c:axId val="1661196975"/>
        <c:scaling>
          <c:orientation val="minMax"/>
        </c:scaling>
        <c:delete val="1"/>
        <c:axPos val="b"/>
        <c:numFmt formatCode="General" sourceLinked="1"/>
        <c:majorTickMark val="none"/>
        <c:minorTickMark val="none"/>
        <c:tickLblPos val="nextTo"/>
        <c:crossAx val="1661197935"/>
        <c:crosses val="autoZero"/>
        <c:auto val="1"/>
        <c:lblAlgn val="ctr"/>
        <c:lblOffset val="100"/>
        <c:noMultiLvlLbl val="0"/>
      </c:catAx>
      <c:valAx>
        <c:axId val="1661197935"/>
        <c:scaling>
          <c:orientation val="minMax"/>
        </c:scaling>
        <c:delete val="1"/>
        <c:axPos val="l"/>
        <c:numFmt formatCode="0%" sourceLinked="1"/>
        <c:majorTickMark val="none"/>
        <c:minorTickMark val="none"/>
        <c:tickLblPos val="nextTo"/>
        <c:crossAx val="1661196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54694017541389E-2"/>
          <c:y val="4.617806287488687E-2"/>
          <c:w val="2.5412881121872167E-2"/>
          <c:h val="0.9076438742502263"/>
        </c:manualLayout>
      </c:layout>
      <c:barChart>
        <c:barDir val="col"/>
        <c:grouping val="percentStacked"/>
        <c:varyColors val="0"/>
        <c:ser>
          <c:idx val="0"/>
          <c:order val="0"/>
          <c:tx>
            <c:strRef>
              <c:f>Sheet1!$B$1</c:f>
              <c:strCache>
                <c:ptCount val="1"/>
                <c:pt idx="0">
                  <c:v>Consumption in the past 6 months</c:v>
                </c:pt>
              </c:strCache>
            </c:strRef>
          </c:tx>
          <c:spPr>
            <a:solidFill>
              <a:srgbClr val="E95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Sabeco</c:v>
                </c:pt>
                <c:pt idx="1">
                  <c:v>Heineken</c:v>
                </c:pt>
                <c:pt idx="2">
                  <c:v>Tiger</c:v>
                </c:pt>
                <c:pt idx="3">
                  <c:v>333</c:v>
                </c:pt>
                <c:pt idx="4">
                  <c:v>Habeco</c:v>
                </c:pt>
                <c:pt idx="5">
                  <c:v>Budweiser</c:v>
                </c:pt>
                <c:pt idx="6">
                  <c:v>Sapporo</c:v>
                </c:pt>
              </c:strCache>
            </c:strRef>
          </c:cat>
          <c:val>
            <c:numRef>
              <c:f>Sheet1!$B$2:$B$8</c:f>
              <c:numCache>
                <c:formatCode>General</c:formatCode>
                <c:ptCount val="7"/>
              </c:numCache>
            </c:numRef>
          </c:val>
          <c:extLst>
            <c:ext xmlns:c16="http://schemas.microsoft.com/office/drawing/2014/chart" uri="{C3380CC4-5D6E-409C-BE32-E72D297353CC}">
              <c16:uniqueId val="{00000000-2533-40BD-8B53-767429D5B578}"/>
            </c:ext>
          </c:extLst>
        </c:ser>
        <c:ser>
          <c:idx val="1"/>
          <c:order val="1"/>
          <c:tx>
            <c:strRef>
              <c:f>Sheet1!$C$1</c:f>
              <c:strCache>
                <c:ptCount val="1"/>
                <c:pt idx="0">
                  <c:v>Unaided Brand Awareness</c:v>
                </c:pt>
              </c:strCache>
            </c:strRef>
          </c:tx>
          <c:spPr>
            <a:solidFill>
              <a:srgbClr val="3F9C31"/>
            </a:solidFill>
            <a:ln>
              <a:noFill/>
            </a:ln>
            <a:effectLst/>
          </c:spPr>
          <c:invertIfNegative val="0"/>
          <c:cat>
            <c:strRef>
              <c:f>Sheet1!$A$2:$A$8</c:f>
              <c:strCache>
                <c:ptCount val="7"/>
                <c:pt idx="0">
                  <c:v>Sabeco</c:v>
                </c:pt>
                <c:pt idx="1">
                  <c:v>Heineken</c:v>
                </c:pt>
                <c:pt idx="2">
                  <c:v>Tiger</c:v>
                </c:pt>
                <c:pt idx="3">
                  <c:v>333</c:v>
                </c:pt>
                <c:pt idx="4">
                  <c:v>Habeco</c:v>
                </c:pt>
                <c:pt idx="5">
                  <c:v>Budweiser</c:v>
                </c:pt>
                <c:pt idx="6">
                  <c:v>Sapporo</c:v>
                </c:pt>
              </c:strCache>
            </c:strRef>
          </c:cat>
          <c:val>
            <c:numRef>
              <c:f>Sheet1!$C$2:$C$8</c:f>
              <c:numCache>
                <c:formatCode>General</c:formatCode>
                <c:ptCount val="7"/>
              </c:numCache>
            </c:numRef>
          </c:val>
          <c:extLst>
            <c:ext xmlns:c16="http://schemas.microsoft.com/office/drawing/2014/chart" uri="{C3380CC4-5D6E-409C-BE32-E72D297353CC}">
              <c16:uniqueId val="{00000001-2533-40BD-8B53-767429D5B578}"/>
            </c:ext>
          </c:extLst>
        </c:ser>
        <c:dLbls>
          <c:showLegendKey val="0"/>
          <c:showVal val="0"/>
          <c:showCatName val="0"/>
          <c:showSerName val="0"/>
          <c:showPercent val="0"/>
          <c:showBubbleSize val="0"/>
        </c:dLbls>
        <c:gapWidth val="440"/>
        <c:overlap val="100"/>
        <c:axId val="1661196975"/>
        <c:axId val="1661197935"/>
      </c:barChart>
      <c:catAx>
        <c:axId val="1661196975"/>
        <c:scaling>
          <c:orientation val="minMax"/>
        </c:scaling>
        <c:delete val="1"/>
        <c:axPos val="b"/>
        <c:numFmt formatCode="General" sourceLinked="1"/>
        <c:majorTickMark val="none"/>
        <c:minorTickMark val="none"/>
        <c:tickLblPos val="nextTo"/>
        <c:crossAx val="1661197935"/>
        <c:crosses val="autoZero"/>
        <c:auto val="1"/>
        <c:lblAlgn val="ctr"/>
        <c:lblOffset val="100"/>
        <c:noMultiLvlLbl val="0"/>
      </c:catAx>
      <c:valAx>
        <c:axId val="1661197935"/>
        <c:scaling>
          <c:orientation val="minMax"/>
        </c:scaling>
        <c:delete val="1"/>
        <c:axPos val="l"/>
        <c:numFmt formatCode="0%" sourceLinked="1"/>
        <c:majorTickMark val="none"/>
        <c:minorTickMark val="none"/>
        <c:tickLblPos val="nextTo"/>
        <c:crossAx val="1661196975"/>
        <c:crosses val="autoZero"/>
        <c:crossBetween val="between"/>
      </c:valAx>
      <c:spPr>
        <a:noFill/>
        <a:ln>
          <a:noFill/>
        </a:ln>
        <a:effectLst/>
      </c:spPr>
    </c:plotArea>
    <c:legend>
      <c:legendPos val="r"/>
      <c:layout>
        <c:manualLayout>
          <c:xMode val="edge"/>
          <c:yMode val="edge"/>
          <c:x val="1.3258187104330778E-2"/>
          <c:y val="0.5463400177930946"/>
          <c:w val="0.98011197979519205"/>
          <c:h val="0.2506191435295692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0.64243</cdr:x>
      <cdr:y>0.10555</cdr:y>
    </cdr:from>
    <cdr:to>
      <cdr:x>0.77696</cdr:x>
      <cdr:y>0.183</cdr:y>
    </cdr:to>
    <cdr:sp macro="" textlink="">
      <cdr:nvSpPr>
        <cdr:cNvPr id="3" name="Oval 2">
          <a:extLst xmlns:a="http://schemas.openxmlformats.org/drawingml/2006/main">
            <a:ext uri="{FF2B5EF4-FFF2-40B4-BE49-F238E27FC236}">
              <a16:creationId xmlns:a16="http://schemas.microsoft.com/office/drawing/2014/main" id="{9C23169D-26CA-DAA8-9843-2FBD368E2586}"/>
            </a:ext>
          </a:extLst>
        </cdr:cNvPr>
        <cdr:cNvSpPr/>
      </cdr:nvSpPr>
      <cdr:spPr>
        <a:xfrm xmlns:a="http://schemas.openxmlformats.org/drawingml/2006/main">
          <a:off x="4517699" y="477844"/>
          <a:ext cx="946050" cy="350653"/>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0.55753</cdr:x>
      <cdr:y>0.33798</cdr:y>
    </cdr:from>
    <cdr:to>
      <cdr:x>0.61758</cdr:x>
      <cdr:y>0.41933</cdr:y>
    </cdr:to>
    <cdr:sp macro="" textlink="">
      <cdr:nvSpPr>
        <cdr:cNvPr id="2" name="Oval 1">
          <a:extLst xmlns:a="http://schemas.openxmlformats.org/drawingml/2006/main">
            <a:ext uri="{FF2B5EF4-FFF2-40B4-BE49-F238E27FC236}">
              <a16:creationId xmlns:a16="http://schemas.microsoft.com/office/drawing/2014/main" id="{E944AADA-A29C-F16B-9B96-95F222964D3E}"/>
            </a:ext>
          </a:extLst>
        </cdr:cNvPr>
        <cdr:cNvSpPr/>
      </cdr:nvSpPr>
      <cdr:spPr>
        <a:xfrm xmlns:a="http://schemas.openxmlformats.org/drawingml/2006/main">
          <a:off x="3920651" y="1530172"/>
          <a:ext cx="422275" cy="368300"/>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0.31664</cdr:x>
      <cdr:y>0.64589</cdr:y>
    </cdr:from>
    <cdr:to>
      <cdr:x>0.42783</cdr:x>
      <cdr:y>0.68376</cdr:y>
    </cdr:to>
    <cdr:sp macro="" textlink="">
      <cdr:nvSpPr>
        <cdr:cNvPr id="4" name="Oval 3">
          <a:extLst xmlns:a="http://schemas.openxmlformats.org/drawingml/2006/main">
            <a:ext uri="{FF2B5EF4-FFF2-40B4-BE49-F238E27FC236}">
              <a16:creationId xmlns:a16="http://schemas.microsoft.com/office/drawing/2014/main" id="{24CDE2CB-E90E-240A-73AE-26DAE9E93235}"/>
            </a:ext>
          </a:extLst>
        </cdr:cNvPr>
        <cdr:cNvSpPr/>
      </cdr:nvSpPr>
      <cdr:spPr>
        <a:xfrm xmlns:a="http://schemas.openxmlformats.org/drawingml/2006/main">
          <a:off x="2226670" y="2924197"/>
          <a:ext cx="781909" cy="171450"/>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2.xml><?xml version="1.0" encoding="utf-8"?>
<c:userShapes xmlns:c="http://schemas.openxmlformats.org/drawingml/2006/chart">
  <cdr:relSizeAnchor xmlns:cdr="http://schemas.openxmlformats.org/drawingml/2006/chartDrawing">
    <cdr:from>
      <cdr:x>0.09347</cdr:x>
      <cdr:y>0.04621</cdr:y>
    </cdr:from>
    <cdr:to>
      <cdr:x>0.90896</cdr:x>
      <cdr:y>0.04621</cdr:y>
    </cdr:to>
    <cdr:cxnSp macro="">
      <cdr:nvCxnSpPr>
        <cdr:cNvPr id="3" name="Straight Connector 2">
          <a:extLst xmlns:a="http://schemas.openxmlformats.org/drawingml/2006/main">
            <a:ext uri="{FF2B5EF4-FFF2-40B4-BE49-F238E27FC236}">
              <a16:creationId xmlns:a16="http://schemas.microsoft.com/office/drawing/2014/main" id="{7798FD37-B2BD-371C-3C70-0F9E14621783}"/>
            </a:ext>
          </a:extLst>
        </cdr:cNvPr>
        <cdr:cNvCxnSpPr/>
      </cdr:nvCxnSpPr>
      <cdr:spPr>
        <a:xfrm xmlns:a="http://schemas.openxmlformats.org/drawingml/2006/main">
          <a:off x="458534" y="62810"/>
          <a:ext cx="4000500" cy="0"/>
        </a:xfrm>
        <a:prstGeom xmlns:a="http://schemas.openxmlformats.org/drawingml/2006/main" prst="line">
          <a:avLst/>
        </a:prstGeom>
        <a:ln xmlns:a="http://schemas.openxmlformats.org/drawingml/2006/main" w="9525">
          <a:solidFill>
            <a:schemeClr val="bg1">
              <a:lumMod val="75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0.09347</cdr:x>
      <cdr:y>0.04621</cdr:y>
    </cdr:from>
    <cdr:to>
      <cdr:x>0.90896</cdr:x>
      <cdr:y>0.04621</cdr:y>
    </cdr:to>
    <cdr:cxnSp macro="">
      <cdr:nvCxnSpPr>
        <cdr:cNvPr id="3" name="Straight Connector 2">
          <a:extLst xmlns:a="http://schemas.openxmlformats.org/drawingml/2006/main">
            <a:ext uri="{FF2B5EF4-FFF2-40B4-BE49-F238E27FC236}">
              <a16:creationId xmlns:a16="http://schemas.microsoft.com/office/drawing/2014/main" id="{7798FD37-B2BD-371C-3C70-0F9E14621783}"/>
            </a:ext>
          </a:extLst>
        </cdr:cNvPr>
        <cdr:cNvCxnSpPr/>
      </cdr:nvCxnSpPr>
      <cdr:spPr>
        <a:xfrm xmlns:a="http://schemas.openxmlformats.org/drawingml/2006/main">
          <a:off x="458534" y="62810"/>
          <a:ext cx="4000500" cy="0"/>
        </a:xfrm>
        <a:prstGeom xmlns:a="http://schemas.openxmlformats.org/drawingml/2006/main" prst="line">
          <a:avLst/>
        </a:prstGeom>
        <a:ln xmlns:a="http://schemas.openxmlformats.org/drawingml/2006/main" w="9525">
          <a:solidFill>
            <a:schemeClr val="bg1">
              <a:lumMod val="75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0.09347</cdr:x>
      <cdr:y>0.04621</cdr:y>
    </cdr:from>
    <cdr:to>
      <cdr:x>0.90896</cdr:x>
      <cdr:y>0.04621</cdr:y>
    </cdr:to>
    <cdr:cxnSp macro="">
      <cdr:nvCxnSpPr>
        <cdr:cNvPr id="3" name="Straight Connector 2">
          <a:extLst xmlns:a="http://schemas.openxmlformats.org/drawingml/2006/main">
            <a:ext uri="{FF2B5EF4-FFF2-40B4-BE49-F238E27FC236}">
              <a16:creationId xmlns:a16="http://schemas.microsoft.com/office/drawing/2014/main" id="{7798FD37-B2BD-371C-3C70-0F9E14621783}"/>
            </a:ext>
          </a:extLst>
        </cdr:cNvPr>
        <cdr:cNvCxnSpPr/>
      </cdr:nvCxnSpPr>
      <cdr:spPr>
        <a:xfrm xmlns:a="http://schemas.openxmlformats.org/drawingml/2006/main">
          <a:off x="458534" y="62810"/>
          <a:ext cx="4000500" cy="0"/>
        </a:xfrm>
        <a:prstGeom xmlns:a="http://schemas.openxmlformats.org/drawingml/2006/main" prst="line">
          <a:avLst/>
        </a:prstGeom>
        <a:ln xmlns:a="http://schemas.openxmlformats.org/drawingml/2006/main" w="9525">
          <a:solidFill>
            <a:schemeClr val="bg1">
              <a:lumMod val="75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55CF52-9B8E-F429-8383-C8943F63DD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15A2E99-2F5F-8B60-7495-76DCD0931D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F2ABDE-D669-A712-A237-279F2F8A57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90FA1F-49FA-46E3-ADBC-C359F9627800}" type="slidenum">
              <a:rPr lang="en-US" smtClean="0"/>
              <a:t>‹#›</a:t>
            </a:fld>
            <a:endParaRPr lang="en-US"/>
          </a:p>
        </p:txBody>
      </p:sp>
    </p:spTree>
    <p:extLst>
      <p:ext uri="{BB962C8B-B14F-4D97-AF65-F5344CB8AC3E}">
        <p14:creationId xmlns:p14="http://schemas.microsoft.com/office/powerpoint/2010/main" val="2899733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E2C50-16DE-4DE2-888D-5A48DD157AC2}"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05519-17ED-41B7-B385-B3B30C31B8EA}" type="slidenum">
              <a:rPr lang="en-US" smtClean="0"/>
              <a:t>‹#›</a:t>
            </a:fld>
            <a:endParaRPr lang="en-US"/>
          </a:p>
        </p:txBody>
      </p:sp>
    </p:spTree>
    <p:extLst>
      <p:ext uri="{BB962C8B-B14F-4D97-AF65-F5344CB8AC3E}">
        <p14:creationId xmlns:p14="http://schemas.microsoft.com/office/powerpoint/2010/main" val="325820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805519-17ED-41B7-B385-B3B30C31B8EA}" type="slidenum">
              <a:rPr lang="en-US" smtClean="0"/>
              <a:t>11</a:t>
            </a:fld>
            <a:endParaRPr lang="en-US"/>
          </a:p>
        </p:txBody>
      </p:sp>
    </p:spTree>
    <p:extLst>
      <p:ext uri="{BB962C8B-B14F-4D97-AF65-F5344CB8AC3E}">
        <p14:creationId xmlns:p14="http://schemas.microsoft.com/office/powerpoint/2010/main" val="82664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380F9-FA6E-D5D9-0FB4-70F410274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30A48-33E5-622E-0340-0C63936AC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58408-9B56-1F22-9B09-5DC88505F0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F0B4DB-DFBD-337B-B7D3-47D578386C5A}"/>
              </a:ext>
            </a:extLst>
          </p:cNvPr>
          <p:cNvSpPr>
            <a:spLocks noGrp="1"/>
          </p:cNvSpPr>
          <p:nvPr>
            <p:ph type="sldNum" sz="quarter" idx="5"/>
          </p:nvPr>
        </p:nvSpPr>
        <p:spPr/>
        <p:txBody>
          <a:bodyPr/>
          <a:lstStyle/>
          <a:p>
            <a:fld id="{4F805519-17ED-41B7-B385-B3B30C31B8EA}" type="slidenum">
              <a:rPr lang="en-US" smtClean="0"/>
              <a:t>26</a:t>
            </a:fld>
            <a:endParaRPr lang="en-US"/>
          </a:p>
        </p:txBody>
      </p:sp>
    </p:spTree>
    <p:extLst>
      <p:ext uri="{BB962C8B-B14F-4D97-AF65-F5344CB8AC3E}">
        <p14:creationId xmlns:p14="http://schemas.microsoft.com/office/powerpoint/2010/main" val="3545017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55C0-2B09-FFBC-19F2-BF76A8D1F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74E75-2264-0EA0-88CC-22B8CD4C51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9D808C-086A-9C9A-3B0D-161BC81D45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86194B-8C14-F532-63FC-4994E90026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13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0E16-23FF-02D2-5FB0-C928227FD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1CA1A-9B92-1703-EF6C-B7FF13A86B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DAD2B9-6C64-B486-ABB4-7E23807A20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7C452B-33F3-8D28-42E0-A8E64F85A0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721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5350-C7E5-7E08-48D8-E2FACAE09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8852-4E05-B803-3CF2-59DB9FE2AE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C999C1-D2A0-F3F8-1CFD-B3A675EC5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641661-176B-397A-2C84-0695464B6A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633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tiff"/><Relationship Id="rId3" Type="http://schemas.openxmlformats.org/officeDocument/2006/relationships/image" Target="../media/image28.png"/><Relationship Id="rId7" Type="http://schemas.openxmlformats.org/officeDocument/2006/relationships/image" Target="../media/image32.tiff"/><Relationship Id="rId12" Type="http://schemas.openxmlformats.org/officeDocument/2006/relationships/image" Target="../media/image37.tiff"/><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29.png"/><Relationship Id="rId10" Type="http://schemas.openxmlformats.org/officeDocument/2006/relationships/image" Target="../media/image35.tiff"/><Relationship Id="rId4" Type="http://schemas.microsoft.com/office/2007/relationships/hdphoto" Target="../media/hdphoto1.wdp"/><Relationship Id="rId9" Type="http://schemas.openxmlformats.org/officeDocument/2006/relationships/image" Target="../media/image34.tiff"/><Relationship Id="rId1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29.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51.tiff"/><Relationship Id="rId18" Type="http://schemas.openxmlformats.org/officeDocument/2006/relationships/image" Target="../media/image56.tiff"/><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tiff"/><Relationship Id="rId2" Type="http://schemas.openxmlformats.org/officeDocument/2006/relationships/image" Target="../media/image40.tiff"/><Relationship Id="rId16" Type="http://schemas.openxmlformats.org/officeDocument/2006/relationships/image" Target="../media/image54.tiff"/><Relationship Id="rId1" Type="http://schemas.openxmlformats.org/officeDocument/2006/relationships/slideMaster" Target="../slideMasters/slideMaster1.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5" Type="http://schemas.openxmlformats.org/officeDocument/2006/relationships/image" Target="../media/image5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 Id="rId14" Type="http://schemas.openxmlformats.org/officeDocument/2006/relationships/image" Target="../media/image52.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220066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pic>
        <p:nvPicPr>
          <p:cNvPr id="22" name="Picture 21">
            <a:extLst>
              <a:ext uri="{FF2B5EF4-FFF2-40B4-BE49-F238E27FC236}">
                <a16:creationId xmlns:a16="http://schemas.microsoft.com/office/drawing/2014/main" id="{2C500624-F011-D936-6A84-AE148CC6AB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583" y="1801630"/>
            <a:ext cx="6032634" cy="4392512"/>
          </a:xfrm>
          <a:prstGeom prst="rect">
            <a:avLst/>
          </a:prstGeom>
        </p:spPr>
      </p:pic>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 name="Straight Connector 1">
            <a:extLst>
              <a:ext uri="{FF2B5EF4-FFF2-40B4-BE49-F238E27FC236}">
                <a16:creationId xmlns:a16="http://schemas.microsoft.com/office/drawing/2014/main" id="{ED6F70B4-2951-9893-06F3-3929E31A6215}"/>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15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D3DEEF-57AB-B854-3AD8-A9FB7C400BAD}"/>
              </a:ext>
            </a:extLst>
          </p:cNvPr>
          <p:cNvPicPr>
            <a:picLocks noChangeAspect="1"/>
          </p:cNvPicPr>
          <p:nvPr userDrawn="1"/>
        </p:nvPicPr>
        <p:blipFill>
          <a:blip r:embed="rId2"/>
          <a:stretch>
            <a:fillRect/>
          </a:stretch>
        </p:blipFill>
        <p:spPr>
          <a:xfrm>
            <a:off x="3656991" y="1874954"/>
            <a:ext cx="9311268" cy="4500446"/>
          </a:xfrm>
          <a:prstGeom prst="rect">
            <a:avLst/>
          </a:prstGeom>
        </p:spPr>
      </p:pic>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3" name="Straight Connector 2">
            <a:extLst>
              <a:ext uri="{FF2B5EF4-FFF2-40B4-BE49-F238E27FC236}">
                <a16:creationId xmlns:a16="http://schemas.microsoft.com/office/drawing/2014/main" id="{582E59FA-3839-310B-F361-FBDE8613EBBE}"/>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68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E4D6B16E-3420-6D6E-E86E-2626AAE4B3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77359" y="1980284"/>
            <a:ext cx="5148857" cy="3550566"/>
          </a:xfrm>
          <a:prstGeom prst="rect">
            <a:avLst/>
          </a:prstGeom>
        </p:spPr>
      </p:pic>
    </p:spTree>
    <p:extLst>
      <p:ext uri="{BB962C8B-B14F-4D97-AF65-F5344CB8AC3E}">
        <p14:creationId xmlns:p14="http://schemas.microsoft.com/office/powerpoint/2010/main" val="130236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EC6D104-0A78-C5B0-37D4-0EA3ED4B7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01111" y="1876758"/>
            <a:ext cx="6032055" cy="3920836"/>
          </a:xfrm>
          <a:prstGeom prst="rect">
            <a:avLst/>
          </a:prstGeom>
        </p:spPr>
      </p:pic>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spTree>
    <p:extLst>
      <p:ext uri="{BB962C8B-B14F-4D97-AF65-F5344CB8AC3E}">
        <p14:creationId xmlns:p14="http://schemas.microsoft.com/office/powerpoint/2010/main" val="95856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CAE9A106-7C4F-25F3-3070-820483FA4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6563" y="1815401"/>
            <a:ext cx="7207212" cy="3211721"/>
          </a:xfrm>
          <a:prstGeom prst="rect">
            <a:avLst/>
          </a:prstGeom>
        </p:spPr>
      </p:pic>
    </p:spTree>
    <p:extLst>
      <p:ext uri="{BB962C8B-B14F-4D97-AF65-F5344CB8AC3E}">
        <p14:creationId xmlns:p14="http://schemas.microsoft.com/office/powerpoint/2010/main" val="384995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A631787A-1726-5236-7ABE-1A9189E4A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690313" y="1939502"/>
            <a:ext cx="6809951" cy="4161577"/>
          </a:xfrm>
          <a:prstGeom prst="rect">
            <a:avLst/>
          </a:prstGeom>
        </p:spPr>
      </p:pic>
    </p:spTree>
    <p:extLst>
      <p:ext uri="{BB962C8B-B14F-4D97-AF65-F5344CB8AC3E}">
        <p14:creationId xmlns:p14="http://schemas.microsoft.com/office/powerpoint/2010/main" val="76642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6C8C6678-A791-B3CA-005D-3B10047A2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422739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 name="TextBox 10">
            <a:extLst>
              <a:ext uri="{FF2B5EF4-FFF2-40B4-BE49-F238E27FC236}">
                <a16:creationId xmlns:a16="http://schemas.microsoft.com/office/drawing/2014/main" id="{36F86D48-F49D-F9C1-5ACC-9B85938142DE}"/>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 name="Straight Connector 2">
            <a:extLst>
              <a:ext uri="{FF2B5EF4-FFF2-40B4-BE49-F238E27FC236}">
                <a16:creationId xmlns:a16="http://schemas.microsoft.com/office/drawing/2014/main" id="{5421EB96-0437-D48D-5F7B-4847B436EBD7}"/>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8" name="TextBox 10">
            <a:extLst>
              <a:ext uri="{FF2B5EF4-FFF2-40B4-BE49-F238E27FC236}">
                <a16:creationId xmlns:a16="http://schemas.microsoft.com/office/drawing/2014/main" id="{5F497428-E2FD-3D77-BC95-5534C4E8F5DC}"/>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24" name="Picture 23">
            <a:extLst>
              <a:ext uri="{FF2B5EF4-FFF2-40B4-BE49-F238E27FC236}">
                <a16:creationId xmlns:a16="http://schemas.microsoft.com/office/drawing/2014/main" id="{B89C9A7B-08E8-B92B-A5A3-4101CA9B622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flipH="1">
            <a:off x="126925" y="1623238"/>
            <a:ext cx="7505602" cy="5234762"/>
          </a:xfrm>
          <a:prstGeom prst="rect">
            <a:avLst/>
          </a:prstGeom>
        </p:spPr>
      </p:pic>
      <p:grpSp>
        <p:nvGrpSpPr>
          <p:cNvPr id="10" name="Group 9">
            <a:extLst>
              <a:ext uri="{FF2B5EF4-FFF2-40B4-BE49-F238E27FC236}">
                <a16:creationId xmlns:a16="http://schemas.microsoft.com/office/drawing/2014/main" id="{08F831D4-36A8-4076-9DEA-962F87E597B5}"/>
              </a:ext>
            </a:extLst>
          </p:cNvPr>
          <p:cNvGrpSpPr/>
          <p:nvPr userDrawn="1"/>
        </p:nvGrpSpPr>
        <p:grpSpPr>
          <a:xfrm>
            <a:off x="8913236" y="2806788"/>
            <a:ext cx="3048207" cy="674351"/>
            <a:chOff x="8913244" y="3440777"/>
            <a:chExt cx="3048207" cy="674351"/>
          </a:xfrm>
        </p:grpSpPr>
        <p:sp>
          <p:nvSpPr>
            <p:cNvPr id="11" name="Google Shape;323;p33">
              <a:extLst>
                <a:ext uri="{FF2B5EF4-FFF2-40B4-BE49-F238E27FC236}">
                  <a16:creationId xmlns:a16="http://schemas.microsoft.com/office/drawing/2014/main" id="{AE3CBEBA-D87A-FFB1-B618-00077C75343F}"/>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28" name="Google Shape;324;p33">
              <a:extLst>
                <a:ext uri="{FF2B5EF4-FFF2-40B4-BE49-F238E27FC236}">
                  <a16:creationId xmlns:a16="http://schemas.microsoft.com/office/drawing/2014/main" id="{C30F0214-3F8F-7AA3-880D-C4171CD7F18C}"/>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9" name="Google Shape;324;p33">
              <a:extLst>
                <a:ext uri="{FF2B5EF4-FFF2-40B4-BE49-F238E27FC236}">
                  <a16:creationId xmlns:a16="http://schemas.microsoft.com/office/drawing/2014/main" id="{B7B701AC-0281-E8B6-751D-C5B6DCC15A07}"/>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406271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10" name="Picture 9">
            <a:extLst>
              <a:ext uri="{FF2B5EF4-FFF2-40B4-BE49-F238E27FC236}">
                <a16:creationId xmlns:a16="http://schemas.microsoft.com/office/drawing/2014/main" id="{7043D5FC-3984-05F4-4B5E-CB933E8D821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51870" y="3821723"/>
            <a:ext cx="2077609" cy="2047929"/>
          </a:xfrm>
          <a:prstGeom prst="rect">
            <a:avLst/>
          </a:prstGeom>
        </p:spPr>
      </p:pic>
      <p:pic>
        <p:nvPicPr>
          <p:cNvPr id="11" name="Picture 10">
            <a:extLst>
              <a:ext uri="{FF2B5EF4-FFF2-40B4-BE49-F238E27FC236}">
                <a16:creationId xmlns:a16="http://schemas.microsoft.com/office/drawing/2014/main" id="{A7A4FF96-EB5A-55BB-99A1-649A340198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flipH="1">
            <a:off x="3330854" y="4167754"/>
            <a:ext cx="1121198" cy="1376520"/>
          </a:xfrm>
          <a:prstGeom prst="rect">
            <a:avLst/>
          </a:prstGeom>
        </p:spPr>
      </p:pic>
      <p:pic>
        <p:nvPicPr>
          <p:cNvPr id="28" name="Picture 27">
            <a:extLst>
              <a:ext uri="{FF2B5EF4-FFF2-40B4-BE49-F238E27FC236}">
                <a16:creationId xmlns:a16="http://schemas.microsoft.com/office/drawing/2014/main" id="{0131632B-24D0-FAE3-D2BB-AEACCFEF69D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9863584">
            <a:off x="5727348" y="1800981"/>
            <a:ext cx="384537" cy="216302"/>
          </a:xfrm>
          <a:prstGeom prst="rect">
            <a:avLst/>
          </a:prstGeom>
        </p:spPr>
      </p:pic>
      <p:pic>
        <p:nvPicPr>
          <p:cNvPr id="29" name="Picture 28">
            <a:extLst>
              <a:ext uri="{FF2B5EF4-FFF2-40B4-BE49-F238E27FC236}">
                <a16:creationId xmlns:a16="http://schemas.microsoft.com/office/drawing/2014/main" id="{266BC4F4-ABE8-07A9-4F12-05C73BFA92B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1190858">
            <a:off x="4843753" y="1349911"/>
            <a:ext cx="282937" cy="300621"/>
          </a:xfrm>
          <a:prstGeom prst="rect">
            <a:avLst/>
          </a:prstGeom>
        </p:spPr>
      </p:pic>
      <p:pic>
        <p:nvPicPr>
          <p:cNvPr id="30" name="Picture 29">
            <a:extLst>
              <a:ext uri="{FF2B5EF4-FFF2-40B4-BE49-F238E27FC236}">
                <a16:creationId xmlns:a16="http://schemas.microsoft.com/office/drawing/2014/main" id="{C1E13C2B-4667-209A-3C07-06D7AA81559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2672951">
            <a:off x="5483956" y="1574420"/>
            <a:ext cx="190500" cy="228600"/>
          </a:xfrm>
          <a:prstGeom prst="rect">
            <a:avLst/>
          </a:prstGeom>
        </p:spPr>
      </p:pic>
      <p:pic>
        <p:nvPicPr>
          <p:cNvPr id="31" name="Picture 30">
            <a:extLst>
              <a:ext uri="{FF2B5EF4-FFF2-40B4-BE49-F238E27FC236}">
                <a16:creationId xmlns:a16="http://schemas.microsoft.com/office/drawing/2014/main" id="{37FEB85A-F5DD-5030-2923-E86F593BA77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438881" y="1169644"/>
            <a:ext cx="114300" cy="190500"/>
          </a:xfrm>
          <a:prstGeom prst="rect">
            <a:avLst/>
          </a:prstGeom>
        </p:spPr>
      </p:pic>
      <p:pic>
        <p:nvPicPr>
          <p:cNvPr id="32" name="Picture 31">
            <a:extLst>
              <a:ext uri="{FF2B5EF4-FFF2-40B4-BE49-F238E27FC236}">
                <a16:creationId xmlns:a16="http://schemas.microsoft.com/office/drawing/2014/main" id="{DF91D84C-94E5-2540-B5DF-54517FA0862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977970" y="1449296"/>
            <a:ext cx="114300" cy="190500"/>
          </a:xfrm>
          <a:prstGeom prst="rect">
            <a:avLst/>
          </a:prstGeom>
        </p:spPr>
      </p:pic>
      <p:pic>
        <p:nvPicPr>
          <p:cNvPr id="33" name="Picture 32">
            <a:extLst>
              <a:ext uri="{FF2B5EF4-FFF2-40B4-BE49-F238E27FC236}">
                <a16:creationId xmlns:a16="http://schemas.microsoft.com/office/drawing/2014/main" id="{CC477C1F-3BFE-5E35-BBDE-FEA4CEAF04D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373693" y="1231375"/>
            <a:ext cx="257537" cy="257537"/>
          </a:xfrm>
          <a:prstGeom prst="rect">
            <a:avLst/>
          </a:prstGeom>
        </p:spPr>
      </p:pic>
      <p:pic>
        <p:nvPicPr>
          <p:cNvPr id="34" name="Picture 33">
            <a:extLst>
              <a:ext uri="{FF2B5EF4-FFF2-40B4-BE49-F238E27FC236}">
                <a16:creationId xmlns:a16="http://schemas.microsoft.com/office/drawing/2014/main" id="{C4F97049-F64C-4F76-5864-BDA8077FA69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1870" y="1523675"/>
            <a:ext cx="939800" cy="825500"/>
          </a:xfrm>
          <a:prstGeom prst="rect">
            <a:avLst/>
          </a:prstGeom>
        </p:spPr>
      </p:pic>
      <p:pic>
        <p:nvPicPr>
          <p:cNvPr id="35" name="Picture 34">
            <a:extLst>
              <a:ext uri="{FF2B5EF4-FFF2-40B4-BE49-F238E27FC236}">
                <a16:creationId xmlns:a16="http://schemas.microsoft.com/office/drawing/2014/main" id="{FE682573-4E56-7B80-2801-DB2C34BD5487}"/>
              </a:ext>
            </a:extLst>
          </p:cNvPr>
          <p:cNvPicPr>
            <a:picLocks noChangeAspect="1"/>
          </p:cNvPicPr>
          <p:nvPr userDrawn="1"/>
        </p:nvPicPr>
        <p:blipFill>
          <a:blip r:embed="rId14"/>
          <a:stretch>
            <a:fillRect/>
          </a:stretch>
        </p:blipFill>
        <p:spPr>
          <a:xfrm>
            <a:off x="-851001" y="1874954"/>
            <a:ext cx="9311268" cy="4500446"/>
          </a:xfrm>
          <a:prstGeom prst="rect">
            <a:avLst/>
          </a:prstGeom>
        </p:spPr>
      </p:pic>
      <p:sp>
        <p:nvSpPr>
          <p:cNvPr id="36" name="TextBox 10">
            <a:extLst>
              <a:ext uri="{FF2B5EF4-FFF2-40B4-BE49-F238E27FC236}">
                <a16:creationId xmlns:a16="http://schemas.microsoft.com/office/drawing/2014/main" id="{651CCEFC-C3D3-AD02-03F5-9535A405734D}"/>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7" name="Straight Connector 36">
            <a:extLst>
              <a:ext uri="{FF2B5EF4-FFF2-40B4-BE49-F238E27FC236}">
                <a16:creationId xmlns:a16="http://schemas.microsoft.com/office/drawing/2014/main" id="{17D8F684-19E0-27E5-EDF5-D0D0D8D5B2C1}"/>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10">
            <a:extLst>
              <a:ext uri="{FF2B5EF4-FFF2-40B4-BE49-F238E27FC236}">
                <a16:creationId xmlns:a16="http://schemas.microsoft.com/office/drawing/2014/main" id="{F6719BF4-756F-29E1-2599-E40BFCE295B5}"/>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grpSp>
        <p:nvGrpSpPr>
          <p:cNvPr id="6" name="Group 5">
            <a:extLst>
              <a:ext uri="{FF2B5EF4-FFF2-40B4-BE49-F238E27FC236}">
                <a16:creationId xmlns:a16="http://schemas.microsoft.com/office/drawing/2014/main" id="{786ACE27-FF81-E802-00E4-F0D822FA60A6}"/>
              </a:ext>
            </a:extLst>
          </p:cNvPr>
          <p:cNvGrpSpPr/>
          <p:nvPr userDrawn="1"/>
        </p:nvGrpSpPr>
        <p:grpSpPr>
          <a:xfrm>
            <a:off x="8913236" y="2806788"/>
            <a:ext cx="3048207" cy="674351"/>
            <a:chOff x="8913244" y="3440777"/>
            <a:chExt cx="3048207" cy="674351"/>
          </a:xfrm>
        </p:grpSpPr>
        <p:sp>
          <p:nvSpPr>
            <p:cNvPr id="7" name="Google Shape;323;p33">
              <a:extLst>
                <a:ext uri="{FF2B5EF4-FFF2-40B4-BE49-F238E27FC236}">
                  <a16:creationId xmlns:a16="http://schemas.microsoft.com/office/drawing/2014/main" id="{73243047-9E66-397D-F81A-49E19316A067}"/>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8" name="Google Shape;324;p33">
              <a:extLst>
                <a:ext uri="{FF2B5EF4-FFF2-40B4-BE49-F238E27FC236}">
                  <a16:creationId xmlns:a16="http://schemas.microsoft.com/office/drawing/2014/main" id="{619B928A-53CD-1140-B0EA-25C609530BF0}"/>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9" name="Google Shape;324;p33">
              <a:extLst>
                <a:ext uri="{FF2B5EF4-FFF2-40B4-BE49-F238E27FC236}">
                  <a16:creationId xmlns:a16="http://schemas.microsoft.com/office/drawing/2014/main" id="{42C41B9B-E910-FF3A-1740-21CC266D8F25}"/>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1066877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8" name="TextBox 10">
            <a:extLst>
              <a:ext uri="{FF2B5EF4-FFF2-40B4-BE49-F238E27FC236}">
                <a16:creationId xmlns:a16="http://schemas.microsoft.com/office/drawing/2014/main" id="{0677932C-2653-F1EB-5EFD-B3B5490F2E17}"/>
              </a:ext>
            </a:extLst>
          </p:cNvPr>
          <p:cNvSpPr txBox="1"/>
          <p:nvPr userDrawn="1"/>
        </p:nvSpPr>
        <p:spPr>
          <a:xfrm>
            <a:off x="649357" y="947323"/>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77"/>
              </a:rPr>
              <a:t>Ready to</a:t>
            </a:r>
            <a:endParaRPr lang="en-US" sz="8000" spc="-150" dirty="0">
              <a:solidFill>
                <a:srgbClr val="F36521"/>
              </a:solidFill>
              <a:latin typeface="Montserrat" pitchFamily="2" charset="77"/>
            </a:endParaRPr>
          </a:p>
        </p:txBody>
      </p:sp>
      <p:sp>
        <p:nvSpPr>
          <p:cNvPr id="29" name="TextBox 10">
            <a:extLst>
              <a:ext uri="{FF2B5EF4-FFF2-40B4-BE49-F238E27FC236}">
                <a16:creationId xmlns:a16="http://schemas.microsoft.com/office/drawing/2014/main" id="{489400D9-9549-B19E-2CE7-BBF75F146A85}"/>
              </a:ext>
            </a:extLst>
          </p:cNvPr>
          <p:cNvSpPr txBox="1"/>
          <p:nvPr userDrawn="1"/>
        </p:nvSpPr>
        <p:spPr>
          <a:xfrm>
            <a:off x="649357" y="1956232"/>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77"/>
              </a:rPr>
              <a:t>EXPLORE</a:t>
            </a:r>
          </a:p>
        </p:txBody>
      </p:sp>
      <p:cxnSp>
        <p:nvCxnSpPr>
          <p:cNvPr id="30" name="Straight Connector 29">
            <a:extLst>
              <a:ext uri="{FF2B5EF4-FFF2-40B4-BE49-F238E27FC236}">
                <a16:creationId xmlns:a16="http://schemas.microsoft.com/office/drawing/2014/main" id="{A0E3653B-5F63-9E33-3B7A-5AAB63EAD642}"/>
              </a:ext>
            </a:extLst>
          </p:cNvPr>
          <p:cNvCxnSpPr>
            <a:cxnSpLocks/>
          </p:cNvCxnSpPr>
          <p:nvPr userDrawn="1"/>
        </p:nvCxnSpPr>
        <p:spPr>
          <a:xfrm flipH="1">
            <a:off x="685215" y="2684589"/>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2C765C8-08EA-0462-3605-940AF4D1DC32}"/>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10483A4-B821-390E-A368-C6C05C34F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8262" y="2554170"/>
            <a:ext cx="7223209" cy="4303829"/>
          </a:xfrm>
          <a:prstGeom prst="rect">
            <a:avLst/>
          </a:prstGeom>
        </p:spPr>
      </p:pic>
      <p:grpSp>
        <p:nvGrpSpPr>
          <p:cNvPr id="2" name="Group 1">
            <a:extLst>
              <a:ext uri="{FF2B5EF4-FFF2-40B4-BE49-F238E27FC236}">
                <a16:creationId xmlns:a16="http://schemas.microsoft.com/office/drawing/2014/main" id="{6AB109BC-208D-5C14-C463-ADC2177DAE37}"/>
              </a:ext>
            </a:extLst>
          </p:cNvPr>
          <p:cNvGrpSpPr/>
          <p:nvPr userDrawn="1"/>
        </p:nvGrpSpPr>
        <p:grpSpPr>
          <a:xfrm>
            <a:off x="8913236" y="2806788"/>
            <a:ext cx="3048207" cy="674351"/>
            <a:chOff x="8913244" y="3440777"/>
            <a:chExt cx="3048207" cy="674351"/>
          </a:xfrm>
        </p:grpSpPr>
        <p:sp>
          <p:nvSpPr>
            <p:cNvPr id="3" name="Google Shape;323;p33">
              <a:extLst>
                <a:ext uri="{FF2B5EF4-FFF2-40B4-BE49-F238E27FC236}">
                  <a16:creationId xmlns:a16="http://schemas.microsoft.com/office/drawing/2014/main" id="{E8AEB38B-F051-F572-48D5-4CE2D77E6FA9}"/>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18" name="Google Shape;324;p33">
              <a:extLst>
                <a:ext uri="{FF2B5EF4-FFF2-40B4-BE49-F238E27FC236}">
                  <a16:creationId xmlns:a16="http://schemas.microsoft.com/office/drawing/2014/main" id="{C88AEE3F-1745-8DFA-6923-DB498C62014A}"/>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0" name="Google Shape;324;p33">
              <a:extLst>
                <a:ext uri="{FF2B5EF4-FFF2-40B4-BE49-F238E27FC236}">
                  <a16:creationId xmlns:a16="http://schemas.microsoft.com/office/drawing/2014/main" id="{9BB0DBD2-EE62-0036-5D14-86E1A36C5FBD}"/>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392867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2" name="Picture 1">
            <a:extLst>
              <a:ext uri="{FF2B5EF4-FFF2-40B4-BE49-F238E27FC236}">
                <a16:creationId xmlns:a16="http://schemas.microsoft.com/office/drawing/2014/main" id="{EA936361-57AA-93ED-8E7B-27F480A8E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1919" y="1549404"/>
            <a:ext cx="6935988" cy="4837301"/>
          </a:xfrm>
          <a:prstGeom prst="rect">
            <a:avLst/>
          </a:prstGeom>
        </p:spPr>
      </p:pic>
      <p:cxnSp>
        <p:nvCxnSpPr>
          <p:cNvPr id="3" name="Straight Connector 2">
            <a:extLst>
              <a:ext uri="{FF2B5EF4-FFF2-40B4-BE49-F238E27FC236}">
                <a16:creationId xmlns:a16="http://schemas.microsoft.com/office/drawing/2014/main" id="{053D3D84-44DF-16BF-DA0F-FB54CB82C670}"/>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985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80C158C-C958-78EC-A0E4-8001E70730FD}"/>
              </a:ext>
            </a:extLst>
          </p:cNvPr>
          <p:cNvSpPr/>
          <p:nvPr userDrawn="1"/>
        </p:nvSpPr>
        <p:spPr>
          <a:xfrm>
            <a:off x="813586" y="1729649"/>
            <a:ext cx="1273216" cy="438477"/>
          </a:xfrm>
          <a:prstGeom prst="rect">
            <a:avLst/>
          </a:prstGeom>
          <a:solidFill>
            <a:srgbClr val="F36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7A6240-0791-9494-E110-0284015F2B9C}"/>
              </a:ext>
            </a:extLst>
          </p:cNvPr>
          <p:cNvSpPr/>
          <p:nvPr userDrawn="1"/>
        </p:nvSpPr>
        <p:spPr>
          <a:xfrm>
            <a:off x="813586" y="2270577"/>
            <a:ext cx="1273216" cy="438477"/>
          </a:xfrm>
          <a:prstGeom prst="rect">
            <a:avLst/>
          </a:prstGeom>
          <a:solidFill>
            <a:srgbClr val="67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79EDF54-99D9-8EF6-4D8F-01C3FC13F42F}"/>
              </a:ext>
            </a:extLst>
          </p:cNvPr>
          <p:cNvSpPr txBox="1"/>
          <p:nvPr userDrawn="1"/>
        </p:nvSpPr>
        <p:spPr>
          <a:xfrm>
            <a:off x="2144977" y="1812277"/>
            <a:ext cx="1343979" cy="276999"/>
          </a:xfrm>
          <a:prstGeom prst="rect">
            <a:avLst/>
          </a:prstGeom>
          <a:noFill/>
        </p:spPr>
        <p:txBody>
          <a:bodyPr wrap="square" rtlCol="0">
            <a:spAutoFit/>
          </a:bodyPr>
          <a:lstStyle/>
          <a:p>
            <a:r>
              <a:rPr lang="en-US" sz="1200" dirty="0">
                <a:latin typeface="Montserrat" pitchFamily="2" charset="77"/>
              </a:rPr>
              <a:t>#F36521</a:t>
            </a:r>
          </a:p>
        </p:txBody>
      </p:sp>
      <p:sp>
        <p:nvSpPr>
          <p:cNvPr id="24" name="TextBox 23">
            <a:extLst>
              <a:ext uri="{FF2B5EF4-FFF2-40B4-BE49-F238E27FC236}">
                <a16:creationId xmlns:a16="http://schemas.microsoft.com/office/drawing/2014/main" id="{E732EC27-6159-7BE8-0A85-A2B4804DBB7A}"/>
              </a:ext>
            </a:extLst>
          </p:cNvPr>
          <p:cNvSpPr txBox="1"/>
          <p:nvPr userDrawn="1"/>
        </p:nvSpPr>
        <p:spPr>
          <a:xfrm>
            <a:off x="2144977" y="2309988"/>
            <a:ext cx="1343979" cy="276999"/>
          </a:xfrm>
          <a:prstGeom prst="rect">
            <a:avLst/>
          </a:prstGeom>
          <a:noFill/>
        </p:spPr>
        <p:txBody>
          <a:bodyPr wrap="square" rtlCol="0">
            <a:spAutoFit/>
          </a:bodyPr>
          <a:lstStyle/>
          <a:p>
            <a:r>
              <a:rPr lang="en-US" sz="1200" dirty="0">
                <a:latin typeface="Montserrat" pitchFamily="2" charset="77"/>
              </a:rPr>
              <a:t>#67A341</a:t>
            </a:r>
          </a:p>
        </p:txBody>
      </p:sp>
      <p:sp>
        <p:nvSpPr>
          <p:cNvPr id="25" name="TextBox 24">
            <a:extLst>
              <a:ext uri="{FF2B5EF4-FFF2-40B4-BE49-F238E27FC236}">
                <a16:creationId xmlns:a16="http://schemas.microsoft.com/office/drawing/2014/main" id="{C138574D-8E4E-4C53-2DE7-F1EEB4B5D708}"/>
              </a:ext>
            </a:extLst>
          </p:cNvPr>
          <p:cNvSpPr txBox="1"/>
          <p:nvPr userDrawn="1"/>
        </p:nvSpPr>
        <p:spPr>
          <a:xfrm>
            <a:off x="653699" y="406400"/>
            <a:ext cx="9604748" cy="737061"/>
          </a:xfrm>
          <a:prstGeom prst="rect">
            <a:avLst/>
          </a:prstGeom>
        </p:spPr>
        <p:txBody>
          <a:bodyPr wrap="square" lIns="0" tIns="0" rIns="0" bIns="0" rtlCol="0" anchor="t">
            <a:spAutoFit/>
          </a:bodyPr>
          <a:lstStyle/>
          <a:p>
            <a:pPr>
              <a:lnSpc>
                <a:spcPts val="6500"/>
              </a:lnSpc>
            </a:pPr>
            <a:r>
              <a:rPr lang="en-US" sz="2800" b="1" dirty="0">
                <a:latin typeface="Montserrat" pitchFamily="2" charset="77"/>
              </a:rPr>
              <a:t>Additional</a:t>
            </a:r>
          </a:p>
        </p:txBody>
      </p:sp>
      <p:sp>
        <p:nvSpPr>
          <p:cNvPr id="26" name="TextBox 25">
            <a:extLst>
              <a:ext uri="{FF2B5EF4-FFF2-40B4-BE49-F238E27FC236}">
                <a16:creationId xmlns:a16="http://schemas.microsoft.com/office/drawing/2014/main" id="{0191ACD7-54AF-27F8-60DE-78EEA51D9C29}"/>
              </a:ext>
            </a:extLst>
          </p:cNvPr>
          <p:cNvSpPr txBox="1"/>
          <p:nvPr userDrawn="1"/>
        </p:nvSpPr>
        <p:spPr>
          <a:xfrm>
            <a:off x="773377" y="1367777"/>
            <a:ext cx="2350823" cy="261610"/>
          </a:xfrm>
          <a:prstGeom prst="rect">
            <a:avLst/>
          </a:prstGeom>
          <a:noFill/>
        </p:spPr>
        <p:txBody>
          <a:bodyPr wrap="square" rtlCol="0">
            <a:spAutoFit/>
          </a:bodyPr>
          <a:lstStyle/>
          <a:p>
            <a:r>
              <a:rPr lang="en-US" sz="1100" b="1" dirty="0">
                <a:latin typeface="Montserrat" pitchFamily="2" charset="77"/>
              </a:rPr>
              <a:t>InsightAsia </a:t>
            </a:r>
            <a:r>
              <a:rPr lang="en-US" sz="1100" b="1" dirty="0" err="1">
                <a:latin typeface="Montserrat" pitchFamily="2" charset="77"/>
              </a:rPr>
              <a:t>Colour</a:t>
            </a:r>
            <a:r>
              <a:rPr lang="en-US" sz="1100" b="1" dirty="0">
                <a:latin typeface="Montserrat" pitchFamily="2" charset="77"/>
              </a:rPr>
              <a:t> Code</a:t>
            </a:r>
          </a:p>
        </p:txBody>
      </p:sp>
      <p:sp>
        <p:nvSpPr>
          <p:cNvPr id="33" name="Rectangle 32">
            <a:extLst>
              <a:ext uri="{FF2B5EF4-FFF2-40B4-BE49-F238E27FC236}">
                <a16:creationId xmlns:a16="http://schemas.microsoft.com/office/drawing/2014/main" id="{566F033B-2EB7-0C4E-9F31-83B7ACF165C0}"/>
              </a:ext>
            </a:extLst>
          </p:cNvPr>
          <p:cNvSpPr/>
          <p:nvPr userDrawn="1"/>
        </p:nvSpPr>
        <p:spPr>
          <a:xfrm>
            <a:off x="492051" y="1299339"/>
            <a:ext cx="2996905" cy="19228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2E3D61A-2314-FDAA-1189-D906CCF46973}"/>
              </a:ext>
            </a:extLst>
          </p:cNvPr>
          <p:cNvGrpSpPr/>
          <p:nvPr userDrawn="1"/>
        </p:nvGrpSpPr>
        <p:grpSpPr>
          <a:xfrm>
            <a:off x="674615" y="3509005"/>
            <a:ext cx="3517738" cy="3039123"/>
            <a:chOff x="7936310" y="1367777"/>
            <a:chExt cx="2219656" cy="1917655"/>
          </a:xfrm>
        </p:grpSpPr>
        <p:pic>
          <p:nvPicPr>
            <p:cNvPr id="35" name="Picture 34">
              <a:extLst>
                <a:ext uri="{FF2B5EF4-FFF2-40B4-BE49-F238E27FC236}">
                  <a16:creationId xmlns:a16="http://schemas.microsoft.com/office/drawing/2014/main" id="{5284ECF9-C4D4-7B22-EA27-A77209972A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6310" y="2557689"/>
              <a:ext cx="844767" cy="727743"/>
            </a:xfrm>
            <a:prstGeom prst="rect">
              <a:avLst/>
            </a:prstGeom>
          </p:spPr>
        </p:pic>
        <p:pic>
          <p:nvPicPr>
            <p:cNvPr id="36" name="Picture 35">
              <a:extLst>
                <a:ext uri="{FF2B5EF4-FFF2-40B4-BE49-F238E27FC236}">
                  <a16:creationId xmlns:a16="http://schemas.microsoft.com/office/drawing/2014/main" id="{945CF3EA-61E0-897B-4202-B79D27740F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6310" y="1783577"/>
              <a:ext cx="844767" cy="729571"/>
            </a:xfrm>
            <a:prstGeom prst="rect">
              <a:avLst/>
            </a:prstGeom>
          </p:spPr>
        </p:pic>
        <p:pic>
          <p:nvPicPr>
            <p:cNvPr id="37" name="Picture 36">
              <a:extLst>
                <a:ext uri="{FF2B5EF4-FFF2-40B4-BE49-F238E27FC236}">
                  <a16:creationId xmlns:a16="http://schemas.microsoft.com/office/drawing/2014/main" id="{AEF9B2B4-CC8F-E729-DE75-5A7F1BAFA0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1199" y="2559261"/>
              <a:ext cx="844767" cy="726171"/>
            </a:xfrm>
            <a:prstGeom prst="rect">
              <a:avLst/>
            </a:prstGeom>
          </p:spPr>
        </p:pic>
        <p:pic>
          <p:nvPicPr>
            <p:cNvPr id="38" name="Picture 37">
              <a:extLst>
                <a:ext uri="{FF2B5EF4-FFF2-40B4-BE49-F238E27FC236}">
                  <a16:creationId xmlns:a16="http://schemas.microsoft.com/office/drawing/2014/main" id="{91B543E2-4CDB-1675-AF99-F74D769A5C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7421" y="1783577"/>
              <a:ext cx="843495" cy="726900"/>
            </a:xfrm>
            <a:prstGeom prst="rect">
              <a:avLst/>
            </a:prstGeom>
          </p:spPr>
        </p:pic>
        <p:pic>
          <p:nvPicPr>
            <p:cNvPr id="39" name="Picture 38">
              <a:extLst>
                <a:ext uri="{FF2B5EF4-FFF2-40B4-BE49-F238E27FC236}">
                  <a16:creationId xmlns:a16="http://schemas.microsoft.com/office/drawing/2014/main" id="{A9D5B5AD-7A24-3B7A-4DB6-3E19652B95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9562" y="1367777"/>
              <a:ext cx="844767" cy="742371"/>
            </a:xfrm>
            <a:prstGeom prst="rect">
              <a:avLst/>
            </a:prstGeom>
          </p:spPr>
        </p:pic>
        <p:pic>
          <p:nvPicPr>
            <p:cNvPr id="40" name="Picture 39">
              <a:extLst>
                <a:ext uri="{FF2B5EF4-FFF2-40B4-BE49-F238E27FC236}">
                  <a16:creationId xmlns:a16="http://schemas.microsoft.com/office/drawing/2014/main" id="{AC269F12-7064-90F9-F9F9-80C5E00338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00000">
              <a:off x="8435807" y="2467371"/>
              <a:ext cx="844767" cy="351820"/>
            </a:xfrm>
            <a:prstGeom prst="rect">
              <a:avLst/>
            </a:prstGeom>
          </p:spPr>
        </p:pic>
        <p:pic>
          <p:nvPicPr>
            <p:cNvPr id="41" name="Picture 40">
              <a:extLst>
                <a:ext uri="{FF2B5EF4-FFF2-40B4-BE49-F238E27FC236}">
                  <a16:creationId xmlns:a16="http://schemas.microsoft.com/office/drawing/2014/main" id="{861A52C5-F48F-7420-F826-78BF91F391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600000">
              <a:off x="8860967" y="2142351"/>
              <a:ext cx="599810" cy="352712"/>
            </a:xfrm>
            <a:prstGeom prst="rect">
              <a:avLst/>
            </a:prstGeom>
          </p:spPr>
        </p:pic>
      </p:grpSp>
      <p:grpSp>
        <p:nvGrpSpPr>
          <p:cNvPr id="42" name="Group 41">
            <a:extLst>
              <a:ext uri="{FF2B5EF4-FFF2-40B4-BE49-F238E27FC236}">
                <a16:creationId xmlns:a16="http://schemas.microsoft.com/office/drawing/2014/main" id="{014C1675-EBCF-0F70-D245-04E9E8F38D7A}"/>
              </a:ext>
            </a:extLst>
          </p:cNvPr>
          <p:cNvGrpSpPr/>
          <p:nvPr userDrawn="1"/>
        </p:nvGrpSpPr>
        <p:grpSpPr>
          <a:xfrm>
            <a:off x="5090392" y="1284471"/>
            <a:ext cx="6203738" cy="1906856"/>
            <a:chOff x="5090392" y="1284471"/>
            <a:chExt cx="6203738" cy="1906856"/>
          </a:xfrm>
        </p:grpSpPr>
        <p:pic>
          <p:nvPicPr>
            <p:cNvPr id="43" name="Picture 42">
              <a:extLst>
                <a:ext uri="{FF2B5EF4-FFF2-40B4-BE49-F238E27FC236}">
                  <a16:creationId xmlns:a16="http://schemas.microsoft.com/office/drawing/2014/main" id="{5752D18D-8E6B-8A42-ECC2-11F0BE636F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392" y="1309873"/>
              <a:ext cx="1461600" cy="1872873"/>
            </a:xfrm>
            <a:prstGeom prst="rect">
              <a:avLst/>
            </a:prstGeom>
          </p:spPr>
        </p:pic>
        <p:pic>
          <p:nvPicPr>
            <p:cNvPr id="44" name="Picture 43">
              <a:extLst>
                <a:ext uri="{FF2B5EF4-FFF2-40B4-BE49-F238E27FC236}">
                  <a16:creationId xmlns:a16="http://schemas.microsoft.com/office/drawing/2014/main" id="{40AA3FEC-84F7-6F82-0F49-437191E05E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5927" y="1284472"/>
              <a:ext cx="1461600" cy="1901345"/>
            </a:xfrm>
            <a:prstGeom prst="rect">
              <a:avLst/>
            </a:prstGeom>
          </p:spPr>
        </p:pic>
        <p:pic>
          <p:nvPicPr>
            <p:cNvPr id="45" name="Picture 44">
              <a:extLst>
                <a:ext uri="{FF2B5EF4-FFF2-40B4-BE49-F238E27FC236}">
                  <a16:creationId xmlns:a16="http://schemas.microsoft.com/office/drawing/2014/main" id="{BD296323-C0A2-7901-4E7C-70B617C8C1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61462" y="1309872"/>
              <a:ext cx="1461600" cy="1881455"/>
            </a:xfrm>
            <a:prstGeom prst="rect">
              <a:avLst/>
            </a:prstGeom>
          </p:spPr>
        </p:pic>
        <p:pic>
          <p:nvPicPr>
            <p:cNvPr id="46" name="Picture 45">
              <a:extLst>
                <a:ext uri="{FF2B5EF4-FFF2-40B4-BE49-F238E27FC236}">
                  <a16:creationId xmlns:a16="http://schemas.microsoft.com/office/drawing/2014/main" id="{43FB0CBD-72E6-5A75-9098-CFFA1859B71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46997" y="1284472"/>
              <a:ext cx="1461600" cy="1897238"/>
            </a:xfrm>
            <a:prstGeom prst="rect">
              <a:avLst/>
            </a:prstGeom>
          </p:spPr>
        </p:pic>
        <p:pic>
          <p:nvPicPr>
            <p:cNvPr id="47" name="Picture 46">
              <a:extLst>
                <a:ext uri="{FF2B5EF4-FFF2-40B4-BE49-F238E27FC236}">
                  <a16:creationId xmlns:a16="http://schemas.microsoft.com/office/drawing/2014/main" id="{18411776-FBFD-8AA2-FBC7-047B9B36066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32530" y="1284471"/>
              <a:ext cx="1461600" cy="1898181"/>
            </a:xfrm>
            <a:prstGeom prst="rect">
              <a:avLst/>
            </a:prstGeom>
          </p:spPr>
        </p:pic>
      </p:grpSp>
      <p:grpSp>
        <p:nvGrpSpPr>
          <p:cNvPr id="48" name="Group 47">
            <a:extLst>
              <a:ext uri="{FF2B5EF4-FFF2-40B4-BE49-F238E27FC236}">
                <a16:creationId xmlns:a16="http://schemas.microsoft.com/office/drawing/2014/main" id="{0C37B6F8-230C-E987-AB45-24492942F1F4}"/>
              </a:ext>
            </a:extLst>
          </p:cNvPr>
          <p:cNvGrpSpPr/>
          <p:nvPr userDrawn="1"/>
        </p:nvGrpSpPr>
        <p:grpSpPr>
          <a:xfrm>
            <a:off x="5090392" y="3666220"/>
            <a:ext cx="6203738" cy="1915092"/>
            <a:chOff x="5090392" y="3639197"/>
            <a:chExt cx="6203738" cy="1915092"/>
          </a:xfrm>
        </p:grpSpPr>
        <p:pic>
          <p:nvPicPr>
            <p:cNvPr id="49" name="Picture 48">
              <a:extLst>
                <a:ext uri="{FF2B5EF4-FFF2-40B4-BE49-F238E27FC236}">
                  <a16:creationId xmlns:a16="http://schemas.microsoft.com/office/drawing/2014/main" id="{A5E9B1B1-782C-7CC6-DC97-A206EFD43BE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90392" y="3681416"/>
              <a:ext cx="1461600" cy="1872873"/>
            </a:xfrm>
            <a:prstGeom prst="rect">
              <a:avLst/>
            </a:prstGeom>
          </p:spPr>
        </p:pic>
        <p:pic>
          <p:nvPicPr>
            <p:cNvPr id="50" name="Picture 49">
              <a:extLst>
                <a:ext uri="{FF2B5EF4-FFF2-40B4-BE49-F238E27FC236}">
                  <a16:creationId xmlns:a16="http://schemas.microsoft.com/office/drawing/2014/main" id="{481D3C4B-043C-3627-1F0B-2AC2BEF80CA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75927" y="3639197"/>
              <a:ext cx="1461600" cy="1901345"/>
            </a:xfrm>
            <a:prstGeom prst="rect">
              <a:avLst/>
            </a:prstGeom>
          </p:spPr>
        </p:pic>
        <p:pic>
          <p:nvPicPr>
            <p:cNvPr id="51" name="Picture 50">
              <a:extLst>
                <a:ext uri="{FF2B5EF4-FFF2-40B4-BE49-F238E27FC236}">
                  <a16:creationId xmlns:a16="http://schemas.microsoft.com/office/drawing/2014/main" id="{8478FA77-60F7-506E-A3FF-DFB03DF7E60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461462" y="3672788"/>
              <a:ext cx="1461600" cy="1881455"/>
            </a:xfrm>
            <a:prstGeom prst="rect">
              <a:avLst/>
            </a:prstGeom>
          </p:spPr>
        </p:pic>
        <p:pic>
          <p:nvPicPr>
            <p:cNvPr id="52" name="Picture 51">
              <a:extLst>
                <a:ext uri="{FF2B5EF4-FFF2-40B4-BE49-F238E27FC236}">
                  <a16:creationId xmlns:a16="http://schemas.microsoft.com/office/drawing/2014/main" id="{15904E02-BA08-2A12-958E-B1432249BBD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46996" y="3656016"/>
              <a:ext cx="1461600" cy="1897239"/>
            </a:xfrm>
            <a:prstGeom prst="rect">
              <a:avLst/>
            </a:prstGeom>
          </p:spPr>
        </p:pic>
        <p:pic>
          <p:nvPicPr>
            <p:cNvPr id="53" name="Picture 52">
              <a:extLst>
                <a:ext uri="{FF2B5EF4-FFF2-40B4-BE49-F238E27FC236}">
                  <a16:creationId xmlns:a16="http://schemas.microsoft.com/office/drawing/2014/main" id="{AF9EB8DA-2E4C-8BD5-6909-BD6F67264AD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832530" y="3656061"/>
              <a:ext cx="1461600" cy="1898182"/>
            </a:xfrm>
            <a:prstGeom prst="rect">
              <a:avLst/>
            </a:prstGeom>
          </p:spPr>
        </p:pic>
      </p:grpSp>
      <p:sp>
        <p:nvSpPr>
          <p:cNvPr id="54" name="TextBox 53">
            <a:extLst>
              <a:ext uri="{FF2B5EF4-FFF2-40B4-BE49-F238E27FC236}">
                <a16:creationId xmlns:a16="http://schemas.microsoft.com/office/drawing/2014/main" id="{A4821B1B-E9B7-C29F-080A-C5C0006324B1}"/>
              </a:ext>
            </a:extLst>
          </p:cNvPr>
          <p:cNvSpPr txBox="1"/>
          <p:nvPr userDrawn="1"/>
        </p:nvSpPr>
        <p:spPr>
          <a:xfrm>
            <a:off x="4928076" y="986777"/>
            <a:ext cx="2350823" cy="261610"/>
          </a:xfrm>
          <a:prstGeom prst="rect">
            <a:avLst/>
          </a:prstGeom>
          <a:noFill/>
        </p:spPr>
        <p:txBody>
          <a:bodyPr wrap="square" rtlCol="0">
            <a:spAutoFit/>
          </a:bodyPr>
          <a:lstStyle/>
          <a:p>
            <a:r>
              <a:rPr lang="en-US" sz="1100" b="1" dirty="0">
                <a:latin typeface="Montserrat" pitchFamily="2" charset="77"/>
              </a:rPr>
              <a:t>Non-Transparent</a:t>
            </a:r>
          </a:p>
        </p:txBody>
      </p:sp>
      <p:sp>
        <p:nvSpPr>
          <p:cNvPr id="55" name="TextBox 54">
            <a:extLst>
              <a:ext uri="{FF2B5EF4-FFF2-40B4-BE49-F238E27FC236}">
                <a16:creationId xmlns:a16="http://schemas.microsoft.com/office/drawing/2014/main" id="{5E51BA24-9B6A-C76F-7779-98E1285BC83B}"/>
              </a:ext>
            </a:extLst>
          </p:cNvPr>
          <p:cNvSpPr txBox="1"/>
          <p:nvPr userDrawn="1"/>
        </p:nvSpPr>
        <p:spPr>
          <a:xfrm>
            <a:off x="4928076" y="3374377"/>
            <a:ext cx="2350823" cy="261610"/>
          </a:xfrm>
          <a:prstGeom prst="rect">
            <a:avLst/>
          </a:prstGeom>
          <a:noFill/>
        </p:spPr>
        <p:txBody>
          <a:bodyPr wrap="square" rtlCol="0">
            <a:spAutoFit/>
          </a:bodyPr>
          <a:lstStyle/>
          <a:p>
            <a:r>
              <a:rPr lang="en-US" sz="1100" b="1" dirty="0">
                <a:latin typeface="Montserrat" pitchFamily="2" charset="77"/>
              </a:rPr>
              <a:t>Transparent</a:t>
            </a:r>
          </a:p>
        </p:txBody>
      </p:sp>
      <p:sp>
        <p:nvSpPr>
          <p:cNvPr id="56" name="TextBox 55">
            <a:extLst>
              <a:ext uri="{FF2B5EF4-FFF2-40B4-BE49-F238E27FC236}">
                <a16:creationId xmlns:a16="http://schemas.microsoft.com/office/drawing/2014/main" id="{278EB957-E2A3-E304-6CCE-63BF6319DE11}"/>
              </a:ext>
            </a:extLst>
          </p:cNvPr>
          <p:cNvSpPr txBox="1"/>
          <p:nvPr userDrawn="1"/>
        </p:nvSpPr>
        <p:spPr>
          <a:xfrm>
            <a:off x="727716" y="2834799"/>
            <a:ext cx="2350823" cy="261610"/>
          </a:xfrm>
          <a:prstGeom prst="rect">
            <a:avLst/>
          </a:prstGeom>
          <a:noFill/>
        </p:spPr>
        <p:txBody>
          <a:bodyPr wrap="square" rtlCol="0">
            <a:spAutoFit/>
          </a:bodyPr>
          <a:lstStyle/>
          <a:p>
            <a:r>
              <a:rPr lang="en-US" sz="1100" b="1" dirty="0">
                <a:latin typeface="Montserrat" pitchFamily="2" charset="77"/>
              </a:rPr>
              <a:t>Font : Montserrat</a:t>
            </a:r>
          </a:p>
        </p:txBody>
      </p:sp>
    </p:spTree>
    <p:extLst>
      <p:ext uri="{BB962C8B-B14F-4D97-AF65-F5344CB8AC3E}">
        <p14:creationId xmlns:p14="http://schemas.microsoft.com/office/powerpoint/2010/main" val="2565549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FA6E55-7BFA-F158-FBF7-B20FDD9952E9}"/>
              </a:ext>
            </a:extLst>
          </p:cNvPr>
          <p:cNvSpPr>
            <a:spLocks noGrp="1"/>
          </p:cNvSpPr>
          <p:nvPr>
            <p:ph type="title"/>
          </p:nvPr>
        </p:nvSpPr>
        <p:spPr>
          <a:xfrm>
            <a:off x="653698" y="519289"/>
            <a:ext cx="10161057" cy="810155"/>
          </a:xfrm>
          <a:prstGeom prst="rect">
            <a:avLst/>
          </a:prstGeom>
        </p:spPr>
        <p:txBody>
          <a:bodyPr>
            <a:normAutofit/>
          </a:bodyPr>
          <a:lstStyle>
            <a:lvl1pPr>
              <a:defRPr sz="2800" b="1" i="0" spc="-150">
                <a:solidFill>
                  <a:schemeClr val="tx1"/>
                </a:solidFill>
                <a:latin typeface="Montserrat" pitchFamily="2" charset="77"/>
              </a:defRPr>
            </a:lvl1pPr>
          </a:lstStyle>
          <a:p>
            <a:endParaRPr lang="en-US" dirty="0"/>
          </a:p>
        </p:txBody>
      </p:sp>
      <p:sp>
        <p:nvSpPr>
          <p:cNvPr id="2" name="Rectangle 1">
            <a:extLst>
              <a:ext uri="{FF2B5EF4-FFF2-40B4-BE49-F238E27FC236}">
                <a16:creationId xmlns:a16="http://schemas.microsoft.com/office/drawing/2014/main" id="{18A5CE69-31BC-30EB-59B6-47893A96258E}"/>
              </a:ext>
            </a:extLst>
          </p:cNvPr>
          <p:cNvSpPr/>
          <p:nvPr userDrawn="1"/>
        </p:nvSpPr>
        <p:spPr>
          <a:xfrm>
            <a:off x="653698" y="1329444"/>
            <a:ext cx="10884604" cy="268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pitchFamily="2" charset="0"/>
              <a:ea typeface="+mn-ea"/>
              <a:cs typeface="Arial" pitchFamily="34" charset="0"/>
            </a:endParaRPr>
          </a:p>
        </p:txBody>
      </p:sp>
      <p:sp>
        <p:nvSpPr>
          <p:cNvPr id="10" name="Text Placeholder 9">
            <a:extLst>
              <a:ext uri="{FF2B5EF4-FFF2-40B4-BE49-F238E27FC236}">
                <a16:creationId xmlns:a16="http://schemas.microsoft.com/office/drawing/2014/main" id="{E2EB8705-ACAB-E28C-5F07-E7DE5E8EE8BF}"/>
              </a:ext>
            </a:extLst>
          </p:cNvPr>
          <p:cNvSpPr>
            <a:spLocks noGrp="1"/>
          </p:cNvSpPr>
          <p:nvPr>
            <p:ph type="body" sz="quarter" idx="10"/>
          </p:nvPr>
        </p:nvSpPr>
        <p:spPr>
          <a:xfrm>
            <a:off x="653698" y="1544638"/>
            <a:ext cx="10884603" cy="588027"/>
          </a:xfrm>
        </p:spPr>
        <p:txBody>
          <a:bodyPr>
            <a:normAutofit/>
          </a:bodyPr>
          <a:lstStyle>
            <a:lvl1pPr marL="0" indent="0">
              <a:buNone/>
              <a:defRPr sz="1200" b="0">
                <a:latin typeface="+mn-lt"/>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51333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677164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t="-6000" b="-9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78322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030E22-3EFB-5B70-D77A-79DAA2F5B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311" y="337248"/>
            <a:ext cx="7772689" cy="5389143"/>
          </a:xfrm>
          <a:prstGeom prst="rect">
            <a:avLst/>
          </a:prstGeom>
        </p:spPr>
      </p:pic>
      <p:cxnSp>
        <p:nvCxnSpPr>
          <p:cNvPr id="2" name="Straight Connector 1">
            <a:extLst>
              <a:ext uri="{FF2B5EF4-FFF2-40B4-BE49-F238E27FC236}">
                <a16:creationId xmlns:a16="http://schemas.microsoft.com/office/drawing/2014/main" id="{F517E69A-3E88-FA3B-02FA-BD18AA7635AD}"/>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40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2" name="Straight Connector 1">
            <a:extLst>
              <a:ext uri="{FF2B5EF4-FFF2-40B4-BE49-F238E27FC236}">
                <a16:creationId xmlns:a16="http://schemas.microsoft.com/office/drawing/2014/main" id="{2744A2DF-5920-5946-F08F-33AA983A5F98}"/>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9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90CFE-110E-6CC7-8D16-4F9DAFE04572}"/>
              </a:ext>
            </a:extLst>
          </p:cNvPr>
          <p:cNvPicPr>
            <a:picLocks noChangeAspect="1"/>
          </p:cNvPicPr>
          <p:nvPr userDrawn="1"/>
        </p:nvPicPr>
        <p:blipFill>
          <a:blip r:embed="rId2"/>
          <a:stretch>
            <a:fillRect/>
          </a:stretch>
        </p:blipFill>
        <p:spPr>
          <a:xfrm>
            <a:off x="2800551" y="2144973"/>
            <a:ext cx="9178338" cy="4378832"/>
          </a:xfrm>
          <a:prstGeom prst="rect">
            <a:avLst/>
          </a:prstGeom>
        </p:spPr>
      </p:pic>
      <p:sp>
        <p:nvSpPr>
          <p:cNvPr id="8" name="Title 1">
            <a:extLst>
              <a:ext uri="{FF2B5EF4-FFF2-40B4-BE49-F238E27FC236}">
                <a16:creationId xmlns:a16="http://schemas.microsoft.com/office/drawing/2014/main" id="{6BC260BC-FE4F-F230-2D6A-D6475F714A27}"/>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9" name="Subtitle 2">
            <a:extLst>
              <a:ext uri="{FF2B5EF4-FFF2-40B4-BE49-F238E27FC236}">
                <a16:creationId xmlns:a16="http://schemas.microsoft.com/office/drawing/2014/main" id="{50E0DB13-F172-F3A1-26E2-582D14EFE4A3}"/>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4" name="Straight Connector 3">
            <a:extLst>
              <a:ext uri="{FF2B5EF4-FFF2-40B4-BE49-F238E27FC236}">
                <a16:creationId xmlns:a16="http://schemas.microsoft.com/office/drawing/2014/main" id="{69394CF7-168A-F7B2-E408-EF53C7BDDDDF}"/>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33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45BAA5FE-6E4C-4B2F-B3EC-A79D9CF5A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865695">
            <a:off x="8446427" y="1618898"/>
            <a:ext cx="917014" cy="982515"/>
          </a:xfrm>
          <a:prstGeom prst="rect">
            <a:avLst/>
          </a:prstGeom>
        </p:spPr>
      </p:pic>
      <p:pic>
        <p:nvPicPr>
          <p:cNvPr id="5" name="Picture 4">
            <a:extLst>
              <a:ext uri="{FF2B5EF4-FFF2-40B4-BE49-F238E27FC236}">
                <a16:creationId xmlns:a16="http://schemas.microsoft.com/office/drawing/2014/main" id="{2E71A362-A189-16DE-D4D1-8175BFBB27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29436" y="1886608"/>
            <a:ext cx="5848038" cy="4451988"/>
          </a:xfrm>
          <a:prstGeom prst="rect">
            <a:avLst/>
          </a:prstGeom>
        </p:spPr>
      </p:pic>
      <p:pic>
        <p:nvPicPr>
          <p:cNvPr id="6" name="Picture 5">
            <a:extLst>
              <a:ext uri="{FF2B5EF4-FFF2-40B4-BE49-F238E27FC236}">
                <a16:creationId xmlns:a16="http://schemas.microsoft.com/office/drawing/2014/main" id="{3A564394-006D-6498-9EE7-6D0426F51A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683231">
            <a:off x="7166309" y="1423906"/>
            <a:ext cx="1095717" cy="1622231"/>
          </a:xfrm>
          <a:prstGeom prst="rect">
            <a:avLst/>
          </a:prstGeom>
        </p:spPr>
      </p:pic>
      <p:pic>
        <p:nvPicPr>
          <p:cNvPr id="7" name="Picture 6">
            <a:extLst>
              <a:ext uri="{FF2B5EF4-FFF2-40B4-BE49-F238E27FC236}">
                <a16:creationId xmlns:a16="http://schemas.microsoft.com/office/drawing/2014/main" id="{BE269795-9B9B-86B9-646A-7A67389E054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66025" y="1632450"/>
            <a:ext cx="1061698" cy="852035"/>
          </a:xfrm>
          <a:prstGeom prst="rect">
            <a:avLst/>
          </a:prstGeom>
        </p:spPr>
      </p:pic>
      <p:pic>
        <p:nvPicPr>
          <p:cNvPr id="8" name="Picture 7">
            <a:extLst>
              <a:ext uri="{FF2B5EF4-FFF2-40B4-BE49-F238E27FC236}">
                <a16:creationId xmlns:a16="http://schemas.microsoft.com/office/drawing/2014/main" id="{66FAB891-6789-EF51-FF01-E753A4420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67353" y="5188199"/>
            <a:ext cx="1932241" cy="1150397"/>
          </a:xfrm>
          <a:prstGeom prst="rect">
            <a:avLst/>
          </a:prstGeom>
        </p:spPr>
      </p:pic>
      <p:pic>
        <p:nvPicPr>
          <p:cNvPr id="9" name="Picture 8">
            <a:extLst>
              <a:ext uri="{FF2B5EF4-FFF2-40B4-BE49-F238E27FC236}">
                <a16:creationId xmlns:a16="http://schemas.microsoft.com/office/drawing/2014/main" id="{7CE5BB1A-1556-CF6C-037D-854620A9793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985793" y="3741475"/>
            <a:ext cx="2766176" cy="1999609"/>
          </a:xfrm>
          <a:prstGeom prst="rect">
            <a:avLst/>
          </a:prstGeom>
        </p:spPr>
      </p:pic>
      <p:pic>
        <p:nvPicPr>
          <p:cNvPr id="10" name="Picture 9">
            <a:extLst>
              <a:ext uri="{FF2B5EF4-FFF2-40B4-BE49-F238E27FC236}">
                <a16:creationId xmlns:a16="http://schemas.microsoft.com/office/drawing/2014/main" id="{DABF7C68-4461-08F9-9A79-5BA181C5E1B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353455" y="1047671"/>
            <a:ext cx="1410817" cy="1410817"/>
          </a:xfrm>
          <a:prstGeom prst="rect">
            <a:avLst/>
          </a:prstGeom>
        </p:spPr>
      </p:pic>
    </p:spTree>
    <p:extLst>
      <p:ext uri="{BB962C8B-B14F-4D97-AF65-F5344CB8AC3E}">
        <p14:creationId xmlns:p14="http://schemas.microsoft.com/office/powerpoint/2010/main" val="240524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FE297D3D-5A8F-A4B6-DFF3-EE1F42B3EC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66856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B7D9D557-CA69-590C-AD26-DCFF2822A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8491" y="1254222"/>
            <a:ext cx="1552015" cy="1364788"/>
          </a:xfrm>
          <a:prstGeom prst="rect">
            <a:avLst/>
          </a:prstGeom>
        </p:spPr>
      </p:pic>
      <p:pic>
        <p:nvPicPr>
          <p:cNvPr id="5" name="Picture 4">
            <a:extLst>
              <a:ext uri="{FF2B5EF4-FFF2-40B4-BE49-F238E27FC236}">
                <a16:creationId xmlns:a16="http://schemas.microsoft.com/office/drawing/2014/main" id="{F67B19F7-AC5A-E495-6DB3-1ABB4C5CDB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64648" y="3856475"/>
            <a:ext cx="1555788" cy="1972982"/>
          </a:xfrm>
          <a:prstGeom prst="rect">
            <a:avLst/>
          </a:prstGeom>
        </p:spPr>
      </p:pic>
      <p:pic>
        <p:nvPicPr>
          <p:cNvPr id="6" name="Picture 5">
            <a:extLst>
              <a:ext uri="{FF2B5EF4-FFF2-40B4-BE49-F238E27FC236}">
                <a16:creationId xmlns:a16="http://schemas.microsoft.com/office/drawing/2014/main" id="{025FF98B-2308-B797-0608-B14FF895511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114526" y="2033211"/>
            <a:ext cx="1081577" cy="1873076"/>
          </a:xfrm>
          <a:prstGeom prst="rect">
            <a:avLst/>
          </a:prstGeom>
        </p:spPr>
      </p:pic>
      <p:pic>
        <p:nvPicPr>
          <p:cNvPr id="7" name="Picture 6">
            <a:extLst>
              <a:ext uri="{FF2B5EF4-FFF2-40B4-BE49-F238E27FC236}">
                <a16:creationId xmlns:a16="http://schemas.microsoft.com/office/drawing/2014/main" id="{195E4C91-5575-76E9-92C5-645A11F09EF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1835" y="671924"/>
            <a:ext cx="1071053" cy="1164595"/>
          </a:xfrm>
          <a:prstGeom prst="rect">
            <a:avLst/>
          </a:prstGeom>
        </p:spPr>
      </p:pic>
      <p:pic>
        <p:nvPicPr>
          <p:cNvPr id="10" name="Picture 9">
            <a:extLst>
              <a:ext uri="{FF2B5EF4-FFF2-40B4-BE49-F238E27FC236}">
                <a16:creationId xmlns:a16="http://schemas.microsoft.com/office/drawing/2014/main" id="{3C19D908-DED3-907E-AC36-253CEC2F61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19367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7177653B-C877-085D-3EB3-C7F0D01E71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9413" y="1992080"/>
            <a:ext cx="7917429" cy="4865920"/>
          </a:xfrm>
          <a:prstGeom prst="rect">
            <a:avLst/>
          </a:prstGeom>
        </p:spPr>
      </p:pic>
      <p:pic>
        <p:nvPicPr>
          <p:cNvPr id="3" name="Picture 2">
            <a:extLst>
              <a:ext uri="{FF2B5EF4-FFF2-40B4-BE49-F238E27FC236}">
                <a16:creationId xmlns:a16="http://schemas.microsoft.com/office/drawing/2014/main" id="{B78A99E2-F805-0BB1-3B42-FCE8B5CAB9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80326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4CFEB7E9-4332-66A8-9E0B-B697F7D18B30}"/>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C3B1D3-92D6-E312-1611-AAD21F724220}"/>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45" name="Slide Number Placeholder 1">
            <a:extLst>
              <a:ext uri="{FF2B5EF4-FFF2-40B4-BE49-F238E27FC236}">
                <a16:creationId xmlns:a16="http://schemas.microsoft.com/office/drawing/2014/main" id="{C5E50CDE-B51F-A104-5A32-55C51405CB1E}"/>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ED1CEE8-FB94-D54F-A235-9FD9698DE17F}" type="slidenum">
              <a:rPr kumimoji="0" lang="en-US" sz="1200" b="1" i="0" u="none" strike="noStrike" kern="1200" cap="none" spc="300" normalizeH="0" baseline="0" noProof="0" smtClean="0">
                <a:ln>
                  <a:noFill/>
                </a:ln>
                <a:solidFill>
                  <a:prstClr val="black"/>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300" normalizeH="0" baseline="0" noProof="0" dirty="0">
              <a:ln>
                <a:noFill/>
              </a:ln>
              <a:solidFill>
                <a:prstClr val="black"/>
              </a:solidFill>
              <a:effectLst/>
              <a:uLnTx/>
              <a:uFillTx/>
              <a:latin typeface="Montserrat" pitchFamily="2" charset="77"/>
              <a:ea typeface="+mn-ea"/>
              <a:cs typeface="+mn-cs"/>
            </a:endParaRPr>
          </a:p>
        </p:txBody>
      </p:sp>
      <p:pic>
        <p:nvPicPr>
          <p:cNvPr id="46" name="Picture 45">
            <a:extLst>
              <a:ext uri="{FF2B5EF4-FFF2-40B4-BE49-F238E27FC236}">
                <a16:creationId xmlns:a16="http://schemas.microsoft.com/office/drawing/2014/main" id="{951715E6-4A0D-106E-1F58-F92529986E1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91832" y="216051"/>
            <a:ext cx="2215111" cy="459801"/>
          </a:xfrm>
          <a:prstGeom prst="rect">
            <a:avLst/>
          </a:prstGeom>
        </p:spPr>
      </p:pic>
      <p:pic>
        <p:nvPicPr>
          <p:cNvPr id="47" name="Picture 46">
            <a:extLst>
              <a:ext uri="{FF2B5EF4-FFF2-40B4-BE49-F238E27FC236}">
                <a16:creationId xmlns:a16="http://schemas.microsoft.com/office/drawing/2014/main" id="{AA355224-77E2-82B1-EF8A-DCFFCCDE01D5}"/>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
        <p:nvSpPr>
          <p:cNvPr id="48" name="Title Placeholder 24">
            <a:extLst>
              <a:ext uri="{FF2B5EF4-FFF2-40B4-BE49-F238E27FC236}">
                <a16:creationId xmlns:a16="http://schemas.microsoft.com/office/drawing/2014/main" id="{57841AF2-616A-F73C-019E-9BB159F929BA}"/>
              </a:ext>
            </a:extLst>
          </p:cNvPr>
          <p:cNvSpPr>
            <a:spLocks noGrp="1"/>
          </p:cNvSpPr>
          <p:nvPr>
            <p:ph type="title"/>
          </p:nvPr>
        </p:nvSpPr>
        <p:spPr>
          <a:xfrm>
            <a:off x="653698" y="519289"/>
            <a:ext cx="10700102" cy="810155"/>
          </a:xfrm>
          <a:prstGeom prst="rect">
            <a:avLst/>
          </a:prstGeom>
        </p:spPr>
        <p:txBody>
          <a:bodyPr vert="horz" lIns="91440" tIns="45720" rIns="91440" bIns="45720" rtlCol="0" anchor="ctr">
            <a:normAutofit/>
          </a:bodyPr>
          <a:lstStyle/>
          <a:p>
            <a:r>
              <a:rPr lang="en-US" dirty="0"/>
              <a:t>Click to edit Master title style</a:t>
            </a:r>
          </a:p>
        </p:txBody>
      </p:sp>
      <p:sp>
        <p:nvSpPr>
          <p:cNvPr id="49" name="Text Placeholder 25">
            <a:extLst>
              <a:ext uri="{FF2B5EF4-FFF2-40B4-BE49-F238E27FC236}">
                <a16:creationId xmlns:a16="http://schemas.microsoft.com/office/drawing/2014/main" id="{B15D288E-0511-E59E-11AA-B5AE98617901}"/>
              </a:ext>
            </a:extLst>
          </p:cNvPr>
          <p:cNvSpPr>
            <a:spLocks noGrp="1"/>
          </p:cNvSpPr>
          <p:nvPr>
            <p:ph type="body" idx="1"/>
          </p:nvPr>
        </p:nvSpPr>
        <p:spPr>
          <a:xfrm>
            <a:off x="653698" y="1825625"/>
            <a:ext cx="1070010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425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8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49" r:id="rId22"/>
    <p:sldLayoutId id="2147483690" r:id="rId23"/>
  </p:sldLayoutIdLst>
  <p:txStyles>
    <p:titleStyle>
      <a:lvl1pPr algn="l" defTabSz="914400" rtl="0" eaLnBrk="1" latinLnBrk="0" hangingPunct="1">
        <a:lnSpc>
          <a:spcPct val="90000"/>
        </a:lnSpc>
        <a:spcBef>
          <a:spcPct val="0"/>
        </a:spcBef>
        <a:buNone/>
        <a:defRPr sz="2800" b="1" kern="1200">
          <a:solidFill>
            <a:srgbClr val="53535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3535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sv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61.png"/><Relationship Id="rId4" Type="http://schemas.openxmlformats.org/officeDocument/2006/relationships/image" Target="../media/image60.png"/></Relationships>
</file>

<file path=ppt/slides/_rels/slide10.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chart" Target="../charts/chart11.xml"/><Relationship Id="rId21" Type="http://schemas.openxmlformats.org/officeDocument/2006/relationships/image" Target="../media/image87.png"/><Relationship Id="rId34" Type="http://schemas.openxmlformats.org/officeDocument/2006/relationships/image" Target="../media/image100.png"/><Relationship Id="rId7" Type="http://schemas.openxmlformats.org/officeDocument/2006/relationships/image" Target="../media/image80.png"/><Relationship Id="rId12" Type="http://schemas.openxmlformats.org/officeDocument/2006/relationships/image" Target="../media/image71.png"/><Relationship Id="rId17" Type="http://schemas.openxmlformats.org/officeDocument/2006/relationships/image" Target="../media/image74.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chart" Target="../charts/chart10.xml"/><Relationship Id="rId16" Type="http://schemas.openxmlformats.org/officeDocument/2006/relationships/image" Target="../media/image73.pn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slideLayout" Target="../slideLayouts/slideLayout21.xml"/><Relationship Id="rId6" Type="http://schemas.openxmlformats.org/officeDocument/2006/relationships/image" Target="../media/image79.png"/><Relationship Id="rId11" Type="http://schemas.openxmlformats.org/officeDocument/2006/relationships/image" Target="../media/image70.png"/><Relationship Id="rId24" Type="http://schemas.openxmlformats.org/officeDocument/2006/relationships/image" Target="../media/image90.png"/><Relationship Id="rId32" Type="http://schemas.openxmlformats.org/officeDocument/2006/relationships/image" Target="../media/image98.png"/><Relationship Id="rId5" Type="http://schemas.openxmlformats.org/officeDocument/2006/relationships/image" Target="../media/image78.png"/><Relationship Id="rId15" Type="http://schemas.openxmlformats.org/officeDocument/2006/relationships/image" Target="../media/image83.png"/><Relationship Id="rId23" Type="http://schemas.openxmlformats.org/officeDocument/2006/relationships/image" Target="../media/image89.png"/><Relationship Id="rId28" Type="http://schemas.openxmlformats.org/officeDocument/2006/relationships/image" Target="../media/image94.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75.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8"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72.png"/><Relationship Id="rId11" Type="http://schemas.openxmlformats.org/officeDocument/2006/relationships/image" Target="../media/image84.png"/><Relationship Id="rId5" Type="http://schemas.openxmlformats.org/officeDocument/2006/relationships/image" Target="../media/image71.png"/><Relationship Id="rId10" Type="http://schemas.openxmlformats.org/officeDocument/2006/relationships/image" Target="../media/image86.png"/><Relationship Id="rId4" Type="http://schemas.openxmlformats.org/officeDocument/2006/relationships/image" Target="../media/image75.png"/><Relationship Id="rId9" Type="http://schemas.openxmlformats.org/officeDocument/2006/relationships/image" Target="../media/image85.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png"/><Relationship Id="rId7" Type="http://schemas.openxmlformats.org/officeDocument/2006/relationships/image" Target="../media/image74.png"/><Relationship Id="rId12" Type="http://schemas.openxmlformats.org/officeDocument/2006/relationships/image" Target="../media/image85.png"/><Relationship Id="rId2" Type="http://schemas.openxmlformats.org/officeDocument/2006/relationships/chart" Target="../charts/chart12.xml"/><Relationship Id="rId1" Type="http://schemas.openxmlformats.org/officeDocument/2006/relationships/slideLayout" Target="../slideLayouts/slideLayout21.xml"/><Relationship Id="rId6" Type="http://schemas.openxmlformats.org/officeDocument/2006/relationships/image" Target="../media/image73.png"/><Relationship Id="rId11" Type="http://schemas.openxmlformats.org/officeDocument/2006/relationships/image" Target="../media/image84.png"/><Relationship Id="rId5" Type="http://schemas.openxmlformats.org/officeDocument/2006/relationships/image" Target="../media/image86.pn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1.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chart" Target="../charts/chart14.xml"/><Relationship Id="rId7" Type="http://schemas.openxmlformats.org/officeDocument/2006/relationships/image" Target="../media/image106.png"/><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chart" Target="../charts/chart15.xml"/><Relationship Id="rId5" Type="http://schemas.openxmlformats.org/officeDocument/2006/relationships/image" Target="../media/image105.svg"/><Relationship Id="rId10" Type="http://schemas.openxmlformats.org/officeDocument/2006/relationships/chart" Target="../charts/chart18.xml"/><Relationship Id="rId4" Type="http://schemas.openxmlformats.org/officeDocument/2006/relationships/image" Target="../media/image104.png"/><Relationship Id="rId9" Type="http://schemas.openxmlformats.org/officeDocument/2006/relationships/chart" Target="../charts/chart17.xml"/></Relationships>
</file>

<file path=ppt/slides/_rels/slide1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1.xml"/><Relationship Id="rId6" Type="http://schemas.openxmlformats.org/officeDocument/2006/relationships/image" Target="../media/image108.png"/><Relationship Id="rId5" Type="http://schemas.openxmlformats.org/officeDocument/2006/relationships/image" Target="../media/image107.jpg"/><Relationship Id="rId4" Type="http://schemas.openxmlformats.org/officeDocument/2006/relationships/chart" Target="../charts/char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chart" Target="../charts/chart24.xml"/><Relationship Id="rId7" Type="http://schemas.openxmlformats.org/officeDocument/2006/relationships/image" Target="../media/image112.png"/><Relationship Id="rId2" Type="http://schemas.openxmlformats.org/officeDocument/2006/relationships/chart" Target="../charts/chart23.xml"/><Relationship Id="rId1" Type="http://schemas.openxmlformats.org/officeDocument/2006/relationships/slideLayout" Target="../slideLayouts/slideLayout21.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chart" Target="../charts/chart25.xml"/><Relationship Id="rId9" Type="http://schemas.openxmlformats.org/officeDocument/2006/relationships/image" Target="../media/image114.svg"/></Relationships>
</file>

<file path=ppt/slides/_rels/slide1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slideLayout" Target="../slideLayouts/slideLayout21.xml"/><Relationship Id="rId1" Type="http://schemas.openxmlformats.org/officeDocument/2006/relationships/tags" Target="../tags/tag4.xml"/><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chart" Target="../charts/char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chart" Target="../charts/chart29.xml"/><Relationship Id="rId7" Type="http://schemas.openxmlformats.org/officeDocument/2006/relationships/image" Target="../media/image120.png"/><Relationship Id="rId2" Type="http://schemas.openxmlformats.org/officeDocument/2006/relationships/chart" Target="../charts/chart28.xml"/><Relationship Id="rId1" Type="http://schemas.openxmlformats.org/officeDocument/2006/relationships/slideLayout" Target="../slideLayouts/slideLayout21.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chart" Target="../charts/chart30.xml"/><Relationship Id="rId9"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chart" Target="../charts/chart32.xml"/><Relationship Id="rId13" Type="http://schemas.openxmlformats.org/officeDocument/2006/relationships/image" Target="../media/image120.png"/><Relationship Id="rId3" Type="http://schemas.openxmlformats.org/officeDocument/2006/relationships/image" Target="../media/image124.jpeg"/><Relationship Id="rId7" Type="http://schemas.openxmlformats.org/officeDocument/2006/relationships/image" Target="../media/image76.png"/><Relationship Id="rId12" Type="http://schemas.openxmlformats.org/officeDocument/2006/relationships/image" Target="../media/image123.svg"/><Relationship Id="rId2" Type="http://schemas.openxmlformats.org/officeDocument/2006/relationships/chart" Target="../charts/chart31.xml"/><Relationship Id="rId16" Type="http://schemas.openxmlformats.org/officeDocument/2006/relationships/image" Target="../media/image119.svg"/><Relationship Id="rId1" Type="http://schemas.openxmlformats.org/officeDocument/2006/relationships/slideLayout" Target="../slideLayouts/slideLayout21.xml"/><Relationship Id="rId6" Type="http://schemas.openxmlformats.org/officeDocument/2006/relationships/image" Target="../media/image75.png"/><Relationship Id="rId11" Type="http://schemas.openxmlformats.org/officeDocument/2006/relationships/image" Target="../media/image122.png"/><Relationship Id="rId5" Type="http://schemas.openxmlformats.org/officeDocument/2006/relationships/image" Target="../media/image71.png"/><Relationship Id="rId15" Type="http://schemas.openxmlformats.org/officeDocument/2006/relationships/image" Target="../media/image118.png"/><Relationship Id="rId10" Type="http://schemas.openxmlformats.org/officeDocument/2006/relationships/chart" Target="../charts/chart33.xml"/><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121.svg"/></Relationships>
</file>

<file path=ppt/slides/_rels/slide2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70.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76.png"/><Relationship Id="rId2" Type="http://schemas.openxmlformats.org/officeDocument/2006/relationships/image" Target="../media/image125.jpeg"/><Relationship Id="rId16" Type="http://schemas.openxmlformats.org/officeDocument/2006/relationships/image" Target="../media/image133.png"/><Relationship Id="rId1" Type="http://schemas.openxmlformats.org/officeDocument/2006/relationships/slideLayout" Target="../slideLayouts/slideLayout21.xml"/><Relationship Id="rId6" Type="http://schemas.openxmlformats.org/officeDocument/2006/relationships/image" Target="../media/image129.png"/><Relationship Id="rId11" Type="http://schemas.openxmlformats.org/officeDocument/2006/relationships/image" Target="../media/image75.png"/><Relationship Id="rId5" Type="http://schemas.openxmlformats.org/officeDocument/2006/relationships/image" Target="../media/image128.png"/><Relationship Id="rId15" Type="http://schemas.openxmlformats.org/officeDocument/2006/relationships/image" Target="../media/image84.png"/><Relationship Id="rId10" Type="http://schemas.openxmlformats.org/officeDocument/2006/relationships/image" Target="../media/image71.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chart" Target="../charts/chart35.xml"/><Relationship Id="rId13"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chart" Target="../charts/chart34.xml"/><Relationship Id="rId12" Type="http://schemas.openxmlformats.org/officeDocument/2006/relationships/image" Target="../media/image133.png"/><Relationship Id="rId2" Type="http://schemas.openxmlformats.org/officeDocument/2006/relationships/image" Target="../media/image70.png"/><Relationship Id="rId1" Type="http://schemas.openxmlformats.org/officeDocument/2006/relationships/slideLayout" Target="../slideLayouts/slideLayout21.xml"/><Relationship Id="rId6" Type="http://schemas.openxmlformats.org/officeDocument/2006/relationships/image" Target="../media/image73.png"/><Relationship Id="rId11" Type="http://schemas.openxmlformats.org/officeDocument/2006/relationships/image" Target="../media/image84.png"/><Relationship Id="rId5" Type="http://schemas.openxmlformats.org/officeDocument/2006/relationships/image" Target="../media/image76.png"/><Relationship Id="rId10" Type="http://schemas.openxmlformats.org/officeDocument/2006/relationships/chart" Target="../charts/chart37.xml"/><Relationship Id="rId4" Type="http://schemas.openxmlformats.org/officeDocument/2006/relationships/image" Target="../media/image75.png"/><Relationship Id="rId9" Type="http://schemas.openxmlformats.org/officeDocument/2006/relationships/chart" Target="../charts/chart36.xml"/></Relationships>
</file>

<file path=ppt/slides/_rels/slide26.xml.rels><?xml version="1.0" encoding="UTF-8" standalone="yes"?>
<Relationships xmlns="http://schemas.openxmlformats.org/package/2006/relationships"><Relationship Id="rId8" Type="http://schemas.openxmlformats.org/officeDocument/2006/relationships/chart" Target="../charts/chart38.xml"/><Relationship Id="rId3" Type="http://schemas.openxmlformats.org/officeDocument/2006/relationships/image" Target="../media/image113.png"/><Relationship Id="rId7"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14.svg"/></Relationships>
</file>

<file path=ppt/slides/_rels/slide27.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21.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eg"/><Relationship Id="rId1" Type="http://schemas.openxmlformats.org/officeDocument/2006/relationships/slideLayout" Target="../slideLayouts/slideLayout21.xml"/><Relationship Id="rId4" Type="http://schemas.openxmlformats.org/officeDocument/2006/relationships/image" Target="../media/image136.jpg"/></Relationships>
</file>

<file path=ppt/slides/_rels/slide2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21.xml"/><Relationship Id="rId4" Type="http://schemas.openxmlformats.org/officeDocument/2006/relationships/image" Target="../media/image1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4.png"/><Relationship Id="rId3" Type="http://schemas.openxmlformats.org/officeDocument/2006/relationships/image" Target="../media/image141.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png"/><Relationship Id="rId25" Type="http://schemas.openxmlformats.org/officeDocument/2006/relationships/image" Target="../media/image163.png"/><Relationship Id="rId2" Type="http://schemas.openxmlformats.org/officeDocument/2006/relationships/image" Target="../media/image140.png"/><Relationship Id="rId16" Type="http://schemas.openxmlformats.org/officeDocument/2006/relationships/image" Target="../media/image154.png"/><Relationship Id="rId20" Type="http://schemas.openxmlformats.org/officeDocument/2006/relationships/image" Target="../media/image158.jpeg"/><Relationship Id="rId29"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49.png"/><Relationship Id="rId24" Type="http://schemas.openxmlformats.org/officeDocument/2006/relationships/image" Target="../media/image162.png"/><Relationship Id="rId5" Type="http://schemas.openxmlformats.org/officeDocument/2006/relationships/image" Target="../media/image143.png"/><Relationship Id="rId15" Type="http://schemas.openxmlformats.org/officeDocument/2006/relationships/image" Target="../media/image153.png"/><Relationship Id="rId23" Type="http://schemas.openxmlformats.org/officeDocument/2006/relationships/image" Target="../media/image161.png"/><Relationship Id="rId28" Type="http://schemas.openxmlformats.org/officeDocument/2006/relationships/image" Target="../media/image166.png"/><Relationship Id="rId10" Type="http://schemas.openxmlformats.org/officeDocument/2006/relationships/image" Target="../media/image148.png"/><Relationship Id="rId19" Type="http://schemas.openxmlformats.org/officeDocument/2006/relationships/image" Target="../media/image157.png"/><Relationship Id="rId31" Type="http://schemas.openxmlformats.org/officeDocument/2006/relationships/image" Target="../media/image169.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 Id="rId22" Type="http://schemas.openxmlformats.org/officeDocument/2006/relationships/image" Target="../media/image160.png"/><Relationship Id="rId27" Type="http://schemas.openxmlformats.org/officeDocument/2006/relationships/image" Target="../media/image165.png"/><Relationship Id="rId30" Type="http://schemas.openxmlformats.org/officeDocument/2006/relationships/image" Target="../media/image168.png"/></Relationships>
</file>

<file path=ppt/slides/_rels/slide3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34.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5.png"/><Relationship Id="rId7" Type="http://schemas.openxmlformats.org/officeDocument/2006/relationships/image" Target="../media/image18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3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9.jpe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1.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chart" Target="../charts/chart8.xml"/><Relationship Id="rId7" Type="http://schemas.openxmlformats.org/officeDocument/2006/relationships/image" Target="../media/image73.png"/><Relationship Id="rId2" Type="http://schemas.openxmlformats.org/officeDocument/2006/relationships/chart" Target="../charts/chart7.xml"/><Relationship Id="rId1" Type="http://schemas.openxmlformats.org/officeDocument/2006/relationships/slideLayout" Target="../slideLayouts/slideLayout21.xml"/><Relationship Id="rId6" Type="http://schemas.openxmlformats.org/officeDocument/2006/relationships/image" Target="../media/image72.png"/><Relationship Id="rId11" Type="http://schemas.openxmlformats.org/officeDocument/2006/relationships/chart" Target="../charts/chart9.xml"/><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69A96D3-1420-B8E8-AC19-04D76AE0275C}"/>
              </a:ext>
            </a:extLst>
          </p:cNvPr>
          <p:cNvSpPr/>
          <p:nvPr/>
        </p:nvSpPr>
        <p:spPr>
          <a:xfrm>
            <a:off x="2819892" y="3228214"/>
            <a:ext cx="9372108" cy="3629786"/>
          </a:xfrm>
          <a:custGeom>
            <a:avLst/>
            <a:gdLst/>
            <a:ahLst/>
            <a:cxnLst/>
            <a:rect l="l" t="t" r="r" b="b"/>
            <a:pathLst>
              <a:path w="19869744" h="7695486">
                <a:moveTo>
                  <a:pt x="0" y="0"/>
                </a:moveTo>
                <a:lnTo>
                  <a:pt x="19869744" y="0"/>
                </a:lnTo>
                <a:lnTo>
                  <a:pt x="19869744" y="7695485"/>
                </a:lnTo>
                <a:lnTo>
                  <a:pt x="0" y="7695485"/>
                </a:lnTo>
                <a:lnTo>
                  <a:pt x="0" y="0"/>
                </a:lnTo>
                <a:close/>
              </a:path>
            </a:pathLst>
          </a:custGeom>
          <a:blipFill dpi="0" rotWithShape="1">
            <a:blip r:embed="rId2">
              <a:alphaModFix amt="26000"/>
              <a:extLst>
                <a:ext uri="{96DAC541-7B7A-43D3-8B79-37D633B846F1}">
                  <asvg:svgBlip xmlns:asvg="http://schemas.microsoft.com/office/drawing/2016/SVG/main" r:embed="rId3"/>
                </a:ext>
              </a:extLst>
            </a:blip>
            <a:srcRect/>
            <a:stretch>
              <a:fillRect/>
            </a:stretch>
          </a:blipFill>
        </p:spPr>
        <p:txBody>
          <a:bodyPr/>
          <a:lstStyle/>
          <a:p>
            <a:endParaRPr lang="en-US" dirty="0"/>
          </a:p>
        </p:txBody>
      </p:sp>
      <p:sp>
        <p:nvSpPr>
          <p:cNvPr id="16" name="Rectangle 15">
            <a:extLst>
              <a:ext uri="{FF2B5EF4-FFF2-40B4-BE49-F238E27FC236}">
                <a16:creationId xmlns:a16="http://schemas.microsoft.com/office/drawing/2014/main" id="{F630647D-7552-5BEC-17B7-F6CE55263AE1}"/>
              </a:ext>
            </a:extLst>
          </p:cNvPr>
          <p:cNvSpPr/>
          <p:nvPr/>
        </p:nvSpPr>
        <p:spPr>
          <a:xfrm>
            <a:off x="0" y="6279099"/>
            <a:ext cx="12192000" cy="59835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8A8F9F1-054E-FA32-31CA-05349F7E770C}"/>
              </a:ext>
            </a:extLst>
          </p:cNvPr>
          <p:cNvSpPr>
            <a:spLocks noGrp="1"/>
          </p:cNvSpPr>
          <p:nvPr>
            <p:ph type="ctrTitle"/>
          </p:nvPr>
        </p:nvSpPr>
        <p:spPr>
          <a:xfrm>
            <a:off x="577903" y="2250831"/>
            <a:ext cx="7033377" cy="926124"/>
          </a:xfrm>
        </p:spPr>
        <p:txBody>
          <a:bodyPr>
            <a:normAutofit/>
          </a:bodyPr>
          <a:lstStyle/>
          <a:p>
            <a:r>
              <a:rPr lang="en-US" sz="3200" dirty="0">
                <a:solidFill>
                  <a:srgbClr val="E95000"/>
                </a:solidFill>
              </a:rPr>
              <a:t>Vietnam Beer Market</a:t>
            </a:r>
          </a:p>
        </p:txBody>
      </p:sp>
      <p:sp>
        <p:nvSpPr>
          <p:cNvPr id="5" name="Subtitle 2">
            <a:extLst>
              <a:ext uri="{FF2B5EF4-FFF2-40B4-BE49-F238E27FC236}">
                <a16:creationId xmlns:a16="http://schemas.microsoft.com/office/drawing/2014/main" id="{A9F158E8-9E75-BFAC-860D-32CFF6BA45C2}"/>
              </a:ext>
            </a:extLst>
          </p:cNvPr>
          <p:cNvSpPr>
            <a:spLocks noGrp="1"/>
          </p:cNvSpPr>
          <p:nvPr>
            <p:ph type="subTitle" idx="1"/>
          </p:nvPr>
        </p:nvSpPr>
        <p:spPr>
          <a:xfrm>
            <a:off x="577903" y="3176955"/>
            <a:ext cx="6940497" cy="395531"/>
          </a:xfrm>
        </p:spPr>
        <p:txBody>
          <a:bodyPr>
            <a:normAutofit/>
          </a:bodyPr>
          <a:lstStyle/>
          <a:p>
            <a:r>
              <a:rPr lang="en-US" sz="1600" dirty="0">
                <a:solidFill>
                  <a:schemeClr val="tx1"/>
                </a:solidFill>
              </a:rPr>
              <a:t>Vietnam Beer Market and Tet 2026 Consumer Trends</a:t>
            </a:r>
          </a:p>
        </p:txBody>
      </p:sp>
      <p:cxnSp>
        <p:nvCxnSpPr>
          <p:cNvPr id="8" name="Straight Connector 7">
            <a:extLst>
              <a:ext uri="{FF2B5EF4-FFF2-40B4-BE49-F238E27FC236}">
                <a16:creationId xmlns:a16="http://schemas.microsoft.com/office/drawing/2014/main" id="{F174F1AE-AEBB-E8EC-018B-B099780512C9}"/>
              </a:ext>
            </a:extLst>
          </p:cNvPr>
          <p:cNvCxnSpPr>
            <a:cxnSpLocks/>
          </p:cNvCxnSpPr>
          <p:nvPr/>
        </p:nvCxnSpPr>
        <p:spPr>
          <a:xfrm>
            <a:off x="689429" y="3077029"/>
            <a:ext cx="504250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Freeform 4">
            <a:extLst>
              <a:ext uri="{FF2B5EF4-FFF2-40B4-BE49-F238E27FC236}">
                <a16:creationId xmlns:a16="http://schemas.microsoft.com/office/drawing/2014/main" id="{0EAC6C23-6D6A-1AA5-37A8-9F3B45385ECC}"/>
              </a:ext>
            </a:extLst>
          </p:cNvPr>
          <p:cNvSpPr/>
          <p:nvPr/>
        </p:nvSpPr>
        <p:spPr>
          <a:xfrm flipH="1">
            <a:off x="0" y="1"/>
            <a:ext cx="3124200" cy="1905762"/>
          </a:xfrm>
          <a:custGeom>
            <a:avLst/>
            <a:gdLst/>
            <a:ahLst/>
            <a:cxnLst/>
            <a:rect l="l" t="t" r="r" b="b"/>
            <a:pathLst>
              <a:path w="6243813" h="3808726">
                <a:moveTo>
                  <a:pt x="0" y="0"/>
                </a:moveTo>
                <a:lnTo>
                  <a:pt x="6243813" y="0"/>
                </a:lnTo>
                <a:lnTo>
                  <a:pt x="6243813" y="3808726"/>
                </a:lnTo>
                <a:lnTo>
                  <a:pt x="0" y="380872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Freeform 17">
            <a:extLst>
              <a:ext uri="{FF2B5EF4-FFF2-40B4-BE49-F238E27FC236}">
                <a16:creationId xmlns:a16="http://schemas.microsoft.com/office/drawing/2014/main" id="{A00F3500-C1D9-006E-7385-451276DCA1D4}"/>
              </a:ext>
            </a:extLst>
          </p:cNvPr>
          <p:cNvSpPr/>
          <p:nvPr/>
        </p:nvSpPr>
        <p:spPr>
          <a:xfrm>
            <a:off x="5588643" y="2788055"/>
            <a:ext cx="5913927" cy="3504001"/>
          </a:xfrm>
          <a:custGeom>
            <a:avLst/>
            <a:gdLst/>
            <a:ahLst/>
            <a:cxnLst/>
            <a:rect l="l" t="t" r="r" b="b"/>
            <a:pathLst>
              <a:path w="6483152" h="3841268">
                <a:moveTo>
                  <a:pt x="0" y="0"/>
                </a:moveTo>
                <a:lnTo>
                  <a:pt x="6483152" y="0"/>
                </a:lnTo>
                <a:lnTo>
                  <a:pt x="6483152" y="3841268"/>
                </a:lnTo>
                <a:lnTo>
                  <a:pt x="0" y="3841268"/>
                </a:lnTo>
                <a:lnTo>
                  <a:pt x="0" y="0"/>
                </a:lnTo>
                <a:close/>
              </a:path>
            </a:pathLst>
          </a:custGeom>
          <a:blipFill>
            <a:blip r:embed="rId5"/>
            <a:stretch>
              <a:fillRect/>
            </a:stretch>
          </a:blipFill>
        </p:spPr>
        <p:txBody>
          <a:bodyPr/>
          <a:lstStyle/>
          <a:p>
            <a:endParaRPr lang="en-US"/>
          </a:p>
        </p:txBody>
      </p:sp>
      <p:pic>
        <p:nvPicPr>
          <p:cNvPr id="15" name="Picture 14">
            <a:extLst>
              <a:ext uri="{FF2B5EF4-FFF2-40B4-BE49-F238E27FC236}">
                <a16:creationId xmlns:a16="http://schemas.microsoft.com/office/drawing/2014/main" id="{8C48FE99-7600-5848-5D56-75FD722EE3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71221" y="6193047"/>
            <a:ext cx="1682031" cy="546661"/>
          </a:xfrm>
          <a:prstGeom prst="rect">
            <a:avLst/>
          </a:prstGeom>
        </p:spPr>
      </p:pic>
      <p:sp>
        <p:nvSpPr>
          <p:cNvPr id="17" name="Freeform 3">
            <a:extLst>
              <a:ext uri="{FF2B5EF4-FFF2-40B4-BE49-F238E27FC236}">
                <a16:creationId xmlns:a16="http://schemas.microsoft.com/office/drawing/2014/main" id="{E89ECFF8-745D-6BE8-44F9-6A117D5FDC8B}"/>
              </a:ext>
            </a:extLst>
          </p:cNvPr>
          <p:cNvSpPr/>
          <p:nvPr/>
        </p:nvSpPr>
        <p:spPr>
          <a:xfrm>
            <a:off x="9444679" y="786317"/>
            <a:ext cx="2475178" cy="2494860"/>
          </a:xfrm>
          <a:custGeom>
            <a:avLst/>
            <a:gdLst/>
            <a:ahLst/>
            <a:cxnLst/>
            <a:rect l="l" t="t" r="r" b="b"/>
            <a:pathLst>
              <a:path w="3823023" h="4114800">
                <a:moveTo>
                  <a:pt x="0" y="0"/>
                </a:moveTo>
                <a:lnTo>
                  <a:pt x="3823024" y="0"/>
                </a:lnTo>
                <a:lnTo>
                  <a:pt x="38230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3">
            <a:extLst>
              <a:ext uri="{FF2B5EF4-FFF2-40B4-BE49-F238E27FC236}">
                <a16:creationId xmlns:a16="http://schemas.microsoft.com/office/drawing/2014/main" id="{53698F6F-E60B-5294-A3C0-D9D65F4898F7}"/>
              </a:ext>
            </a:extLst>
          </p:cNvPr>
          <p:cNvSpPr/>
          <p:nvPr/>
        </p:nvSpPr>
        <p:spPr>
          <a:xfrm>
            <a:off x="17998" y="4764505"/>
            <a:ext cx="1720311" cy="1520539"/>
          </a:xfrm>
          <a:custGeom>
            <a:avLst/>
            <a:gdLst/>
            <a:ahLst/>
            <a:cxnLst/>
            <a:rect l="l" t="t" r="r" b="b"/>
            <a:pathLst>
              <a:path w="3823023" h="4114800">
                <a:moveTo>
                  <a:pt x="0" y="0"/>
                </a:moveTo>
                <a:lnTo>
                  <a:pt x="3823024" y="0"/>
                </a:lnTo>
                <a:lnTo>
                  <a:pt x="38230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4203" b="-24012"/>
            </a:stretch>
          </a:blipFill>
        </p:spPr>
        <p:txBody>
          <a:bodyPr/>
          <a:lstStyle/>
          <a:p>
            <a:endParaRPr lang="en-US"/>
          </a:p>
        </p:txBody>
      </p:sp>
      <p:sp>
        <p:nvSpPr>
          <p:cNvPr id="6" name="Subtitle 2">
            <a:extLst>
              <a:ext uri="{FF2B5EF4-FFF2-40B4-BE49-F238E27FC236}">
                <a16:creationId xmlns:a16="http://schemas.microsoft.com/office/drawing/2014/main" id="{13BFE82C-BBA7-0B8D-4064-B0C5E4087E84}"/>
              </a:ext>
            </a:extLst>
          </p:cNvPr>
          <p:cNvSpPr txBox="1">
            <a:spLocks/>
          </p:cNvSpPr>
          <p:nvPr/>
        </p:nvSpPr>
        <p:spPr>
          <a:xfrm>
            <a:off x="577903" y="3975964"/>
            <a:ext cx="2031854" cy="5226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b="1" dirty="0">
                <a:latin typeface="Montserrat" pitchFamily="2" charset="0"/>
              </a:rPr>
              <a:t>2026 January</a:t>
            </a:r>
          </a:p>
        </p:txBody>
      </p:sp>
    </p:spTree>
    <p:extLst>
      <p:ext uri="{BB962C8B-B14F-4D97-AF65-F5344CB8AC3E}">
        <p14:creationId xmlns:p14="http://schemas.microsoft.com/office/powerpoint/2010/main" val="416119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80CF9-59C8-1AF6-6EEF-2158F03138D6}"/>
            </a:ext>
          </a:extLst>
        </p:cNvPr>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4FE6C9C3-4C1B-B6FE-D7C5-4249C7227F92}"/>
              </a:ext>
            </a:extLst>
          </p:cNvPr>
          <p:cNvSpPr/>
          <p:nvPr/>
        </p:nvSpPr>
        <p:spPr>
          <a:xfrm>
            <a:off x="576708" y="5602091"/>
            <a:ext cx="11414366" cy="730307"/>
          </a:xfrm>
          <a:prstGeom prst="roundRect">
            <a:avLst>
              <a:gd name="adj" fmla="val 4429"/>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288B3B5-B9AA-2B17-D039-BA88BE036C74}"/>
              </a:ext>
            </a:extLst>
          </p:cNvPr>
          <p:cNvSpPr txBox="1"/>
          <p:nvPr/>
        </p:nvSpPr>
        <p:spPr>
          <a:xfrm>
            <a:off x="576706" y="5601420"/>
            <a:ext cx="11221594" cy="723016"/>
          </a:xfrm>
          <a:prstGeom prst="roundRect">
            <a:avLst>
              <a:gd name="adj" fmla="val 4799"/>
            </a:avLst>
          </a:prstGeom>
          <a:noFill/>
        </p:spPr>
        <p:txBody>
          <a:bodyPr wrap="square">
            <a:spAutoFit/>
          </a:bodyPr>
          <a:lstStyle/>
          <a:p>
            <a:pPr>
              <a:lnSpc>
                <a:spcPct val="114000"/>
              </a:lnSpc>
            </a:pPr>
            <a:r>
              <a:rPr lang="en-US" sz="1200" b="1" dirty="0">
                <a:solidFill>
                  <a:schemeClr val="bg1"/>
                </a:solidFill>
              </a:rPr>
              <a:t>Premium trio strong:</a:t>
            </a:r>
            <a:r>
              <a:rPr lang="en-US" sz="1200" dirty="0">
                <a:solidFill>
                  <a:schemeClr val="bg1"/>
                </a:solidFill>
              </a:rPr>
              <a:t> Tiger (56%) Heineken (51%), and Budweiser (28%) show solid Tet consideration, particularly for gifting occasions</a:t>
            </a:r>
          </a:p>
          <a:p>
            <a:pPr>
              <a:lnSpc>
                <a:spcPct val="114000"/>
              </a:lnSpc>
            </a:pPr>
            <a:r>
              <a:rPr lang="en-US" sz="1200" b="1" dirty="0">
                <a:solidFill>
                  <a:schemeClr val="bg1"/>
                </a:solidFill>
              </a:rPr>
              <a:t>Regional strength matters:</a:t>
            </a:r>
            <a:r>
              <a:rPr lang="en-US" sz="1200" dirty="0">
                <a:solidFill>
                  <a:schemeClr val="bg1"/>
                </a:solidFill>
              </a:rPr>
              <a:t> Hanoi Beer (62% awareness, 42% Tet consideration) remains strong in North; 333 dominates South/Mekong</a:t>
            </a:r>
          </a:p>
          <a:p>
            <a:pPr>
              <a:lnSpc>
                <a:spcPct val="114000"/>
              </a:lnSpc>
            </a:pPr>
            <a:r>
              <a:rPr lang="en-US" sz="1200" b="1" dirty="0">
                <a:solidFill>
                  <a:schemeClr val="bg1"/>
                </a:solidFill>
              </a:rPr>
              <a:t>Multi-brand shopping:</a:t>
            </a:r>
            <a:r>
              <a:rPr lang="en-US" sz="1200" dirty="0">
                <a:solidFill>
                  <a:schemeClr val="bg1"/>
                </a:solidFill>
              </a:rPr>
              <a:t> 68% plan to purchase 2+ brands for Tet, allocating mainstream for family, premium for gifting</a:t>
            </a:r>
          </a:p>
        </p:txBody>
      </p:sp>
      <p:graphicFrame>
        <p:nvGraphicFramePr>
          <p:cNvPr id="44" name="Table 43">
            <a:extLst>
              <a:ext uri="{FF2B5EF4-FFF2-40B4-BE49-F238E27FC236}">
                <a16:creationId xmlns:a16="http://schemas.microsoft.com/office/drawing/2014/main" id="{E0FA6CA2-7B05-3AA5-403A-A1CEE5DE04C4}"/>
              </a:ext>
            </a:extLst>
          </p:cNvPr>
          <p:cNvGraphicFramePr>
            <a:graphicFrameLocks noGrp="1"/>
          </p:cNvGraphicFramePr>
          <p:nvPr>
            <p:extLst>
              <p:ext uri="{D42A27DB-BD31-4B8C-83A1-F6EECF244321}">
                <p14:modId xmlns:p14="http://schemas.microsoft.com/office/powerpoint/2010/main" val="2627496998"/>
              </p:ext>
            </p:extLst>
          </p:nvPr>
        </p:nvGraphicFramePr>
        <p:xfrm>
          <a:off x="653698" y="2550475"/>
          <a:ext cx="11337376" cy="2947451"/>
        </p:xfrm>
        <a:graphic>
          <a:graphicData uri="http://schemas.openxmlformats.org/drawingml/2006/table">
            <a:tbl>
              <a:tblPr>
                <a:tableStyleId>{5C22544A-7EE6-4342-B048-85BDC9FD1C3A}</a:tableStyleId>
              </a:tblPr>
              <a:tblGrid>
                <a:gridCol w="708586">
                  <a:extLst>
                    <a:ext uri="{9D8B030D-6E8A-4147-A177-3AD203B41FA5}">
                      <a16:colId xmlns:a16="http://schemas.microsoft.com/office/drawing/2014/main" val="2981971322"/>
                    </a:ext>
                  </a:extLst>
                </a:gridCol>
                <a:gridCol w="708586">
                  <a:extLst>
                    <a:ext uri="{9D8B030D-6E8A-4147-A177-3AD203B41FA5}">
                      <a16:colId xmlns:a16="http://schemas.microsoft.com/office/drawing/2014/main" val="1313841468"/>
                    </a:ext>
                  </a:extLst>
                </a:gridCol>
                <a:gridCol w="708586">
                  <a:extLst>
                    <a:ext uri="{9D8B030D-6E8A-4147-A177-3AD203B41FA5}">
                      <a16:colId xmlns:a16="http://schemas.microsoft.com/office/drawing/2014/main" val="440510140"/>
                    </a:ext>
                  </a:extLst>
                </a:gridCol>
                <a:gridCol w="708586">
                  <a:extLst>
                    <a:ext uri="{9D8B030D-6E8A-4147-A177-3AD203B41FA5}">
                      <a16:colId xmlns:a16="http://schemas.microsoft.com/office/drawing/2014/main" val="2771066740"/>
                    </a:ext>
                  </a:extLst>
                </a:gridCol>
                <a:gridCol w="708586">
                  <a:extLst>
                    <a:ext uri="{9D8B030D-6E8A-4147-A177-3AD203B41FA5}">
                      <a16:colId xmlns:a16="http://schemas.microsoft.com/office/drawing/2014/main" val="82920940"/>
                    </a:ext>
                  </a:extLst>
                </a:gridCol>
                <a:gridCol w="708586">
                  <a:extLst>
                    <a:ext uri="{9D8B030D-6E8A-4147-A177-3AD203B41FA5}">
                      <a16:colId xmlns:a16="http://schemas.microsoft.com/office/drawing/2014/main" val="1695180567"/>
                    </a:ext>
                  </a:extLst>
                </a:gridCol>
                <a:gridCol w="708586">
                  <a:extLst>
                    <a:ext uri="{9D8B030D-6E8A-4147-A177-3AD203B41FA5}">
                      <a16:colId xmlns:a16="http://schemas.microsoft.com/office/drawing/2014/main" val="363139240"/>
                    </a:ext>
                  </a:extLst>
                </a:gridCol>
                <a:gridCol w="708586">
                  <a:extLst>
                    <a:ext uri="{9D8B030D-6E8A-4147-A177-3AD203B41FA5}">
                      <a16:colId xmlns:a16="http://schemas.microsoft.com/office/drawing/2014/main" val="294984518"/>
                    </a:ext>
                  </a:extLst>
                </a:gridCol>
                <a:gridCol w="708586">
                  <a:extLst>
                    <a:ext uri="{9D8B030D-6E8A-4147-A177-3AD203B41FA5}">
                      <a16:colId xmlns:a16="http://schemas.microsoft.com/office/drawing/2014/main" val="679912902"/>
                    </a:ext>
                  </a:extLst>
                </a:gridCol>
                <a:gridCol w="708586">
                  <a:extLst>
                    <a:ext uri="{9D8B030D-6E8A-4147-A177-3AD203B41FA5}">
                      <a16:colId xmlns:a16="http://schemas.microsoft.com/office/drawing/2014/main" val="1658908930"/>
                    </a:ext>
                  </a:extLst>
                </a:gridCol>
                <a:gridCol w="708586">
                  <a:extLst>
                    <a:ext uri="{9D8B030D-6E8A-4147-A177-3AD203B41FA5}">
                      <a16:colId xmlns:a16="http://schemas.microsoft.com/office/drawing/2014/main" val="1644791425"/>
                    </a:ext>
                  </a:extLst>
                </a:gridCol>
                <a:gridCol w="708586">
                  <a:extLst>
                    <a:ext uri="{9D8B030D-6E8A-4147-A177-3AD203B41FA5}">
                      <a16:colId xmlns:a16="http://schemas.microsoft.com/office/drawing/2014/main" val="3649187324"/>
                    </a:ext>
                  </a:extLst>
                </a:gridCol>
                <a:gridCol w="708586">
                  <a:extLst>
                    <a:ext uri="{9D8B030D-6E8A-4147-A177-3AD203B41FA5}">
                      <a16:colId xmlns:a16="http://schemas.microsoft.com/office/drawing/2014/main" val="652533803"/>
                    </a:ext>
                  </a:extLst>
                </a:gridCol>
                <a:gridCol w="708586">
                  <a:extLst>
                    <a:ext uri="{9D8B030D-6E8A-4147-A177-3AD203B41FA5}">
                      <a16:colId xmlns:a16="http://schemas.microsoft.com/office/drawing/2014/main" val="3938787547"/>
                    </a:ext>
                  </a:extLst>
                </a:gridCol>
                <a:gridCol w="708586">
                  <a:extLst>
                    <a:ext uri="{9D8B030D-6E8A-4147-A177-3AD203B41FA5}">
                      <a16:colId xmlns:a16="http://schemas.microsoft.com/office/drawing/2014/main" val="2393388097"/>
                    </a:ext>
                  </a:extLst>
                </a:gridCol>
                <a:gridCol w="708586">
                  <a:extLst>
                    <a:ext uri="{9D8B030D-6E8A-4147-A177-3AD203B41FA5}">
                      <a16:colId xmlns:a16="http://schemas.microsoft.com/office/drawing/2014/main" val="1313564512"/>
                    </a:ext>
                  </a:extLst>
                </a:gridCol>
              </a:tblGrid>
              <a:tr h="266314">
                <a:tc>
                  <a:txBody>
                    <a:bodyPr/>
                    <a:lstStyle/>
                    <a:p>
                      <a:pPr algn="ctr"/>
                      <a:r>
                        <a:rPr lang="en-US" sz="800" i="1" dirty="0">
                          <a:solidFill>
                            <a:schemeClr val="bg1">
                              <a:lumMod val="50000"/>
                            </a:schemeClr>
                          </a:solidFill>
                          <a:latin typeface="+mj-lt"/>
                        </a:rPr>
                        <a:t>Mainstream</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Premium</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latin typeface="+mj-lt"/>
                        </a:rPr>
                        <a:t>Premium</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kumimoji="0" lang="en-US" sz="800" b="0" i="1" u="none" strike="noStrike" kern="1200" cap="none" spc="0" normalizeH="0" baseline="0" noProof="0" dirty="0">
                          <a:ln>
                            <a:noFill/>
                          </a:ln>
                          <a:solidFill>
                            <a:schemeClr val="bg1">
                              <a:lumMod val="50000"/>
                            </a:schemeClr>
                          </a:solidFill>
                          <a:effectLst/>
                          <a:uLnTx/>
                          <a:uFillTx/>
                          <a:latin typeface="+mj-lt"/>
                          <a:ea typeface="+mn-ea"/>
                          <a:cs typeface="+mn-cs"/>
                        </a:rPr>
                        <a:t>Mainstream</a:t>
                      </a:r>
                      <a:endParaRPr lang="en-US" sz="800" i="1" dirty="0">
                        <a:solidFill>
                          <a:schemeClr val="bg1">
                            <a:lumMod val="50000"/>
                          </a:schemeClr>
                        </a:solidFill>
                        <a:latin typeface="+mj-lt"/>
                      </a:endParaRP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Mainstream</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latin typeface="+mj-lt"/>
                        </a:rPr>
                        <a:t>Premium</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latin typeface="+mj-lt"/>
                        </a:rPr>
                        <a:t>Premium</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Mainstream</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Belgian Import</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Belgian Import</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Belgian Import</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Local </a:t>
                      </a:r>
                    </a:p>
                    <a:p>
                      <a:pPr algn="ctr"/>
                      <a:r>
                        <a:rPr lang="en-US" sz="800" i="1" dirty="0">
                          <a:solidFill>
                            <a:schemeClr val="bg1">
                              <a:lumMod val="50000"/>
                            </a:schemeClr>
                          </a:solidFill>
                          <a:latin typeface="+mj-lt"/>
                        </a:rPr>
                        <a:t>Craft</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bg1">
                              <a:lumMod val="50000"/>
                            </a:schemeClr>
                          </a:solidFill>
                          <a:effectLst/>
                          <a:uLnTx/>
                          <a:uFillTx/>
                          <a:latin typeface="+mj-lt"/>
                          <a:ea typeface="+mn-ea"/>
                          <a:cs typeface="+mn-cs"/>
                        </a:rPr>
                        <a:t>Local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bg1">
                              <a:lumMod val="50000"/>
                            </a:schemeClr>
                          </a:solidFill>
                          <a:effectLst/>
                          <a:uLnTx/>
                          <a:uFillTx/>
                          <a:latin typeface="+mj-lt"/>
                          <a:ea typeface="+mn-ea"/>
                          <a:cs typeface="+mn-cs"/>
                        </a:rPr>
                        <a:t>Craft</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bg1">
                              <a:lumMod val="50000"/>
                            </a:schemeClr>
                          </a:solidFill>
                          <a:effectLst/>
                          <a:uLnTx/>
                          <a:uFillTx/>
                          <a:latin typeface="+mj-lt"/>
                          <a:ea typeface="+mn-ea"/>
                          <a:cs typeface="+mn-cs"/>
                        </a:rPr>
                        <a:t>Local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bg1">
                              <a:lumMod val="50000"/>
                            </a:schemeClr>
                          </a:solidFill>
                          <a:effectLst/>
                          <a:uLnTx/>
                          <a:uFillTx/>
                          <a:latin typeface="+mj-lt"/>
                          <a:ea typeface="+mn-ea"/>
                          <a:cs typeface="+mn-cs"/>
                        </a:rPr>
                        <a:t>Craft</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Belgian </a:t>
                      </a:r>
                    </a:p>
                    <a:p>
                      <a:pPr algn="ctr"/>
                      <a:r>
                        <a:rPr lang="en-US" sz="800" i="1" dirty="0">
                          <a:solidFill>
                            <a:schemeClr val="bg1">
                              <a:lumMod val="50000"/>
                            </a:schemeClr>
                          </a:solidFill>
                          <a:latin typeface="+mj-lt"/>
                        </a:rPr>
                        <a:t>Style</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tc>
                  <a:txBody>
                    <a:bodyPr/>
                    <a:lstStyle/>
                    <a:p>
                      <a:pPr algn="ctr"/>
                      <a:r>
                        <a:rPr lang="en-US" sz="800" i="1" dirty="0">
                          <a:solidFill>
                            <a:schemeClr val="bg1">
                              <a:lumMod val="50000"/>
                            </a:schemeClr>
                          </a:solidFill>
                          <a:latin typeface="+mj-lt"/>
                        </a:rPr>
                        <a:t>Local </a:t>
                      </a:r>
                    </a:p>
                    <a:p>
                      <a:pPr algn="ctr"/>
                      <a:r>
                        <a:rPr lang="en-US" sz="800" i="1" dirty="0">
                          <a:solidFill>
                            <a:schemeClr val="bg1">
                              <a:lumMod val="50000"/>
                            </a:schemeClr>
                          </a:solidFill>
                          <a:latin typeface="+mj-lt"/>
                        </a:rPr>
                        <a:t>Craft</a:t>
                      </a:r>
                    </a:p>
                  </a:txBody>
                  <a:tcPr marL="0" marR="0" marT="0" marB="0">
                    <a:lnL w="6350" cap="flat" cmpd="sng" algn="ctr">
                      <a:noFill/>
                      <a:prstDash val="lgDash"/>
                      <a:round/>
                      <a:headEnd type="none" w="med" len="med"/>
                      <a:tailEnd type="none" w="med" len="med"/>
                    </a:lnL>
                    <a:lnR w="6350" cap="flat" cmpd="sng" algn="ctr">
                      <a:noFill/>
                      <a:prstDash val="lgDash"/>
                      <a:round/>
                      <a:headEnd type="none" w="med" len="med"/>
                      <a:tailEnd type="none" w="med" len="med"/>
                    </a:lnR>
                    <a:noFill/>
                  </a:tcPr>
                </a:tc>
                <a:extLst>
                  <a:ext uri="{0D108BD9-81ED-4DB2-BD59-A6C34878D82A}">
                    <a16:rowId xmlns:a16="http://schemas.microsoft.com/office/drawing/2014/main" val="2651072080"/>
                  </a:ext>
                </a:extLst>
              </a:tr>
              <a:tr h="2681137">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extLst>
                  <a:ext uri="{0D108BD9-81ED-4DB2-BD59-A6C34878D82A}">
                    <a16:rowId xmlns:a16="http://schemas.microsoft.com/office/drawing/2014/main" val="3879158675"/>
                  </a:ext>
                </a:extLst>
              </a:tr>
            </a:tbl>
          </a:graphicData>
        </a:graphic>
      </p:graphicFrame>
      <p:graphicFrame>
        <p:nvGraphicFramePr>
          <p:cNvPr id="14" name="Chart 13">
            <a:extLst>
              <a:ext uri="{FF2B5EF4-FFF2-40B4-BE49-F238E27FC236}">
                <a16:creationId xmlns:a16="http://schemas.microsoft.com/office/drawing/2014/main" id="{1687D7E6-6A94-BAE1-3E37-36898AA2955C}"/>
              </a:ext>
            </a:extLst>
          </p:cNvPr>
          <p:cNvGraphicFramePr/>
          <p:nvPr>
            <p:extLst>
              <p:ext uri="{D42A27DB-BD31-4B8C-83A1-F6EECF244321}">
                <p14:modId xmlns:p14="http://schemas.microsoft.com/office/powerpoint/2010/main" val="2155933297"/>
              </p:ext>
            </p:extLst>
          </p:nvPr>
        </p:nvGraphicFramePr>
        <p:xfrm>
          <a:off x="6329288" y="2834288"/>
          <a:ext cx="5661786" cy="1948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B19C6A5-8D51-19F0-95AC-9594C8042835}"/>
              </a:ext>
            </a:extLst>
          </p:cNvPr>
          <p:cNvGraphicFramePr/>
          <p:nvPr>
            <p:extLst>
              <p:ext uri="{D42A27DB-BD31-4B8C-83A1-F6EECF244321}">
                <p14:modId xmlns:p14="http://schemas.microsoft.com/office/powerpoint/2010/main" val="3826868453"/>
              </p:ext>
            </p:extLst>
          </p:nvPr>
        </p:nvGraphicFramePr>
        <p:xfrm>
          <a:off x="640635" y="2834288"/>
          <a:ext cx="5688653" cy="1948410"/>
        </p:xfrm>
        <a:graphic>
          <a:graphicData uri="http://schemas.openxmlformats.org/drawingml/2006/chart">
            <c:chart xmlns:c="http://schemas.openxmlformats.org/drawingml/2006/chart" xmlns:r="http://schemas.openxmlformats.org/officeDocument/2006/relationships" r:id="rId3"/>
          </a:graphicData>
        </a:graphic>
      </p:graphicFrame>
      <p:sp>
        <p:nvSpPr>
          <p:cNvPr id="31" name="Freeform 10">
            <a:extLst>
              <a:ext uri="{FF2B5EF4-FFF2-40B4-BE49-F238E27FC236}">
                <a16:creationId xmlns:a16="http://schemas.microsoft.com/office/drawing/2014/main" id="{FD24000B-3F81-9BF7-15CD-90E6BDCC8D30}"/>
              </a:ext>
            </a:extLst>
          </p:cNvPr>
          <p:cNvSpPr/>
          <p:nvPr/>
        </p:nvSpPr>
        <p:spPr>
          <a:xfrm>
            <a:off x="10050204" y="4184270"/>
            <a:ext cx="485558" cy="1368176"/>
          </a:xfrm>
          <a:custGeom>
            <a:avLst/>
            <a:gdLst/>
            <a:ahLst/>
            <a:cxnLst/>
            <a:rect l="l" t="t" r="r" b="b"/>
            <a:pathLst>
              <a:path w="5043555" h="6356958">
                <a:moveTo>
                  <a:pt x="0" y="0"/>
                </a:moveTo>
                <a:lnTo>
                  <a:pt x="5043555" y="0"/>
                </a:lnTo>
                <a:lnTo>
                  <a:pt x="5043555" y="6356958"/>
                </a:lnTo>
                <a:lnTo>
                  <a:pt x="0" y="6356958"/>
                </a:lnTo>
                <a:lnTo>
                  <a:pt x="0" y="0"/>
                </a:lnTo>
                <a:close/>
              </a:path>
            </a:pathLst>
          </a:custGeom>
          <a:blipFill>
            <a:blip r:embed="rId4"/>
            <a:stretch>
              <a:fillRect l="-301965" t="-1" r="-134413" b="-7077"/>
            </a:stretch>
          </a:blipFill>
        </p:spPr>
        <p:txBody>
          <a:bodyPr/>
          <a:lstStyle/>
          <a:p>
            <a:endParaRPr lang="en-US"/>
          </a:p>
        </p:txBody>
      </p:sp>
      <p:sp>
        <p:nvSpPr>
          <p:cNvPr id="34" name="Freeform 13">
            <a:extLst>
              <a:ext uri="{FF2B5EF4-FFF2-40B4-BE49-F238E27FC236}">
                <a16:creationId xmlns:a16="http://schemas.microsoft.com/office/drawing/2014/main" id="{D6711688-BA2D-9972-D779-8C2D76053D93}"/>
              </a:ext>
            </a:extLst>
          </p:cNvPr>
          <p:cNvSpPr/>
          <p:nvPr/>
        </p:nvSpPr>
        <p:spPr>
          <a:xfrm>
            <a:off x="10340168" y="4281377"/>
            <a:ext cx="1239089" cy="1239089"/>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5"/>
            <a:stretch>
              <a:fillRect/>
            </a:stretch>
          </a:blipFill>
        </p:spPr>
        <p:txBody>
          <a:bodyPr/>
          <a:lstStyle/>
          <a:p>
            <a:endParaRPr lang="en-US"/>
          </a:p>
        </p:txBody>
      </p:sp>
      <p:sp>
        <p:nvSpPr>
          <p:cNvPr id="2" name="Title 1">
            <a:extLst>
              <a:ext uri="{FF2B5EF4-FFF2-40B4-BE49-F238E27FC236}">
                <a16:creationId xmlns:a16="http://schemas.microsoft.com/office/drawing/2014/main" id="{EF329113-AD8E-D3B6-16F4-E3F9554D9986}"/>
              </a:ext>
            </a:extLst>
          </p:cNvPr>
          <p:cNvSpPr>
            <a:spLocks noGrp="1"/>
          </p:cNvSpPr>
          <p:nvPr>
            <p:ph type="title"/>
          </p:nvPr>
        </p:nvSpPr>
        <p:spPr/>
        <p:txBody>
          <a:bodyPr>
            <a:normAutofit/>
          </a:bodyPr>
          <a:lstStyle/>
          <a:p>
            <a:r>
              <a:rPr lang="en-US" dirty="0"/>
              <a:t>Brand Awareness &amp; Market Structure</a:t>
            </a:r>
          </a:p>
        </p:txBody>
      </p:sp>
      <p:sp>
        <p:nvSpPr>
          <p:cNvPr id="4" name="TextBox 3">
            <a:extLst>
              <a:ext uri="{FF2B5EF4-FFF2-40B4-BE49-F238E27FC236}">
                <a16:creationId xmlns:a16="http://schemas.microsoft.com/office/drawing/2014/main" id="{0E839108-F7EC-FC5A-24AA-C3C3027CD15D}"/>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brands are you considering purchasing for Tet 2026?</a:t>
            </a:r>
          </a:p>
          <a:p>
            <a:r>
              <a:rPr lang="en-US" sz="1000" i="1" dirty="0">
                <a:solidFill>
                  <a:schemeClr val="tx1">
                    <a:lumMod val="60000"/>
                    <a:lumOff val="40000"/>
                  </a:schemeClr>
                </a:solidFill>
              </a:rPr>
              <a:t>Vietnam Beer Market and Tet 2026 Consumer Trends | InsightAsia Vietnam Primary Research | December 2025</a:t>
            </a:r>
          </a:p>
        </p:txBody>
      </p:sp>
      <p:sp>
        <p:nvSpPr>
          <p:cNvPr id="24" name="Freeform 3">
            <a:extLst>
              <a:ext uri="{FF2B5EF4-FFF2-40B4-BE49-F238E27FC236}">
                <a16:creationId xmlns:a16="http://schemas.microsoft.com/office/drawing/2014/main" id="{455678BA-5EE8-C164-8525-B5836B0C605D}"/>
              </a:ext>
            </a:extLst>
          </p:cNvPr>
          <p:cNvSpPr/>
          <p:nvPr/>
        </p:nvSpPr>
        <p:spPr>
          <a:xfrm>
            <a:off x="2189261" y="4519435"/>
            <a:ext cx="486228" cy="1023739"/>
          </a:xfrm>
          <a:custGeom>
            <a:avLst/>
            <a:gdLst/>
            <a:ahLst/>
            <a:cxnLst/>
            <a:rect l="l" t="t" r="r" b="b"/>
            <a:pathLst>
              <a:path w="3575789" h="6356958">
                <a:moveTo>
                  <a:pt x="0" y="0"/>
                </a:moveTo>
                <a:lnTo>
                  <a:pt x="3575789" y="0"/>
                </a:lnTo>
                <a:lnTo>
                  <a:pt x="3575789" y="6356958"/>
                </a:lnTo>
                <a:lnTo>
                  <a:pt x="0" y="6356958"/>
                </a:lnTo>
                <a:lnTo>
                  <a:pt x="0" y="0"/>
                </a:lnTo>
                <a:close/>
              </a:path>
            </a:pathLst>
          </a:custGeom>
          <a:blipFill>
            <a:blip r:embed="rId6"/>
            <a:stretch>
              <a:fillRect/>
            </a:stretch>
          </a:blipFill>
        </p:spPr>
        <p:txBody>
          <a:bodyPr/>
          <a:lstStyle/>
          <a:p>
            <a:endParaRPr lang="en-US"/>
          </a:p>
        </p:txBody>
      </p:sp>
      <p:sp>
        <p:nvSpPr>
          <p:cNvPr id="36" name="Freeform 4">
            <a:extLst>
              <a:ext uri="{FF2B5EF4-FFF2-40B4-BE49-F238E27FC236}">
                <a16:creationId xmlns:a16="http://schemas.microsoft.com/office/drawing/2014/main" id="{DCFDFA92-2E13-7E0D-5C17-C3EE8F4B6D7A}"/>
              </a:ext>
            </a:extLst>
          </p:cNvPr>
          <p:cNvSpPr/>
          <p:nvPr/>
        </p:nvSpPr>
        <p:spPr>
          <a:xfrm>
            <a:off x="1287695" y="4738036"/>
            <a:ext cx="884609" cy="797548"/>
          </a:xfrm>
          <a:custGeom>
            <a:avLst/>
            <a:gdLst/>
            <a:ahLst/>
            <a:cxnLst/>
            <a:rect l="l" t="t" r="r" b="b"/>
            <a:pathLst>
              <a:path w="6568708" h="6297748">
                <a:moveTo>
                  <a:pt x="0" y="0"/>
                </a:moveTo>
                <a:lnTo>
                  <a:pt x="6568707" y="0"/>
                </a:lnTo>
                <a:lnTo>
                  <a:pt x="6568707" y="6297748"/>
                </a:lnTo>
                <a:lnTo>
                  <a:pt x="0" y="6297748"/>
                </a:lnTo>
                <a:lnTo>
                  <a:pt x="0" y="0"/>
                </a:lnTo>
                <a:close/>
              </a:path>
            </a:pathLst>
          </a:custGeom>
          <a:blipFill>
            <a:blip r:embed="rId7"/>
            <a:stretch>
              <a:fillRect/>
            </a:stretch>
          </a:blipFill>
        </p:spPr>
        <p:txBody>
          <a:bodyPr/>
          <a:lstStyle/>
          <a:p>
            <a:endParaRPr lang="en-US"/>
          </a:p>
        </p:txBody>
      </p:sp>
      <p:sp>
        <p:nvSpPr>
          <p:cNvPr id="37" name="Freeform 5">
            <a:extLst>
              <a:ext uri="{FF2B5EF4-FFF2-40B4-BE49-F238E27FC236}">
                <a16:creationId xmlns:a16="http://schemas.microsoft.com/office/drawing/2014/main" id="{6591A3F4-3054-ABA1-D8DD-7DB789A95AB2}"/>
              </a:ext>
            </a:extLst>
          </p:cNvPr>
          <p:cNvSpPr/>
          <p:nvPr/>
        </p:nvSpPr>
        <p:spPr>
          <a:xfrm>
            <a:off x="2874124" y="4699632"/>
            <a:ext cx="651870" cy="845509"/>
          </a:xfrm>
          <a:custGeom>
            <a:avLst/>
            <a:gdLst/>
            <a:ahLst/>
            <a:cxnLst/>
            <a:rect l="l" t="t" r="r" b="b"/>
            <a:pathLst>
              <a:path w="4557263" h="5911007">
                <a:moveTo>
                  <a:pt x="0" y="0"/>
                </a:moveTo>
                <a:lnTo>
                  <a:pt x="4557263" y="0"/>
                </a:lnTo>
                <a:lnTo>
                  <a:pt x="4557263" y="5911007"/>
                </a:lnTo>
                <a:lnTo>
                  <a:pt x="0" y="5911007"/>
                </a:lnTo>
                <a:lnTo>
                  <a:pt x="0" y="0"/>
                </a:lnTo>
                <a:close/>
              </a:path>
            </a:pathLst>
          </a:custGeom>
          <a:blipFill>
            <a:blip r:embed="rId8"/>
            <a:stretch>
              <a:fillRect/>
            </a:stretch>
          </a:blipFill>
        </p:spPr>
        <p:txBody>
          <a:bodyPr/>
          <a:lstStyle/>
          <a:p>
            <a:endParaRPr lang="en-US"/>
          </a:p>
        </p:txBody>
      </p:sp>
      <p:sp>
        <p:nvSpPr>
          <p:cNvPr id="2075" name="Freeform 2">
            <a:extLst>
              <a:ext uri="{FF2B5EF4-FFF2-40B4-BE49-F238E27FC236}">
                <a16:creationId xmlns:a16="http://schemas.microsoft.com/office/drawing/2014/main" id="{5BEB282D-05CC-A72F-8209-7A770D0A7082}"/>
              </a:ext>
            </a:extLst>
          </p:cNvPr>
          <p:cNvSpPr/>
          <p:nvPr/>
        </p:nvSpPr>
        <p:spPr>
          <a:xfrm>
            <a:off x="513711" y="4746613"/>
            <a:ext cx="989183" cy="755297"/>
          </a:xfrm>
          <a:custGeom>
            <a:avLst/>
            <a:gdLst/>
            <a:ahLst/>
            <a:cxnLst/>
            <a:rect l="l" t="t" r="r" b="b"/>
            <a:pathLst>
              <a:path w="7960894" h="5970671">
                <a:moveTo>
                  <a:pt x="0" y="0"/>
                </a:moveTo>
                <a:lnTo>
                  <a:pt x="7960895" y="0"/>
                </a:lnTo>
                <a:lnTo>
                  <a:pt x="7960895" y="5970670"/>
                </a:lnTo>
                <a:lnTo>
                  <a:pt x="0" y="5970670"/>
                </a:lnTo>
                <a:lnTo>
                  <a:pt x="0" y="0"/>
                </a:lnTo>
                <a:close/>
              </a:path>
            </a:pathLst>
          </a:custGeom>
          <a:blipFill>
            <a:blip r:embed="rId9"/>
            <a:stretch>
              <a:fillRect/>
            </a:stretch>
          </a:blipFill>
        </p:spPr>
        <p:txBody>
          <a:bodyPr/>
          <a:lstStyle/>
          <a:p>
            <a:endParaRPr lang="en-US"/>
          </a:p>
        </p:txBody>
      </p:sp>
      <p:sp>
        <p:nvSpPr>
          <p:cNvPr id="5" name="TextBox 4">
            <a:extLst>
              <a:ext uri="{FF2B5EF4-FFF2-40B4-BE49-F238E27FC236}">
                <a16:creationId xmlns:a16="http://schemas.microsoft.com/office/drawing/2014/main" id="{6AA5949D-565A-1D8B-F292-3C8F70354577}"/>
              </a:ext>
            </a:extLst>
          </p:cNvPr>
          <p:cNvSpPr txBox="1"/>
          <p:nvPr/>
        </p:nvSpPr>
        <p:spPr>
          <a:xfrm>
            <a:off x="653697" y="1133286"/>
            <a:ext cx="8100945" cy="276999"/>
          </a:xfrm>
          <a:prstGeom prst="rect">
            <a:avLst/>
          </a:prstGeom>
          <a:noFill/>
        </p:spPr>
        <p:txBody>
          <a:bodyPr wrap="square">
            <a:spAutoFit/>
          </a:bodyPr>
          <a:lstStyle/>
          <a:p>
            <a:r>
              <a:rPr lang="en-US" sz="1200" dirty="0"/>
              <a:t>Tet 2026 Purchase Consideration</a:t>
            </a:r>
          </a:p>
        </p:txBody>
      </p:sp>
      <p:pic>
        <p:nvPicPr>
          <p:cNvPr id="8" name="Picture 7">
            <a:extLst>
              <a:ext uri="{FF2B5EF4-FFF2-40B4-BE49-F238E27FC236}">
                <a16:creationId xmlns:a16="http://schemas.microsoft.com/office/drawing/2014/main" id="{FA2AEDC9-4E04-2134-3927-77EEC8ECBDE8}"/>
              </a:ext>
            </a:extLst>
          </p:cNvPr>
          <p:cNvPicPr>
            <a:picLocks noChangeAspect="1"/>
          </p:cNvPicPr>
          <p:nvPr/>
        </p:nvPicPr>
        <p:blipFill>
          <a:blip r:embed="rId10"/>
          <a:stretch>
            <a:fillRect/>
          </a:stretch>
        </p:blipFill>
        <p:spPr>
          <a:xfrm>
            <a:off x="762494" y="1961686"/>
            <a:ext cx="515127" cy="509545"/>
          </a:xfrm>
          <a:prstGeom prst="rect">
            <a:avLst/>
          </a:prstGeom>
        </p:spPr>
      </p:pic>
      <p:sp>
        <p:nvSpPr>
          <p:cNvPr id="9" name="Freeform 2">
            <a:extLst>
              <a:ext uri="{FF2B5EF4-FFF2-40B4-BE49-F238E27FC236}">
                <a16:creationId xmlns:a16="http://schemas.microsoft.com/office/drawing/2014/main" id="{2A97E41B-13B0-041C-6F53-7D99A3D65A81}"/>
              </a:ext>
            </a:extLst>
          </p:cNvPr>
          <p:cNvSpPr/>
          <p:nvPr/>
        </p:nvSpPr>
        <p:spPr>
          <a:xfrm>
            <a:off x="2082956" y="2100848"/>
            <a:ext cx="702452" cy="397763"/>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11"/>
            <a:stretch>
              <a:fillRect/>
            </a:stretch>
          </a:blipFill>
        </p:spPr>
        <p:txBody>
          <a:bodyPr/>
          <a:lstStyle/>
          <a:p>
            <a:endParaRPr lang="en-US"/>
          </a:p>
        </p:txBody>
      </p:sp>
      <p:sp>
        <p:nvSpPr>
          <p:cNvPr id="11" name="Freeform 4">
            <a:extLst>
              <a:ext uri="{FF2B5EF4-FFF2-40B4-BE49-F238E27FC236}">
                <a16:creationId xmlns:a16="http://schemas.microsoft.com/office/drawing/2014/main" id="{652ADE8E-2BFF-4259-0434-9D0CC557EC90}"/>
              </a:ext>
            </a:extLst>
          </p:cNvPr>
          <p:cNvSpPr/>
          <p:nvPr/>
        </p:nvSpPr>
        <p:spPr>
          <a:xfrm>
            <a:off x="2823881" y="2063805"/>
            <a:ext cx="657083" cy="517453"/>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12"/>
            <a:stretch>
              <a:fillRect/>
            </a:stretch>
          </a:blipFill>
        </p:spPr>
        <p:txBody>
          <a:bodyPr/>
          <a:lstStyle/>
          <a:p>
            <a:endParaRPr lang="en-US"/>
          </a:p>
        </p:txBody>
      </p:sp>
      <p:sp>
        <p:nvSpPr>
          <p:cNvPr id="12" name="Freeform 5">
            <a:extLst>
              <a:ext uri="{FF2B5EF4-FFF2-40B4-BE49-F238E27FC236}">
                <a16:creationId xmlns:a16="http://schemas.microsoft.com/office/drawing/2014/main" id="{6ADC2D56-A080-E51B-B069-6DFA8397CE64}"/>
              </a:ext>
            </a:extLst>
          </p:cNvPr>
          <p:cNvSpPr/>
          <p:nvPr/>
        </p:nvSpPr>
        <p:spPr>
          <a:xfrm>
            <a:off x="3556155" y="2108388"/>
            <a:ext cx="605220" cy="366158"/>
          </a:xfrm>
          <a:custGeom>
            <a:avLst/>
            <a:gdLst/>
            <a:ahLst/>
            <a:cxnLst/>
            <a:rect l="l" t="t" r="r" b="b"/>
            <a:pathLst>
              <a:path w="9443863" h="5713537">
                <a:moveTo>
                  <a:pt x="0" y="0"/>
                </a:moveTo>
                <a:lnTo>
                  <a:pt x="9443864" y="0"/>
                </a:lnTo>
                <a:lnTo>
                  <a:pt x="9443864" y="5713538"/>
                </a:lnTo>
                <a:lnTo>
                  <a:pt x="0" y="5713538"/>
                </a:lnTo>
                <a:lnTo>
                  <a:pt x="0" y="0"/>
                </a:lnTo>
                <a:close/>
              </a:path>
            </a:pathLst>
          </a:custGeom>
          <a:blipFill>
            <a:blip r:embed="rId13"/>
            <a:stretch>
              <a:fillRect/>
            </a:stretch>
          </a:blipFill>
        </p:spPr>
        <p:txBody>
          <a:bodyPr/>
          <a:lstStyle/>
          <a:p>
            <a:endParaRPr lang="en-US" dirty="0"/>
          </a:p>
        </p:txBody>
      </p:sp>
      <p:pic>
        <p:nvPicPr>
          <p:cNvPr id="13" name="Picture 12">
            <a:extLst>
              <a:ext uri="{FF2B5EF4-FFF2-40B4-BE49-F238E27FC236}">
                <a16:creationId xmlns:a16="http://schemas.microsoft.com/office/drawing/2014/main" id="{479306CF-0607-820D-0D2B-DF5D4B48ACFE}"/>
              </a:ext>
            </a:extLst>
          </p:cNvPr>
          <p:cNvPicPr>
            <a:picLocks noChangeAspect="1"/>
          </p:cNvPicPr>
          <p:nvPr/>
        </p:nvPicPr>
        <p:blipFill>
          <a:blip r:embed="rId14"/>
          <a:stretch>
            <a:fillRect/>
          </a:stretch>
        </p:blipFill>
        <p:spPr>
          <a:xfrm>
            <a:off x="1468489" y="2120252"/>
            <a:ext cx="508338" cy="451998"/>
          </a:xfrm>
          <a:prstGeom prst="rect">
            <a:avLst/>
          </a:prstGeom>
        </p:spPr>
      </p:pic>
      <p:sp>
        <p:nvSpPr>
          <p:cNvPr id="16" name="Freeform 3">
            <a:extLst>
              <a:ext uri="{FF2B5EF4-FFF2-40B4-BE49-F238E27FC236}">
                <a16:creationId xmlns:a16="http://schemas.microsoft.com/office/drawing/2014/main" id="{8B971EA2-4809-DA71-320F-E22301B4F041}"/>
              </a:ext>
            </a:extLst>
          </p:cNvPr>
          <p:cNvSpPr/>
          <p:nvPr/>
        </p:nvSpPr>
        <p:spPr>
          <a:xfrm>
            <a:off x="8409463" y="4714875"/>
            <a:ext cx="864161" cy="799866"/>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5"/>
            <a:stretch>
              <a:fillRect/>
            </a:stretch>
          </a:blipFill>
        </p:spPr>
        <p:txBody>
          <a:bodyPr/>
          <a:lstStyle/>
          <a:p>
            <a:endParaRPr lang="en-US"/>
          </a:p>
        </p:txBody>
      </p:sp>
      <p:sp>
        <p:nvSpPr>
          <p:cNvPr id="17" name="Freeform 6">
            <a:extLst>
              <a:ext uri="{FF2B5EF4-FFF2-40B4-BE49-F238E27FC236}">
                <a16:creationId xmlns:a16="http://schemas.microsoft.com/office/drawing/2014/main" id="{2BCCF494-14EB-91A1-9E20-A917384040A1}"/>
              </a:ext>
            </a:extLst>
          </p:cNvPr>
          <p:cNvSpPr/>
          <p:nvPr/>
        </p:nvSpPr>
        <p:spPr>
          <a:xfrm>
            <a:off x="4218107" y="2214750"/>
            <a:ext cx="772993" cy="247357"/>
          </a:xfrm>
          <a:custGeom>
            <a:avLst/>
            <a:gdLst/>
            <a:ahLst/>
            <a:cxnLst/>
            <a:rect l="l" t="t" r="r" b="b"/>
            <a:pathLst>
              <a:path w="11301259" h="3616403">
                <a:moveTo>
                  <a:pt x="0" y="0"/>
                </a:moveTo>
                <a:lnTo>
                  <a:pt x="11301258" y="0"/>
                </a:lnTo>
                <a:lnTo>
                  <a:pt x="11301258" y="3616402"/>
                </a:lnTo>
                <a:lnTo>
                  <a:pt x="0" y="3616402"/>
                </a:lnTo>
                <a:lnTo>
                  <a:pt x="0" y="0"/>
                </a:lnTo>
                <a:close/>
              </a:path>
            </a:pathLst>
          </a:custGeom>
          <a:blipFill>
            <a:blip r:embed="rId16"/>
            <a:stretch>
              <a:fillRect/>
            </a:stretch>
          </a:blipFill>
        </p:spPr>
        <p:txBody>
          <a:bodyPr/>
          <a:lstStyle/>
          <a:p>
            <a:endParaRPr lang="en-US"/>
          </a:p>
        </p:txBody>
      </p:sp>
      <p:sp>
        <p:nvSpPr>
          <p:cNvPr id="18" name="Freeform 7">
            <a:extLst>
              <a:ext uri="{FF2B5EF4-FFF2-40B4-BE49-F238E27FC236}">
                <a16:creationId xmlns:a16="http://schemas.microsoft.com/office/drawing/2014/main" id="{B1DFE7EF-B14C-92F2-FC20-A738E8BEDBCD}"/>
              </a:ext>
            </a:extLst>
          </p:cNvPr>
          <p:cNvSpPr/>
          <p:nvPr/>
        </p:nvSpPr>
        <p:spPr>
          <a:xfrm>
            <a:off x="4955237" y="2022808"/>
            <a:ext cx="617789" cy="515689"/>
          </a:xfrm>
          <a:custGeom>
            <a:avLst/>
            <a:gdLst/>
            <a:ahLst/>
            <a:cxnLst/>
            <a:rect l="l" t="t" r="r" b="b"/>
            <a:pathLst>
              <a:path w="7053943" h="6172200">
                <a:moveTo>
                  <a:pt x="0" y="0"/>
                </a:moveTo>
                <a:lnTo>
                  <a:pt x="7053942" y="0"/>
                </a:lnTo>
                <a:lnTo>
                  <a:pt x="7053942" y="6172200"/>
                </a:lnTo>
                <a:lnTo>
                  <a:pt x="0" y="6172200"/>
                </a:lnTo>
                <a:lnTo>
                  <a:pt x="0" y="0"/>
                </a:lnTo>
                <a:close/>
              </a:path>
            </a:pathLst>
          </a:custGeom>
          <a:blipFill>
            <a:blip r:embed="rId17"/>
            <a:stretch>
              <a:fillRect/>
            </a:stretch>
          </a:blipFill>
        </p:spPr>
        <p:txBody>
          <a:bodyPr/>
          <a:lstStyle/>
          <a:p>
            <a:endParaRPr lang="en-US"/>
          </a:p>
        </p:txBody>
      </p:sp>
      <p:sp>
        <p:nvSpPr>
          <p:cNvPr id="19" name="Freeform 6">
            <a:extLst>
              <a:ext uri="{FF2B5EF4-FFF2-40B4-BE49-F238E27FC236}">
                <a16:creationId xmlns:a16="http://schemas.microsoft.com/office/drawing/2014/main" id="{CFCEC408-2CFF-24C2-0D61-FD88A65D6631}"/>
              </a:ext>
            </a:extLst>
          </p:cNvPr>
          <p:cNvSpPr/>
          <p:nvPr/>
        </p:nvSpPr>
        <p:spPr>
          <a:xfrm>
            <a:off x="5607293" y="1971665"/>
            <a:ext cx="691094" cy="691094"/>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8"/>
            <a:stretch>
              <a:fillRect/>
            </a:stretch>
          </a:blipFill>
        </p:spPr>
        <p:txBody>
          <a:bodyPr/>
          <a:lstStyle/>
          <a:p>
            <a:endParaRPr lang="en-US"/>
          </a:p>
        </p:txBody>
      </p:sp>
      <p:sp>
        <p:nvSpPr>
          <p:cNvPr id="20" name="Freeform 4">
            <a:extLst>
              <a:ext uri="{FF2B5EF4-FFF2-40B4-BE49-F238E27FC236}">
                <a16:creationId xmlns:a16="http://schemas.microsoft.com/office/drawing/2014/main" id="{2228B486-B56A-0330-3E8C-8086C815297A}"/>
              </a:ext>
            </a:extLst>
          </p:cNvPr>
          <p:cNvSpPr/>
          <p:nvPr/>
        </p:nvSpPr>
        <p:spPr>
          <a:xfrm>
            <a:off x="8611472" y="2065982"/>
            <a:ext cx="448178" cy="44817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9"/>
            <a:stretch>
              <a:fillRect/>
            </a:stretch>
          </a:blipFill>
        </p:spPr>
        <p:txBody>
          <a:bodyPr/>
          <a:lstStyle/>
          <a:p>
            <a:endParaRPr lang="en-US"/>
          </a:p>
        </p:txBody>
      </p:sp>
      <p:sp>
        <p:nvSpPr>
          <p:cNvPr id="21" name="Freeform 5">
            <a:extLst>
              <a:ext uri="{FF2B5EF4-FFF2-40B4-BE49-F238E27FC236}">
                <a16:creationId xmlns:a16="http://schemas.microsoft.com/office/drawing/2014/main" id="{9225D94A-5DA2-9049-F76E-36BAFED4C991}"/>
              </a:ext>
            </a:extLst>
          </p:cNvPr>
          <p:cNvSpPr/>
          <p:nvPr/>
        </p:nvSpPr>
        <p:spPr>
          <a:xfrm>
            <a:off x="6427025" y="2035162"/>
            <a:ext cx="546096" cy="546096"/>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20"/>
            <a:stretch>
              <a:fillRect/>
            </a:stretch>
          </a:blipFill>
        </p:spPr>
        <p:txBody>
          <a:bodyPr/>
          <a:lstStyle/>
          <a:p>
            <a:endParaRPr lang="en-US"/>
          </a:p>
        </p:txBody>
      </p:sp>
      <p:sp>
        <p:nvSpPr>
          <p:cNvPr id="22" name="Freeform 2">
            <a:extLst>
              <a:ext uri="{FF2B5EF4-FFF2-40B4-BE49-F238E27FC236}">
                <a16:creationId xmlns:a16="http://schemas.microsoft.com/office/drawing/2014/main" id="{976FC893-4B3C-4C39-FABF-70DDFA57C45C}"/>
              </a:ext>
            </a:extLst>
          </p:cNvPr>
          <p:cNvSpPr/>
          <p:nvPr/>
        </p:nvSpPr>
        <p:spPr>
          <a:xfrm>
            <a:off x="6854565" y="2084212"/>
            <a:ext cx="1134480" cy="424012"/>
          </a:xfrm>
          <a:custGeom>
            <a:avLst/>
            <a:gdLst/>
            <a:ahLst/>
            <a:cxnLst/>
            <a:rect l="l" t="t" r="r" b="b"/>
            <a:pathLst>
              <a:path w="11301259" h="4223846">
                <a:moveTo>
                  <a:pt x="0" y="0"/>
                </a:moveTo>
                <a:lnTo>
                  <a:pt x="11301258" y="0"/>
                </a:lnTo>
                <a:lnTo>
                  <a:pt x="11301258" y="4223846"/>
                </a:lnTo>
                <a:lnTo>
                  <a:pt x="0" y="4223846"/>
                </a:lnTo>
                <a:lnTo>
                  <a:pt x="0" y="0"/>
                </a:lnTo>
                <a:close/>
              </a:path>
            </a:pathLst>
          </a:custGeom>
          <a:blipFill>
            <a:blip r:embed="rId21"/>
            <a:stretch>
              <a:fillRect/>
            </a:stretch>
          </a:blipFill>
        </p:spPr>
        <p:txBody>
          <a:bodyPr/>
          <a:lstStyle/>
          <a:p>
            <a:endParaRPr lang="en-US"/>
          </a:p>
        </p:txBody>
      </p:sp>
      <p:sp>
        <p:nvSpPr>
          <p:cNvPr id="23" name="Freeform 3">
            <a:extLst>
              <a:ext uri="{FF2B5EF4-FFF2-40B4-BE49-F238E27FC236}">
                <a16:creationId xmlns:a16="http://schemas.microsoft.com/office/drawing/2014/main" id="{5B292B75-7640-CE0D-EF17-B02C561D00FB}"/>
              </a:ext>
            </a:extLst>
          </p:cNvPr>
          <p:cNvSpPr/>
          <p:nvPr/>
        </p:nvSpPr>
        <p:spPr>
          <a:xfrm>
            <a:off x="6981603" y="4419910"/>
            <a:ext cx="866886" cy="1155848"/>
          </a:xfrm>
          <a:custGeom>
            <a:avLst/>
            <a:gdLst/>
            <a:ahLst/>
            <a:cxnLst/>
            <a:rect l="l" t="t" r="r" b="b"/>
            <a:pathLst>
              <a:path w="4767719" h="6356958">
                <a:moveTo>
                  <a:pt x="0" y="0"/>
                </a:moveTo>
                <a:lnTo>
                  <a:pt x="4767718" y="0"/>
                </a:lnTo>
                <a:lnTo>
                  <a:pt x="4767718" y="6356958"/>
                </a:lnTo>
                <a:lnTo>
                  <a:pt x="0" y="6356958"/>
                </a:lnTo>
                <a:lnTo>
                  <a:pt x="0" y="0"/>
                </a:lnTo>
                <a:close/>
              </a:path>
            </a:pathLst>
          </a:custGeom>
          <a:blipFill>
            <a:blip r:embed="rId22"/>
            <a:stretch>
              <a:fillRect/>
            </a:stretch>
          </a:blipFill>
        </p:spPr>
        <p:txBody>
          <a:bodyPr/>
          <a:lstStyle/>
          <a:p>
            <a:endParaRPr lang="en-US"/>
          </a:p>
        </p:txBody>
      </p:sp>
      <p:sp>
        <p:nvSpPr>
          <p:cNvPr id="25" name="Freeform 4">
            <a:extLst>
              <a:ext uri="{FF2B5EF4-FFF2-40B4-BE49-F238E27FC236}">
                <a16:creationId xmlns:a16="http://schemas.microsoft.com/office/drawing/2014/main" id="{F2DCD8F5-8E2D-B339-0C01-B12B95FD8C2B}"/>
              </a:ext>
            </a:extLst>
          </p:cNvPr>
          <p:cNvSpPr/>
          <p:nvPr/>
        </p:nvSpPr>
        <p:spPr>
          <a:xfrm>
            <a:off x="6201734" y="4226424"/>
            <a:ext cx="1001780" cy="1335706"/>
          </a:xfrm>
          <a:custGeom>
            <a:avLst/>
            <a:gdLst/>
            <a:ahLst/>
            <a:cxnLst/>
            <a:rect l="l" t="t" r="r" b="b"/>
            <a:pathLst>
              <a:path w="4767719" h="6356958">
                <a:moveTo>
                  <a:pt x="0" y="0"/>
                </a:moveTo>
                <a:lnTo>
                  <a:pt x="4767718" y="0"/>
                </a:lnTo>
                <a:lnTo>
                  <a:pt x="4767718" y="6356958"/>
                </a:lnTo>
                <a:lnTo>
                  <a:pt x="0" y="6356958"/>
                </a:lnTo>
                <a:lnTo>
                  <a:pt x="0" y="0"/>
                </a:lnTo>
                <a:close/>
              </a:path>
            </a:pathLst>
          </a:custGeom>
          <a:blipFill>
            <a:blip r:embed="rId23"/>
            <a:stretch>
              <a:fillRect/>
            </a:stretch>
          </a:blipFill>
        </p:spPr>
        <p:txBody>
          <a:bodyPr/>
          <a:lstStyle/>
          <a:p>
            <a:endParaRPr lang="en-US"/>
          </a:p>
        </p:txBody>
      </p:sp>
      <p:sp>
        <p:nvSpPr>
          <p:cNvPr id="26" name="Freeform 5">
            <a:extLst>
              <a:ext uri="{FF2B5EF4-FFF2-40B4-BE49-F238E27FC236}">
                <a16:creationId xmlns:a16="http://schemas.microsoft.com/office/drawing/2014/main" id="{13C829B4-E3E3-EBD7-3778-EE86E489234B}"/>
              </a:ext>
            </a:extLst>
          </p:cNvPr>
          <p:cNvSpPr/>
          <p:nvPr/>
        </p:nvSpPr>
        <p:spPr>
          <a:xfrm>
            <a:off x="7605473" y="4485767"/>
            <a:ext cx="1034393" cy="1034393"/>
          </a:xfrm>
          <a:custGeom>
            <a:avLst/>
            <a:gdLst/>
            <a:ahLst/>
            <a:cxnLst/>
            <a:rect l="l" t="t" r="r" b="b"/>
            <a:pathLst>
              <a:path w="5750608" h="5750608">
                <a:moveTo>
                  <a:pt x="0" y="0"/>
                </a:moveTo>
                <a:lnTo>
                  <a:pt x="5750608" y="0"/>
                </a:lnTo>
                <a:lnTo>
                  <a:pt x="5750608" y="5750608"/>
                </a:lnTo>
                <a:lnTo>
                  <a:pt x="0" y="5750608"/>
                </a:lnTo>
                <a:lnTo>
                  <a:pt x="0" y="0"/>
                </a:lnTo>
                <a:close/>
              </a:path>
            </a:pathLst>
          </a:custGeom>
          <a:blipFill>
            <a:blip r:embed="rId24"/>
            <a:stretch>
              <a:fillRect/>
            </a:stretch>
          </a:blipFill>
        </p:spPr>
        <p:txBody>
          <a:bodyPr/>
          <a:lstStyle/>
          <a:p>
            <a:endParaRPr lang="en-US"/>
          </a:p>
        </p:txBody>
      </p:sp>
      <p:sp>
        <p:nvSpPr>
          <p:cNvPr id="27" name="Freeform 6">
            <a:extLst>
              <a:ext uri="{FF2B5EF4-FFF2-40B4-BE49-F238E27FC236}">
                <a16:creationId xmlns:a16="http://schemas.microsoft.com/office/drawing/2014/main" id="{5C65DDD8-7D0E-A510-9CDB-6694DBD30A9F}"/>
              </a:ext>
            </a:extLst>
          </p:cNvPr>
          <p:cNvSpPr/>
          <p:nvPr/>
        </p:nvSpPr>
        <p:spPr>
          <a:xfrm>
            <a:off x="7838991" y="2115349"/>
            <a:ext cx="560223" cy="448179"/>
          </a:xfrm>
          <a:custGeom>
            <a:avLst/>
            <a:gdLst/>
            <a:ahLst/>
            <a:cxnLst/>
            <a:rect l="l" t="t" r="r" b="b"/>
            <a:pathLst>
              <a:path w="6887238" h="5509791">
                <a:moveTo>
                  <a:pt x="0" y="0"/>
                </a:moveTo>
                <a:lnTo>
                  <a:pt x="6887238" y="0"/>
                </a:lnTo>
                <a:lnTo>
                  <a:pt x="6887238" y="5509790"/>
                </a:lnTo>
                <a:lnTo>
                  <a:pt x="0" y="5509790"/>
                </a:lnTo>
                <a:lnTo>
                  <a:pt x="0" y="0"/>
                </a:lnTo>
                <a:close/>
              </a:path>
            </a:pathLst>
          </a:custGeom>
          <a:blipFill>
            <a:blip r:embed="rId25"/>
            <a:stretch>
              <a:fillRect/>
            </a:stretch>
          </a:blipFill>
        </p:spPr>
        <p:txBody>
          <a:bodyPr/>
          <a:lstStyle/>
          <a:p>
            <a:endParaRPr lang="en-US"/>
          </a:p>
        </p:txBody>
      </p:sp>
      <p:sp>
        <p:nvSpPr>
          <p:cNvPr id="28" name="Freeform 7">
            <a:extLst>
              <a:ext uri="{FF2B5EF4-FFF2-40B4-BE49-F238E27FC236}">
                <a16:creationId xmlns:a16="http://schemas.microsoft.com/office/drawing/2014/main" id="{A62B8CF3-55B6-CC1E-D0D5-B0F0EB4A490B}"/>
              </a:ext>
            </a:extLst>
          </p:cNvPr>
          <p:cNvSpPr/>
          <p:nvPr/>
        </p:nvSpPr>
        <p:spPr>
          <a:xfrm>
            <a:off x="9340629" y="3795667"/>
            <a:ext cx="394181" cy="2118741"/>
          </a:xfrm>
          <a:custGeom>
            <a:avLst/>
            <a:gdLst/>
            <a:ahLst/>
            <a:cxnLst/>
            <a:rect l="l" t="t" r="r" b="b"/>
            <a:pathLst>
              <a:path w="5789925" h="5743698">
                <a:moveTo>
                  <a:pt x="0" y="0"/>
                </a:moveTo>
                <a:lnTo>
                  <a:pt x="5789925" y="0"/>
                </a:lnTo>
                <a:lnTo>
                  <a:pt x="5789925" y="5743698"/>
                </a:lnTo>
                <a:lnTo>
                  <a:pt x="0" y="5743698"/>
                </a:lnTo>
                <a:lnTo>
                  <a:pt x="0" y="0"/>
                </a:lnTo>
                <a:close/>
              </a:path>
            </a:pathLst>
          </a:custGeom>
          <a:blipFill>
            <a:blip r:embed="rId26"/>
            <a:stretch>
              <a:fillRect l="-441830"/>
            </a:stretch>
          </a:blipFill>
        </p:spPr>
        <p:txBody>
          <a:bodyPr/>
          <a:lstStyle/>
          <a:p>
            <a:endParaRPr lang="en-US"/>
          </a:p>
        </p:txBody>
      </p:sp>
      <p:sp>
        <p:nvSpPr>
          <p:cNvPr id="29" name="Freeform 8">
            <a:extLst>
              <a:ext uri="{FF2B5EF4-FFF2-40B4-BE49-F238E27FC236}">
                <a16:creationId xmlns:a16="http://schemas.microsoft.com/office/drawing/2014/main" id="{C5B522E6-74D0-6612-447F-13FE2EEE7325}"/>
              </a:ext>
            </a:extLst>
          </p:cNvPr>
          <p:cNvSpPr/>
          <p:nvPr/>
        </p:nvSpPr>
        <p:spPr>
          <a:xfrm>
            <a:off x="9204549" y="1974485"/>
            <a:ext cx="660225" cy="660225"/>
          </a:xfrm>
          <a:custGeom>
            <a:avLst/>
            <a:gdLst/>
            <a:ahLst/>
            <a:cxnLst/>
            <a:rect l="l" t="t" r="r" b="b"/>
            <a:pathLst>
              <a:path w="5245361" h="5245361">
                <a:moveTo>
                  <a:pt x="0" y="0"/>
                </a:moveTo>
                <a:lnTo>
                  <a:pt x="5245361" y="0"/>
                </a:lnTo>
                <a:lnTo>
                  <a:pt x="5245361" y="5245361"/>
                </a:lnTo>
                <a:lnTo>
                  <a:pt x="0" y="5245361"/>
                </a:lnTo>
                <a:lnTo>
                  <a:pt x="0" y="0"/>
                </a:lnTo>
                <a:close/>
              </a:path>
            </a:pathLst>
          </a:custGeom>
          <a:blipFill>
            <a:blip r:embed="rId27"/>
            <a:stretch>
              <a:fillRect/>
            </a:stretch>
          </a:blipFill>
        </p:spPr>
        <p:txBody>
          <a:bodyPr/>
          <a:lstStyle/>
          <a:p>
            <a:endParaRPr lang="en-US"/>
          </a:p>
        </p:txBody>
      </p:sp>
      <p:sp>
        <p:nvSpPr>
          <p:cNvPr id="30" name="Freeform 9">
            <a:extLst>
              <a:ext uri="{FF2B5EF4-FFF2-40B4-BE49-F238E27FC236}">
                <a16:creationId xmlns:a16="http://schemas.microsoft.com/office/drawing/2014/main" id="{10A0A365-A44E-61E5-5159-205E9EB45BA8}"/>
              </a:ext>
            </a:extLst>
          </p:cNvPr>
          <p:cNvSpPr/>
          <p:nvPr/>
        </p:nvSpPr>
        <p:spPr>
          <a:xfrm>
            <a:off x="9886546" y="2002813"/>
            <a:ext cx="703646" cy="607221"/>
          </a:xfrm>
          <a:custGeom>
            <a:avLst/>
            <a:gdLst/>
            <a:ahLst/>
            <a:cxnLst/>
            <a:rect l="l" t="t" r="r" b="b"/>
            <a:pathLst>
              <a:path w="2277063" h="1965021">
                <a:moveTo>
                  <a:pt x="0" y="0"/>
                </a:moveTo>
                <a:lnTo>
                  <a:pt x="2277063" y="0"/>
                </a:lnTo>
                <a:lnTo>
                  <a:pt x="2277063" y="1965021"/>
                </a:lnTo>
                <a:lnTo>
                  <a:pt x="0" y="1965021"/>
                </a:lnTo>
                <a:lnTo>
                  <a:pt x="0" y="0"/>
                </a:lnTo>
                <a:close/>
              </a:path>
            </a:pathLst>
          </a:custGeom>
          <a:blipFill>
            <a:blip r:embed="rId28"/>
            <a:stretch>
              <a:fillRect/>
            </a:stretch>
          </a:blipFill>
        </p:spPr>
        <p:txBody>
          <a:bodyPr/>
          <a:lstStyle/>
          <a:p>
            <a:endParaRPr lang="en-US"/>
          </a:p>
        </p:txBody>
      </p:sp>
      <p:sp>
        <p:nvSpPr>
          <p:cNvPr id="32" name="Freeform 11">
            <a:extLst>
              <a:ext uri="{FF2B5EF4-FFF2-40B4-BE49-F238E27FC236}">
                <a16:creationId xmlns:a16="http://schemas.microsoft.com/office/drawing/2014/main" id="{0B46E1BE-3F94-B8B6-A5D2-E8D102FC4D78}"/>
              </a:ext>
            </a:extLst>
          </p:cNvPr>
          <p:cNvSpPr/>
          <p:nvPr/>
        </p:nvSpPr>
        <p:spPr>
          <a:xfrm>
            <a:off x="4837352" y="4693940"/>
            <a:ext cx="885238" cy="88523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29"/>
            <a:stretch>
              <a:fillRect/>
            </a:stretch>
          </a:blipFill>
        </p:spPr>
        <p:txBody>
          <a:bodyPr/>
          <a:lstStyle/>
          <a:p>
            <a:endParaRPr lang="en-US"/>
          </a:p>
        </p:txBody>
      </p:sp>
      <p:sp>
        <p:nvSpPr>
          <p:cNvPr id="33" name="Freeform 12">
            <a:extLst>
              <a:ext uri="{FF2B5EF4-FFF2-40B4-BE49-F238E27FC236}">
                <a16:creationId xmlns:a16="http://schemas.microsoft.com/office/drawing/2014/main" id="{AE7BE2BB-98F0-24D5-8769-49C848661AD3}"/>
              </a:ext>
            </a:extLst>
          </p:cNvPr>
          <p:cNvSpPr/>
          <p:nvPr/>
        </p:nvSpPr>
        <p:spPr>
          <a:xfrm>
            <a:off x="5490971" y="4734383"/>
            <a:ext cx="1018057" cy="763543"/>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30"/>
            <a:stretch>
              <a:fillRect/>
            </a:stretch>
          </a:blipFill>
        </p:spPr>
        <p:txBody>
          <a:bodyPr/>
          <a:lstStyle/>
          <a:p>
            <a:endParaRPr lang="en-US"/>
          </a:p>
        </p:txBody>
      </p:sp>
      <p:sp>
        <p:nvSpPr>
          <p:cNvPr id="35" name="Freeform 14">
            <a:extLst>
              <a:ext uri="{FF2B5EF4-FFF2-40B4-BE49-F238E27FC236}">
                <a16:creationId xmlns:a16="http://schemas.microsoft.com/office/drawing/2014/main" id="{2263984F-30EA-A15B-35CC-12B000A56B0B}"/>
              </a:ext>
            </a:extLst>
          </p:cNvPr>
          <p:cNvSpPr/>
          <p:nvPr/>
        </p:nvSpPr>
        <p:spPr>
          <a:xfrm>
            <a:off x="10514113" y="1832759"/>
            <a:ext cx="854850" cy="854850"/>
          </a:xfrm>
          <a:custGeom>
            <a:avLst/>
            <a:gdLst/>
            <a:ahLst/>
            <a:cxnLst/>
            <a:rect l="l" t="t" r="r" b="b"/>
            <a:pathLst>
              <a:path w="5029317" h="5029317">
                <a:moveTo>
                  <a:pt x="0" y="0"/>
                </a:moveTo>
                <a:lnTo>
                  <a:pt x="5029317" y="0"/>
                </a:lnTo>
                <a:lnTo>
                  <a:pt x="5029317" y="5029317"/>
                </a:lnTo>
                <a:lnTo>
                  <a:pt x="0" y="5029317"/>
                </a:lnTo>
                <a:lnTo>
                  <a:pt x="0" y="0"/>
                </a:lnTo>
                <a:close/>
              </a:path>
            </a:pathLst>
          </a:custGeom>
          <a:blipFill>
            <a:blip r:embed="rId31"/>
            <a:stretch>
              <a:fillRect/>
            </a:stretch>
          </a:blipFill>
        </p:spPr>
        <p:txBody>
          <a:bodyPr/>
          <a:lstStyle/>
          <a:p>
            <a:endParaRPr lang="en-US"/>
          </a:p>
        </p:txBody>
      </p:sp>
      <p:sp>
        <p:nvSpPr>
          <p:cNvPr id="38" name="Freeform 15">
            <a:extLst>
              <a:ext uri="{FF2B5EF4-FFF2-40B4-BE49-F238E27FC236}">
                <a16:creationId xmlns:a16="http://schemas.microsoft.com/office/drawing/2014/main" id="{20859A51-1474-64DB-ED24-7F56859B2D08}"/>
              </a:ext>
            </a:extLst>
          </p:cNvPr>
          <p:cNvSpPr/>
          <p:nvPr/>
        </p:nvSpPr>
        <p:spPr>
          <a:xfrm>
            <a:off x="11143463" y="4458665"/>
            <a:ext cx="1065193" cy="1065193"/>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2"/>
            <a:stretch>
              <a:fillRect/>
            </a:stretch>
          </a:blipFill>
        </p:spPr>
        <p:txBody>
          <a:bodyPr/>
          <a:lstStyle/>
          <a:p>
            <a:endParaRPr lang="en-US"/>
          </a:p>
        </p:txBody>
      </p:sp>
      <p:sp>
        <p:nvSpPr>
          <p:cNvPr id="40" name="Freeform 16">
            <a:extLst>
              <a:ext uri="{FF2B5EF4-FFF2-40B4-BE49-F238E27FC236}">
                <a16:creationId xmlns:a16="http://schemas.microsoft.com/office/drawing/2014/main" id="{9D3D9156-0571-6262-3FE2-323D1AA5E9C3}"/>
              </a:ext>
            </a:extLst>
          </p:cNvPr>
          <p:cNvSpPr/>
          <p:nvPr/>
        </p:nvSpPr>
        <p:spPr>
          <a:xfrm>
            <a:off x="11184499" y="1949198"/>
            <a:ext cx="895968" cy="581259"/>
          </a:xfrm>
          <a:custGeom>
            <a:avLst/>
            <a:gdLst/>
            <a:ahLst/>
            <a:cxnLst/>
            <a:rect l="l" t="t" r="r" b="b"/>
            <a:pathLst>
              <a:path w="8930931" h="5793942">
                <a:moveTo>
                  <a:pt x="0" y="0"/>
                </a:moveTo>
                <a:lnTo>
                  <a:pt x="8930932" y="0"/>
                </a:lnTo>
                <a:lnTo>
                  <a:pt x="8930932" y="5793942"/>
                </a:lnTo>
                <a:lnTo>
                  <a:pt x="0" y="5793942"/>
                </a:lnTo>
                <a:lnTo>
                  <a:pt x="0" y="0"/>
                </a:lnTo>
                <a:close/>
              </a:path>
            </a:pathLst>
          </a:custGeom>
          <a:blipFill>
            <a:blip r:embed="rId33"/>
            <a:stretch>
              <a:fillRect/>
            </a:stretch>
          </a:blipFill>
        </p:spPr>
        <p:txBody>
          <a:bodyPr/>
          <a:lstStyle/>
          <a:p>
            <a:endParaRPr lang="en-US"/>
          </a:p>
        </p:txBody>
      </p:sp>
      <p:sp>
        <p:nvSpPr>
          <p:cNvPr id="41" name="Freeform 17">
            <a:extLst>
              <a:ext uri="{FF2B5EF4-FFF2-40B4-BE49-F238E27FC236}">
                <a16:creationId xmlns:a16="http://schemas.microsoft.com/office/drawing/2014/main" id="{D67D4BB4-D97C-CAE4-6B2F-8275CA1FDC32}"/>
              </a:ext>
            </a:extLst>
          </p:cNvPr>
          <p:cNvSpPr/>
          <p:nvPr/>
        </p:nvSpPr>
        <p:spPr>
          <a:xfrm>
            <a:off x="4052757" y="4498844"/>
            <a:ext cx="1023739" cy="1023739"/>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4"/>
            <a:stretch>
              <a:fillRect/>
            </a:stretch>
          </a:blipFill>
        </p:spPr>
        <p:txBody>
          <a:bodyPr/>
          <a:lstStyle/>
          <a:p>
            <a:endParaRPr lang="en-US"/>
          </a:p>
        </p:txBody>
      </p:sp>
      <p:sp>
        <p:nvSpPr>
          <p:cNvPr id="42" name="Freeform 18">
            <a:extLst>
              <a:ext uri="{FF2B5EF4-FFF2-40B4-BE49-F238E27FC236}">
                <a16:creationId xmlns:a16="http://schemas.microsoft.com/office/drawing/2014/main" id="{A214EF85-0E64-AB85-5C97-2A418B1D608E}"/>
              </a:ext>
            </a:extLst>
          </p:cNvPr>
          <p:cNvSpPr/>
          <p:nvPr/>
        </p:nvSpPr>
        <p:spPr>
          <a:xfrm>
            <a:off x="3377059" y="4673299"/>
            <a:ext cx="981459" cy="895439"/>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5"/>
            <a:stretch>
              <a:fillRect/>
            </a:stretch>
          </a:blipFill>
        </p:spPr>
        <p:txBody>
          <a:bodyPr/>
          <a:lstStyle/>
          <a:p>
            <a:endParaRPr lang="en-US"/>
          </a:p>
        </p:txBody>
      </p:sp>
      <p:grpSp>
        <p:nvGrpSpPr>
          <p:cNvPr id="65" name="Group 64">
            <a:extLst>
              <a:ext uri="{FF2B5EF4-FFF2-40B4-BE49-F238E27FC236}">
                <a16:creationId xmlns:a16="http://schemas.microsoft.com/office/drawing/2014/main" id="{1449F955-CD80-71DE-B161-2CF133CE8E5C}"/>
              </a:ext>
            </a:extLst>
          </p:cNvPr>
          <p:cNvGrpSpPr/>
          <p:nvPr/>
        </p:nvGrpSpPr>
        <p:grpSpPr>
          <a:xfrm>
            <a:off x="655700" y="1537636"/>
            <a:ext cx="11781736" cy="428383"/>
            <a:chOff x="655700" y="1537636"/>
            <a:chExt cx="11781736" cy="428383"/>
          </a:xfrm>
        </p:grpSpPr>
        <p:grpSp>
          <p:nvGrpSpPr>
            <p:cNvPr id="61" name="Group 60">
              <a:extLst>
                <a:ext uri="{FF2B5EF4-FFF2-40B4-BE49-F238E27FC236}">
                  <a16:creationId xmlns:a16="http://schemas.microsoft.com/office/drawing/2014/main" id="{F7130559-CF6D-05BF-CE1F-08710C429D85}"/>
                </a:ext>
              </a:extLst>
            </p:cNvPr>
            <p:cNvGrpSpPr/>
            <p:nvPr/>
          </p:nvGrpSpPr>
          <p:grpSpPr>
            <a:xfrm>
              <a:off x="655700" y="1537636"/>
              <a:ext cx="10694891" cy="275102"/>
              <a:chOff x="655700" y="1639236"/>
              <a:chExt cx="10694891" cy="275102"/>
            </a:xfrm>
          </p:grpSpPr>
          <p:sp>
            <p:nvSpPr>
              <p:cNvPr id="48" name="Rectangle: Rounded Corners 47">
                <a:extLst>
                  <a:ext uri="{FF2B5EF4-FFF2-40B4-BE49-F238E27FC236}">
                    <a16:creationId xmlns:a16="http://schemas.microsoft.com/office/drawing/2014/main" id="{179975E3-FDA0-6CE9-0E8C-1BAE9A023EE3}"/>
                  </a:ext>
                </a:extLst>
              </p:cNvPr>
              <p:cNvSpPr/>
              <p:nvPr/>
            </p:nvSpPr>
            <p:spPr>
              <a:xfrm>
                <a:off x="6336492" y="1667685"/>
                <a:ext cx="5014099" cy="218204"/>
              </a:xfrm>
              <a:prstGeom prst="roundRect">
                <a:avLst>
                  <a:gd name="adj" fmla="val 442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rgbClr val="E95000"/>
                    </a:solidFill>
                  </a:rPr>
                  <a:t>Premium Imported &amp; Craft Brands (Niche but Growing)</a:t>
                </a:r>
              </a:p>
            </p:txBody>
          </p:sp>
          <p:sp>
            <p:nvSpPr>
              <p:cNvPr id="49" name="Rectangle: Rounded Corners 48">
                <a:extLst>
                  <a:ext uri="{FF2B5EF4-FFF2-40B4-BE49-F238E27FC236}">
                    <a16:creationId xmlns:a16="http://schemas.microsoft.com/office/drawing/2014/main" id="{77BCC4F5-B666-9B8A-F5F4-AF3790679704}"/>
                  </a:ext>
                </a:extLst>
              </p:cNvPr>
              <p:cNvSpPr/>
              <p:nvPr/>
            </p:nvSpPr>
            <p:spPr>
              <a:xfrm>
                <a:off x="655700" y="1639236"/>
                <a:ext cx="3576750" cy="275102"/>
              </a:xfrm>
              <a:prstGeom prst="roundRect">
                <a:avLst>
                  <a:gd name="adj" fmla="val 442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rgbClr val="3F9C31"/>
                    </a:solidFill>
                  </a:rPr>
                  <a:t>Mainstream &amp; Mass Premium Brands</a:t>
                </a:r>
              </a:p>
            </p:txBody>
          </p:sp>
          <p:cxnSp>
            <p:nvCxnSpPr>
              <p:cNvPr id="52" name="Straight Connector 51">
                <a:extLst>
                  <a:ext uri="{FF2B5EF4-FFF2-40B4-BE49-F238E27FC236}">
                    <a16:creationId xmlns:a16="http://schemas.microsoft.com/office/drawing/2014/main" id="{3A4194B3-40A3-3307-C120-54F0A7370DE1}"/>
                  </a:ext>
                </a:extLst>
              </p:cNvPr>
              <p:cNvCxnSpPr>
                <a:cxnSpLocks/>
              </p:cNvCxnSpPr>
              <p:nvPr/>
            </p:nvCxnSpPr>
            <p:spPr>
              <a:xfrm>
                <a:off x="6342394" y="1657378"/>
                <a:ext cx="0" cy="238818"/>
              </a:xfrm>
              <a:prstGeom prst="line">
                <a:avLst/>
              </a:prstGeom>
              <a:ln w="28575">
                <a:solidFill>
                  <a:srgbClr val="E95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F4706CB-F579-7019-2734-08066742271A}"/>
                  </a:ext>
                </a:extLst>
              </p:cNvPr>
              <p:cNvCxnSpPr>
                <a:cxnSpLocks/>
              </p:cNvCxnSpPr>
              <p:nvPr/>
            </p:nvCxnSpPr>
            <p:spPr>
              <a:xfrm>
                <a:off x="655700" y="1657378"/>
                <a:ext cx="0" cy="238818"/>
              </a:xfrm>
              <a:prstGeom prst="line">
                <a:avLst/>
              </a:prstGeom>
              <a:ln w="28575">
                <a:solidFill>
                  <a:srgbClr val="3F9C31"/>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1B62A6A8-6C12-28DF-80C4-B61B582C1A59}"/>
                </a:ext>
              </a:extLst>
            </p:cNvPr>
            <p:cNvSpPr txBox="1"/>
            <p:nvPr/>
          </p:nvSpPr>
          <p:spPr>
            <a:xfrm>
              <a:off x="6335086" y="1719798"/>
              <a:ext cx="6102350" cy="246221"/>
            </a:xfrm>
            <a:prstGeom prst="rect">
              <a:avLst/>
            </a:prstGeom>
            <a:noFill/>
          </p:spPr>
          <p:txBody>
            <a:bodyPr wrap="square">
              <a:spAutoFit/>
            </a:bodyPr>
            <a:lstStyle/>
            <a:p>
              <a:r>
                <a:rPr lang="en-US" sz="1000" b="0" i="1" dirty="0">
                  <a:solidFill>
                    <a:srgbClr val="999999"/>
                  </a:solidFill>
                  <a:effectLst/>
                  <a:latin typeface="+mj-lt"/>
                </a:rPr>
                <a:t>Craft/Premium Import base: Urban affluent respondents (n=280)</a:t>
              </a:r>
              <a:endParaRPr lang="en-US" sz="1000" dirty="0">
                <a:latin typeface="+mj-lt"/>
              </a:endParaRPr>
            </a:p>
          </p:txBody>
        </p:sp>
        <p:sp>
          <p:nvSpPr>
            <p:cNvPr id="64" name="TextBox 63">
              <a:extLst>
                <a:ext uri="{FF2B5EF4-FFF2-40B4-BE49-F238E27FC236}">
                  <a16:creationId xmlns:a16="http://schemas.microsoft.com/office/drawing/2014/main" id="{9ADBAEC1-09B2-CCE6-30C5-A9037C3EE5B0}"/>
                </a:ext>
              </a:extLst>
            </p:cNvPr>
            <p:cNvSpPr txBox="1"/>
            <p:nvPr/>
          </p:nvSpPr>
          <p:spPr>
            <a:xfrm>
              <a:off x="655700" y="1719798"/>
              <a:ext cx="6102350" cy="246221"/>
            </a:xfrm>
            <a:prstGeom prst="rect">
              <a:avLst/>
            </a:prstGeom>
            <a:noFill/>
          </p:spPr>
          <p:txBody>
            <a:bodyPr wrap="square">
              <a:spAutoFit/>
            </a:bodyPr>
            <a:lstStyle/>
            <a:p>
              <a:r>
                <a:rPr lang="en-US" sz="1000" b="0" i="1" dirty="0">
                  <a:solidFill>
                    <a:srgbClr val="999999"/>
                  </a:solidFill>
                  <a:effectLst/>
                  <a:latin typeface="+mj-lt"/>
                </a:rPr>
                <a:t>Base: All respondents (n=1,200)</a:t>
              </a:r>
            </a:p>
          </p:txBody>
        </p:sp>
      </p:grpSp>
    </p:spTree>
    <p:extLst>
      <p:ext uri="{BB962C8B-B14F-4D97-AF65-F5344CB8AC3E}">
        <p14:creationId xmlns:p14="http://schemas.microsoft.com/office/powerpoint/2010/main" val="260803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0ED5-A5FB-BD3C-8B97-05736CF08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3BC00E-26DA-F4F0-94EF-471B690143C6}"/>
              </a:ext>
            </a:extLst>
          </p:cNvPr>
          <p:cNvSpPr>
            <a:spLocks noGrp="1"/>
          </p:cNvSpPr>
          <p:nvPr>
            <p:ph type="title"/>
          </p:nvPr>
        </p:nvSpPr>
        <p:spPr/>
        <p:txBody>
          <a:bodyPr>
            <a:normAutofit/>
          </a:bodyPr>
          <a:lstStyle/>
          <a:p>
            <a:r>
              <a:rPr lang="en-US" dirty="0"/>
              <a:t>Tet 2026 Purchase Consideration</a:t>
            </a:r>
          </a:p>
        </p:txBody>
      </p:sp>
      <p:graphicFrame>
        <p:nvGraphicFramePr>
          <p:cNvPr id="3" name="Table 2">
            <a:extLst>
              <a:ext uri="{FF2B5EF4-FFF2-40B4-BE49-F238E27FC236}">
                <a16:creationId xmlns:a16="http://schemas.microsoft.com/office/drawing/2014/main" id="{00422C42-4135-875A-6B01-7E67B385CDB6}"/>
              </a:ext>
            </a:extLst>
          </p:cNvPr>
          <p:cNvGraphicFramePr>
            <a:graphicFrameLocks noGrp="1"/>
          </p:cNvGraphicFramePr>
          <p:nvPr>
            <p:extLst>
              <p:ext uri="{D42A27DB-BD31-4B8C-83A1-F6EECF244321}">
                <p14:modId xmlns:p14="http://schemas.microsoft.com/office/powerpoint/2010/main" val="811557561"/>
              </p:ext>
            </p:extLst>
          </p:nvPr>
        </p:nvGraphicFramePr>
        <p:xfrm>
          <a:off x="653697" y="1702846"/>
          <a:ext cx="11369686" cy="4418878"/>
        </p:xfrm>
        <a:graphic>
          <a:graphicData uri="http://schemas.openxmlformats.org/drawingml/2006/table">
            <a:tbl>
              <a:tblPr>
                <a:tableStyleId>{5C22544A-7EE6-4342-B048-85BDC9FD1C3A}</a:tableStyleId>
              </a:tblPr>
              <a:tblGrid>
                <a:gridCol w="1573036">
                  <a:extLst>
                    <a:ext uri="{9D8B030D-6E8A-4147-A177-3AD203B41FA5}">
                      <a16:colId xmlns:a16="http://schemas.microsoft.com/office/drawing/2014/main" val="2609019301"/>
                    </a:ext>
                  </a:extLst>
                </a:gridCol>
                <a:gridCol w="979665">
                  <a:extLst>
                    <a:ext uri="{9D8B030D-6E8A-4147-A177-3AD203B41FA5}">
                      <a16:colId xmlns:a16="http://schemas.microsoft.com/office/drawing/2014/main" val="2947227904"/>
                    </a:ext>
                  </a:extLst>
                </a:gridCol>
                <a:gridCol w="979665">
                  <a:extLst>
                    <a:ext uri="{9D8B030D-6E8A-4147-A177-3AD203B41FA5}">
                      <a16:colId xmlns:a16="http://schemas.microsoft.com/office/drawing/2014/main" val="3946477938"/>
                    </a:ext>
                  </a:extLst>
                </a:gridCol>
                <a:gridCol w="979665">
                  <a:extLst>
                    <a:ext uri="{9D8B030D-6E8A-4147-A177-3AD203B41FA5}">
                      <a16:colId xmlns:a16="http://schemas.microsoft.com/office/drawing/2014/main" val="856585975"/>
                    </a:ext>
                  </a:extLst>
                </a:gridCol>
                <a:gridCol w="979665">
                  <a:extLst>
                    <a:ext uri="{9D8B030D-6E8A-4147-A177-3AD203B41FA5}">
                      <a16:colId xmlns:a16="http://schemas.microsoft.com/office/drawing/2014/main" val="4001209562"/>
                    </a:ext>
                  </a:extLst>
                </a:gridCol>
                <a:gridCol w="979665">
                  <a:extLst>
                    <a:ext uri="{9D8B030D-6E8A-4147-A177-3AD203B41FA5}">
                      <a16:colId xmlns:a16="http://schemas.microsoft.com/office/drawing/2014/main" val="2900559510"/>
                    </a:ext>
                  </a:extLst>
                </a:gridCol>
                <a:gridCol w="979665">
                  <a:extLst>
                    <a:ext uri="{9D8B030D-6E8A-4147-A177-3AD203B41FA5}">
                      <a16:colId xmlns:a16="http://schemas.microsoft.com/office/drawing/2014/main" val="3156636508"/>
                    </a:ext>
                  </a:extLst>
                </a:gridCol>
                <a:gridCol w="979665">
                  <a:extLst>
                    <a:ext uri="{9D8B030D-6E8A-4147-A177-3AD203B41FA5}">
                      <a16:colId xmlns:a16="http://schemas.microsoft.com/office/drawing/2014/main" val="2330253953"/>
                    </a:ext>
                  </a:extLst>
                </a:gridCol>
                <a:gridCol w="979665">
                  <a:extLst>
                    <a:ext uri="{9D8B030D-6E8A-4147-A177-3AD203B41FA5}">
                      <a16:colId xmlns:a16="http://schemas.microsoft.com/office/drawing/2014/main" val="1797070639"/>
                    </a:ext>
                  </a:extLst>
                </a:gridCol>
                <a:gridCol w="979665">
                  <a:extLst>
                    <a:ext uri="{9D8B030D-6E8A-4147-A177-3AD203B41FA5}">
                      <a16:colId xmlns:a16="http://schemas.microsoft.com/office/drawing/2014/main" val="489583276"/>
                    </a:ext>
                  </a:extLst>
                </a:gridCol>
                <a:gridCol w="979665">
                  <a:extLst>
                    <a:ext uri="{9D8B030D-6E8A-4147-A177-3AD203B41FA5}">
                      <a16:colId xmlns:a16="http://schemas.microsoft.com/office/drawing/2014/main" val="18802874"/>
                    </a:ext>
                  </a:extLst>
                </a:gridCol>
              </a:tblGrid>
              <a:tr h="342814">
                <a:tc>
                  <a:txBody>
                    <a:bodyPr/>
                    <a:lstStyle/>
                    <a:p>
                      <a:pPr algn="ctr" fontAlgn="b">
                        <a:buNone/>
                      </a:pPr>
                      <a:endParaRPr lang="en-US" sz="1100" b="0"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673646"/>
                  </a:ext>
                </a:extLst>
              </a:tr>
              <a:tr h="339672">
                <a:tc>
                  <a:txBody>
                    <a:bodyPr/>
                    <a:lstStyle/>
                    <a:p>
                      <a:pPr algn="l" fontAlgn="b">
                        <a:buNone/>
                      </a:pPr>
                      <a:endParaRPr lang="en-US" sz="11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i="1" dirty="0">
                          <a:solidFill>
                            <a:schemeClr val="bg1">
                              <a:lumMod val="50000"/>
                            </a:schemeClr>
                          </a:solidFill>
                        </a:rPr>
                        <a:t>Premium</a:t>
                      </a: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i="1" dirty="0">
                          <a:solidFill>
                            <a:schemeClr val="bg1">
                              <a:lumMod val="50000"/>
                            </a:schemeClr>
                          </a:solidFill>
                        </a:rPr>
                        <a:t>Premium</a:t>
                      </a: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lumMod val="50000"/>
                            </a:schemeClr>
                          </a:solidFill>
                          <a:effectLst/>
                          <a:uLnTx/>
                          <a:uFillTx/>
                          <a:latin typeface="+mn-lt"/>
                          <a:ea typeface="+mn-ea"/>
                          <a:cs typeface="+mn-cs"/>
                        </a:rPr>
                        <a:t>Mainstream</a:t>
                      </a: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i="1" dirty="0">
                          <a:solidFill>
                            <a:schemeClr val="bg1">
                              <a:lumMod val="50000"/>
                            </a:schemeClr>
                          </a:solidFill>
                        </a:rPr>
                        <a:t>Mainstream</a:t>
                      </a: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i="1" dirty="0">
                          <a:solidFill>
                            <a:schemeClr val="bg1">
                              <a:lumMod val="50000"/>
                            </a:schemeClr>
                          </a:solidFill>
                        </a:rPr>
                        <a:t>Mainstream</a:t>
                      </a: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i="1" dirty="0">
                          <a:solidFill>
                            <a:schemeClr val="bg1">
                              <a:lumMod val="50000"/>
                            </a:schemeClr>
                          </a:solidFill>
                        </a:rPr>
                        <a:t>Premium</a:t>
                      </a: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i="1" dirty="0">
                          <a:solidFill>
                            <a:schemeClr val="bg1">
                              <a:lumMod val="50000"/>
                            </a:schemeClr>
                          </a:solidFill>
                        </a:rPr>
                        <a:t>Premium</a:t>
                      </a: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i="1" dirty="0">
                          <a:solidFill>
                            <a:schemeClr val="bg1">
                              <a:lumMod val="50000"/>
                            </a:schemeClr>
                          </a:solidFill>
                        </a:rPr>
                        <a:t>Mainstream</a:t>
                      </a: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000" b="0" i="1" u="none" strike="noStrike" dirty="0">
                          <a:solidFill>
                            <a:schemeClr val="bg1">
                              <a:lumMod val="50000"/>
                            </a:schemeClr>
                          </a:solidFill>
                          <a:effectLst/>
                          <a:latin typeface="+mn-lt"/>
                        </a:rPr>
                        <a:t>Belgian Import</a:t>
                      </a: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i="1" dirty="0">
                          <a:solidFill>
                            <a:schemeClr val="bg1">
                              <a:lumMod val="50000"/>
                            </a:schemeClr>
                          </a:solidFill>
                        </a:rPr>
                        <a:t>Local </a:t>
                      </a:r>
                    </a:p>
                    <a:p>
                      <a:pPr algn="ctr"/>
                      <a:r>
                        <a:rPr lang="en-US" sz="1000" i="1" dirty="0">
                          <a:solidFill>
                            <a:schemeClr val="bg1">
                              <a:lumMod val="50000"/>
                            </a:schemeClr>
                          </a:solidFill>
                        </a:rPr>
                        <a:t>Craft</a:t>
                      </a:r>
                      <a:endParaRPr lang="en-US" sz="1000" b="0" i="1" u="none" strike="noStrike" dirty="0">
                        <a:solidFill>
                          <a:schemeClr val="bg1">
                            <a:lumMod val="50000"/>
                          </a:schemeClr>
                        </a:solidFill>
                        <a:effectLst/>
                        <a:latin typeface="+mn-lt"/>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6331435"/>
                  </a:ext>
                </a:extLst>
              </a:tr>
              <a:tr h="339672">
                <a:tc>
                  <a:txBody>
                    <a:bodyPr/>
                    <a:lstStyle/>
                    <a:p>
                      <a:pPr algn="l" fontAlgn="b">
                        <a:buNone/>
                      </a:pPr>
                      <a:r>
                        <a:rPr lang="en-US" sz="1100" b="0" i="0" u="none" strike="noStrike" dirty="0">
                          <a:solidFill>
                            <a:schemeClr val="tx1"/>
                          </a:solidFill>
                          <a:effectLst/>
                          <a:latin typeface="+mn-lt"/>
                        </a:rPr>
                        <a:t>Premium Image</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88%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E95000"/>
                          </a:solidFill>
                          <a:effectLst/>
                          <a:latin typeface="+mn-lt"/>
                        </a:rPr>
                        <a:t>38%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E95000"/>
                          </a:solidFill>
                          <a:effectLst/>
                          <a:latin typeface="+mn-lt"/>
                        </a:rPr>
                        <a:t>28%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E95000"/>
                          </a:solidFill>
                          <a:effectLst/>
                          <a:latin typeface="+mn-lt"/>
                        </a:rPr>
                        <a:t>24%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78%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82%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chemeClr val="bg1">
                              <a:lumMod val="50000"/>
                            </a:schemeClr>
                          </a:solidFill>
                          <a:effectLst/>
                          <a:latin typeface="+mn-lt"/>
                        </a:rPr>
                        <a:t>22%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86%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US" sz="1100" b="0" i="0" u="none" strike="noStrike" dirty="0">
                          <a:solidFill>
                            <a:srgbClr val="3C9F31"/>
                          </a:solidFill>
                          <a:effectLst/>
                          <a:latin typeface="+mn-lt"/>
                        </a:rPr>
                        <a:t>78%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8214081"/>
                  </a:ext>
                </a:extLst>
              </a:tr>
              <a:tr h="339672">
                <a:tc>
                  <a:txBody>
                    <a:bodyPr/>
                    <a:lstStyle/>
                    <a:p>
                      <a:pPr algn="l" fontAlgn="b">
                        <a:buNone/>
                      </a:pPr>
                      <a:r>
                        <a:rPr lang="en-US" sz="1100" b="0" i="0" u="none" strike="noStrike" dirty="0">
                          <a:solidFill>
                            <a:schemeClr val="tx1"/>
                          </a:solidFill>
                          <a:effectLst/>
                          <a:latin typeface="+mn-lt"/>
                        </a:rPr>
                        <a:t>Local/ </a:t>
                      </a:r>
                      <a:r>
                        <a:rPr lang="en-US" sz="1100" b="0" dirty="0">
                          <a:solidFill>
                            <a:schemeClr val="tx1"/>
                          </a:solidFill>
                          <a:effectLst/>
                          <a:latin typeface="+mn-lt"/>
                        </a:rPr>
                        <a:t>Vietnamese</a:t>
                      </a:r>
                      <a:endParaRPr lang="en-US" sz="11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E95000"/>
                          </a:solidFill>
                          <a:effectLst/>
                          <a:latin typeface="+mn-lt"/>
                        </a:rPr>
                        <a:t>48%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92%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88%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94%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chemeClr val="bg1">
                              <a:lumMod val="50000"/>
                            </a:schemeClr>
                          </a:solidFill>
                          <a:effectLst/>
                          <a:latin typeface="+mn-lt"/>
                        </a:rPr>
                        <a:t>18%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chemeClr val="bg1">
                              <a:lumMod val="50000"/>
                            </a:schemeClr>
                          </a:solidFill>
                          <a:effectLst/>
                          <a:latin typeface="+mn-lt"/>
                        </a:rPr>
                        <a:t>14%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US" sz="1100" b="0" i="0" u="none" strike="noStrike" dirty="0">
                          <a:solidFill>
                            <a:srgbClr val="E95000"/>
                          </a:solidFill>
                          <a:effectLst/>
                          <a:latin typeface="+mn-lt"/>
                        </a:rPr>
                        <a:t>62%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23488951"/>
                  </a:ext>
                </a:extLst>
              </a:tr>
              <a:tr h="339672">
                <a:tc>
                  <a:txBody>
                    <a:bodyPr/>
                    <a:lstStyle/>
                    <a:p>
                      <a:pPr algn="l" fontAlgn="b">
                        <a:buNone/>
                      </a:pPr>
                      <a:r>
                        <a:rPr lang="en-US" sz="1100" b="0" i="0" u="none" strike="noStrike" dirty="0">
                          <a:solidFill>
                            <a:schemeClr val="tx1"/>
                          </a:solidFill>
                          <a:effectLst/>
                          <a:latin typeface="+mn-lt"/>
                        </a:rPr>
                        <a:t>Tet </a:t>
                      </a:r>
                      <a:r>
                        <a:rPr lang="en-US" sz="1100" b="0" dirty="0">
                          <a:solidFill>
                            <a:schemeClr val="tx1"/>
                          </a:solidFill>
                          <a:effectLst/>
                          <a:latin typeface="+mn-lt"/>
                        </a:rPr>
                        <a:t>Gifting</a:t>
                      </a:r>
                      <a:endParaRPr lang="en-US" sz="11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82%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68%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E95000"/>
                          </a:solidFill>
                          <a:effectLst/>
                          <a:latin typeface="+mn-lt"/>
                        </a:rPr>
                        <a:t>54%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E95000"/>
                          </a:solidFill>
                          <a:effectLst/>
                          <a:latin typeface="+mn-lt"/>
                        </a:rPr>
                        <a:t>46%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E95000"/>
                          </a:solidFill>
                          <a:effectLst/>
                          <a:latin typeface="+mn-lt"/>
                        </a:rPr>
                        <a:t>42%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76%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34%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81%</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591748"/>
                  </a:ext>
                </a:extLst>
              </a:tr>
              <a:tr h="339672">
                <a:tc>
                  <a:txBody>
                    <a:bodyPr/>
                    <a:lstStyle/>
                    <a:p>
                      <a:pPr algn="l">
                        <a:buNone/>
                      </a:pPr>
                      <a:r>
                        <a:rPr lang="en-US" sz="1100" b="0" dirty="0">
                          <a:solidFill>
                            <a:schemeClr val="tx1"/>
                          </a:solidFill>
                          <a:effectLst/>
                          <a:latin typeface="+mn-lt"/>
                        </a:rPr>
                        <a:t>Special Occasions</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48%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38%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34%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83526366"/>
                  </a:ext>
                </a:extLst>
              </a:tr>
              <a:tr h="339672">
                <a:tc>
                  <a:txBody>
                    <a:bodyPr/>
                    <a:lstStyle/>
                    <a:p>
                      <a:pPr algn="l">
                        <a:buNone/>
                      </a:pPr>
                      <a:r>
                        <a:rPr lang="en-US" sz="1100" b="0" dirty="0">
                          <a:solidFill>
                            <a:schemeClr val="tx1"/>
                          </a:solidFill>
                          <a:effectLst/>
                          <a:latin typeface="+mn-lt"/>
                        </a:rPr>
                        <a:t>Family Gatherings</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42%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58%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a:solidFill>
                            <a:srgbClr val="3C9F31"/>
                          </a:solidFill>
                          <a:effectLst/>
                          <a:latin typeface="+mn-lt"/>
                          <a:ea typeface="+mn-ea"/>
                          <a:cs typeface="+mn-cs"/>
                        </a:rPr>
                        <a:t>78%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38%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34%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18%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38%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476500"/>
                  </a:ext>
                </a:extLst>
              </a:tr>
              <a:tr h="339672">
                <a:tc>
                  <a:txBody>
                    <a:bodyPr/>
                    <a:lstStyle/>
                    <a:p>
                      <a:pPr algn="l">
                        <a:buNone/>
                      </a:pPr>
                      <a:r>
                        <a:rPr lang="en-US" sz="1100" b="0" dirty="0">
                          <a:solidFill>
                            <a:schemeClr val="tx1"/>
                          </a:solidFill>
                          <a:effectLst/>
                          <a:latin typeface="+mn-lt"/>
                        </a:rPr>
                        <a:t>Modern/ Innovative</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42%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32%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3969848"/>
                  </a:ext>
                </a:extLst>
              </a:tr>
              <a:tr h="339672">
                <a:tc>
                  <a:txBody>
                    <a:bodyPr/>
                    <a:lstStyle/>
                    <a:p>
                      <a:pPr algn="l">
                        <a:buNone/>
                      </a:pPr>
                      <a:r>
                        <a:rPr lang="en-US" sz="1100" b="0" dirty="0">
                          <a:solidFill>
                            <a:schemeClr val="tx1"/>
                          </a:solidFill>
                          <a:effectLst/>
                          <a:latin typeface="+mn-lt"/>
                        </a:rPr>
                        <a:t>Traditional/ Authentic</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38%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42%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a:solidFill>
                            <a:srgbClr val="3C9F31"/>
                          </a:solidFill>
                          <a:effectLst/>
                          <a:latin typeface="+mn-lt"/>
                          <a:ea typeface="+mn-ea"/>
                          <a:cs typeface="+mn-cs"/>
                        </a:rPr>
                        <a:t>82%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91%</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48%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34%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2774326"/>
                  </a:ext>
                </a:extLst>
              </a:tr>
              <a:tr h="339672">
                <a:tc>
                  <a:txBody>
                    <a:bodyPr/>
                    <a:lstStyle/>
                    <a:p>
                      <a:pPr algn="l">
                        <a:buNone/>
                      </a:pPr>
                      <a:r>
                        <a:rPr lang="en-US" sz="1100" b="0" dirty="0">
                          <a:solidFill>
                            <a:schemeClr val="tx1"/>
                          </a:solidFill>
                          <a:effectLst/>
                          <a:latin typeface="+mn-lt"/>
                        </a:rPr>
                        <a:t>Quality/ Trust</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81%</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a:solidFill>
                            <a:srgbClr val="3C9F31"/>
                          </a:solidFill>
                          <a:effectLst/>
                          <a:latin typeface="+mn-lt"/>
                          <a:ea typeface="+mn-ea"/>
                          <a:cs typeface="+mn-cs"/>
                        </a:rPr>
                        <a:t>78%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a:solidFill>
                            <a:srgbClr val="3C9F31"/>
                          </a:solidFill>
                          <a:effectLst/>
                          <a:latin typeface="+mn-lt"/>
                          <a:ea typeface="+mn-ea"/>
                          <a:cs typeface="+mn-cs"/>
                        </a:rPr>
                        <a:t>74%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a:solidFill>
                            <a:srgbClr val="3C9F31"/>
                          </a:solidFill>
                          <a:effectLst/>
                          <a:latin typeface="+mn-lt"/>
                          <a:ea typeface="+mn-ea"/>
                          <a:cs typeface="+mn-cs"/>
                        </a:rPr>
                        <a:t>76%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a:solidFill>
                            <a:srgbClr val="3C9F31"/>
                          </a:solidFill>
                          <a:effectLst/>
                          <a:latin typeface="+mn-lt"/>
                          <a:ea typeface="+mn-ea"/>
                          <a:cs typeface="+mn-cs"/>
                        </a:rPr>
                        <a:t>74%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79%</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64%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7425940"/>
                  </a:ext>
                </a:extLst>
              </a:tr>
              <a:tr h="339672">
                <a:tc>
                  <a:txBody>
                    <a:bodyPr/>
                    <a:lstStyle/>
                    <a:p>
                      <a:pPr algn="l">
                        <a:buNone/>
                      </a:pPr>
                      <a:r>
                        <a:rPr lang="en-US" sz="1100" b="0" dirty="0">
                          <a:solidFill>
                            <a:schemeClr val="tx1"/>
                          </a:solidFill>
                          <a:effectLst/>
                          <a:latin typeface="+mn-lt"/>
                        </a:rPr>
                        <a:t>Good Value</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34%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48%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84%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32%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16%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US" sz="1100" b="0" i="0" u="none" strike="noStrike" kern="1200" dirty="0">
                          <a:solidFill>
                            <a:schemeClr val="bg1">
                              <a:lumMod val="50000"/>
                            </a:schemeClr>
                          </a:solidFill>
                          <a:effectLst/>
                          <a:latin typeface="+mn-lt"/>
                          <a:ea typeface="+mn-ea"/>
                          <a:cs typeface="+mn-cs"/>
                        </a:rPr>
                        <a:t>22%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795764"/>
                  </a:ext>
                </a:extLst>
              </a:tr>
              <a:tr h="339672">
                <a:tc>
                  <a:txBody>
                    <a:bodyPr/>
                    <a:lstStyle/>
                    <a:p>
                      <a:pPr algn="l">
                        <a:buNone/>
                      </a:pPr>
                      <a:r>
                        <a:rPr lang="en-US" sz="1100" b="0" dirty="0">
                          <a:solidFill>
                            <a:schemeClr val="tx1"/>
                          </a:solidFill>
                          <a:effectLst/>
                          <a:latin typeface="+mn-lt"/>
                        </a:rPr>
                        <a:t>Strong Taste</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E95000"/>
                          </a:solidFill>
                          <a:effectLst/>
                          <a:latin typeface="+mn-lt"/>
                        </a:rPr>
                        <a:t>58%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56%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58%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54%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E95000"/>
                          </a:solidFill>
                          <a:effectLst/>
                          <a:latin typeface="+mn-lt"/>
                          <a:ea typeface="+mn-ea"/>
                          <a:cs typeface="+mn-cs"/>
                        </a:rPr>
                        <a:t>48%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62%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2665914"/>
                  </a:ext>
                </a:extLst>
              </a:tr>
              <a:tr h="339672">
                <a:tc>
                  <a:txBody>
                    <a:bodyPr/>
                    <a:lstStyle/>
                    <a:p>
                      <a:pPr algn="l">
                        <a:buNone/>
                      </a:pPr>
                      <a:r>
                        <a:rPr lang="en-US" sz="1100" b="0" dirty="0">
                          <a:solidFill>
                            <a:schemeClr val="tx1"/>
                          </a:solidFill>
                          <a:effectLst/>
                          <a:latin typeface="+mn-lt"/>
                        </a:rPr>
                        <a:t>Smooth/ Easy</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71%</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a:solidFill>
                            <a:srgbClr val="3C9F31"/>
                          </a:solidFill>
                          <a:effectLst/>
                          <a:latin typeface="+mn-lt"/>
                          <a:ea typeface="+mn-ea"/>
                          <a:cs typeface="+mn-cs"/>
                        </a:rPr>
                        <a:t>74%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68%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1100" b="0" i="0" u="none" strike="noStrike" kern="1200" dirty="0">
                          <a:solidFill>
                            <a:srgbClr val="3C9F31"/>
                          </a:solidFill>
                          <a:effectLst/>
                          <a:latin typeface="+mn-lt"/>
                          <a:ea typeface="+mn-ea"/>
                          <a:cs typeface="+mn-cs"/>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64%</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76%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rgbClr val="3C9F31"/>
                          </a:solidFill>
                          <a:effectLst/>
                          <a:latin typeface="+mn-lt"/>
                        </a:rPr>
                        <a:t>66%</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dirty="0">
                          <a:solidFill>
                            <a:schemeClr val="bg1">
                              <a:lumMod val="50000"/>
                            </a:schemeClr>
                          </a:solidFill>
                          <a:effectLst/>
                          <a:latin typeface="+mn-lt"/>
                        </a:rPr>
                        <a:t>58%</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US" sz="1100" b="0" i="0" u="none" strike="noStrike" dirty="0">
                          <a:solidFill>
                            <a:srgbClr val="3C9F31"/>
                          </a:solidFill>
                          <a:effectLst/>
                          <a:latin typeface="+mn-lt"/>
                        </a:rPr>
                        <a:t>72%</a:t>
                      </a:r>
                    </a:p>
                  </a:txBody>
                  <a:tcPr marL="6350" marR="6350" marT="635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7387040"/>
                  </a:ext>
                </a:extLst>
              </a:tr>
            </a:tbl>
          </a:graphicData>
        </a:graphic>
      </p:graphicFrame>
      <p:sp>
        <p:nvSpPr>
          <p:cNvPr id="7" name="Freeform 2">
            <a:extLst>
              <a:ext uri="{FF2B5EF4-FFF2-40B4-BE49-F238E27FC236}">
                <a16:creationId xmlns:a16="http://schemas.microsoft.com/office/drawing/2014/main" id="{63649286-2475-7968-449F-ADD6574E9356}"/>
              </a:ext>
            </a:extLst>
          </p:cNvPr>
          <p:cNvSpPr/>
          <p:nvPr/>
        </p:nvSpPr>
        <p:spPr>
          <a:xfrm>
            <a:off x="2341736" y="1557856"/>
            <a:ext cx="770939" cy="436544"/>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3"/>
            <a:stretch>
              <a:fillRect/>
            </a:stretch>
          </a:blipFill>
        </p:spPr>
        <p:txBody>
          <a:bodyPr/>
          <a:lstStyle/>
          <a:p>
            <a:endParaRPr lang="en-US"/>
          </a:p>
        </p:txBody>
      </p:sp>
      <p:pic>
        <p:nvPicPr>
          <p:cNvPr id="9" name="Picture 8">
            <a:extLst>
              <a:ext uri="{FF2B5EF4-FFF2-40B4-BE49-F238E27FC236}">
                <a16:creationId xmlns:a16="http://schemas.microsoft.com/office/drawing/2014/main" id="{B9F747F9-784B-585E-88F9-33C19AA9FCE0}"/>
              </a:ext>
            </a:extLst>
          </p:cNvPr>
          <p:cNvPicPr>
            <a:picLocks noChangeAspect="1"/>
          </p:cNvPicPr>
          <p:nvPr/>
        </p:nvPicPr>
        <p:blipFill>
          <a:blip r:embed="rId4"/>
          <a:stretch>
            <a:fillRect/>
          </a:stretch>
        </p:blipFill>
        <p:spPr>
          <a:xfrm>
            <a:off x="3516938" y="1625073"/>
            <a:ext cx="517645" cy="460273"/>
          </a:xfrm>
          <a:prstGeom prst="rect">
            <a:avLst/>
          </a:prstGeom>
        </p:spPr>
      </p:pic>
      <p:sp>
        <p:nvSpPr>
          <p:cNvPr id="10" name="Freeform 4">
            <a:extLst>
              <a:ext uri="{FF2B5EF4-FFF2-40B4-BE49-F238E27FC236}">
                <a16:creationId xmlns:a16="http://schemas.microsoft.com/office/drawing/2014/main" id="{CFBF0AA0-3C52-4230-6C35-AC74D898F0C4}"/>
              </a:ext>
            </a:extLst>
          </p:cNvPr>
          <p:cNvSpPr/>
          <p:nvPr/>
        </p:nvSpPr>
        <p:spPr>
          <a:xfrm>
            <a:off x="5360887" y="1555152"/>
            <a:ext cx="665810" cy="524326"/>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5"/>
            <a:stretch>
              <a:fillRect/>
            </a:stretch>
          </a:blipFill>
        </p:spPr>
        <p:txBody>
          <a:bodyPr/>
          <a:lstStyle/>
          <a:p>
            <a:endParaRPr lang="en-US"/>
          </a:p>
        </p:txBody>
      </p:sp>
      <p:sp>
        <p:nvSpPr>
          <p:cNvPr id="11" name="Freeform 5">
            <a:extLst>
              <a:ext uri="{FF2B5EF4-FFF2-40B4-BE49-F238E27FC236}">
                <a16:creationId xmlns:a16="http://schemas.microsoft.com/office/drawing/2014/main" id="{A833D10B-4867-8DAE-D5A3-4C06406E7A87}"/>
              </a:ext>
            </a:extLst>
          </p:cNvPr>
          <p:cNvSpPr/>
          <p:nvPr/>
        </p:nvSpPr>
        <p:spPr>
          <a:xfrm>
            <a:off x="6406896" y="1638525"/>
            <a:ext cx="541787" cy="327781"/>
          </a:xfrm>
          <a:custGeom>
            <a:avLst/>
            <a:gdLst/>
            <a:ahLst/>
            <a:cxnLst/>
            <a:rect l="l" t="t" r="r" b="b"/>
            <a:pathLst>
              <a:path w="9443863" h="5713537">
                <a:moveTo>
                  <a:pt x="0" y="0"/>
                </a:moveTo>
                <a:lnTo>
                  <a:pt x="9443864" y="0"/>
                </a:lnTo>
                <a:lnTo>
                  <a:pt x="9443864" y="5713538"/>
                </a:lnTo>
                <a:lnTo>
                  <a:pt x="0" y="5713538"/>
                </a:lnTo>
                <a:lnTo>
                  <a:pt x="0" y="0"/>
                </a:lnTo>
                <a:close/>
              </a:path>
            </a:pathLst>
          </a:custGeom>
          <a:blipFill>
            <a:blip r:embed="rId6"/>
            <a:stretch>
              <a:fillRect/>
            </a:stretch>
          </a:blipFill>
        </p:spPr>
        <p:txBody>
          <a:bodyPr/>
          <a:lstStyle/>
          <a:p>
            <a:endParaRPr lang="en-US"/>
          </a:p>
        </p:txBody>
      </p:sp>
      <p:sp>
        <p:nvSpPr>
          <p:cNvPr id="12" name="Freeform 6">
            <a:extLst>
              <a:ext uri="{FF2B5EF4-FFF2-40B4-BE49-F238E27FC236}">
                <a16:creationId xmlns:a16="http://schemas.microsoft.com/office/drawing/2014/main" id="{C1B780EE-60D3-3BEF-E52A-F52417486549}"/>
              </a:ext>
            </a:extLst>
          </p:cNvPr>
          <p:cNvSpPr/>
          <p:nvPr/>
        </p:nvSpPr>
        <p:spPr>
          <a:xfrm>
            <a:off x="7352946" y="1760831"/>
            <a:ext cx="675443" cy="216141"/>
          </a:xfrm>
          <a:custGeom>
            <a:avLst/>
            <a:gdLst/>
            <a:ahLst/>
            <a:cxnLst/>
            <a:rect l="l" t="t" r="r" b="b"/>
            <a:pathLst>
              <a:path w="11301259" h="3616403">
                <a:moveTo>
                  <a:pt x="0" y="0"/>
                </a:moveTo>
                <a:lnTo>
                  <a:pt x="11301258" y="0"/>
                </a:lnTo>
                <a:lnTo>
                  <a:pt x="11301258" y="3616402"/>
                </a:lnTo>
                <a:lnTo>
                  <a:pt x="0" y="3616402"/>
                </a:lnTo>
                <a:lnTo>
                  <a:pt x="0" y="0"/>
                </a:lnTo>
                <a:close/>
              </a:path>
            </a:pathLst>
          </a:custGeom>
          <a:blipFill>
            <a:blip r:embed="rId7"/>
            <a:stretch>
              <a:fillRect/>
            </a:stretch>
          </a:blipFill>
        </p:spPr>
        <p:txBody>
          <a:bodyPr/>
          <a:lstStyle/>
          <a:p>
            <a:endParaRPr lang="en-US"/>
          </a:p>
        </p:txBody>
      </p:sp>
      <p:sp>
        <p:nvSpPr>
          <p:cNvPr id="13" name="Freeform 7">
            <a:extLst>
              <a:ext uri="{FF2B5EF4-FFF2-40B4-BE49-F238E27FC236}">
                <a16:creationId xmlns:a16="http://schemas.microsoft.com/office/drawing/2014/main" id="{52A2B6E2-4EE8-4D87-3B95-A65E7A5C592F}"/>
              </a:ext>
            </a:extLst>
          </p:cNvPr>
          <p:cNvSpPr/>
          <p:nvPr/>
        </p:nvSpPr>
        <p:spPr>
          <a:xfrm>
            <a:off x="8336399" y="1563281"/>
            <a:ext cx="566011" cy="472468"/>
          </a:xfrm>
          <a:custGeom>
            <a:avLst/>
            <a:gdLst/>
            <a:ahLst/>
            <a:cxnLst/>
            <a:rect l="l" t="t" r="r" b="b"/>
            <a:pathLst>
              <a:path w="7053943" h="6172200">
                <a:moveTo>
                  <a:pt x="0" y="0"/>
                </a:moveTo>
                <a:lnTo>
                  <a:pt x="7053942" y="0"/>
                </a:lnTo>
                <a:lnTo>
                  <a:pt x="7053942" y="6172200"/>
                </a:lnTo>
                <a:lnTo>
                  <a:pt x="0" y="6172200"/>
                </a:lnTo>
                <a:lnTo>
                  <a:pt x="0" y="0"/>
                </a:lnTo>
                <a:close/>
              </a:path>
            </a:pathLst>
          </a:custGeom>
          <a:blipFill>
            <a:blip r:embed="rId8"/>
            <a:stretch>
              <a:fillRect/>
            </a:stretch>
          </a:blipFill>
        </p:spPr>
        <p:txBody>
          <a:bodyPr/>
          <a:lstStyle/>
          <a:p>
            <a:endParaRPr lang="en-US"/>
          </a:p>
        </p:txBody>
      </p:sp>
      <p:sp>
        <p:nvSpPr>
          <p:cNvPr id="14" name="Freeform 4">
            <a:extLst>
              <a:ext uri="{FF2B5EF4-FFF2-40B4-BE49-F238E27FC236}">
                <a16:creationId xmlns:a16="http://schemas.microsoft.com/office/drawing/2014/main" id="{56627360-FDBD-FEBF-503A-647FC217C288}"/>
              </a:ext>
            </a:extLst>
          </p:cNvPr>
          <p:cNvSpPr/>
          <p:nvPr/>
        </p:nvSpPr>
        <p:spPr>
          <a:xfrm>
            <a:off x="11324055" y="1538482"/>
            <a:ext cx="448178" cy="44817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9"/>
            <a:stretch>
              <a:fillRect/>
            </a:stretch>
          </a:blipFill>
        </p:spPr>
        <p:txBody>
          <a:bodyPr/>
          <a:lstStyle/>
          <a:p>
            <a:endParaRPr lang="en-US"/>
          </a:p>
        </p:txBody>
      </p:sp>
      <p:sp>
        <p:nvSpPr>
          <p:cNvPr id="18" name="Freeform 5">
            <a:extLst>
              <a:ext uri="{FF2B5EF4-FFF2-40B4-BE49-F238E27FC236}">
                <a16:creationId xmlns:a16="http://schemas.microsoft.com/office/drawing/2014/main" id="{49690017-726C-4274-4ECA-0CB05C7379F9}"/>
              </a:ext>
            </a:extLst>
          </p:cNvPr>
          <p:cNvSpPr/>
          <p:nvPr/>
        </p:nvSpPr>
        <p:spPr>
          <a:xfrm>
            <a:off x="10288976" y="1513221"/>
            <a:ext cx="522528" cy="52252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0"/>
            <a:stretch>
              <a:fillRect/>
            </a:stretch>
          </a:blipFill>
        </p:spPr>
        <p:txBody>
          <a:bodyPr/>
          <a:lstStyle/>
          <a:p>
            <a:endParaRPr lang="en-US"/>
          </a:p>
        </p:txBody>
      </p:sp>
      <p:sp>
        <p:nvSpPr>
          <p:cNvPr id="19" name="Freeform 6">
            <a:extLst>
              <a:ext uri="{FF2B5EF4-FFF2-40B4-BE49-F238E27FC236}">
                <a16:creationId xmlns:a16="http://schemas.microsoft.com/office/drawing/2014/main" id="{44A04A18-F65C-0E62-E187-50127323257F}"/>
              </a:ext>
            </a:extLst>
          </p:cNvPr>
          <p:cNvSpPr/>
          <p:nvPr/>
        </p:nvSpPr>
        <p:spPr>
          <a:xfrm>
            <a:off x="9294639" y="1548190"/>
            <a:ext cx="566011" cy="566011"/>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1"/>
            <a:stretch>
              <a:fillRect/>
            </a:stretch>
          </a:blipFill>
        </p:spPr>
        <p:txBody>
          <a:bodyPr/>
          <a:lstStyle/>
          <a:p>
            <a:endParaRPr lang="en-US"/>
          </a:p>
        </p:txBody>
      </p:sp>
      <p:sp>
        <p:nvSpPr>
          <p:cNvPr id="23" name="TextBox 22">
            <a:extLst>
              <a:ext uri="{FF2B5EF4-FFF2-40B4-BE49-F238E27FC236}">
                <a16:creationId xmlns:a16="http://schemas.microsoft.com/office/drawing/2014/main" id="{6D901442-101D-473F-6E16-A02F225F361B}"/>
              </a:ext>
            </a:extLst>
          </p:cNvPr>
          <p:cNvSpPr txBox="1"/>
          <p:nvPr/>
        </p:nvSpPr>
        <p:spPr>
          <a:xfrm>
            <a:off x="653697" y="1133286"/>
            <a:ext cx="8100945" cy="276999"/>
          </a:xfrm>
          <a:prstGeom prst="rect">
            <a:avLst/>
          </a:prstGeom>
          <a:noFill/>
        </p:spPr>
        <p:txBody>
          <a:bodyPr wrap="square">
            <a:spAutoFit/>
          </a:bodyPr>
          <a:lstStyle/>
          <a:p>
            <a:r>
              <a:rPr lang="en-US" sz="1200" dirty="0"/>
              <a:t>Detailed Brand Attribute Perceptions</a:t>
            </a:r>
          </a:p>
        </p:txBody>
      </p:sp>
      <p:pic>
        <p:nvPicPr>
          <p:cNvPr id="5" name="Picture 4">
            <a:extLst>
              <a:ext uri="{FF2B5EF4-FFF2-40B4-BE49-F238E27FC236}">
                <a16:creationId xmlns:a16="http://schemas.microsoft.com/office/drawing/2014/main" id="{4C994DAE-EEE0-ED66-9659-E4DE4BFC4234}"/>
              </a:ext>
            </a:extLst>
          </p:cNvPr>
          <p:cNvPicPr>
            <a:picLocks noChangeAspect="1"/>
          </p:cNvPicPr>
          <p:nvPr/>
        </p:nvPicPr>
        <p:blipFill>
          <a:blip r:embed="rId12"/>
          <a:stretch>
            <a:fillRect/>
          </a:stretch>
        </p:blipFill>
        <p:spPr>
          <a:xfrm>
            <a:off x="4438979" y="1446223"/>
            <a:ext cx="529679" cy="523940"/>
          </a:xfrm>
          <a:prstGeom prst="rect">
            <a:avLst/>
          </a:prstGeom>
        </p:spPr>
      </p:pic>
      <p:sp>
        <p:nvSpPr>
          <p:cNvPr id="4" name="TextBox 3">
            <a:extLst>
              <a:ext uri="{FF2B5EF4-FFF2-40B4-BE49-F238E27FC236}">
                <a16:creationId xmlns:a16="http://schemas.microsoft.com/office/drawing/2014/main" id="{D0A434C9-A7FD-9F04-C90E-E1376725E14A}"/>
              </a:ext>
            </a:extLst>
          </p:cNvPr>
          <p:cNvSpPr txBox="1"/>
          <p:nvPr/>
        </p:nvSpPr>
        <p:spPr>
          <a:xfrm>
            <a:off x="576707" y="6171325"/>
            <a:ext cx="9785702" cy="553998"/>
          </a:xfrm>
          <a:prstGeom prst="rect">
            <a:avLst/>
          </a:prstGeom>
          <a:noFill/>
        </p:spPr>
        <p:txBody>
          <a:bodyPr wrap="square" anchor="b">
            <a:spAutoFit/>
          </a:bodyPr>
          <a:lstStyle/>
          <a:p>
            <a:r>
              <a:rPr lang="en-US" sz="1000" i="1" dirty="0">
                <a:solidFill>
                  <a:schemeClr val="tx1">
                    <a:lumMod val="60000"/>
                    <a:lumOff val="40000"/>
                  </a:schemeClr>
                </a:solidFill>
              </a:rPr>
              <a:t>Q: For each brand, please indicate which attributes apply</a:t>
            </a:r>
          </a:p>
          <a:p>
            <a:r>
              <a:rPr lang="en-US" sz="1000" i="1" dirty="0">
                <a:solidFill>
                  <a:schemeClr val="tx1">
                    <a:lumMod val="60000"/>
                    <a:lumOff val="40000"/>
                  </a:schemeClr>
                </a:solidFill>
              </a:rPr>
              <a:t>Base: Brand aware respondents (Mainstream brands n=180-980, Premium mass brands n=120-580) and urban affluent oversample for craft/premium imports (n=120-180) | Vietnam Beer Market and Tet 2026 Consumer Trends | InsightAsia Vietnam Primary Research | December 2025</a:t>
            </a:r>
          </a:p>
        </p:txBody>
      </p:sp>
    </p:spTree>
    <p:extLst>
      <p:ext uri="{BB962C8B-B14F-4D97-AF65-F5344CB8AC3E}">
        <p14:creationId xmlns:p14="http://schemas.microsoft.com/office/powerpoint/2010/main" val="154817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13A2-AC85-7AC8-B185-DF6496034259}"/>
              </a:ext>
            </a:extLst>
          </p:cNvPr>
          <p:cNvSpPr>
            <a:spLocks noGrp="1"/>
          </p:cNvSpPr>
          <p:nvPr>
            <p:ph type="title"/>
          </p:nvPr>
        </p:nvSpPr>
        <p:spPr/>
        <p:txBody>
          <a:bodyPr/>
          <a:lstStyle/>
          <a:p>
            <a:r>
              <a:rPr lang="en-US" dirty="0"/>
              <a:t>Brand Awareness &amp; Perceptions</a:t>
            </a:r>
          </a:p>
        </p:txBody>
      </p:sp>
      <p:graphicFrame>
        <p:nvGraphicFramePr>
          <p:cNvPr id="4" name="Diagram 12">
            <a:extLst>
              <a:ext uri="{FF2B5EF4-FFF2-40B4-BE49-F238E27FC236}">
                <a16:creationId xmlns:a16="http://schemas.microsoft.com/office/drawing/2014/main" id="{9C0681D6-3C19-D652-BE6D-9B06789BBA9C}"/>
              </a:ext>
            </a:extLst>
          </p:cNvPr>
          <p:cNvGraphicFramePr>
            <a:graphicFrameLocks/>
          </p:cNvGraphicFramePr>
          <p:nvPr>
            <p:extLst>
              <p:ext uri="{D42A27DB-BD31-4B8C-83A1-F6EECF244321}">
                <p14:modId xmlns:p14="http://schemas.microsoft.com/office/powerpoint/2010/main" val="1866073458"/>
              </p:ext>
            </p:extLst>
          </p:nvPr>
        </p:nvGraphicFramePr>
        <p:xfrm>
          <a:off x="653698" y="1597202"/>
          <a:ext cx="6988073" cy="463849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7F79BB7-0298-9147-1967-1FFC63AF0E53}"/>
              </a:ext>
            </a:extLst>
          </p:cNvPr>
          <p:cNvSpPr txBox="1"/>
          <p:nvPr/>
        </p:nvSpPr>
        <p:spPr>
          <a:xfrm>
            <a:off x="7764953" y="1507940"/>
            <a:ext cx="4082143" cy="4832092"/>
          </a:xfrm>
          <a:prstGeom prst="rect">
            <a:avLst/>
          </a:prstGeom>
          <a:noFill/>
        </p:spPr>
        <p:txBody>
          <a:bodyPr wrap="square">
            <a:spAutoFit/>
          </a:bodyPr>
          <a:lstStyle/>
          <a:p>
            <a:r>
              <a:rPr lang="en-US" sz="1300" b="1" dirty="0">
                <a:solidFill>
                  <a:srgbClr val="3F9C31"/>
                </a:solidFill>
              </a:rPr>
              <a:t>Premium–Local divide</a:t>
            </a:r>
            <a:br>
              <a:rPr lang="en-US" sz="1200" dirty="0"/>
            </a:br>
            <a:r>
              <a:rPr lang="en-US" sz="1200" dirty="0"/>
              <a:t>International premiums lead on prestige (Heineken, Sapporo, Leffe) but score low on local identity, while local brands (Saigon, Hanoi) strongly own Vietnamese heritage but lack premium credentials.</a:t>
            </a:r>
          </a:p>
          <a:p>
            <a:endParaRPr lang="en-US" sz="1200" b="1" dirty="0"/>
          </a:p>
          <a:p>
            <a:r>
              <a:rPr lang="en-US" sz="1300" b="1" dirty="0">
                <a:solidFill>
                  <a:srgbClr val="3F9C31"/>
                </a:solidFill>
              </a:rPr>
              <a:t>Tiger’s bridge role</a:t>
            </a:r>
            <a:br>
              <a:rPr lang="en-US" sz="1200" dirty="0"/>
            </a:br>
            <a:r>
              <a:rPr lang="en-US" sz="1200" dirty="0"/>
              <a:t>Balances premium strength with approachability, enabling versatility across occasions and driving strong Tet consideration.</a:t>
            </a:r>
          </a:p>
          <a:p>
            <a:endParaRPr lang="en-US" sz="1200" b="1" dirty="0"/>
          </a:p>
          <a:p>
            <a:r>
              <a:rPr lang="en-US" sz="1300" b="1" dirty="0">
                <a:solidFill>
                  <a:srgbClr val="3F9C31"/>
                </a:solidFill>
              </a:rPr>
              <a:t>Value–Quality trade-off</a:t>
            </a:r>
            <a:br>
              <a:rPr lang="en-US" sz="1200" dirty="0">
                <a:solidFill>
                  <a:srgbClr val="3F9C31"/>
                </a:solidFill>
              </a:rPr>
            </a:br>
            <a:r>
              <a:rPr lang="en-US" sz="1200" dirty="0"/>
              <a:t>Mainstream brands win on value, while premium brands lead on perceived quality.</a:t>
            </a:r>
          </a:p>
          <a:p>
            <a:endParaRPr lang="en-US" sz="1200" b="1" dirty="0"/>
          </a:p>
          <a:p>
            <a:r>
              <a:rPr lang="en-US" sz="1400" b="1" dirty="0">
                <a:solidFill>
                  <a:srgbClr val="3F9C31"/>
                </a:solidFill>
              </a:rPr>
              <a:t>Craft white space</a:t>
            </a:r>
            <a:br>
              <a:rPr lang="en-US" sz="1200" dirty="0">
                <a:solidFill>
                  <a:srgbClr val="3F9C31"/>
                </a:solidFill>
              </a:rPr>
            </a:br>
            <a:r>
              <a:rPr lang="en-US" sz="1200" dirty="0"/>
              <a:t>Pasteur Street uniquely combines modernity, local identity, and quality, signaling a “modern Vietnamese premium” opportunity.</a:t>
            </a:r>
          </a:p>
          <a:p>
            <a:endParaRPr lang="en-US" sz="1300" b="1" dirty="0"/>
          </a:p>
          <a:p>
            <a:r>
              <a:rPr lang="en-US" sz="1300" b="1" dirty="0">
                <a:solidFill>
                  <a:srgbClr val="3F9C31"/>
                </a:solidFill>
              </a:rPr>
              <a:t>Occasion split</a:t>
            </a:r>
            <a:br>
              <a:rPr lang="en-US" sz="1200" dirty="0"/>
            </a:br>
            <a:r>
              <a:rPr lang="en-US" sz="1200" dirty="0"/>
              <a:t>Mainstream dominates family occasions; premium brands dominate gifting, reflecting strategic brand allocation by use case.</a:t>
            </a:r>
          </a:p>
        </p:txBody>
      </p:sp>
      <p:pic>
        <p:nvPicPr>
          <p:cNvPr id="7" name="Picture 6">
            <a:extLst>
              <a:ext uri="{FF2B5EF4-FFF2-40B4-BE49-F238E27FC236}">
                <a16:creationId xmlns:a16="http://schemas.microsoft.com/office/drawing/2014/main" id="{D0D6CEC3-85DA-63E2-D6AE-64953E2631E1}"/>
              </a:ext>
            </a:extLst>
          </p:cNvPr>
          <p:cNvPicPr>
            <a:picLocks noChangeAspect="1"/>
          </p:cNvPicPr>
          <p:nvPr/>
        </p:nvPicPr>
        <p:blipFill>
          <a:blip r:embed="rId3"/>
          <a:stretch>
            <a:fillRect/>
          </a:stretch>
        </p:blipFill>
        <p:spPr>
          <a:xfrm>
            <a:off x="4382585" y="3256332"/>
            <a:ext cx="388381" cy="345336"/>
          </a:xfrm>
          <a:prstGeom prst="rect">
            <a:avLst/>
          </a:prstGeom>
        </p:spPr>
      </p:pic>
      <p:sp>
        <p:nvSpPr>
          <p:cNvPr id="9" name="Freeform 2">
            <a:extLst>
              <a:ext uri="{FF2B5EF4-FFF2-40B4-BE49-F238E27FC236}">
                <a16:creationId xmlns:a16="http://schemas.microsoft.com/office/drawing/2014/main" id="{EFA841F9-C639-C18B-1A6A-C8DCBA2BBC99}"/>
              </a:ext>
            </a:extLst>
          </p:cNvPr>
          <p:cNvSpPr/>
          <p:nvPr/>
        </p:nvSpPr>
        <p:spPr>
          <a:xfrm>
            <a:off x="5143501" y="2129050"/>
            <a:ext cx="537174" cy="304175"/>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4"/>
            <a:stretch>
              <a:fillRect/>
            </a:stretch>
          </a:blipFill>
        </p:spPr>
        <p:txBody>
          <a:bodyPr/>
          <a:lstStyle/>
          <a:p>
            <a:endParaRPr lang="en-US"/>
          </a:p>
        </p:txBody>
      </p:sp>
      <p:sp>
        <p:nvSpPr>
          <p:cNvPr id="16" name="Freeform 5">
            <a:extLst>
              <a:ext uri="{FF2B5EF4-FFF2-40B4-BE49-F238E27FC236}">
                <a16:creationId xmlns:a16="http://schemas.microsoft.com/office/drawing/2014/main" id="{869AD748-4F48-229B-354D-BB7C040AD2DF}"/>
              </a:ext>
            </a:extLst>
          </p:cNvPr>
          <p:cNvSpPr/>
          <p:nvPr/>
        </p:nvSpPr>
        <p:spPr>
          <a:xfrm>
            <a:off x="5680674" y="2087427"/>
            <a:ext cx="361951" cy="361951"/>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5"/>
            <a:stretch>
              <a:fillRect/>
            </a:stretch>
          </a:blipFill>
        </p:spPr>
        <p:txBody>
          <a:bodyPr/>
          <a:lstStyle/>
          <a:p>
            <a:endParaRPr lang="en-US"/>
          </a:p>
        </p:txBody>
      </p:sp>
      <p:sp>
        <p:nvSpPr>
          <p:cNvPr id="18" name="Oval 17">
            <a:extLst>
              <a:ext uri="{FF2B5EF4-FFF2-40B4-BE49-F238E27FC236}">
                <a16:creationId xmlns:a16="http://schemas.microsoft.com/office/drawing/2014/main" id="{6CE3B0D6-31F3-9196-5924-D9F5CE27FE18}"/>
              </a:ext>
            </a:extLst>
          </p:cNvPr>
          <p:cNvSpPr/>
          <p:nvPr/>
        </p:nvSpPr>
        <p:spPr>
          <a:xfrm>
            <a:off x="5196038" y="2596043"/>
            <a:ext cx="696761" cy="2603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D4CFB500-E7DB-417E-E55C-1B0DAE46B79A}"/>
              </a:ext>
            </a:extLst>
          </p:cNvPr>
          <p:cNvSpPr/>
          <p:nvPr/>
        </p:nvSpPr>
        <p:spPr>
          <a:xfrm>
            <a:off x="5214483" y="2635906"/>
            <a:ext cx="616725" cy="197351"/>
          </a:xfrm>
          <a:custGeom>
            <a:avLst/>
            <a:gdLst/>
            <a:ahLst/>
            <a:cxnLst/>
            <a:rect l="l" t="t" r="r" b="b"/>
            <a:pathLst>
              <a:path w="11301259" h="3616403">
                <a:moveTo>
                  <a:pt x="0" y="0"/>
                </a:moveTo>
                <a:lnTo>
                  <a:pt x="11301258" y="0"/>
                </a:lnTo>
                <a:lnTo>
                  <a:pt x="11301258" y="3616402"/>
                </a:lnTo>
                <a:lnTo>
                  <a:pt x="0" y="3616402"/>
                </a:lnTo>
                <a:lnTo>
                  <a:pt x="0" y="0"/>
                </a:lnTo>
                <a:close/>
              </a:path>
            </a:pathLst>
          </a:custGeom>
          <a:blipFill>
            <a:blip r:embed="rId6"/>
            <a:stretch>
              <a:fillRect/>
            </a:stretch>
          </a:blipFill>
        </p:spPr>
        <p:txBody>
          <a:bodyPr/>
          <a:lstStyle/>
          <a:p>
            <a:endParaRPr lang="en-US"/>
          </a:p>
        </p:txBody>
      </p:sp>
      <p:sp>
        <p:nvSpPr>
          <p:cNvPr id="19" name="Oval 18">
            <a:extLst>
              <a:ext uri="{FF2B5EF4-FFF2-40B4-BE49-F238E27FC236}">
                <a16:creationId xmlns:a16="http://schemas.microsoft.com/office/drawing/2014/main" id="{EB0EF21D-F5B5-1581-E705-1B7C559C4B85}"/>
              </a:ext>
            </a:extLst>
          </p:cNvPr>
          <p:cNvSpPr/>
          <p:nvPr/>
        </p:nvSpPr>
        <p:spPr>
          <a:xfrm>
            <a:off x="5892799" y="2381250"/>
            <a:ext cx="361951" cy="304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
            <a:extLst>
              <a:ext uri="{FF2B5EF4-FFF2-40B4-BE49-F238E27FC236}">
                <a16:creationId xmlns:a16="http://schemas.microsoft.com/office/drawing/2014/main" id="{E019FC2C-CEEC-5D81-7D57-01EAF1FF1D30}"/>
              </a:ext>
            </a:extLst>
          </p:cNvPr>
          <p:cNvSpPr/>
          <p:nvPr/>
        </p:nvSpPr>
        <p:spPr>
          <a:xfrm>
            <a:off x="5892799" y="2381250"/>
            <a:ext cx="418398" cy="349250"/>
          </a:xfrm>
          <a:custGeom>
            <a:avLst/>
            <a:gdLst/>
            <a:ahLst/>
            <a:cxnLst/>
            <a:rect l="l" t="t" r="r" b="b"/>
            <a:pathLst>
              <a:path w="7053943" h="6172200">
                <a:moveTo>
                  <a:pt x="0" y="0"/>
                </a:moveTo>
                <a:lnTo>
                  <a:pt x="7053942" y="0"/>
                </a:lnTo>
                <a:lnTo>
                  <a:pt x="7053942" y="6172200"/>
                </a:lnTo>
                <a:lnTo>
                  <a:pt x="0" y="6172200"/>
                </a:lnTo>
                <a:lnTo>
                  <a:pt x="0" y="0"/>
                </a:lnTo>
                <a:close/>
              </a:path>
            </a:pathLst>
          </a:custGeom>
          <a:blipFill>
            <a:blip r:embed="rId7"/>
            <a:stretch>
              <a:fillRect/>
            </a:stretch>
          </a:blipFill>
        </p:spPr>
        <p:txBody>
          <a:bodyPr/>
          <a:lstStyle/>
          <a:p>
            <a:endParaRPr lang="en-US"/>
          </a:p>
        </p:txBody>
      </p:sp>
      <p:pic>
        <p:nvPicPr>
          <p:cNvPr id="21" name="Picture 20">
            <a:extLst>
              <a:ext uri="{FF2B5EF4-FFF2-40B4-BE49-F238E27FC236}">
                <a16:creationId xmlns:a16="http://schemas.microsoft.com/office/drawing/2014/main" id="{2339E535-CCA3-9B21-4ED3-EA2C4B614EF5}"/>
              </a:ext>
            </a:extLst>
          </p:cNvPr>
          <p:cNvPicPr>
            <a:picLocks noChangeAspect="1"/>
          </p:cNvPicPr>
          <p:nvPr/>
        </p:nvPicPr>
        <p:blipFill>
          <a:blip r:embed="rId8"/>
          <a:stretch>
            <a:fillRect/>
          </a:stretch>
        </p:blipFill>
        <p:spPr>
          <a:xfrm>
            <a:off x="2880277" y="4603743"/>
            <a:ext cx="362353" cy="358426"/>
          </a:xfrm>
          <a:prstGeom prst="rect">
            <a:avLst/>
          </a:prstGeom>
        </p:spPr>
      </p:pic>
      <p:sp>
        <p:nvSpPr>
          <p:cNvPr id="22" name="Oval 21">
            <a:extLst>
              <a:ext uri="{FF2B5EF4-FFF2-40B4-BE49-F238E27FC236}">
                <a16:creationId xmlns:a16="http://schemas.microsoft.com/office/drawing/2014/main" id="{76D88519-C78E-A313-65CD-F231DBC567B6}"/>
              </a:ext>
            </a:extLst>
          </p:cNvPr>
          <p:cNvSpPr/>
          <p:nvPr/>
        </p:nvSpPr>
        <p:spPr>
          <a:xfrm>
            <a:off x="2547879" y="4918089"/>
            <a:ext cx="362353" cy="25558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
            <a:extLst>
              <a:ext uri="{FF2B5EF4-FFF2-40B4-BE49-F238E27FC236}">
                <a16:creationId xmlns:a16="http://schemas.microsoft.com/office/drawing/2014/main" id="{2384E338-DF93-BEEC-DD86-F5292CE1DDD5}"/>
              </a:ext>
            </a:extLst>
          </p:cNvPr>
          <p:cNvSpPr/>
          <p:nvPr/>
        </p:nvSpPr>
        <p:spPr>
          <a:xfrm>
            <a:off x="2780580" y="4993165"/>
            <a:ext cx="434866" cy="342457"/>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9"/>
            <a:stretch>
              <a:fillRect/>
            </a:stretch>
          </a:blipFill>
        </p:spPr>
        <p:txBody>
          <a:bodyPr/>
          <a:lstStyle/>
          <a:p>
            <a:endParaRPr lang="en-US"/>
          </a:p>
        </p:txBody>
      </p:sp>
      <p:sp>
        <p:nvSpPr>
          <p:cNvPr id="23" name="Oval 22">
            <a:extLst>
              <a:ext uri="{FF2B5EF4-FFF2-40B4-BE49-F238E27FC236}">
                <a16:creationId xmlns:a16="http://schemas.microsoft.com/office/drawing/2014/main" id="{5E4D6F71-688B-4F84-8CD0-007CF32D47CE}"/>
              </a:ext>
            </a:extLst>
          </p:cNvPr>
          <p:cNvSpPr/>
          <p:nvPr/>
        </p:nvSpPr>
        <p:spPr>
          <a:xfrm>
            <a:off x="2119401" y="5110609"/>
            <a:ext cx="292150" cy="9723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C29FBB5-A2EC-47B7-290C-957D40E92A1F}"/>
              </a:ext>
            </a:extLst>
          </p:cNvPr>
          <p:cNvSpPr/>
          <p:nvPr/>
        </p:nvSpPr>
        <p:spPr>
          <a:xfrm rot="2316581">
            <a:off x="2196756" y="5146381"/>
            <a:ext cx="292150" cy="1249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B5FA6AD3-8983-4DF1-9997-E52A56CA6782}"/>
              </a:ext>
            </a:extLst>
          </p:cNvPr>
          <p:cNvSpPr/>
          <p:nvPr/>
        </p:nvSpPr>
        <p:spPr>
          <a:xfrm>
            <a:off x="2310912" y="5073677"/>
            <a:ext cx="362353" cy="219224"/>
          </a:xfrm>
          <a:custGeom>
            <a:avLst/>
            <a:gdLst/>
            <a:ahLst/>
            <a:cxnLst/>
            <a:rect l="l" t="t" r="r" b="b"/>
            <a:pathLst>
              <a:path w="9443863" h="5713537">
                <a:moveTo>
                  <a:pt x="0" y="0"/>
                </a:moveTo>
                <a:lnTo>
                  <a:pt x="9443864" y="0"/>
                </a:lnTo>
                <a:lnTo>
                  <a:pt x="9443864" y="5713538"/>
                </a:lnTo>
                <a:lnTo>
                  <a:pt x="0" y="5713538"/>
                </a:lnTo>
                <a:lnTo>
                  <a:pt x="0" y="0"/>
                </a:lnTo>
                <a:close/>
              </a:path>
            </a:pathLst>
          </a:custGeom>
          <a:blipFill>
            <a:blip r:embed="rId10"/>
            <a:stretch>
              <a:fillRect/>
            </a:stretch>
          </a:blipFill>
        </p:spPr>
        <p:txBody>
          <a:bodyPr/>
          <a:lstStyle/>
          <a:p>
            <a:endParaRPr lang="en-US"/>
          </a:p>
        </p:txBody>
      </p:sp>
      <p:sp>
        <p:nvSpPr>
          <p:cNvPr id="25" name="Oval 24">
            <a:extLst>
              <a:ext uri="{FF2B5EF4-FFF2-40B4-BE49-F238E27FC236}">
                <a16:creationId xmlns:a16="http://schemas.microsoft.com/office/drawing/2014/main" id="{8E08569D-4A4F-09EC-A2DF-0D144D29C9C9}"/>
              </a:ext>
            </a:extLst>
          </p:cNvPr>
          <p:cNvSpPr/>
          <p:nvPr/>
        </p:nvSpPr>
        <p:spPr>
          <a:xfrm>
            <a:off x="2541311" y="5292901"/>
            <a:ext cx="316316" cy="2764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71E859DB-952D-CDAA-EBA8-83A28E0B9698}"/>
              </a:ext>
            </a:extLst>
          </p:cNvPr>
          <p:cNvSpPr/>
          <p:nvPr/>
        </p:nvSpPr>
        <p:spPr>
          <a:xfrm>
            <a:off x="2684582" y="5274691"/>
            <a:ext cx="469273" cy="469273"/>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1"/>
            <a:stretch>
              <a:fillRect/>
            </a:stretch>
          </a:blipFill>
        </p:spPr>
        <p:txBody>
          <a:bodyPr/>
          <a:lstStyle/>
          <a:p>
            <a:endParaRPr lang="en-US"/>
          </a:p>
        </p:txBody>
      </p:sp>
      <p:sp>
        <p:nvSpPr>
          <p:cNvPr id="26" name="Oval 25">
            <a:extLst>
              <a:ext uri="{FF2B5EF4-FFF2-40B4-BE49-F238E27FC236}">
                <a16:creationId xmlns:a16="http://schemas.microsoft.com/office/drawing/2014/main" id="{6D0EEF7E-D5AD-7515-BF6F-2639E7AD3FDE}"/>
              </a:ext>
            </a:extLst>
          </p:cNvPr>
          <p:cNvSpPr/>
          <p:nvPr/>
        </p:nvSpPr>
        <p:spPr>
          <a:xfrm>
            <a:off x="4770965" y="1917701"/>
            <a:ext cx="1701801" cy="680500"/>
          </a:xfrm>
          <a:prstGeom prst="ellipse">
            <a:avLst/>
          </a:prstGeom>
          <a:solidFill>
            <a:srgbClr val="048843">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4">
            <a:extLst>
              <a:ext uri="{FF2B5EF4-FFF2-40B4-BE49-F238E27FC236}">
                <a16:creationId xmlns:a16="http://schemas.microsoft.com/office/drawing/2014/main" id="{18C21881-994B-28B0-10FE-A2194D787DC1}"/>
              </a:ext>
            </a:extLst>
          </p:cNvPr>
          <p:cNvSpPr/>
          <p:nvPr/>
        </p:nvSpPr>
        <p:spPr>
          <a:xfrm>
            <a:off x="4314553" y="2927000"/>
            <a:ext cx="345336" cy="345336"/>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2"/>
            <a:stretch>
              <a:fillRect/>
            </a:stretch>
          </a:blipFill>
        </p:spPr>
        <p:txBody>
          <a:bodyPr/>
          <a:lstStyle/>
          <a:p>
            <a:endParaRPr lang="en-US"/>
          </a:p>
        </p:txBody>
      </p:sp>
      <p:sp>
        <p:nvSpPr>
          <p:cNvPr id="30" name="Oval 29">
            <a:extLst>
              <a:ext uri="{FF2B5EF4-FFF2-40B4-BE49-F238E27FC236}">
                <a16:creationId xmlns:a16="http://schemas.microsoft.com/office/drawing/2014/main" id="{D839877E-8BDF-04B6-1AA6-AE7F9E4D3158}"/>
              </a:ext>
            </a:extLst>
          </p:cNvPr>
          <p:cNvSpPr/>
          <p:nvPr/>
        </p:nvSpPr>
        <p:spPr>
          <a:xfrm>
            <a:off x="1902099" y="4261866"/>
            <a:ext cx="1542332" cy="921423"/>
          </a:xfrm>
          <a:prstGeom prst="ellipse">
            <a:avLst/>
          </a:prstGeom>
          <a:solidFill>
            <a:srgbClr val="D49130">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9B3396A-B5D9-A72A-E9E3-C1225D5C05EF}"/>
              </a:ext>
            </a:extLst>
          </p:cNvPr>
          <p:cNvSpPr/>
          <p:nvPr/>
        </p:nvSpPr>
        <p:spPr>
          <a:xfrm>
            <a:off x="3754805" y="3363610"/>
            <a:ext cx="1333344" cy="755515"/>
          </a:xfrm>
          <a:prstGeom prst="ellipse">
            <a:avLst/>
          </a:prstGeom>
          <a:solidFill>
            <a:srgbClr val="F9A106">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FC2E50E-3BB6-588C-4C7F-3FFF5659B483}"/>
              </a:ext>
            </a:extLst>
          </p:cNvPr>
          <p:cNvSpPr/>
          <p:nvPr/>
        </p:nvSpPr>
        <p:spPr>
          <a:xfrm>
            <a:off x="4260850" y="2598201"/>
            <a:ext cx="1019175" cy="587524"/>
          </a:xfrm>
          <a:prstGeom prst="ellipse">
            <a:avLst/>
          </a:prstGeom>
          <a:solidFill>
            <a:srgbClr val="00000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CF02DCB-1985-856D-1C6B-3CF173E47354}"/>
              </a:ext>
            </a:extLst>
          </p:cNvPr>
          <p:cNvSpPr txBox="1"/>
          <p:nvPr/>
        </p:nvSpPr>
        <p:spPr>
          <a:xfrm>
            <a:off x="653697" y="1133286"/>
            <a:ext cx="8100945" cy="276999"/>
          </a:xfrm>
          <a:prstGeom prst="rect">
            <a:avLst/>
          </a:prstGeom>
          <a:noFill/>
        </p:spPr>
        <p:txBody>
          <a:bodyPr wrap="square">
            <a:spAutoFit/>
          </a:bodyPr>
          <a:lstStyle/>
          <a:p>
            <a:r>
              <a:rPr lang="en-US" sz="1200" dirty="0"/>
              <a:t>Brand Positioning Map: Correspondence Analysis</a:t>
            </a:r>
          </a:p>
        </p:txBody>
      </p:sp>
      <p:sp>
        <p:nvSpPr>
          <p:cNvPr id="3" name="TextBox 2">
            <a:extLst>
              <a:ext uri="{FF2B5EF4-FFF2-40B4-BE49-F238E27FC236}">
                <a16:creationId xmlns:a16="http://schemas.microsoft.com/office/drawing/2014/main" id="{A1582EFE-B268-A67A-4B40-811792DA8A71}"/>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For each brand, please indicate which attributes apply (Correspondence analysis based on brand-attribute association matrix)</a:t>
            </a:r>
          </a:p>
          <a:p>
            <a:r>
              <a:rPr lang="en-US" sz="1000" i="1" dirty="0">
                <a:solidFill>
                  <a:schemeClr val="tx1">
                    <a:lumMod val="60000"/>
                    <a:lumOff val="40000"/>
                  </a:schemeClr>
                </a:solidFill>
              </a:rPr>
              <a:t>Vietnam Beer Market and Tet 2026 Consumer Trends | InsightAsia Vietnam Primary Research | December 2025</a:t>
            </a:r>
          </a:p>
        </p:txBody>
      </p:sp>
    </p:spTree>
    <p:extLst>
      <p:ext uri="{BB962C8B-B14F-4D97-AF65-F5344CB8AC3E}">
        <p14:creationId xmlns:p14="http://schemas.microsoft.com/office/powerpoint/2010/main" val="1715920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34E20-6912-30FB-6518-A2CC78E1D87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576A0B2-60EF-549A-2D3D-D0DB613DC0B8}"/>
              </a:ext>
            </a:extLst>
          </p:cNvPr>
          <p:cNvSpPr txBox="1"/>
          <p:nvPr/>
        </p:nvSpPr>
        <p:spPr>
          <a:xfrm>
            <a:off x="6774049" y="4002141"/>
            <a:ext cx="1980593" cy="1384995"/>
          </a:xfrm>
          <a:prstGeom prst="rect">
            <a:avLst/>
          </a:prstGeom>
          <a:noFill/>
        </p:spPr>
        <p:txBody>
          <a:bodyPr wrap="square" rtlCol="0">
            <a:spAutoFit/>
          </a:bodyPr>
          <a:lstStyle/>
          <a:p>
            <a:r>
              <a:rPr lang="en-US" b="1" dirty="0">
                <a:solidFill>
                  <a:srgbClr val="E95000"/>
                </a:solidFill>
              </a:rPr>
              <a:t>38</a:t>
            </a:r>
            <a:r>
              <a:rPr lang="en-US" sz="1200" b="1" dirty="0">
                <a:solidFill>
                  <a:srgbClr val="E95000"/>
                </a:solidFill>
              </a:rPr>
              <a:t>% Gifting</a:t>
            </a:r>
          </a:p>
          <a:p>
            <a:r>
              <a:rPr lang="en-US" sz="1100" i="1" dirty="0">
                <a:solidFill>
                  <a:schemeClr val="bg1">
                    <a:lumMod val="50000"/>
                  </a:schemeClr>
                </a:solidFill>
              </a:rPr>
              <a:t>Premium brands (Heineken, Tiger, Budweiser, Sapporo) for business partners, relatives, and special recipients</a:t>
            </a:r>
          </a:p>
        </p:txBody>
      </p:sp>
      <p:sp>
        <p:nvSpPr>
          <p:cNvPr id="56" name="Freeform 233">
            <a:extLst>
              <a:ext uri="{FF2B5EF4-FFF2-40B4-BE49-F238E27FC236}">
                <a16:creationId xmlns:a16="http://schemas.microsoft.com/office/drawing/2014/main" id="{1E883B5B-A105-5D79-9726-3FFD107E777A}"/>
              </a:ext>
            </a:extLst>
          </p:cNvPr>
          <p:cNvSpPr>
            <a:spLocks noEditPoints="1"/>
          </p:cNvSpPr>
          <p:nvPr/>
        </p:nvSpPr>
        <p:spPr bwMode="auto">
          <a:xfrm>
            <a:off x="1836694" y="2981810"/>
            <a:ext cx="1109661" cy="773668"/>
          </a:xfrm>
          <a:custGeom>
            <a:avLst/>
            <a:gdLst>
              <a:gd name="T0" fmla="*/ 740 w 1101"/>
              <a:gd name="T1" fmla="*/ 501 h 768"/>
              <a:gd name="T2" fmla="*/ 740 w 1101"/>
              <a:gd name="T3" fmla="*/ 451 h 768"/>
              <a:gd name="T4" fmla="*/ 612 w 1101"/>
              <a:gd name="T5" fmla="*/ 475 h 768"/>
              <a:gd name="T6" fmla="*/ 181 w 1101"/>
              <a:gd name="T7" fmla="*/ 501 h 768"/>
              <a:gd name="T8" fmla="*/ 309 w 1101"/>
              <a:gd name="T9" fmla="*/ 475 h 768"/>
              <a:gd name="T10" fmla="*/ 181 w 1101"/>
              <a:gd name="T11" fmla="*/ 451 h 768"/>
              <a:gd name="T12" fmla="*/ 181 w 1101"/>
              <a:gd name="T13" fmla="*/ 501 h 768"/>
              <a:gd name="T14" fmla="*/ 150 w 1101"/>
              <a:gd name="T15" fmla="*/ 716 h 768"/>
              <a:gd name="T16" fmla="*/ 49 w 1101"/>
              <a:gd name="T17" fmla="*/ 693 h 768"/>
              <a:gd name="T18" fmla="*/ 49 w 1101"/>
              <a:gd name="T19" fmla="*/ 559 h 768"/>
              <a:gd name="T20" fmla="*/ 724 w 1101"/>
              <a:gd name="T21" fmla="*/ 716 h 768"/>
              <a:gd name="T22" fmla="*/ 876 w 1101"/>
              <a:gd name="T23" fmla="*/ 392 h 768"/>
              <a:gd name="T24" fmla="*/ 200 w 1101"/>
              <a:gd name="T25" fmla="*/ 235 h 768"/>
              <a:gd name="T26" fmla="*/ 49 w 1101"/>
              <a:gd name="T27" fmla="*/ 559 h 768"/>
              <a:gd name="T28" fmla="*/ 152 w 1101"/>
              <a:gd name="T29" fmla="*/ 235 h 768"/>
              <a:gd name="T30" fmla="*/ 49 w 1101"/>
              <a:gd name="T31" fmla="*/ 257 h 768"/>
              <a:gd name="T32" fmla="*/ 223 w 1101"/>
              <a:gd name="T33" fmla="*/ 184 h 768"/>
              <a:gd name="T34" fmla="*/ 928 w 1101"/>
              <a:gd name="T35" fmla="*/ 257 h 768"/>
              <a:gd name="T36" fmla="*/ 1029 w 1101"/>
              <a:gd name="T37" fmla="*/ 532 h 768"/>
              <a:gd name="T38" fmla="*/ 1051 w 1101"/>
              <a:gd name="T39" fmla="*/ 72 h 768"/>
              <a:gd name="T40" fmla="*/ 243 w 1101"/>
              <a:gd name="T41" fmla="*/ 50 h 768"/>
              <a:gd name="T42" fmla="*/ 222 w 1101"/>
              <a:gd name="T43" fmla="*/ 184 h 768"/>
              <a:gd name="T44" fmla="*/ 876 w 1101"/>
              <a:gd name="T45" fmla="*/ 256 h 768"/>
              <a:gd name="T46" fmla="*/ 775 w 1101"/>
              <a:gd name="T47" fmla="*/ 233 h 768"/>
              <a:gd name="T48" fmla="*/ 876 w 1101"/>
              <a:gd name="T49" fmla="*/ 256 h 768"/>
              <a:gd name="T50" fmla="*/ 773 w 1101"/>
              <a:gd name="T51" fmla="*/ 718 h 768"/>
              <a:gd name="T52" fmla="*/ 876 w 1101"/>
              <a:gd name="T53" fmla="*/ 695 h 768"/>
              <a:gd name="T54" fmla="*/ 70 w 1101"/>
              <a:gd name="T55" fmla="*/ 768 h 768"/>
              <a:gd name="T56" fmla="*/ 0 w 1101"/>
              <a:gd name="T57" fmla="*/ 257 h 768"/>
              <a:gd name="T58" fmla="*/ 172 w 1101"/>
              <a:gd name="T59" fmla="*/ 184 h 768"/>
              <a:gd name="T60" fmla="*/ 243 w 1101"/>
              <a:gd name="T61" fmla="*/ 0 h 768"/>
              <a:gd name="T62" fmla="*/ 1101 w 1101"/>
              <a:gd name="T63" fmla="*/ 74 h 768"/>
              <a:gd name="T64" fmla="*/ 1029 w 1101"/>
              <a:gd name="T65" fmla="*/ 585 h 768"/>
              <a:gd name="T66" fmla="*/ 928 w 1101"/>
              <a:gd name="T67" fmla="*/ 695 h 768"/>
              <a:gd name="T68" fmla="*/ 70 w 1101"/>
              <a:gd name="T69" fmla="*/ 768 h 768"/>
              <a:gd name="T70" fmla="*/ 435 w 1101"/>
              <a:gd name="T71" fmla="*/ 345 h 768"/>
              <a:gd name="T72" fmla="*/ 438 w 1101"/>
              <a:gd name="T73" fmla="*/ 321 h 768"/>
              <a:gd name="T74" fmla="*/ 487 w 1101"/>
              <a:gd name="T75" fmla="*/ 321 h 768"/>
              <a:gd name="T76" fmla="*/ 521 w 1101"/>
              <a:gd name="T77" fmla="*/ 345 h 768"/>
              <a:gd name="T78" fmla="*/ 521 w 1101"/>
              <a:gd name="T79" fmla="*/ 396 h 768"/>
              <a:gd name="T80" fmla="*/ 413 w 1101"/>
              <a:gd name="T81" fmla="*/ 423 h 768"/>
              <a:gd name="T82" fmla="*/ 486 w 1101"/>
              <a:gd name="T83" fmla="*/ 450 h 768"/>
              <a:gd name="T84" fmla="*/ 561 w 1101"/>
              <a:gd name="T85" fmla="*/ 527 h 768"/>
              <a:gd name="T86" fmla="*/ 487 w 1101"/>
              <a:gd name="T87" fmla="*/ 630 h 768"/>
              <a:gd name="T88" fmla="*/ 438 w 1101"/>
              <a:gd name="T89" fmla="*/ 630 h 768"/>
              <a:gd name="T90" fmla="*/ 402 w 1101"/>
              <a:gd name="T91" fmla="*/ 604 h 768"/>
              <a:gd name="T92" fmla="*/ 402 w 1101"/>
              <a:gd name="T93" fmla="*/ 554 h 768"/>
              <a:gd name="T94" fmla="*/ 486 w 1101"/>
              <a:gd name="T95" fmla="*/ 554 h 768"/>
              <a:gd name="T96" fmla="*/ 513 w 1101"/>
              <a:gd name="T97" fmla="*/ 527 h 768"/>
              <a:gd name="T98" fmla="*/ 441 w 1101"/>
              <a:gd name="T99" fmla="*/ 500 h 768"/>
              <a:gd name="T100" fmla="*/ 364 w 1101"/>
              <a:gd name="T101" fmla="*/ 42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1" h="768">
                <a:moveTo>
                  <a:pt x="637" y="501"/>
                </a:moveTo>
                <a:cubicBezTo>
                  <a:pt x="740" y="501"/>
                  <a:pt x="740" y="501"/>
                  <a:pt x="740" y="501"/>
                </a:cubicBezTo>
                <a:cubicBezTo>
                  <a:pt x="754" y="501"/>
                  <a:pt x="764" y="489"/>
                  <a:pt x="764" y="475"/>
                </a:cubicBezTo>
                <a:cubicBezTo>
                  <a:pt x="764" y="462"/>
                  <a:pt x="754" y="451"/>
                  <a:pt x="740" y="451"/>
                </a:cubicBezTo>
                <a:cubicBezTo>
                  <a:pt x="637" y="451"/>
                  <a:pt x="637" y="451"/>
                  <a:pt x="637" y="451"/>
                </a:cubicBezTo>
                <a:cubicBezTo>
                  <a:pt x="624" y="451"/>
                  <a:pt x="612" y="462"/>
                  <a:pt x="612" y="475"/>
                </a:cubicBezTo>
                <a:cubicBezTo>
                  <a:pt x="612" y="489"/>
                  <a:pt x="623" y="501"/>
                  <a:pt x="637" y="501"/>
                </a:cubicBezTo>
                <a:close/>
                <a:moveTo>
                  <a:pt x="181" y="501"/>
                </a:moveTo>
                <a:cubicBezTo>
                  <a:pt x="284" y="501"/>
                  <a:pt x="284" y="501"/>
                  <a:pt x="284" y="501"/>
                </a:cubicBezTo>
                <a:cubicBezTo>
                  <a:pt x="297" y="501"/>
                  <a:pt x="309" y="489"/>
                  <a:pt x="309" y="475"/>
                </a:cubicBezTo>
                <a:cubicBezTo>
                  <a:pt x="309" y="462"/>
                  <a:pt x="297" y="451"/>
                  <a:pt x="284" y="451"/>
                </a:cubicBezTo>
                <a:cubicBezTo>
                  <a:pt x="181" y="451"/>
                  <a:pt x="181" y="451"/>
                  <a:pt x="181" y="451"/>
                </a:cubicBezTo>
                <a:cubicBezTo>
                  <a:pt x="167" y="451"/>
                  <a:pt x="156" y="462"/>
                  <a:pt x="156" y="475"/>
                </a:cubicBezTo>
                <a:cubicBezTo>
                  <a:pt x="156" y="489"/>
                  <a:pt x="167" y="501"/>
                  <a:pt x="181" y="501"/>
                </a:cubicBezTo>
                <a:close/>
                <a:moveTo>
                  <a:pt x="70" y="716"/>
                </a:moveTo>
                <a:cubicBezTo>
                  <a:pt x="150" y="716"/>
                  <a:pt x="150" y="716"/>
                  <a:pt x="150" y="716"/>
                </a:cubicBezTo>
                <a:cubicBezTo>
                  <a:pt x="146" y="661"/>
                  <a:pt x="103" y="616"/>
                  <a:pt x="49" y="609"/>
                </a:cubicBezTo>
                <a:cubicBezTo>
                  <a:pt x="49" y="693"/>
                  <a:pt x="49" y="693"/>
                  <a:pt x="49" y="693"/>
                </a:cubicBezTo>
                <a:cubicBezTo>
                  <a:pt x="49" y="707"/>
                  <a:pt x="59" y="716"/>
                  <a:pt x="70" y="716"/>
                </a:cubicBezTo>
                <a:close/>
                <a:moveTo>
                  <a:pt x="49" y="559"/>
                </a:moveTo>
                <a:cubicBezTo>
                  <a:pt x="131" y="565"/>
                  <a:pt x="195" y="632"/>
                  <a:pt x="199" y="716"/>
                </a:cubicBezTo>
                <a:cubicBezTo>
                  <a:pt x="724" y="716"/>
                  <a:pt x="724" y="716"/>
                  <a:pt x="724" y="716"/>
                </a:cubicBezTo>
                <a:cubicBezTo>
                  <a:pt x="730" y="632"/>
                  <a:pt x="796" y="565"/>
                  <a:pt x="876" y="561"/>
                </a:cubicBezTo>
                <a:cubicBezTo>
                  <a:pt x="876" y="392"/>
                  <a:pt x="876" y="392"/>
                  <a:pt x="876" y="392"/>
                </a:cubicBezTo>
                <a:cubicBezTo>
                  <a:pt x="796" y="385"/>
                  <a:pt x="730" y="318"/>
                  <a:pt x="726" y="235"/>
                </a:cubicBezTo>
                <a:cubicBezTo>
                  <a:pt x="200" y="235"/>
                  <a:pt x="200" y="235"/>
                  <a:pt x="200" y="235"/>
                </a:cubicBezTo>
                <a:cubicBezTo>
                  <a:pt x="195" y="318"/>
                  <a:pt x="131" y="385"/>
                  <a:pt x="49" y="390"/>
                </a:cubicBezTo>
                <a:lnTo>
                  <a:pt x="49" y="559"/>
                </a:lnTo>
                <a:close/>
                <a:moveTo>
                  <a:pt x="49" y="339"/>
                </a:moveTo>
                <a:cubicBezTo>
                  <a:pt x="103" y="335"/>
                  <a:pt x="146" y="290"/>
                  <a:pt x="152" y="235"/>
                </a:cubicBezTo>
                <a:cubicBezTo>
                  <a:pt x="70" y="235"/>
                  <a:pt x="70" y="235"/>
                  <a:pt x="70" y="235"/>
                </a:cubicBezTo>
                <a:cubicBezTo>
                  <a:pt x="59" y="235"/>
                  <a:pt x="49" y="245"/>
                  <a:pt x="49" y="257"/>
                </a:cubicBezTo>
                <a:lnTo>
                  <a:pt x="49" y="339"/>
                </a:lnTo>
                <a:close/>
                <a:moveTo>
                  <a:pt x="223" y="184"/>
                </a:moveTo>
                <a:cubicBezTo>
                  <a:pt x="857" y="184"/>
                  <a:pt x="857" y="184"/>
                  <a:pt x="857" y="184"/>
                </a:cubicBezTo>
                <a:cubicBezTo>
                  <a:pt x="895" y="184"/>
                  <a:pt x="928" y="217"/>
                  <a:pt x="928" y="257"/>
                </a:cubicBezTo>
                <a:cubicBezTo>
                  <a:pt x="928" y="532"/>
                  <a:pt x="928" y="532"/>
                  <a:pt x="928" y="532"/>
                </a:cubicBezTo>
                <a:cubicBezTo>
                  <a:pt x="1029" y="532"/>
                  <a:pt x="1029" y="532"/>
                  <a:pt x="1029" y="532"/>
                </a:cubicBezTo>
                <a:cubicBezTo>
                  <a:pt x="1040" y="532"/>
                  <a:pt x="1051" y="521"/>
                  <a:pt x="1051" y="511"/>
                </a:cubicBezTo>
                <a:cubicBezTo>
                  <a:pt x="1051" y="72"/>
                  <a:pt x="1051" y="72"/>
                  <a:pt x="1051" y="72"/>
                </a:cubicBezTo>
                <a:cubicBezTo>
                  <a:pt x="1051" y="60"/>
                  <a:pt x="1040" y="50"/>
                  <a:pt x="1029" y="50"/>
                </a:cubicBezTo>
                <a:cubicBezTo>
                  <a:pt x="243" y="50"/>
                  <a:pt x="243" y="50"/>
                  <a:pt x="243" y="50"/>
                </a:cubicBezTo>
                <a:cubicBezTo>
                  <a:pt x="232" y="50"/>
                  <a:pt x="222" y="60"/>
                  <a:pt x="222" y="72"/>
                </a:cubicBezTo>
                <a:cubicBezTo>
                  <a:pt x="222" y="184"/>
                  <a:pt x="222" y="184"/>
                  <a:pt x="222" y="184"/>
                </a:cubicBezTo>
                <a:lnTo>
                  <a:pt x="223" y="184"/>
                </a:lnTo>
                <a:close/>
                <a:moveTo>
                  <a:pt x="876" y="256"/>
                </a:moveTo>
                <a:cubicBezTo>
                  <a:pt x="876" y="244"/>
                  <a:pt x="866" y="233"/>
                  <a:pt x="855" y="233"/>
                </a:cubicBezTo>
                <a:cubicBezTo>
                  <a:pt x="775" y="233"/>
                  <a:pt x="775" y="233"/>
                  <a:pt x="775" y="233"/>
                </a:cubicBezTo>
                <a:cubicBezTo>
                  <a:pt x="779" y="289"/>
                  <a:pt x="822" y="333"/>
                  <a:pt x="876" y="339"/>
                </a:cubicBezTo>
                <a:lnTo>
                  <a:pt x="876" y="256"/>
                </a:lnTo>
                <a:close/>
                <a:moveTo>
                  <a:pt x="876" y="613"/>
                </a:moveTo>
                <a:cubicBezTo>
                  <a:pt x="822" y="617"/>
                  <a:pt x="779" y="662"/>
                  <a:pt x="773" y="718"/>
                </a:cubicBezTo>
                <a:cubicBezTo>
                  <a:pt x="855" y="718"/>
                  <a:pt x="855" y="718"/>
                  <a:pt x="855" y="718"/>
                </a:cubicBezTo>
                <a:cubicBezTo>
                  <a:pt x="866" y="718"/>
                  <a:pt x="876" y="707"/>
                  <a:pt x="876" y="695"/>
                </a:cubicBezTo>
                <a:lnTo>
                  <a:pt x="876" y="613"/>
                </a:lnTo>
                <a:close/>
                <a:moveTo>
                  <a:pt x="70" y="768"/>
                </a:moveTo>
                <a:cubicBezTo>
                  <a:pt x="32" y="768"/>
                  <a:pt x="0" y="735"/>
                  <a:pt x="0" y="695"/>
                </a:cubicBezTo>
                <a:cubicBezTo>
                  <a:pt x="0" y="257"/>
                  <a:pt x="0" y="257"/>
                  <a:pt x="0" y="257"/>
                </a:cubicBezTo>
                <a:cubicBezTo>
                  <a:pt x="0" y="217"/>
                  <a:pt x="32" y="184"/>
                  <a:pt x="70" y="184"/>
                </a:cubicBezTo>
                <a:cubicBezTo>
                  <a:pt x="172" y="184"/>
                  <a:pt x="172" y="184"/>
                  <a:pt x="172" y="184"/>
                </a:cubicBezTo>
                <a:cubicBezTo>
                  <a:pt x="172" y="74"/>
                  <a:pt x="172" y="74"/>
                  <a:pt x="172" y="74"/>
                </a:cubicBezTo>
                <a:cubicBezTo>
                  <a:pt x="172" y="34"/>
                  <a:pt x="205" y="0"/>
                  <a:pt x="243" y="0"/>
                </a:cubicBezTo>
                <a:cubicBezTo>
                  <a:pt x="1029" y="0"/>
                  <a:pt x="1029" y="0"/>
                  <a:pt x="1029" y="0"/>
                </a:cubicBezTo>
                <a:cubicBezTo>
                  <a:pt x="1068" y="0"/>
                  <a:pt x="1101" y="34"/>
                  <a:pt x="1101" y="74"/>
                </a:cubicBezTo>
                <a:cubicBezTo>
                  <a:pt x="1101" y="512"/>
                  <a:pt x="1101" y="512"/>
                  <a:pt x="1101" y="512"/>
                </a:cubicBezTo>
                <a:cubicBezTo>
                  <a:pt x="1101" y="551"/>
                  <a:pt x="1068" y="585"/>
                  <a:pt x="1029" y="585"/>
                </a:cubicBezTo>
                <a:cubicBezTo>
                  <a:pt x="928" y="585"/>
                  <a:pt x="928" y="585"/>
                  <a:pt x="928" y="585"/>
                </a:cubicBezTo>
                <a:cubicBezTo>
                  <a:pt x="928" y="695"/>
                  <a:pt x="928" y="695"/>
                  <a:pt x="928" y="695"/>
                </a:cubicBezTo>
                <a:cubicBezTo>
                  <a:pt x="928" y="735"/>
                  <a:pt x="895" y="768"/>
                  <a:pt x="857" y="768"/>
                </a:cubicBezTo>
                <a:lnTo>
                  <a:pt x="70" y="768"/>
                </a:lnTo>
                <a:close/>
                <a:moveTo>
                  <a:pt x="364" y="423"/>
                </a:moveTo>
                <a:cubicBezTo>
                  <a:pt x="364" y="381"/>
                  <a:pt x="396" y="348"/>
                  <a:pt x="435" y="345"/>
                </a:cubicBezTo>
                <a:cubicBezTo>
                  <a:pt x="437" y="345"/>
                  <a:pt x="437" y="345"/>
                  <a:pt x="438" y="345"/>
                </a:cubicBezTo>
                <a:cubicBezTo>
                  <a:pt x="438" y="321"/>
                  <a:pt x="438" y="321"/>
                  <a:pt x="438" y="321"/>
                </a:cubicBezTo>
                <a:cubicBezTo>
                  <a:pt x="438" y="308"/>
                  <a:pt x="450" y="295"/>
                  <a:pt x="463" y="295"/>
                </a:cubicBezTo>
                <a:cubicBezTo>
                  <a:pt x="475" y="295"/>
                  <a:pt x="487" y="308"/>
                  <a:pt x="487" y="321"/>
                </a:cubicBezTo>
                <a:cubicBezTo>
                  <a:pt x="487" y="345"/>
                  <a:pt x="487" y="345"/>
                  <a:pt x="487" y="345"/>
                </a:cubicBezTo>
                <a:cubicBezTo>
                  <a:pt x="521" y="345"/>
                  <a:pt x="521" y="345"/>
                  <a:pt x="521" y="345"/>
                </a:cubicBezTo>
                <a:cubicBezTo>
                  <a:pt x="533" y="345"/>
                  <a:pt x="545" y="356"/>
                  <a:pt x="545" y="370"/>
                </a:cubicBezTo>
                <a:cubicBezTo>
                  <a:pt x="545" y="383"/>
                  <a:pt x="533" y="396"/>
                  <a:pt x="521" y="396"/>
                </a:cubicBezTo>
                <a:cubicBezTo>
                  <a:pt x="439" y="396"/>
                  <a:pt x="439" y="396"/>
                  <a:pt x="439" y="396"/>
                </a:cubicBezTo>
                <a:cubicBezTo>
                  <a:pt x="425" y="396"/>
                  <a:pt x="413" y="408"/>
                  <a:pt x="413" y="423"/>
                </a:cubicBezTo>
                <a:cubicBezTo>
                  <a:pt x="413" y="438"/>
                  <a:pt x="425" y="450"/>
                  <a:pt x="439" y="450"/>
                </a:cubicBezTo>
                <a:cubicBezTo>
                  <a:pt x="486" y="450"/>
                  <a:pt x="486" y="450"/>
                  <a:pt x="486" y="450"/>
                </a:cubicBezTo>
                <a:cubicBezTo>
                  <a:pt x="487" y="450"/>
                  <a:pt x="488" y="450"/>
                  <a:pt x="490" y="450"/>
                </a:cubicBezTo>
                <a:cubicBezTo>
                  <a:pt x="529" y="452"/>
                  <a:pt x="561" y="485"/>
                  <a:pt x="561" y="527"/>
                </a:cubicBezTo>
                <a:cubicBezTo>
                  <a:pt x="561" y="569"/>
                  <a:pt x="528" y="603"/>
                  <a:pt x="487" y="604"/>
                </a:cubicBezTo>
                <a:cubicBezTo>
                  <a:pt x="487" y="630"/>
                  <a:pt x="487" y="630"/>
                  <a:pt x="487" y="630"/>
                </a:cubicBezTo>
                <a:cubicBezTo>
                  <a:pt x="487" y="643"/>
                  <a:pt x="475" y="654"/>
                  <a:pt x="463" y="654"/>
                </a:cubicBezTo>
                <a:cubicBezTo>
                  <a:pt x="450" y="654"/>
                  <a:pt x="438" y="643"/>
                  <a:pt x="438" y="630"/>
                </a:cubicBezTo>
                <a:cubicBezTo>
                  <a:pt x="438" y="604"/>
                  <a:pt x="438" y="604"/>
                  <a:pt x="438" y="604"/>
                </a:cubicBezTo>
                <a:cubicBezTo>
                  <a:pt x="402" y="604"/>
                  <a:pt x="402" y="604"/>
                  <a:pt x="402" y="604"/>
                </a:cubicBezTo>
                <a:cubicBezTo>
                  <a:pt x="391" y="604"/>
                  <a:pt x="379" y="592"/>
                  <a:pt x="379" y="578"/>
                </a:cubicBezTo>
                <a:cubicBezTo>
                  <a:pt x="379" y="565"/>
                  <a:pt x="391" y="554"/>
                  <a:pt x="402" y="554"/>
                </a:cubicBezTo>
                <a:cubicBezTo>
                  <a:pt x="484" y="554"/>
                  <a:pt x="484" y="554"/>
                  <a:pt x="484" y="554"/>
                </a:cubicBezTo>
                <a:cubicBezTo>
                  <a:pt x="484" y="554"/>
                  <a:pt x="484" y="554"/>
                  <a:pt x="486" y="554"/>
                </a:cubicBezTo>
                <a:cubicBezTo>
                  <a:pt x="486" y="554"/>
                  <a:pt x="486" y="554"/>
                  <a:pt x="487" y="554"/>
                </a:cubicBezTo>
                <a:cubicBezTo>
                  <a:pt x="501" y="554"/>
                  <a:pt x="513" y="542"/>
                  <a:pt x="513" y="527"/>
                </a:cubicBezTo>
                <a:cubicBezTo>
                  <a:pt x="513" y="512"/>
                  <a:pt x="501" y="500"/>
                  <a:pt x="487" y="500"/>
                </a:cubicBezTo>
                <a:cubicBezTo>
                  <a:pt x="441" y="500"/>
                  <a:pt x="441" y="500"/>
                  <a:pt x="441" y="500"/>
                </a:cubicBezTo>
                <a:cubicBezTo>
                  <a:pt x="439" y="500"/>
                  <a:pt x="438" y="500"/>
                  <a:pt x="437" y="500"/>
                </a:cubicBezTo>
                <a:cubicBezTo>
                  <a:pt x="396" y="498"/>
                  <a:pt x="364" y="465"/>
                  <a:pt x="364" y="423"/>
                </a:cubicBezTo>
                <a:close/>
              </a:path>
            </a:pathLst>
          </a:custGeom>
          <a:solidFill>
            <a:schemeClr val="bg1">
              <a:alpha val="33000"/>
            </a:schemeClr>
          </a:solidFill>
          <a:ln>
            <a:noFill/>
          </a:ln>
        </p:spPr>
        <p:txBody>
          <a:bodyPr vert="horz" wrap="square" lIns="91440" tIns="45720" rIns="91440" bIns="45720" numCol="1" anchor="t" anchorCtr="0" compatLnSpc="1">
            <a:prstTxWarp prst="textNoShape">
              <a:avLst/>
            </a:prstTxWarp>
          </a:bodyPr>
          <a:lstStyle/>
          <a:p>
            <a:endParaRPr lang="x-none" dirty="0"/>
          </a:p>
        </p:txBody>
      </p:sp>
      <p:grpSp>
        <p:nvGrpSpPr>
          <p:cNvPr id="58" name="Group 57">
            <a:extLst>
              <a:ext uri="{FF2B5EF4-FFF2-40B4-BE49-F238E27FC236}">
                <a16:creationId xmlns:a16="http://schemas.microsoft.com/office/drawing/2014/main" id="{AB081628-5F6A-1252-CDE2-62B6B0525D27}"/>
              </a:ext>
            </a:extLst>
          </p:cNvPr>
          <p:cNvGrpSpPr/>
          <p:nvPr/>
        </p:nvGrpSpPr>
        <p:grpSpPr>
          <a:xfrm>
            <a:off x="2772265" y="5158600"/>
            <a:ext cx="812005" cy="732194"/>
            <a:chOff x="2603500" y="2768600"/>
            <a:chExt cx="371475" cy="334963"/>
          </a:xfrm>
          <a:solidFill>
            <a:srgbClr val="3F9C31">
              <a:alpha val="15000"/>
            </a:srgbClr>
          </a:solidFill>
        </p:grpSpPr>
        <p:sp>
          <p:nvSpPr>
            <p:cNvPr id="59" name="Freeform 53">
              <a:extLst>
                <a:ext uri="{FF2B5EF4-FFF2-40B4-BE49-F238E27FC236}">
                  <a16:creationId xmlns:a16="http://schemas.microsoft.com/office/drawing/2014/main" id="{9B34AA9F-782C-29AA-2434-9DDA11923FE4}"/>
                </a:ext>
              </a:extLst>
            </p:cNvPr>
            <p:cNvSpPr>
              <a:spLocks noEditPoints="1"/>
            </p:cNvSpPr>
            <p:nvPr/>
          </p:nvSpPr>
          <p:spPr bwMode="auto">
            <a:xfrm>
              <a:off x="2603500" y="2852738"/>
              <a:ext cx="371475" cy="250825"/>
            </a:xfrm>
            <a:custGeom>
              <a:avLst/>
              <a:gdLst>
                <a:gd name="T0" fmla="*/ 65 w 887"/>
                <a:gd name="T1" fmla="*/ 233 h 599"/>
                <a:gd name="T2" fmla="*/ 1 w 887"/>
                <a:gd name="T3" fmla="*/ 166 h 599"/>
                <a:gd name="T4" fmla="*/ 1 w 887"/>
                <a:gd name="T5" fmla="*/ 62 h 599"/>
                <a:gd name="T6" fmla="*/ 63 w 887"/>
                <a:gd name="T7" fmla="*/ 0 h 599"/>
                <a:gd name="T8" fmla="*/ 824 w 887"/>
                <a:gd name="T9" fmla="*/ 0 h 599"/>
                <a:gd name="T10" fmla="*/ 887 w 887"/>
                <a:gd name="T11" fmla="*/ 61 h 599"/>
                <a:gd name="T12" fmla="*/ 887 w 887"/>
                <a:gd name="T13" fmla="*/ 166 h 599"/>
                <a:gd name="T14" fmla="*/ 822 w 887"/>
                <a:gd name="T15" fmla="*/ 233 h 599"/>
                <a:gd name="T16" fmla="*/ 822 w 887"/>
                <a:gd name="T17" fmla="*/ 257 h 599"/>
                <a:gd name="T18" fmla="*/ 822 w 887"/>
                <a:gd name="T19" fmla="*/ 535 h 599"/>
                <a:gd name="T20" fmla="*/ 760 w 887"/>
                <a:gd name="T21" fmla="*/ 599 h 599"/>
                <a:gd name="T22" fmla="*/ 128 w 887"/>
                <a:gd name="T23" fmla="*/ 599 h 599"/>
                <a:gd name="T24" fmla="*/ 65 w 887"/>
                <a:gd name="T25" fmla="*/ 535 h 599"/>
                <a:gd name="T26" fmla="*/ 65 w 887"/>
                <a:gd name="T27" fmla="*/ 259 h 599"/>
                <a:gd name="T28" fmla="*/ 65 w 887"/>
                <a:gd name="T29" fmla="*/ 233 h 599"/>
                <a:gd name="T30" fmla="*/ 111 w 887"/>
                <a:gd name="T31" fmla="*/ 233 h 599"/>
                <a:gd name="T32" fmla="*/ 110 w 887"/>
                <a:gd name="T33" fmla="*/ 241 h 599"/>
                <a:gd name="T34" fmla="*/ 109 w 887"/>
                <a:gd name="T35" fmla="*/ 535 h 599"/>
                <a:gd name="T36" fmla="*/ 131 w 887"/>
                <a:gd name="T37" fmla="*/ 554 h 599"/>
                <a:gd name="T38" fmla="*/ 298 w 887"/>
                <a:gd name="T39" fmla="*/ 554 h 599"/>
                <a:gd name="T40" fmla="*/ 363 w 887"/>
                <a:gd name="T41" fmla="*/ 554 h 599"/>
                <a:gd name="T42" fmla="*/ 363 w 887"/>
                <a:gd name="T43" fmla="*/ 233 h 599"/>
                <a:gd name="T44" fmla="*/ 111 w 887"/>
                <a:gd name="T45" fmla="*/ 233 h 599"/>
                <a:gd name="T46" fmla="*/ 525 w 887"/>
                <a:gd name="T47" fmla="*/ 233 h 599"/>
                <a:gd name="T48" fmla="*/ 525 w 887"/>
                <a:gd name="T49" fmla="*/ 553 h 599"/>
                <a:gd name="T50" fmla="*/ 546 w 887"/>
                <a:gd name="T51" fmla="*/ 554 h 599"/>
                <a:gd name="T52" fmla="*/ 751 w 887"/>
                <a:gd name="T53" fmla="*/ 555 h 599"/>
                <a:gd name="T54" fmla="*/ 779 w 887"/>
                <a:gd name="T55" fmla="*/ 527 h 599"/>
                <a:gd name="T56" fmla="*/ 778 w 887"/>
                <a:gd name="T57" fmla="*/ 253 h 599"/>
                <a:gd name="T58" fmla="*/ 777 w 887"/>
                <a:gd name="T59" fmla="*/ 233 h 599"/>
                <a:gd name="T60" fmla="*/ 525 w 887"/>
                <a:gd name="T61" fmla="*/ 233 h 599"/>
                <a:gd name="T62" fmla="*/ 363 w 887"/>
                <a:gd name="T63" fmla="*/ 45 h 599"/>
                <a:gd name="T64" fmla="*/ 59 w 887"/>
                <a:gd name="T65" fmla="*/ 45 h 599"/>
                <a:gd name="T66" fmla="*/ 46 w 887"/>
                <a:gd name="T67" fmla="*/ 62 h 599"/>
                <a:gd name="T68" fmla="*/ 45 w 887"/>
                <a:gd name="T69" fmla="*/ 169 h 599"/>
                <a:gd name="T70" fmla="*/ 65 w 887"/>
                <a:gd name="T71" fmla="*/ 188 h 599"/>
                <a:gd name="T72" fmla="*/ 354 w 887"/>
                <a:gd name="T73" fmla="*/ 188 h 599"/>
                <a:gd name="T74" fmla="*/ 363 w 887"/>
                <a:gd name="T75" fmla="*/ 186 h 599"/>
                <a:gd name="T76" fmla="*/ 363 w 887"/>
                <a:gd name="T77" fmla="*/ 45 h 599"/>
                <a:gd name="T78" fmla="*/ 525 w 887"/>
                <a:gd name="T79" fmla="*/ 188 h 599"/>
                <a:gd name="T80" fmla="*/ 825 w 887"/>
                <a:gd name="T81" fmla="*/ 188 h 599"/>
                <a:gd name="T82" fmla="*/ 842 w 887"/>
                <a:gd name="T83" fmla="*/ 169 h 599"/>
                <a:gd name="T84" fmla="*/ 842 w 887"/>
                <a:gd name="T85" fmla="*/ 71 h 599"/>
                <a:gd name="T86" fmla="*/ 816 w 887"/>
                <a:gd name="T87" fmla="*/ 44 h 599"/>
                <a:gd name="T88" fmla="*/ 545 w 887"/>
                <a:gd name="T89" fmla="*/ 45 h 599"/>
                <a:gd name="T90" fmla="*/ 525 w 887"/>
                <a:gd name="T91" fmla="*/ 45 h 599"/>
                <a:gd name="T92" fmla="*/ 525 w 887"/>
                <a:gd name="T93" fmla="*/ 18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7" h="599">
                  <a:moveTo>
                    <a:pt x="65" y="233"/>
                  </a:moveTo>
                  <a:cubicBezTo>
                    <a:pt x="18" y="229"/>
                    <a:pt x="1" y="211"/>
                    <a:pt x="1" y="166"/>
                  </a:cubicBezTo>
                  <a:cubicBezTo>
                    <a:pt x="1" y="131"/>
                    <a:pt x="0" y="96"/>
                    <a:pt x="1" y="62"/>
                  </a:cubicBezTo>
                  <a:cubicBezTo>
                    <a:pt x="1" y="20"/>
                    <a:pt x="22" y="0"/>
                    <a:pt x="63" y="0"/>
                  </a:cubicBezTo>
                  <a:cubicBezTo>
                    <a:pt x="317" y="0"/>
                    <a:pt x="571" y="0"/>
                    <a:pt x="824" y="0"/>
                  </a:cubicBezTo>
                  <a:cubicBezTo>
                    <a:pt x="866" y="0"/>
                    <a:pt x="886" y="20"/>
                    <a:pt x="887" y="61"/>
                  </a:cubicBezTo>
                  <a:cubicBezTo>
                    <a:pt x="887" y="96"/>
                    <a:pt x="887" y="131"/>
                    <a:pt x="887" y="166"/>
                  </a:cubicBezTo>
                  <a:cubicBezTo>
                    <a:pt x="886" y="211"/>
                    <a:pt x="870" y="229"/>
                    <a:pt x="822" y="233"/>
                  </a:cubicBezTo>
                  <a:cubicBezTo>
                    <a:pt x="822" y="241"/>
                    <a:pt x="822" y="249"/>
                    <a:pt x="822" y="257"/>
                  </a:cubicBezTo>
                  <a:cubicBezTo>
                    <a:pt x="822" y="350"/>
                    <a:pt x="822" y="442"/>
                    <a:pt x="822" y="535"/>
                  </a:cubicBezTo>
                  <a:cubicBezTo>
                    <a:pt x="822" y="577"/>
                    <a:pt x="802" y="599"/>
                    <a:pt x="760" y="599"/>
                  </a:cubicBezTo>
                  <a:cubicBezTo>
                    <a:pt x="549" y="599"/>
                    <a:pt x="338" y="599"/>
                    <a:pt x="128" y="599"/>
                  </a:cubicBezTo>
                  <a:cubicBezTo>
                    <a:pt x="86" y="599"/>
                    <a:pt x="65" y="578"/>
                    <a:pt x="65" y="535"/>
                  </a:cubicBezTo>
                  <a:cubicBezTo>
                    <a:pt x="65" y="443"/>
                    <a:pt x="65" y="351"/>
                    <a:pt x="65" y="259"/>
                  </a:cubicBezTo>
                  <a:cubicBezTo>
                    <a:pt x="65" y="251"/>
                    <a:pt x="65" y="243"/>
                    <a:pt x="65" y="233"/>
                  </a:cubicBezTo>
                  <a:close/>
                  <a:moveTo>
                    <a:pt x="111" y="233"/>
                  </a:moveTo>
                  <a:cubicBezTo>
                    <a:pt x="110" y="237"/>
                    <a:pt x="110" y="239"/>
                    <a:pt x="110" y="241"/>
                  </a:cubicBezTo>
                  <a:cubicBezTo>
                    <a:pt x="110" y="339"/>
                    <a:pt x="110" y="437"/>
                    <a:pt x="109" y="535"/>
                  </a:cubicBezTo>
                  <a:cubicBezTo>
                    <a:pt x="109" y="552"/>
                    <a:pt x="118" y="555"/>
                    <a:pt x="131" y="554"/>
                  </a:cubicBezTo>
                  <a:cubicBezTo>
                    <a:pt x="187" y="554"/>
                    <a:pt x="243" y="554"/>
                    <a:pt x="298" y="554"/>
                  </a:cubicBezTo>
                  <a:cubicBezTo>
                    <a:pt x="320" y="554"/>
                    <a:pt x="341" y="554"/>
                    <a:pt x="363" y="554"/>
                  </a:cubicBezTo>
                  <a:cubicBezTo>
                    <a:pt x="363" y="446"/>
                    <a:pt x="363" y="340"/>
                    <a:pt x="363" y="233"/>
                  </a:cubicBezTo>
                  <a:cubicBezTo>
                    <a:pt x="279" y="233"/>
                    <a:pt x="196" y="233"/>
                    <a:pt x="111" y="233"/>
                  </a:cubicBezTo>
                  <a:close/>
                  <a:moveTo>
                    <a:pt x="525" y="233"/>
                  </a:moveTo>
                  <a:cubicBezTo>
                    <a:pt x="525" y="341"/>
                    <a:pt x="525" y="447"/>
                    <a:pt x="525" y="553"/>
                  </a:cubicBezTo>
                  <a:cubicBezTo>
                    <a:pt x="533" y="554"/>
                    <a:pt x="539" y="554"/>
                    <a:pt x="546" y="554"/>
                  </a:cubicBezTo>
                  <a:cubicBezTo>
                    <a:pt x="614" y="554"/>
                    <a:pt x="682" y="554"/>
                    <a:pt x="751" y="555"/>
                  </a:cubicBezTo>
                  <a:cubicBezTo>
                    <a:pt x="771" y="555"/>
                    <a:pt x="779" y="550"/>
                    <a:pt x="779" y="527"/>
                  </a:cubicBezTo>
                  <a:cubicBezTo>
                    <a:pt x="777" y="436"/>
                    <a:pt x="778" y="345"/>
                    <a:pt x="778" y="253"/>
                  </a:cubicBezTo>
                  <a:cubicBezTo>
                    <a:pt x="778" y="247"/>
                    <a:pt x="777" y="241"/>
                    <a:pt x="777" y="233"/>
                  </a:cubicBezTo>
                  <a:cubicBezTo>
                    <a:pt x="693" y="233"/>
                    <a:pt x="610" y="233"/>
                    <a:pt x="525" y="233"/>
                  </a:cubicBezTo>
                  <a:close/>
                  <a:moveTo>
                    <a:pt x="363" y="45"/>
                  </a:moveTo>
                  <a:cubicBezTo>
                    <a:pt x="261" y="45"/>
                    <a:pt x="160" y="44"/>
                    <a:pt x="59" y="45"/>
                  </a:cubicBezTo>
                  <a:cubicBezTo>
                    <a:pt x="55" y="45"/>
                    <a:pt x="46" y="56"/>
                    <a:pt x="46" y="62"/>
                  </a:cubicBezTo>
                  <a:cubicBezTo>
                    <a:pt x="45" y="98"/>
                    <a:pt x="46" y="134"/>
                    <a:pt x="45" y="169"/>
                  </a:cubicBezTo>
                  <a:cubicBezTo>
                    <a:pt x="45" y="184"/>
                    <a:pt x="51" y="188"/>
                    <a:pt x="65" y="188"/>
                  </a:cubicBezTo>
                  <a:cubicBezTo>
                    <a:pt x="162" y="188"/>
                    <a:pt x="258" y="188"/>
                    <a:pt x="354" y="188"/>
                  </a:cubicBezTo>
                  <a:cubicBezTo>
                    <a:pt x="357" y="188"/>
                    <a:pt x="360" y="187"/>
                    <a:pt x="363" y="186"/>
                  </a:cubicBezTo>
                  <a:cubicBezTo>
                    <a:pt x="363" y="140"/>
                    <a:pt x="363" y="94"/>
                    <a:pt x="363" y="45"/>
                  </a:cubicBezTo>
                  <a:close/>
                  <a:moveTo>
                    <a:pt x="525" y="188"/>
                  </a:moveTo>
                  <a:cubicBezTo>
                    <a:pt x="626" y="188"/>
                    <a:pt x="726" y="188"/>
                    <a:pt x="825" y="188"/>
                  </a:cubicBezTo>
                  <a:cubicBezTo>
                    <a:pt x="840" y="188"/>
                    <a:pt x="842" y="181"/>
                    <a:pt x="842" y="169"/>
                  </a:cubicBezTo>
                  <a:cubicBezTo>
                    <a:pt x="842" y="136"/>
                    <a:pt x="841" y="103"/>
                    <a:pt x="842" y="71"/>
                  </a:cubicBezTo>
                  <a:cubicBezTo>
                    <a:pt x="843" y="51"/>
                    <a:pt x="838" y="44"/>
                    <a:pt x="816" y="44"/>
                  </a:cubicBezTo>
                  <a:cubicBezTo>
                    <a:pt x="726" y="45"/>
                    <a:pt x="636" y="45"/>
                    <a:pt x="545" y="45"/>
                  </a:cubicBezTo>
                  <a:cubicBezTo>
                    <a:pt x="539" y="45"/>
                    <a:pt x="532" y="45"/>
                    <a:pt x="525" y="45"/>
                  </a:cubicBezTo>
                  <a:cubicBezTo>
                    <a:pt x="525" y="93"/>
                    <a:pt x="525" y="139"/>
                    <a:pt x="525" y="18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0" name="Freeform 54">
              <a:extLst>
                <a:ext uri="{FF2B5EF4-FFF2-40B4-BE49-F238E27FC236}">
                  <a16:creationId xmlns:a16="http://schemas.microsoft.com/office/drawing/2014/main" id="{E9C18F47-EC35-1E7A-C4E7-E85775759600}"/>
                </a:ext>
              </a:extLst>
            </p:cNvPr>
            <p:cNvSpPr>
              <a:spLocks noEditPoints="1"/>
            </p:cNvSpPr>
            <p:nvPr/>
          </p:nvSpPr>
          <p:spPr bwMode="auto">
            <a:xfrm>
              <a:off x="2662238" y="2768600"/>
              <a:ext cx="255588" cy="77788"/>
            </a:xfrm>
            <a:custGeom>
              <a:avLst/>
              <a:gdLst>
                <a:gd name="T0" fmla="*/ 306 w 610"/>
                <a:gd name="T1" fmla="*/ 119 h 185"/>
                <a:gd name="T2" fmla="*/ 426 w 610"/>
                <a:gd name="T3" fmla="*/ 25 h 185"/>
                <a:gd name="T4" fmla="*/ 534 w 610"/>
                <a:gd name="T5" fmla="*/ 5 h 185"/>
                <a:gd name="T6" fmla="*/ 603 w 610"/>
                <a:gd name="T7" fmla="*/ 63 h 185"/>
                <a:gd name="T8" fmla="*/ 562 w 610"/>
                <a:gd name="T9" fmla="*/ 140 h 185"/>
                <a:gd name="T10" fmla="*/ 438 w 610"/>
                <a:gd name="T11" fmla="*/ 173 h 185"/>
                <a:gd name="T12" fmla="*/ 143 w 610"/>
                <a:gd name="T13" fmla="*/ 169 h 185"/>
                <a:gd name="T14" fmla="*/ 50 w 610"/>
                <a:gd name="T15" fmla="*/ 141 h 185"/>
                <a:gd name="T16" fmla="*/ 7 w 610"/>
                <a:gd name="T17" fmla="*/ 64 h 185"/>
                <a:gd name="T18" fmla="*/ 79 w 610"/>
                <a:gd name="T19" fmla="*/ 5 h 185"/>
                <a:gd name="T20" fmla="*/ 213 w 610"/>
                <a:gd name="T21" fmla="*/ 43 h 185"/>
                <a:gd name="T22" fmla="*/ 306 w 610"/>
                <a:gd name="T23" fmla="*/ 119 h 185"/>
                <a:gd name="T24" fmla="*/ 356 w 610"/>
                <a:gd name="T25" fmla="*/ 130 h 185"/>
                <a:gd name="T26" fmla="*/ 358 w 610"/>
                <a:gd name="T27" fmla="*/ 138 h 185"/>
                <a:gd name="T28" fmla="*/ 496 w 610"/>
                <a:gd name="T29" fmla="*/ 118 h 185"/>
                <a:gd name="T30" fmla="*/ 547 w 610"/>
                <a:gd name="T31" fmla="*/ 98 h 185"/>
                <a:gd name="T32" fmla="*/ 544 w 610"/>
                <a:gd name="T33" fmla="*/ 54 h 185"/>
                <a:gd name="T34" fmla="*/ 518 w 610"/>
                <a:gd name="T35" fmla="*/ 49 h 185"/>
                <a:gd name="T36" fmla="*/ 356 w 610"/>
                <a:gd name="T37" fmla="*/ 130 h 185"/>
                <a:gd name="T38" fmla="*/ 248 w 610"/>
                <a:gd name="T39" fmla="*/ 135 h 185"/>
                <a:gd name="T40" fmla="*/ 252 w 610"/>
                <a:gd name="T41" fmla="*/ 127 h 185"/>
                <a:gd name="T42" fmla="*/ 173 w 610"/>
                <a:gd name="T43" fmla="*/ 71 h 185"/>
                <a:gd name="T44" fmla="*/ 84 w 610"/>
                <a:gd name="T45" fmla="*/ 49 h 185"/>
                <a:gd name="T46" fmla="*/ 52 w 610"/>
                <a:gd name="T47" fmla="*/ 74 h 185"/>
                <a:gd name="T48" fmla="*/ 72 w 610"/>
                <a:gd name="T49" fmla="*/ 103 h 185"/>
                <a:gd name="T50" fmla="*/ 248 w 610"/>
                <a:gd name="T51" fmla="*/ 13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0" h="185">
                  <a:moveTo>
                    <a:pt x="306" y="119"/>
                  </a:moveTo>
                  <a:cubicBezTo>
                    <a:pt x="339" y="81"/>
                    <a:pt x="378" y="47"/>
                    <a:pt x="426" y="25"/>
                  </a:cubicBezTo>
                  <a:cubicBezTo>
                    <a:pt x="461" y="10"/>
                    <a:pt x="496" y="1"/>
                    <a:pt x="534" y="5"/>
                  </a:cubicBezTo>
                  <a:cubicBezTo>
                    <a:pt x="570" y="10"/>
                    <a:pt x="596" y="32"/>
                    <a:pt x="603" y="63"/>
                  </a:cubicBezTo>
                  <a:cubicBezTo>
                    <a:pt x="610" y="96"/>
                    <a:pt x="598" y="126"/>
                    <a:pt x="562" y="140"/>
                  </a:cubicBezTo>
                  <a:cubicBezTo>
                    <a:pt x="522" y="156"/>
                    <a:pt x="480" y="168"/>
                    <a:pt x="438" y="173"/>
                  </a:cubicBezTo>
                  <a:cubicBezTo>
                    <a:pt x="340" y="184"/>
                    <a:pt x="241" y="185"/>
                    <a:pt x="143" y="169"/>
                  </a:cubicBezTo>
                  <a:cubicBezTo>
                    <a:pt x="111" y="164"/>
                    <a:pt x="79" y="154"/>
                    <a:pt x="50" y="141"/>
                  </a:cubicBezTo>
                  <a:cubicBezTo>
                    <a:pt x="14" y="125"/>
                    <a:pt x="0" y="95"/>
                    <a:pt x="7" y="64"/>
                  </a:cubicBezTo>
                  <a:cubicBezTo>
                    <a:pt x="15" y="30"/>
                    <a:pt x="41" y="9"/>
                    <a:pt x="79" y="5"/>
                  </a:cubicBezTo>
                  <a:cubicBezTo>
                    <a:pt x="129" y="0"/>
                    <a:pt x="173" y="16"/>
                    <a:pt x="213" y="43"/>
                  </a:cubicBezTo>
                  <a:cubicBezTo>
                    <a:pt x="245" y="65"/>
                    <a:pt x="274" y="92"/>
                    <a:pt x="306" y="119"/>
                  </a:cubicBezTo>
                  <a:close/>
                  <a:moveTo>
                    <a:pt x="356" y="130"/>
                  </a:moveTo>
                  <a:cubicBezTo>
                    <a:pt x="356" y="133"/>
                    <a:pt x="357" y="135"/>
                    <a:pt x="358" y="138"/>
                  </a:cubicBezTo>
                  <a:cubicBezTo>
                    <a:pt x="404" y="132"/>
                    <a:pt x="450" y="126"/>
                    <a:pt x="496" y="118"/>
                  </a:cubicBezTo>
                  <a:cubicBezTo>
                    <a:pt x="514" y="114"/>
                    <a:pt x="532" y="107"/>
                    <a:pt x="547" y="98"/>
                  </a:cubicBezTo>
                  <a:cubicBezTo>
                    <a:pt x="567" y="86"/>
                    <a:pt x="564" y="64"/>
                    <a:pt x="544" y="54"/>
                  </a:cubicBezTo>
                  <a:cubicBezTo>
                    <a:pt x="536" y="51"/>
                    <a:pt x="527" y="49"/>
                    <a:pt x="518" y="49"/>
                  </a:cubicBezTo>
                  <a:cubicBezTo>
                    <a:pt x="450" y="49"/>
                    <a:pt x="401" y="87"/>
                    <a:pt x="356" y="130"/>
                  </a:cubicBezTo>
                  <a:close/>
                  <a:moveTo>
                    <a:pt x="248" y="135"/>
                  </a:moveTo>
                  <a:cubicBezTo>
                    <a:pt x="250" y="132"/>
                    <a:pt x="251" y="130"/>
                    <a:pt x="252" y="127"/>
                  </a:cubicBezTo>
                  <a:cubicBezTo>
                    <a:pt x="226" y="108"/>
                    <a:pt x="200" y="88"/>
                    <a:pt x="173" y="71"/>
                  </a:cubicBezTo>
                  <a:cubicBezTo>
                    <a:pt x="146" y="54"/>
                    <a:pt x="116" y="46"/>
                    <a:pt x="84" y="49"/>
                  </a:cubicBezTo>
                  <a:cubicBezTo>
                    <a:pt x="68" y="51"/>
                    <a:pt x="52" y="57"/>
                    <a:pt x="52" y="74"/>
                  </a:cubicBezTo>
                  <a:cubicBezTo>
                    <a:pt x="52" y="84"/>
                    <a:pt x="63" y="99"/>
                    <a:pt x="72" y="103"/>
                  </a:cubicBezTo>
                  <a:cubicBezTo>
                    <a:pt x="128" y="130"/>
                    <a:pt x="188" y="132"/>
                    <a:pt x="248"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61" name="Rectangle 60">
            <a:extLst>
              <a:ext uri="{FF2B5EF4-FFF2-40B4-BE49-F238E27FC236}">
                <a16:creationId xmlns:a16="http://schemas.microsoft.com/office/drawing/2014/main" id="{CCCD670A-F034-4A66-9D56-C11D2544CDB9}"/>
              </a:ext>
            </a:extLst>
          </p:cNvPr>
          <p:cNvSpPr/>
          <p:nvPr/>
        </p:nvSpPr>
        <p:spPr>
          <a:xfrm>
            <a:off x="3178109" y="4627626"/>
            <a:ext cx="450437" cy="1506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70008D7A-548D-7DCD-29AD-B651B6DEBE56}"/>
              </a:ext>
            </a:extLst>
          </p:cNvPr>
          <p:cNvSpPr/>
          <p:nvPr/>
        </p:nvSpPr>
        <p:spPr>
          <a:xfrm>
            <a:off x="705364" y="4057082"/>
            <a:ext cx="2463806" cy="1988453"/>
          </a:xfrm>
          <a:prstGeom prst="roundRect">
            <a:avLst>
              <a:gd name="adj" fmla="val 10573"/>
            </a:avLst>
          </a:prstGeom>
          <a:solidFill>
            <a:srgbClr val="3F9C31">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600" b="1" dirty="0">
              <a:solidFill>
                <a:srgbClr val="3F9C31"/>
              </a:solidFill>
            </a:endParaRPr>
          </a:p>
          <a:p>
            <a:pPr>
              <a:lnSpc>
                <a:spcPct val="125000"/>
              </a:lnSpc>
            </a:pPr>
            <a:r>
              <a:rPr lang="en-US" sz="3200" b="1" dirty="0">
                <a:solidFill>
                  <a:srgbClr val="3F9C31"/>
                </a:solidFill>
              </a:rPr>
              <a:t>64</a:t>
            </a:r>
            <a:r>
              <a:rPr lang="en-US" sz="1600" b="1" dirty="0">
                <a:solidFill>
                  <a:srgbClr val="3F9C31"/>
                </a:solidFill>
              </a:rPr>
              <a:t>%</a:t>
            </a:r>
          </a:p>
          <a:p>
            <a:pPr>
              <a:lnSpc>
                <a:spcPct val="125000"/>
              </a:lnSpc>
            </a:pPr>
            <a:r>
              <a:rPr lang="en-US" sz="1200" dirty="0">
                <a:solidFill>
                  <a:srgbClr val="3F9C31"/>
                </a:solidFill>
              </a:rPr>
              <a:t>Purchase beer specially for Tet gifting (among beer purchasers)</a:t>
            </a:r>
          </a:p>
        </p:txBody>
      </p:sp>
      <p:sp>
        <p:nvSpPr>
          <p:cNvPr id="2" name="Title 1">
            <a:extLst>
              <a:ext uri="{FF2B5EF4-FFF2-40B4-BE49-F238E27FC236}">
                <a16:creationId xmlns:a16="http://schemas.microsoft.com/office/drawing/2014/main" id="{1A14868C-04CB-E27B-7988-8583123756D4}"/>
              </a:ext>
            </a:extLst>
          </p:cNvPr>
          <p:cNvSpPr>
            <a:spLocks noGrp="1"/>
          </p:cNvSpPr>
          <p:nvPr>
            <p:ph type="title"/>
          </p:nvPr>
        </p:nvSpPr>
        <p:spPr/>
        <p:txBody>
          <a:bodyPr/>
          <a:lstStyle/>
          <a:p>
            <a:r>
              <a:rPr lang="en-US" dirty="0"/>
              <a:t>Tet-Specific Purchase Behavior</a:t>
            </a:r>
          </a:p>
        </p:txBody>
      </p:sp>
      <p:sp>
        <p:nvSpPr>
          <p:cNvPr id="37" name="TextBox 36">
            <a:extLst>
              <a:ext uri="{FF2B5EF4-FFF2-40B4-BE49-F238E27FC236}">
                <a16:creationId xmlns:a16="http://schemas.microsoft.com/office/drawing/2014/main" id="{C15A69EB-D77F-99FD-9E59-FAAA505EF91A}"/>
              </a:ext>
            </a:extLst>
          </p:cNvPr>
          <p:cNvSpPr txBox="1"/>
          <p:nvPr/>
        </p:nvSpPr>
        <p:spPr>
          <a:xfrm>
            <a:off x="653697" y="1133286"/>
            <a:ext cx="8100945" cy="276999"/>
          </a:xfrm>
          <a:prstGeom prst="rect">
            <a:avLst/>
          </a:prstGeom>
          <a:noFill/>
        </p:spPr>
        <p:txBody>
          <a:bodyPr wrap="square">
            <a:spAutoFit/>
          </a:bodyPr>
          <a:lstStyle/>
          <a:p>
            <a:r>
              <a:rPr lang="en-US" sz="1200" dirty="0"/>
              <a:t>Tet 2026 Beer Planning Overview</a:t>
            </a:r>
          </a:p>
        </p:txBody>
      </p:sp>
      <p:sp>
        <p:nvSpPr>
          <p:cNvPr id="28" name="Rectangle: Rounded Corners 27">
            <a:extLst>
              <a:ext uri="{FF2B5EF4-FFF2-40B4-BE49-F238E27FC236}">
                <a16:creationId xmlns:a16="http://schemas.microsoft.com/office/drawing/2014/main" id="{EC2255FF-ABEF-9D1E-68D0-25D7DD3E89E3}"/>
              </a:ext>
            </a:extLst>
          </p:cNvPr>
          <p:cNvSpPr/>
          <p:nvPr/>
        </p:nvSpPr>
        <p:spPr>
          <a:xfrm>
            <a:off x="898874" y="4193950"/>
            <a:ext cx="2028487" cy="313501"/>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Purpose</a:t>
            </a:r>
            <a:endParaRPr lang="en-US" sz="2800" dirty="0"/>
          </a:p>
        </p:txBody>
      </p:sp>
      <p:grpSp>
        <p:nvGrpSpPr>
          <p:cNvPr id="12" name="Group 11">
            <a:extLst>
              <a:ext uri="{FF2B5EF4-FFF2-40B4-BE49-F238E27FC236}">
                <a16:creationId xmlns:a16="http://schemas.microsoft.com/office/drawing/2014/main" id="{E8548318-D909-39BF-2114-8B1170F7079A}"/>
              </a:ext>
            </a:extLst>
          </p:cNvPr>
          <p:cNvGrpSpPr/>
          <p:nvPr/>
        </p:nvGrpSpPr>
        <p:grpSpPr>
          <a:xfrm>
            <a:off x="705364" y="1744422"/>
            <a:ext cx="2463806" cy="1948984"/>
            <a:chOff x="705364" y="1973022"/>
            <a:chExt cx="2273583" cy="1948984"/>
          </a:xfrm>
        </p:grpSpPr>
        <p:sp>
          <p:nvSpPr>
            <p:cNvPr id="39" name="Rectangle: Rounded Corners 38">
              <a:extLst>
                <a:ext uri="{FF2B5EF4-FFF2-40B4-BE49-F238E27FC236}">
                  <a16:creationId xmlns:a16="http://schemas.microsoft.com/office/drawing/2014/main" id="{1196E979-67D5-1590-6ED1-61438EF076AA}"/>
                </a:ext>
              </a:extLst>
            </p:cNvPr>
            <p:cNvSpPr/>
            <p:nvPr/>
          </p:nvSpPr>
          <p:spPr>
            <a:xfrm>
              <a:off x="705364" y="1973022"/>
              <a:ext cx="2273583" cy="1948984"/>
            </a:xfrm>
            <a:prstGeom prst="roundRect">
              <a:avLst>
                <a:gd name="adj" fmla="val 10573"/>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400" b="1" dirty="0">
                <a:solidFill>
                  <a:schemeClr val="bg1"/>
                </a:solidFill>
              </a:endParaRPr>
            </a:p>
            <a:p>
              <a:r>
                <a:rPr lang="en-US" sz="3200" b="1" dirty="0">
                  <a:solidFill>
                    <a:schemeClr val="bg1"/>
                  </a:solidFill>
                </a:rPr>
                <a:t>3.8M</a:t>
              </a:r>
              <a:r>
                <a:rPr lang="en-US" sz="1600" b="1" dirty="0">
                  <a:solidFill>
                    <a:schemeClr val="bg1"/>
                  </a:solidFill>
                </a:rPr>
                <a:t> VND</a:t>
              </a:r>
              <a:endParaRPr lang="en-US" sz="2400" b="1" dirty="0">
                <a:solidFill>
                  <a:schemeClr val="bg1"/>
                </a:solidFill>
              </a:endParaRPr>
            </a:p>
            <a:p>
              <a:pPr>
                <a:lnSpc>
                  <a:spcPct val="125000"/>
                </a:lnSpc>
              </a:pPr>
              <a:r>
                <a:rPr lang="en-US" sz="1200" dirty="0">
                  <a:solidFill>
                    <a:schemeClr val="bg1"/>
                  </a:solidFill>
                </a:rPr>
                <a:t>Average Tet beer spending per household</a:t>
              </a:r>
            </a:p>
          </p:txBody>
        </p:sp>
        <p:sp>
          <p:nvSpPr>
            <p:cNvPr id="40" name="Rectangle: Rounded Corners 39">
              <a:extLst>
                <a:ext uri="{FF2B5EF4-FFF2-40B4-BE49-F238E27FC236}">
                  <a16:creationId xmlns:a16="http://schemas.microsoft.com/office/drawing/2014/main" id="{7CD4ADBF-ED96-ABE4-B500-CE5B4C5809E9}"/>
                </a:ext>
              </a:extLst>
            </p:cNvPr>
            <p:cNvSpPr/>
            <p:nvPr/>
          </p:nvSpPr>
          <p:spPr>
            <a:xfrm>
              <a:off x="804020" y="2058832"/>
              <a:ext cx="2018352" cy="301657"/>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 Spending</a:t>
              </a:r>
              <a:endParaRPr lang="en-US" sz="3200" dirty="0"/>
            </a:p>
          </p:txBody>
        </p:sp>
      </p:grpSp>
      <p:sp>
        <p:nvSpPr>
          <p:cNvPr id="36" name="Rectangle 35">
            <a:extLst>
              <a:ext uri="{FF2B5EF4-FFF2-40B4-BE49-F238E27FC236}">
                <a16:creationId xmlns:a16="http://schemas.microsoft.com/office/drawing/2014/main" id="{B4B2BCFB-937B-D46E-0D07-92A14F45FAB9}"/>
              </a:ext>
            </a:extLst>
          </p:cNvPr>
          <p:cNvSpPr/>
          <p:nvPr/>
        </p:nvSpPr>
        <p:spPr>
          <a:xfrm>
            <a:off x="2946355" y="3014409"/>
            <a:ext cx="1120195" cy="24469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8721EFA-C9FE-5E18-A819-F4387FE9D929}"/>
              </a:ext>
            </a:extLst>
          </p:cNvPr>
          <p:cNvSpPr/>
          <p:nvPr/>
        </p:nvSpPr>
        <p:spPr>
          <a:xfrm>
            <a:off x="4338595" y="3456123"/>
            <a:ext cx="1120195" cy="25902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5C29C19-6060-A972-6024-AC2A35DF2733}"/>
              </a:ext>
            </a:extLst>
          </p:cNvPr>
          <p:cNvGrpSpPr/>
          <p:nvPr/>
        </p:nvGrpSpPr>
        <p:grpSpPr>
          <a:xfrm>
            <a:off x="3649030" y="1704952"/>
            <a:ext cx="2738823" cy="1988453"/>
            <a:chOff x="2839653" y="1947493"/>
            <a:chExt cx="2682232" cy="2171844"/>
          </a:xfrm>
        </p:grpSpPr>
        <p:sp>
          <p:nvSpPr>
            <p:cNvPr id="81" name="Rectangle: Rounded Corners 80">
              <a:extLst>
                <a:ext uri="{FF2B5EF4-FFF2-40B4-BE49-F238E27FC236}">
                  <a16:creationId xmlns:a16="http://schemas.microsoft.com/office/drawing/2014/main" id="{DA615E9C-B074-1F41-E3B2-D6502E4A216C}"/>
                </a:ext>
              </a:extLst>
            </p:cNvPr>
            <p:cNvSpPr/>
            <p:nvPr/>
          </p:nvSpPr>
          <p:spPr>
            <a:xfrm>
              <a:off x="2839653" y="1947493"/>
              <a:ext cx="2408869" cy="2171844"/>
            </a:xfrm>
            <a:prstGeom prst="roundRect">
              <a:avLst>
                <a:gd name="adj" fmla="val 10573"/>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400" b="1" dirty="0">
                <a:solidFill>
                  <a:schemeClr val="bg1"/>
                </a:solidFill>
              </a:endParaRPr>
            </a:p>
            <a:p>
              <a:r>
                <a:rPr lang="en-US" sz="3200" b="1" dirty="0">
                  <a:solidFill>
                    <a:schemeClr val="bg1"/>
                  </a:solidFill>
                </a:rPr>
                <a:t>3-4</a:t>
              </a:r>
              <a:r>
                <a:rPr lang="en-US" sz="1600" b="1" dirty="0">
                  <a:solidFill>
                    <a:schemeClr val="bg1"/>
                  </a:solidFill>
                </a:rPr>
                <a:t> weeks</a:t>
              </a:r>
              <a:endParaRPr lang="en-US" sz="2400" b="1" dirty="0">
                <a:solidFill>
                  <a:schemeClr val="bg1"/>
                </a:solidFill>
              </a:endParaRPr>
            </a:p>
            <a:p>
              <a:pPr>
                <a:lnSpc>
                  <a:spcPct val="125000"/>
                </a:lnSpc>
              </a:pPr>
              <a:r>
                <a:rPr lang="en-US" sz="1200" dirty="0">
                  <a:solidFill>
                    <a:schemeClr val="bg1"/>
                  </a:solidFill>
                </a:rPr>
                <a:t>Advanced planning time before Tet</a:t>
              </a:r>
            </a:p>
          </p:txBody>
        </p:sp>
        <p:sp>
          <p:nvSpPr>
            <p:cNvPr id="47" name="Rectangle: Rounded Corners 46">
              <a:extLst>
                <a:ext uri="{FF2B5EF4-FFF2-40B4-BE49-F238E27FC236}">
                  <a16:creationId xmlns:a16="http://schemas.microsoft.com/office/drawing/2014/main" id="{65D9EE6B-F7D4-D081-81DD-ACC2414F19C0}"/>
                </a:ext>
              </a:extLst>
            </p:cNvPr>
            <p:cNvSpPr/>
            <p:nvPr/>
          </p:nvSpPr>
          <p:spPr>
            <a:xfrm>
              <a:off x="2958902" y="2058832"/>
              <a:ext cx="2091223" cy="313501"/>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Planning</a:t>
              </a:r>
              <a:endParaRPr lang="en-US" sz="3200" dirty="0">
                <a:solidFill>
                  <a:schemeClr val="bg1"/>
                </a:solidFill>
              </a:endParaRPr>
            </a:p>
          </p:txBody>
        </p:sp>
        <p:sp>
          <p:nvSpPr>
            <p:cNvPr id="57" name="Freeform 70">
              <a:extLst>
                <a:ext uri="{FF2B5EF4-FFF2-40B4-BE49-F238E27FC236}">
                  <a16:creationId xmlns:a16="http://schemas.microsoft.com/office/drawing/2014/main" id="{FC3CD49A-F3F2-F08D-F1DA-6617F5C5D3D8}"/>
                </a:ext>
              </a:extLst>
            </p:cNvPr>
            <p:cNvSpPr>
              <a:spLocks noEditPoints="1"/>
            </p:cNvSpPr>
            <p:nvPr/>
          </p:nvSpPr>
          <p:spPr bwMode="auto">
            <a:xfrm flipH="1">
              <a:off x="4612358" y="3146716"/>
              <a:ext cx="909527" cy="861263"/>
            </a:xfrm>
            <a:custGeom>
              <a:avLst/>
              <a:gdLst>
                <a:gd name="T0" fmla="*/ 233 w 284"/>
                <a:gd name="T1" fmla="*/ 34 h 267"/>
                <a:gd name="T2" fmla="*/ 226 w 284"/>
                <a:gd name="T3" fmla="*/ 0 h 267"/>
                <a:gd name="T4" fmla="*/ 219 w 284"/>
                <a:gd name="T5" fmla="*/ 34 h 267"/>
                <a:gd name="T6" fmla="*/ 65 w 284"/>
                <a:gd name="T7" fmla="*/ 7 h 267"/>
                <a:gd name="T8" fmla="*/ 51 w 284"/>
                <a:gd name="T9" fmla="*/ 7 h 267"/>
                <a:gd name="T10" fmla="*/ 7 w 284"/>
                <a:gd name="T11" fmla="*/ 34 h 267"/>
                <a:gd name="T12" fmla="*/ 0 w 284"/>
                <a:gd name="T13" fmla="*/ 260 h 267"/>
                <a:gd name="T14" fmla="*/ 277 w 284"/>
                <a:gd name="T15" fmla="*/ 267 h 267"/>
                <a:gd name="T16" fmla="*/ 284 w 284"/>
                <a:gd name="T17" fmla="*/ 41 h 267"/>
                <a:gd name="T18" fmla="*/ 162 w 284"/>
                <a:gd name="T19" fmla="*/ 117 h 267"/>
                <a:gd name="T20" fmla="*/ 122 w 284"/>
                <a:gd name="T21" fmla="*/ 152 h 267"/>
                <a:gd name="T22" fmla="*/ 162 w 284"/>
                <a:gd name="T23" fmla="*/ 117 h 267"/>
                <a:gd name="T24" fmla="*/ 230 w 284"/>
                <a:gd name="T25" fmla="*/ 152 h 267"/>
                <a:gd name="T26" fmla="*/ 270 w 284"/>
                <a:gd name="T27" fmla="*/ 117 h 267"/>
                <a:gd name="T28" fmla="*/ 216 w 284"/>
                <a:gd name="T29" fmla="*/ 152 h 267"/>
                <a:gd name="T30" fmla="*/ 176 w 284"/>
                <a:gd name="T31" fmla="*/ 117 h 267"/>
                <a:gd name="T32" fmla="*/ 216 w 284"/>
                <a:gd name="T33" fmla="*/ 152 h 267"/>
                <a:gd name="T34" fmla="*/ 162 w 284"/>
                <a:gd name="T35" fmla="*/ 166 h 267"/>
                <a:gd name="T36" fmla="*/ 122 w 284"/>
                <a:gd name="T37" fmla="*/ 201 h 267"/>
                <a:gd name="T38" fmla="*/ 122 w 284"/>
                <a:gd name="T39" fmla="*/ 215 h 267"/>
                <a:gd name="T40" fmla="*/ 162 w 284"/>
                <a:gd name="T41" fmla="*/ 253 h 267"/>
                <a:gd name="T42" fmla="*/ 122 w 284"/>
                <a:gd name="T43" fmla="*/ 215 h 267"/>
                <a:gd name="T44" fmla="*/ 216 w 284"/>
                <a:gd name="T45" fmla="*/ 215 h 267"/>
                <a:gd name="T46" fmla="*/ 176 w 284"/>
                <a:gd name="T47" fmla="*/ 253 h 267"/>
                <a:gd name="T48" fmla="*/ 176 w 284"/>
                <a:gd name="T49" fmla="*/ 201 h 267"/>
                <a:gd name="T50" fmla="*/ 216 w 284"/>
                <a:gd name="T51" fmla="*/ 166 h 267"/>
                <a:gd name="T52" fmla="*/ 176 w 284"/>
                <a:gd name="T53" fmla="*/ 201 h 267"/>
                <a:gd name="T54" fmla="*/ 270 w 284"/>
                <a:gd name="T55" fmla="*/ 166 h 267"/>
                <a:gd name="T56" fmla="*/ 230 w 284"/>
                <a:gd name="T57" fmla="*/ 201 h 267"/>
                <a:gd name="T58" fmla="*/ 51 w 284"/>
                <a:gd name="T59" fmla="*/ 48 h 267"/>
                <a:gd name="T60" fmla="*/ 58 w 284"/>
                <a:gd name="T61" fmla="*/ 82 h 267"/>
                <a:gd name="T62" fmla="*/ 65 w 284"/>
                <a:gd name="T63" fmla="*/ 48 h 267"/>
                <a:gd name="T64" fmla="*/ 219 w 284"/>
                <a:gd name="T65" fmla="*/ 75 h 267"/>
                <a:gd name="T66" fmla="*/ 233 w 284"/>
                <a:gd name="T67" fmla="*/ 75 h 267"/>
                <a:gd name="T68" fmla="*/ 270 w 284"/>
                <a:gd name="T69" fmla="*/ 48 h 267"/>
                <a:gd name="T70" fmla="*/ 14 w 284"/>
                <a:gd name="T71" fmla="*/ 103 h 267"/>
                <a:gd name="T72" fmla="*/ 51 w 284"/>
                <a:gd name="T73" fmla="*/ 48 h 267"/>
                <a:gd name="T74" fmla="*/ 108 w 284"/>
                <a:gd name="T75" fmla="*/ 117 h 267"/>
                <a:gd name="T76" fmla="*/ 14 w 284"/>
                <a:gd name="T77" fmla="*/ 253 h 267"/>
                <a:gd name="T78" fmla="*/ 230 w 284"/>
                <a:gd name="T79" fmla="*/ 253 h 267"/>
                <a:gd name="T80" fmla="*/ 270 w 284"/>
                <a:gd name="T81" fmla="*/ 215 h 267"/>
                <a:gd name="T82" fmla="*/ 230 w 284"/>
                <a:gd name="T83" fmla="*/ 25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4" h="267">
                  <a:moveTo>
                    <a:pt x="277" y="34"/>
                  </a:moveTo>
                  <a:cubicBezTo>
                    <a:pt x="233" y="34"/>
                    <a:pt x="233" y="34"/>
                    <a:pt x="233" y="34"/>
                  </a:cubicBezTo>
                  <a:cubicBezTo>
                    <a:pt x="233" y="7"/>
                    <a:pt x="233" y="7"/>
                    <a:pt x="233" y="7"/>
                  </a:cubicBezTo>
                  <a:cubicBezTo>
                    <a:pt x="233" y="3"/>
                    <a:pt x="230" y="0"/>
                    <a:pt x="226" y="0"/>
                  </a:cubicBezTo>
                  <a:cubicBezTo>
                    <a:pt x="222" y="0"/>
                    <a:pt x="219" y="3"/>
                    <a:pt x="219" y="7"/>
                  </a:cubicBezTo>
                  <a:cubicBezTo>
                    <a:pt x="219" y="34"/>
                    <a:pt x="219" y="34"/>
                    <a:pt x="219" y="34"/>
                  </a:cubicBezTo>
                  <a:cubicBezTo>
                    <a:pt x="65" y="34"/>
                    <a:pt x="65" y="34"/>
                    <a:pt x="65" y="34"/>
                  </a:cubicBezTo>
                  <a:cubicBezTo>
                    <a:pt x="65" y="7"/>
                    <a:pt x="65" y="7"/>
                    <a:pt x="65" y="7"/>
                  </a:cubicBezTo>
                  <a:cubicBezTo>
                    <a:pt x="65" y="3"/>
                    <a:pt x="62" y="0"/>
                    <a:pt x="58" y="0"/>
                  </a:cubicBezTo>
                  <a:cubicBezTo>
                    <a:pt x="54" y="0"/>
                    <a:pt x="51" y="3"/>
                    <a:pt x="51" y="7"/>
                  </a:cubicBezTo>
                  <a:cubicBezTo>
                    <a:pt x="51" y="34"/>
                    <a:pt x="51" y="34"/>
                    <a:pt x="51" y="34"/>
                  </a:cubicBezTo>
                  <a:cubicBezTo>
                    <a:pt x="7" y="34"/>
                    <a:pt x="7" y="34"/>
                    <a:pt x="7" y="34"/>
                  </a:cubicBezTo>
                  <a:cubicBezTo>
                    <a:pt x="3" y="34"/>
                    <a:pt x="0" y="37"/>
                    <a:pt x="0" y="41"/>
                  </a:cubicBezTo>
                  <a:cubicBezTo>
                    <a:pt x="0" y="260"/>
                    <a:pt x="0" y="260"/>
                    <a:pt x="0" y="260"/>
                  </a:cubicBezTo>
                  <a:cubicBezTo>
                    <a:pt x="0" y="264"/>
                    <a:pt x="3" y="267"/>
                    <a:pt x="7" y="267"/>
                  </a:cubicBezTo>
                  <a:cubicBezTo>
                    <a:pt x="277" y="267"/>
                    <a:pt x="277" y="267"/>
                    <a:pt x="277" y="267"/>
                  </a:cubicBezTo>
                  <a:cubicBezTo>
                    <a:pt x="281" y="267"/>
                    <a:pt x="284" y="264"/>
                    <a:pt x="284" y="260"/>
                  </a:cubicBezTo>
                  <a:cubicBezTo>
                    <a:pt x="284" y="41"/>
                    <a:pt x="284" y="41"/>
                    <a:pt x="284" y="41"/>
                  </a:cubicBezTo>
                  <a:cubicBezTo>
                    <a:pt x="284" y="37"/>
                    <a:pt x="281" y="34"/>
                    <a:pt x="277" y="34"/>
                  </a:cubicBezTo>
                  <a:close/>
                  <a:moveTo>
                    <a:pt x="162" y="117"/>
                  </a:moveTo>
                  <a:cubicBezTo>
                    <a:pt x="162" y="152"/>
                    <a:pt x="162" y="152"/>
                    <a:pt x="162" y="152"/>
                  </a:cubicBezTo>
                  <a:cubicBezTo>
                    <a:pt x="122" y="152"/>
                    <a:pt x="122" y="152"/>
                    <a:pt x="122" y="152"/>
                  </a:cubicBezTo>
                  <a:cubicBezTo>
                    <a:pt x="122" y="117"/>
                    <a:pt x="122" y="117"/>
                    <a:pt x="122" y="117"/>
                  </a:cubicBezTo>
                  <a:lnTo>
                    <a:pt x="162" y="117"/>
                  </a:lnTo>
                  <a:close/>
                  <a:moveTo>
                    <a:pt x="270" y="152"/>
                  </a:moveTo>
                  <a:cubicBezTo>
                    <a:pt x="230" y="152"/>
                    <a:pt x="230" y="152"/>
                    <a:pt x="230" y="152"/>
                  </a:cubicBezTo>
                  <a:cubicBezTo>
                    <a:pt x="230" y="117"/>
                    <a:pt x="230" y="117"/>
                    <a:pt x="230" y="117"/>
                  </a:cubicBezTo>
                  <a:cubicBezTo>
                    <a:pt x="270" y="117"/>
                    <a:pt x="270" y="117"/>
                    <a:pt x="270" y="117"/>
                  </a:cubicBezTo>
                  <a:lnTo>
                    <a:pt x="270" y="152"/>
                  </a:lnTo>
                  <a:close/>
                  <a:moveTo>
                    <a:pt x="216" y="152"/>
                  </a:moveTo>
                  <a:cubicBezTo>
                    <a:pt x="176" y="152"/>
                    <a:pt x="176" y="152"/>
                    <a:pt x="176" y="152"/>
                  </a:cubicBezTo>
                  <a:cubicBezTo>
                    <a:pt x="176" y="117"/>
                    <a:pt x="176" y="117"/>
                    <a:pt x="176" y="117"/>
                  </a:cubicBezTo>
                  <a:cubicBezTo>
                    <a:pt x="216" y="117"/>
                    <a:pt x="216" y="117"/>
                    <a:pt x="216" y="117"/>
                  </a:cubicBezTo>
                  <a:cubicBezTo>
                    <a:pt x="216" y="152"/>
                    <a:pt x="216" y="152"/>
                    <a:pt x="216" y="152"/>
                  </a:cubicBezTo>
                  <a:close/>
                  <a:moveTo>
                    <a:pt x="122" y="166"/>
                  </a:moveTo>
                  <a:cubicBezTo>
                    <a:pt x="162" y="166"/>
                    <a:pt x="162" y="166"/>
                    <a:pt x="162" y="166"/>
                  </a:cubicBezTo>
                  <a:cubicBezTo>
                    <a:pt x="162" y="201"/>
                    <a:pt x="162" y="201"/>
                    <a:pt x="162" y="201"/>
                  </a:cubicBezTo>
                  <a:cubicBezTo>
                    <a:pt x="122" y="201"/>
                    <a:pt x="122" y="201"/>
                    <a:pt x="122" y="201"/>
                  </a:cubicBezTo>
                  <a:lnTo>
                    <a:pt x="122" y="166"/>
                  </a:lnTo>
                  <a:close/>
                  <a:moveTo>
                    <a:pt x="122" y="215"/>
                  </a:moveTo>
                  <a:cubicBezTo>
                    <a:pt x="162" y="215"/>
                    <a:pt x="162" y="215"/>
                    <a:pt x="162" y="215"/>
                  </a:cubicBezTo>
                  <a:cubicBezTo>
                    <a:pt x="162" y="253"/>
                    <a:pt x="162" y="253"/>
                    <a:pt x="162" y="253"/>
                  </a:cubicBezTo>
                  <a:cubicBezTo>
                    <a:pt x="122" y="253"/>
                    <a:pt x="122" y="253"/>
                    <a:pt x="122" y="253"/>
                  </a:cubicBezTo>
                  <a:lnTo>
                    <a:pt x="122" y="215"/>
                  </a:lnTo>
                  <a:close/>
                  <a:moveTo>
                    <a:pt x="176" y="215"/>
                  </a:moveTo>
                  <a:cubicBezTo>
                    <a:pt x="216" y="215"/>
                    <a:pt x="216" y="215"/>
                    <a:pt x="216" y="215"/>
                  </a:cubicBezTo>
                  <a:cubicBezTo>
                    <a:pt x="216" y="253"/>
                    <a:pt x="216" y="253"/>
                    <a:pt x="216" y="253"/>
                  </a:cubicBezTo>
                  <a:cubicBezTo>
                    <a:pt x="176" y="253"/>
                    <a:pt x="176" y="253"/>
                    <a:pt x="176" y="253"/>
                  </a:cubicBezTo>
                  <a:lnTo>
                    <a:pt x="176" y="215"/>
                  </a:lnTo>
                  <a:close/>
                  <a:moveTo>
                    <a:pt x="176" y="201"/>
                  </a:moveTo>
                  <a:cubicBezTo>
                    <a:pt x="176" y="166"/>
                    <a:pt x="176" y="166"/>
                    <a:pt x="176" y="166"/>
                  </a:cubicBezTo>
                  <a:cubicBezTo>
                    <a:pt x="216" y="166"/>
                    <a:pt x="216" y="166"/>
                    <a:pt x="216" y="166"/>
                  </a:cubicBezTo>
                  <a:cubicBezTo>
                    <a:pt x="216" y="201"/>
                    <a:pt x="216" y="201"/>
                    <a:pt x="216" y="201"/>
                  </a:cubicBezTo>
                  <a:lnTo>
                    <a:pt x="176" y="201"/>
                  </a:lnTo>
                  <a:close/>
                  <a:moveTo>
                    <a:pt x="230" y="166"/>
                  </a:moveTo>
                  <a:cubicBezTo>
                    <a:pt x="270" y="166"/>
                    <a:pt x="270" y="166"/>
                    <a:pt x="270" y="166"/>
                  </a:cubicBezTo>
                  <a:cubicBezTo>
                    <a:pt x="270" y="201"/>
                    <a:pt x="270" y="201"/>
                    <a:pt x="270" y="201"/>
                  </a:cubicBezTo>
                  <a:cubicBezTo>
                    <a:pt x="230" y="201"/>
                    <a:pt x="230" y="201"/>
                    <a:pt x="230" y="201"/>
                  </a:cubicBezTo>
                  <a:lnTo>
                    <a:pt x="230" y="166"/>
                  </a:lnTo>
                  <a:close/>
                  <a:moveTo>
                    <a:pt x="51" y="48"/>
                  </a:moveTo>
                  <a:cubicBezTo>
                    <a:pt x="51" y="75"/>
                    <a:pt x="51" y="75"/>
                    <a:pt x="51" y="75"/>
                  </a:cubicBezTo>
                  <a:cubicBezTo>
                    <a:pt x="51" y="79"/>
                    <a:pt x="54" y="82"/>
                    <a:pt x="58" y="82"/>
                  </a:cubicBezTo>
                  <a:cubicBezTo>
                    <a:pt x="62" y="82"/>
                    <a:pt x="65" y="79"/>
                    <a:pt x="65" y="75"/>
                  </a:cubicBezTo>
                  <a:cubicBezTo>
                    <a:pt x="65" y="48"/>
                    <a:pt x="65" y="48"/>
                    <a:pt x="65" y="48"/>
                  </a:cubicBezTo>
                  <a:cubicBezTo>
                    <a:pt x="219" y="48"/>
                    <a:pt x="219" y="48"/>
                    <a:pt x="219" y="48"/>
                  </a:cubicBezTo>
                  <a:cubicBezTo>
                    <a:pt x="219" y="75"/>
                    <a:pt x="219" y="75"/>
                    <a:pt x="219" y="75"/>
                  </a:cubicBezTo>
                  <a:cubicBezTo>
                    <a:pt x="219" y="79"/>
                    <a:pt x="222" y="82"/>
                    <a:pt x="226" y="82"/>
                  </a:cubicBezTo>
                  <a:cubicBezTo>
                    <a:pt x="230" y="82"/>
                    <a:pt x="233" y="79"/>
                    <a:pt x="233" y="75"/>
                  </a:cubicBezTo>
                  <a:cubicBezTo>
                    <a:pt x="233" y="48"/>
                    <a:pt x="233" y="48"/>
                    <a:pt x="233" y="48"/>
                  </a:cubicBezTo>
                  <a:cubicBezTo>
                    <a:pt x="270" y="48"/>
                    <a:pt x="270" y="48"/>
                    <a:pt x="270" y="48"/>
                  </a:cubicBezTo>
                  <a:cubicBezTo>
                    <a:pt x="270" y="103"/>
                    <a:pt x="270" y="103"/>
                    <a:pt x="270" y="103"/>
                  </a:cubicBezTo>
                  <a:cubicBezTo>
                    <a:pt x="14" y="103"/>
                    <a:pt x="14" y="103"/>
                    <a:pt x="14" y="103"/>
                  </a:cubicBezTo>
                  <a:cubicBezTo>
                    <a:pt x="14" y="48"/>
                    <a:pt x="14" y="48"/>
                    <a:pt x="14" y="48"/>
                  </a:cubicBezTo>
                  <a:lnTo>
                    <a:pt x="51" y="48"/>
                  </a:lnTo>
                  <a:close/>
                  <a:moveTo>
                    <a:pt x="14" y="117"/>
                  </a:moveTo>
                  <a:cubicBezTo>
                    <a:pt x="108" y="117"/>
                    <a:pt x="108" y="117"/>
                    <a:pt x="108" y="117"/>
                  </a:cubicBezTo>
                  <a:cubicBezTo>
                    <a:pt x="108" y="253"/>
                    <a:pt x="108" y="253"/>
                    <a:pt x="108" y="253"/>
                  </a:cubicBezTo>
                  <a:cubicBezTo>
                    <a:pt x="14" y="253"/>
                    <a:pt x="14" y="253"/>
                    <a:pt x="14" y="253"/>
                  </a:cubicBezTo>
                  <a:lnTo>
                    <a:pt x="14" y="117"/>
                  </a:lnTo>
                  <a:close/>
                  <a:moveTo>
                    <a:pt x="230" y="253"/>
                  </a:moveTo>
                  <a:cubicBezTo>
                    <a:pt x="230" y="215"/>
                    <a:pt x="230" y="215"/>
                    <a:pt x="230" y="215"/>
                  </a:cubicBezTo>
                  <a:cubicBezTo>
                    <a:pt x="270" y="215"/>
                    <a:pt x="270" y="215"/>
                    <a:pt x="270" y="215"/>
                  </a:cubicBezTo>
                  <a:cubicBezTo>
                    <a:pt x="270" y="253"/>
                    <a:pt x="270" y="253"/>
                    <a:pt x="270" y="253"/>
                  </a:cubicBezTo>
                  <a:lnTo>
                    <a:pt x="230" y="253"/>
                  </a:lnTo>
                  <a:close/>
                </a:path>
              </a:pathLst>
            </a:custGeom>
            <a:solidFill>
              <a:schemeClr val="bg1">
                <a:alpha val="33000"/>
              </a:schemeClr>
            </a:solidFill>
            <a:ln>
              <a:noFill/>
            </a:ln>
          </p:spPr>
          <p:txBody>
            <a:bodyPr vert="horz" wrap="square" lIns="91440" tIns="45720" rIns="91440" bIns="45720" numCol="1" anchor="t" anchorCtr="0" compatLnSpc="1">
              <a:prstTxWarp prst="textNoShape">
                <a:avLst/>
              </a:prstTxWarp>
            </a:bodyPr>
            <a:lstStyle/>
            <a:p>
              <a:endParaRPr lang="x-none"/>
            </a:p>
          </p:txBody>
        </p:sp>
      </p:grpSp>
      <p:sp>
        <p:nvSpPr>
          <p:cNvPr id="20" name="Rectangle: Rounded Corners 19">
            <a:extLst>
              <a:ext uri="{FF2B5EF4-FFF2-40B4-BE49-F238E27FC236}">
                <a16:creationId xmlns:a16="http://schemas.microsoft.com/office/drawing/2014/main" id="{52AF5A46-A719-81DB-B1F0-65EA9139FD46}"/>
              </a:ext>
            </a:extLst>
          </p:cNvPr>
          <p:cNvSpPr/>
          <p:nvPr/>
        </p:nvSpPr>
        <p:spPr>
          <a:xfrm>
            <a:off x="3644918" y="4042816"/>
            <a:ext cx="2463805" cy="1988453"/>
          </a:xfrm>
          <a:prstGeom prst="roundRect">
            <a:avLst>
              <a:gd name="adj" fmla="val 10573"/>
            </a:avLst>
          </a:prstGeom>
          <a:solidFill>
            <a:srgbClr val="F1F8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600" b="1" dirty="0">
              <a:solidFill>
                <a:srgbClr val="3F9C31"/>
              </a:solidFill>
            </a:endParaRPr>
          </a:p>
          <a:p>
            <a:pPr>
              <a:lnSpc>
                <a:spcPct val="125000"/>
              </a:lnSpc>
            </a:pPr>
            <a:r>
              <a:rPr lang="en-US" sz="3200" b="1" dirty="0">
                <a:solidFill>
                  <a:srgbClr val="3F9C31"/>
                </a:solidFill>
              </a:rPr>
              <a:t>2.4</a:t>
            </a:r>
          </a:p>
          <a:p>
            <a:pPr>
              <a:lnSpc>
                <a:spcPct val="125000"/>
              </a:lnSpc>
            </a:pPr>
            <a:r>
              <a:rPr lang="en-US" sz="1200" dirty="0">
                <a:solidFill>
                  <a:srgbClr val="3F9C31"/>
                </a:solidFill>
              </a:rPr>
              <a:t>Average number of brands purchased</a:t>
            </a:r>
          </a:p>
        </p:txBody>
      </p:sp>
      <p:sp>
        <p:nvSpPr>
          <p:cNvPr id="53" name="Rectangle: Rounded Corners 52">
            <a:extLst>
              <a:ext uri="{FF2B5EF4-FFF2-40B4-BE49-F238E27FC236}">
                <a16:creationId xmlns:a16="http://schemas.microsoft.com/office/drawing/2014/main" id="{43444079-7C24-0EEC-B0C4-3272AE127453}"/>
              </a:ext>
            </a:extLst>
          </p:cNvPr>
          <p:cNvSpPr/>
          <p:nvPr/>
        </p:nvSpPr>
        <p:spPr>
          <a:xfrm>
            <a:off x="3851532" y="4168766"/>
            <a:ext cx="2059322" cy="331406"/>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 of Beer Brands</a:t>
            </a:r>
            <a:endParaRPr lang="en-US" sz="2800" dirty="0"/>
          </a:p>
        </p:txBody>
      </p:sp>
      <p:grpSp>
        <p:nvGrpSpPr>
          <p:cNvPr id="62" name="Group 61">
            <a:extLst>
              <a:ext uri="{FF2B5EF4-FFF2-40B4-BE49-F238E27FC236}">
                <a16:creationId xmlns:a16="http://schemas.microsoft.com/office/drawing/2014/main" id="{D6E97DF1-F0C3-735B-EFF7-7646C2554570}"/>
              </a:ext>
            </a:extLst>
          </p:cNvPr>
          <p:cNvGrpSpPr/>
          <p:nvPr/>
        </p:nvGrpSpPr>
        <p:grpSpPr>
          <a:xfrm flipH="1">
            <a:off x="5515420" y="5091225"/>
            <a:ext cx="808461" cy="811326"/>
            <a:chOff x="6919911" y="3232150"/>
            <a:chExt cx="447675" cy="449263"/>
          </a:xfrm>
          <a:solidFill>
            <a:srgbClr val="3F9C31">
              <a:alpha val="15000"/>
            </a:srgbClr>
          </a:solidFill>
        </p:grpSpPr>
        <p:sp>
          <p:nvSpPr>
            <p:cNvPr id="63" name="Freeform 179">
              <a:extLst>
                <a:ext uri="{FF2B5EF4-FFF2-40B4-BE49-F238E27FC236}">
                  <a16:creationId xmlns:a16="http://schemas.microsoft.com/office/drawing/2014/main" id="{290CB514-BF33-E1A1-1AFA-8081FF107872}"/>
                </a:ext>
              </a:extLst>
            </p:cNvPr>
            <p:cNvSpPr>
              <a:spLocks noEditPoints="1"/>
            </p:cNvSpPr>
            <p:nvPr/>
          </p:nvSpPr>
          <p:spPr bwMode="auto">
            <a:xfrm>
              <a:off x="6989763" y="3413126"/>
              <a:ext cx="65088" cy="206375"/>
            </a:xfrm>
            <a:custGeom>
              <a:avLst/>
              <a:gdLst>
                <a:gd name="T0" fmla="*/ 20 w 40"/>
                <a:gd name="T1" fmla="*/ 0 h 125"/>
                <a:gd name="T2" fmla="*/ 0 w 40"/>
                <a:gd name="T3" fmla="*/ 21 h 125"/>
                <a:gd name="T4" fmla="*/ 0 w 40"/>
                <a:gd name="T5" fmla="*/ 105 h 125"/>
                <a:gd name="T6" fmla="*/ 20 w 40"/>
                <a:gd name="T7" fmla="*/ 125 h 125"/>
                <a:gd name="T8" fmla="*/ 40 w 40"/>
                <a:gd name="T9" fmla="*/ 105 h 125"/>
                <a:gd name="T10" fmla="*/ 40 w 40"/>
                <a:gd name="T11" fmla="*/ 21 h 125"/>
                <a:gd name="T12" fmla="*/ 20 w 40"/>
                <a:gd name="T13" fmla="*/ 0 h 125"/>
                <a:gd name="T14" fmla="*/ 30 w 40"/>
                <a:gd name="T15" fmla="*/ 105 h 125"/>
                <a:gd name="T16" fmla="*/ 20 w 40"/>
                <a:gd name="T17" fmla="*/ 115 h 125"/>
                <a:gd name="T18" fmla="*/ 11 w 40"/>
                <a:gd name="T19" fmla="*/ 105 h 125"/>
                <a:gd name="T20" fmla="*/ 11 w 40"/>
                <a:gd name="T21" fmla="*/ 21 h 125"/>
                <a:gd name="T22" fmla="*/ 20 w 40"/>
                <a:gd name="T23" fmla="*/ 11 h 125"/>
                <a:gd name="T24" fmla="*/ 30 w 40"/>
                <a:gd name="T25" fmla="*/ 21 h 125"/>
                <a:gd name="T26" fmla="*/ 30 w 40"/>
                <a:gd name="T27"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25">
                  <a:moveTo>
                    <a:pt x="20" y="0"/>
                  </a:moveTo>
                  <a:cubicBezTo>
                    <a:pt x="9" y="0"/>
                    <a:pt x="0" y="10"/>
                    <a:pt x="0" y="21"/>
                  </a:cubicBezTo>
                  <a:cubicBezTo>
                    <a:pt x="0" y="105"/>
                    <a:pt x="0" y="105"/>
                    <a:pt x="0" y="105"/>
                  </a:cubicBezTo>
                  <a:cubicBezTo>
                    <a:pt x="0" y="116"/>
                    <a:pt x="9" y="125"/>
                    <a:pt x="20" y="125"/>
                  </a:cubicBezTo>
                  <a:cubicBezTo>
                    <a:pt x="31" y="125"/>
                    <a:pt x="40" y="116"/>
                    <a:pt x="40" y="105"/>
                  </a:cubicBezTo>
                  <a:cubicBezTo>
                    <a:pt x="40" y="21"/>
                    <a:pt x="40" y="21"/>
                    <a:pt x="40" y="21"/>
                  </a:cubicBezTo>
                  <a:cubicBezTo>
                    <a:pt x="40" y="10"/>
                    <a:pt x="31" y="0"/>
                    <a:pt x="20" y="0"/>
                  </a:cubicBezTo>
                  <a:close/>
                  <a:moveTo>
                    <a:pt x="30" y="105"/>
                  </a:moveTo>
                  <a:cubicBezTo>
                    <a:pt x="30" y="110"/>
                    <a:pt x="25" y="115"/>
                    <a:pt x="20" y="115"/>
                  </a:cubicBezTo>
                  <a:cubicBezTo>
                    <a:pt x="15" y="115"/>
                    <a:pt x="11" y="110"/>
                    <a:pt x="11" y="105"/>
                  </a:cubicBezTo>
                  <a:cubicBezTo>
                    <a:pt x="11" y="21"/>
                    <a:pt x="11" y="21"/>
                    <a:pt x="11" y="21"/>
                  </a:cubicBezTo>
                  <a:cubicBezTo>
                    <a:pt x="11" y="15"/>
                    <a:pt x="15" y="11"/>
                    <a:pt x="20" y="11"/>
                  </a:cubicBezTo>
                  <a:cubicBezTo>
                    <a:pt x="25" y="11"/>
                    <a:pt x="30" y="15"/>
                    <a:pt x="30" y="21"/>
                  </a:cubicBezTo>
                  <a:lnTo>
                    <a:pt x="3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4" name="Freeform 180">
              <a:extLst>
                <a:ext uri="{FF2B5EF4-FFF2-40B4-BE49-F238E27FC236}">
                  <a16:creationId xmlns:a16="http://schemas.microsoft.com/office/drawing/2014/main" id="{BA48F9C6-369B-D375-05E6-36F5A5A07327}"/>
                </a:ext>
              </a:extLst>
            </p:cNvPr>
            <p:cNvSpPr>
              <a:spLocks noEditPoints="1"/>
            </p:cNvSpPr>
            <p:nvPr/>
          </p:nvSpPr>
          <p:spPr bwMode="auto">
            <a:xfrm>
              <a:off x="7070726" y="3413126"/>
              <a:ext cx="66675" cy="206375"/>
            </a:xfrm>
            <a:custGeom>
              <a:avLst/>
              <a:gdLst>
                <a:gd name="T0" fmla="*/ 20 w 40"/>
                <a:gd name="T1" fmla="*/ 0 h 125"/>
                <a:gd name="T2" fmla="*/ 0 w 40"/>
                <a:gd name="T3" fmla="*/ 21 h 125"/>
                <a:gd name="T4" fmla="*/ 0 w 40"/>
                <a:gd name="T5" fmla="*/ 105 h 125"/>
                <a:gd name="T6" fmla="*/ 20 w 40"/>
                <a:gd name="T7" fmla="*/ 125 h 125"/>
                <a:gd name="T8" fmla="*/ 40 w 40"/>
                <a:gd name="T9" fmla="*/ 105 h 125"/>
                <a:gd name="T10" fmla="*/ 40 w 40"/>
                <a:gd name="T11" fmla="*/ 21 h 125"/>
                <a:gd name="T12" fmla="*/ 20 w 40"/>
                <a:gd name="T13" fmla="*/ 0 h 125"/>
                <a:gd name="T14" fmla="*/ 30 w 40"/>
                <a:gd name="T15" fmla="*/ 105 h 125"/>
                <a:gd name="T16" fmla="*/ 20 w 40"/>
                <a:gd name="T17" fmla="*/ 115 h 125"/>
                <a:gd name="T18" fmla="*/ 11 w 40"/>
                <a:gd name="T19" fmla="*/ 105 h 125"/>
                <a:gd name="T20" fmla="*/ 11 w 40"/>
                <a:gd name="T21" fmla="*/ 21 h 125"/>
                <a:gd name="T22" fmla="*/ 20 w 40"/>
                <a:gd name="T23" fmla="*/ 11 h 125"/>
                <a:gd name="T24" fmla="*/ 30 w 40"/>
                <a:gd name="T25" fmla="*/ 21 h 125"/>
                <a:gd name="T26" fmla="*/ 30 w 40"/>
                <a:gd name="T27"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25">
                  <a:moveTo>
                    <a:pt x="20" y="0"/>
                  </a:moveTo>
                  <a:cubicBezTo>
                    <a:pt x="9" y="0"/>
                    <a:pt x="0" y="10"/>
                    <a:pt x="0" y="21"/>
                  </a:cubicBezTo>
                  <a:cubicBezTo>
                    <a:pt x="0" y="105"/>
                    <a:pt x="0" y="105"/>
                    <a:pt x="0" y="105"/>
                  </a:cubicBezTo>
                  <a:cubicBezTo>
                    <a:pt x="0" y="116"/>
                    <a:pt x="9" y="125"/>
                    <a:pt x="20" y="125"/>
                  </a:cubicBezTo>
                  <a:cubicBezTo>
                    <a:pt x="31" y="125"/>
                    <a:pt x="40" y="116"/>
                    <a:pt x="40" y="105"/>
                  </a:cubicBezTo>
                  <a:cubicBezTo>
                    <a:pt x="40" y="21"/>
                    <a:pt x="40" y="21"/>
                    <a:pt x="40" y="21"/>
                  </a:cubicBezTo>
                  <a:cubicBezTo>
                    <a:pt x="40" y="10"/>
                    <a:pt x="31" y="0"/>
                    <a:pt x="20" y="0"/>
                  </a:cubicBezTo>
                  <a:close/>
                  <a:moveTo>
                    <a:pt x="30" y="105"/>
                  </a:moveTo>
                  <a:cubicBezTo>
                    <a:pt x="30" y="110"/>
                    <a:pt x="25" y="115"/>
                    <a:pt x="20" y="115"/>
                  </a:cubicBezTo>
                  <a:cubicBezTo>
                    <a:pt x="15" y="115"/>
                    <a:pt x="11" y="110"/>
                    <a:pt x="11" y="105"/>
                  </a:cubicBezTo>
                  <a:cubicBezTo>
                    <a:pt x="11" y="21"/>
                    <a:pt x="11" y="21"/>
                    <a:pt x="11" y="21"/>
                  </a:cubicBezTo>
                  <a:cubicBezTo>
                    <a:pt x="11" y="15"/>
                    <a:pt x="15" y="11"/>
                    <a:pt x="20" y="11"/>
                  </a:cubicBezTo>
                  <a:cubicBezTo>
                    <a:pt x="25" y="11"/>
                    <a:pt x="30" y="15"/>
                    <a:pt x="30" y="21"/>
                  </a:cubicBezTo>
                  <a:lnTo>
                    <a:pt x="3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5" name="Freeform 181">
              <a:extLst>
                <a:ext uri="{FF2B5EF4-FFF2-40B4-BE49-F238E27FC236}">
                  <a16:creationId xmlns:a16="http://schemas.microsoft.com/office/drawing/2014/main" id="{83C4660B-2CCA-B1F6-BA94-D6D4CAD3E703}"/>
                </a:ext>
              </a:extLst>
            </p:cNvPr>
            <p:cNvSpPr>
              <a:spLocks/>
            </p:cNvSpPr>
            <p:nvPr/>
          </p:nvSpPr>
          <p:spPr bwMode="auto">
            <a:xfrm>
              <a:off x="7216776" y="3268664"/>
              <a:ext cx="41275" cy="39688"/>
            </a:xfrm>
            <a:custGeom>
              <a:avLst/>
              <a:gdLst>
                <a:gd name="T0" fmla="*/ 6 w 25"/>
                <a:gd name="T1" fmla="*/ 0 h 24"/>
                <a:gd name="T2" fmla="*/ 0 w 25"/>
                <a:gd name="T3" fmla="*/ 5 h 24"/>
                <a:gd name="T4" fmla="*/ 6 w 25"/>
                <a:gd name="T5" fmla="*/ 10 h 24"/>
                <a:gd name="T6" fmla="*/ 14 w 25"/>
                <a:gd name="T7" fmla="*/ 19 h 24"/>
                <a:gd name="T8" fmla="*/ 20 w 25"/>
                <a:gd name="T9" fmla="*/ 24 h 24"/>
                <a:gd name="T10" fmla="*/ 20 w 25"/>
                <a:gd name="T11" fmla="*/ 24 h 24"/>
                <a:gd name="T12" fmla="*/ 25 w 25"/>
                <a:gd name="T13" fmla="*/ 19 h 24"/>
                <a:gd name="T14" fmla="*/ 6 w 2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6" y="0"/>
                  </a:moveTo>
                  <a:cubicBezTo>
                    <a:pt x="3" y="0"/>
                    <a:pt x="0" y="2"/>
                    <a:pt x="0" y="5"/>
                  </a:cubicBezTo>
                  <a:cubicBezTo>
                    <a:pt x="0" y="8"/>
                    <a:pt x="3" y="10"/>
                    <a:pt x="6" y="10"/>
                  </a:cubicBezTo>
                  <a:cubicBezTo>
                    <a:pt x="10" y="10"/>
                    <a:pt x="14" y="14"/>
                    <a:pt x="14" y="19"/>
                  </a:cubicBezTo>
                  <a:cubicBezTo>
                    <a:pt x="14" y="22"/>
                    <a:pt x="17" y="24"/>
                    <a:pt x="20" y="24"/>
                  </a:cubicBezTo>
                  <a:cubicBezTo>
                    <a:pt x="20" y="24"/>
                    <a:pt x="20" y="24"/>
                    <a:pt x="20" y="24"/>
                  </a:cubicBezTo>
                  <a:cubicBezTo>
                    <a:pt x="23" y="24"/>
                    <a:pt x="25" y="22"/>
                    <a:pt x="25" y="19"/>
                  </a:cubicBezTo>
                  <a:cubicBezTo>
                    <a:pt x="25" y="8"/>
                    <a:pt x="1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6" name="Freeform 182">
              <a:extLst>
                <a:ext uri="{FF2B5EF4-FFF2-40B4-BE49-F238E27FC236}">
                  <a16:creationId xmlns:a16="http://schemas.microsoft.com/office/drawing/2014/main" id="{E2072718-EB72-134D-425F-A2B455008A14}"/>
                </a:ext>
              </a:extLst>
            </p:cNvPr>
            <p:cNvSpPr>
              <a:spLocks/>
            </p:cNvSpPr>
            <p:nvPr/>
          </p:nvSpPr>
          <p:spPr bwMode="auto">
            <a:xfrm>
              <a:off x="6950076" y="3286126"/>
              <a:ext cx="33338" cy="52388"/>
            </a:xfrm>
            <a:custGeom>
              <a:avLst/>
              <a:gdLst>
                <a:gd name="T0" fmla="*/ 16 w 21"/>
                <a:gd name="T1" fmla="*/ 20 h 31"/>
                <a:gd name="T2" fmla="*/ 13 w 21"/>
                <a:gd name="T3" fmla="*/ 19 h 31"/>
                <a:gd name="T4" fmla="*/ 11 w 21"/>
                <a:gd name="T5" fmla="*/ 16 h 31"/>
                <a:gd name="T6" fmla="*/ 16 w 21"/>
                <a:gd name="T7" fmla="*/ 11 h 31"/>
                <a:gd name="T8" fmla="*/ 21 w 21"/>
                <a:gd name="T9" fmla="*/ 6 h 31"/>
                <a:gd name="T10" fmla="*/ 15 w 21"/>
                <a:gd name="T11" fmla="*/ 1 h 31"/>
                <a:gd name="T12" fmla="*/ 1 w 21"/>
                <a:gd name="T13" fmla="*/ 15 h 31"/>
                <a:gd name="T14" fmla="*/ 5 w 21"/>
                <a:gd name="T15" fmla="*/ 26 h 31"/>
                <a:gd name="T16" fmla="*/ 16 w 21"/>
                <a:gd name="T17" fmla="*/ 31 h 31"/>
                <a:gd name="T18" fmla="*/ 21 w 21"/>
                <a:gd name="T19" fmla="*/ 26 h 31"/>
                <a:gd name="T20" fmla="*/ 16 w 21"/>
                <a:gd name="T2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1">
                  <a:moveTo>
                    <a:pt x="16" y="20"/>
                  </a:moveTo>
                  <a:cubicBezTo>
                    <a:pt x="15" y="20"/>
                    <a:pt x="13" y="20"/>
                    <a:pt x="13" y="19"/>
                  </a:cubicBezTo>
                  <a:cubicBezTo>
                    <a:pt x="12" y="18"/>
                    <a:pt x="11" y="17"/>
                    <a:pt x="11" y="16"/>
                  </a:cubicBezTo>
                  <a:cubicBezTo>
                    <a:pt x="11" y="13"/>
                    <a:pt x="13" y="11"/>
                    <a:pt x="16" y="11"/>
                  </a:cubicBezTo>
                  <a:cubicBezTo>
                    <a:pt x="18" y="11"/>
                    <a:pt x="21" y="9"/>
                    <a:pt x="21" y="6"/>
                  </a:cubicBezTo>
                  <a:cubicBezTo>
                    <a:pt x="20" y="3"/>
                    <a:pt x="18" y="0"/>
                    <a:pt x="15" y="1"/>
                  </a:cubicBezTo>
                  <a:cubicBezTo>
                    <a:pt x="7" y="1"/>
                    <a:pt x="1" y="7"/>
                    <a:pt x="1" y="15"/>
                  </a:cubicBezTo>
                  <a:cubicBezTo>
                    <a:pt x="0" y="19"/>
                    <a:pt x="2" y="23"/>
                    <a:pt x="5" y="26"/>
                  </a:cubicBezTo>
                  <a:cubicBezTo>
                    <a:pt x="8" y="29"/>
                    <a:pt x="12" y="31"/>
                    <a:pt x="16" y="31"/>
                  </a:cubicBezTo>
                  <a:cubicBezTo>
                    <a:pt x="19" y="31"/>
                    <a:pt x="21" y="29"/>
                    <a:pt x="21" y="26"/>
                  </a:cubicBezTo>
                  <a:cubicBezTo>
                    <a:pt x="21" y="23"/>
                    <a:pt x="19" y="20"/>
                    <a:pt x="1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7" name="Freeform 183">
              <a:extLst>
                <a:ext uri="{FF2B5EF4-FFF2-40B4-BE49-F238E27FC236}">
                  <a16:creationId xmlns:a16="http://schemas.microsoft.com/office/drawing/2014/main" id="{873D7C3A-6F67-F7E8-07E8-38A5038FC4B1}"/>
                </a:ext>
              </a:extLst>
            </p:cNvPr>
            <p:cNvSpPr>
              <a:spLocks noEditPoints="1"/>
            </p:cNvSpPr>
            <p:nvPr/>
          </p:nvSpPr>
          <p:spPr bwMode="auto">
            <a:xfrm>
              <a:off x="6919911" y="3232150"/>
              <a:ext cx="447675" cy="449263"/>
            </a:xfrm>
            <a:custGeom>
              <a:avLst/>
              <a:gdLst>
                <a:gd name="T0" fmla="*/ 208 w 272"/>
                <a:gd name="T1" fmla="*/ 83 h 272"/>
                <a:gd name="T2" fmla="*/ 227 w 272"/>
                <a:gd name="T3" fmla="*/ 41 h 272"/>
                <a:gd name="T4" fmla="*/ 157 w 272"/>
                <a:gd name="T5" fmla="*/ 11 h 272"/>
                <a:gd name="T6" fmla="*/ 119 w 272"/>
                <a:gd name="T7" fmla="*/ 12 h 272"/>
                <a:gd name="T8" fmla="*/ 57 w 272"/>
                <a:gd name="T9" fmla="*/ 24 h 272"/>
                <a:gd name="T10" fmla="*/ 0 w 272"/>
                <a:gd name="T11" fmla="*/ 47 h 272"/>
                <a:gd name="T12" fmla="*/ 16 w 272"/>
                <a:gd name="T13" fmla="*/ 78 h 272"/>
                <a:gd name="T14" fmla="*/ 22 w 272"/>
                <a:gd name="T15" fmla="*/ 136 h 272"/>
                <a:gd name="T16" fmla="*/ 27 w 272"/>
                <a:gd name="T17" fmla="*/ 82 h 272"/>
                <a:gd name="T18" fmla="*/ 42 w 272"/>
                <a:gd name="T19" fmla="*/ 82 h 272"/>
                <a:gd name="T20" fmla="*/ 91 w 272"/>
                <a:gd name="T21" fmla="*/ 86 h 272"/>
                <a:gd name="T22" fmla="*/ 118 w 272"/>
                <a:gd name="T23" fmla="*/ 86 h 272"/>
                <a:gd name="T24" fmla="*/ 154 w 272"/>
                <a:gd name="T25" fmla="*/ 97 h 272"/>
                <a:gd name="T26" fmla="*/ 157 w 272"/>
                <a:gd name="T27" fmla="*/ 99 h 272"/>
                <a:gd name="T28" fmla="*/ 142 w 272"/>
                <a:gd name="T29" fmla="*/ 130 h 272"/>
                <a:gd name="T30" fmla="*/ 162 w 272"/>
                <a:gd name="T31" fmla="*/ 234 h 272"/>
                <a:gd name="T32" fmla="*/ 182 w 272"/>
                <a:gd name="T33" fmla="*/ 168 h 272"/>
                <a:gd name="T34" fmla="*/ 172 w 272"/>
                <a:gd name="T35" fmla="*/ 168 h 272"/>
                <a:gd name="T36" fmla="*/ 162 w 272"/>
                <a:gd name="T37" fmla="*/ 224 h 272"/>
                <a:gd name="T38" fmla="*/ 152 w 272"/>
                <a:gd name="T39" fmla="*/ 130 h 272"/>
                <a:gd name="T40" fmla="*/ 157 w 272"/>
                <a:gd name="T41" fmla="*/ 126 h 272"/>
                <a:gd name="T42" fmla="*/ 197 w 272"/>
                <a:gd name="T43" fmla="*/ 147 h 272"/>
                <a:gd name="T44" fmla="*/ 176 w 272"/>
                <a:gd name="T45" fmla="*/ 261 h 272"/>
                <a:gd name="T46" fmla="*/ 27 w 272"/>
                <a:gd name="T47" fmla="*/ 241 h 272"/>
                <a:gd name="T48" fmla="*/ 22 w 272"/>
                <a:gd name="T49" fmla="*/ 169 h 272"/>
                <a:gd name="T50" fmla="*/ 16 w 272"/>
                <a:gd name="T51" fmla="*/ 241 h 272"/>
                <a:gd name="T52" fmla="*/ 176 w 272"/>
                <a:gd name="T53" fmla="*/ 272 h 272"/>
                <a:gd name="T54" fmla="*/ 216 w 272"/>
                <a:gd name="T55" fmla="*/ 243 h 272"/>
                <a:gd name="T56" fmla="*/ 272 w 272"/>
                <a:gd name="T57" fmla="*/ 139 h 272"/>
                <a:gd name="T58" fmla="*/ 207 w 272"/>
                <a:gd name="T59" fmla="*/ 63 h 272"/>
                <a:gd name="T60" fmla="*/ 197 w 272"/>
                <a:gd name="T61" fmla="*/ 127 h 272"/>
                <a:gd name="T62" fmla="*/ 168 w 272"/>
                <a:gd name="T63" fmla="*/ 126 h 272"/>
                <a:gd name="T64" fmla="*/ 162 w 272"/>
                <a:gd name="T65" fmla="*/ 88 h 272"/>
                <a:gd name="T66" fmla="*/ 149 w 272"/>
                <a:gd name="T67" fmla="*/ 87 h 272"/>
                <a:gd name="T68" fmla="*/ 126 w 272"/>
                <a:gd name="T69" fmla="*/ 76 h 272"/>
                <a:gd name="T70" fmla="*/ 117 w 272"/>
                <a:gd name="T71" fmla="*/ 74 h 272"/>
                <a:gd name="T72" fmla="*/ 93 w 272"/>
                <a:gd name="T73" fmla="*/ 74 h 272"/>
                <a:gd name="T74" fmla="*/ 84 w 272"/>
                <a:gd name="T75" fmla="*/ 77 h 272"/>
                <a:gd name="T76" fmla="*/ 52 w 272"/>
                <a:gd name="T77" fmla="*/ 74 h 272"/>
                <a:gd name="T78" fmla="*/ 44 w 272"/>
                <a:gd name="T79" fmla="*/ 70 h 272"/>
                <a:gd name="T80" fmla="*/ 17 w 272"/>
                <a:gd name="T81" fmla="*/ 65 h 272"/>
                <a:gd name="T82" fmla="*/ 33 w 272"/>
                <a:gd name="T83" fmla="*/ 26 h 272"/>
                <a:gd name="T84" fmla="*/ 61 w 272"/>
                <a:gd name="T85" fmla="*/ 42 h 272"/>
                <a:gd name="T86" fmla="*/ 91 w 272"/>
                <a:gd name="T87" fmla="*/ 11 h 272"/>
                <a:gd name="T88" fmla="*/ 117 w 272"/>
                <a:gd name="T89" fmla="*/ 25 h 272"/>
                <a:gd name="T90" fmla="*/ 139 w 272"/>
                <a:gd name="T91" fmla="*/ 17 h 272"/>
                <a:gd name="T92" fmla="*/ 162 w 272"/>
                <a:gd name="T93" fmla="*/ 21 h 272"/>
                <a:gd name="T94" fmla="*/ 216 w 272"/>
                <a:gd name="T95" fmla="*/ 41 h 272"/>
                <a:gd name="T96" fmla="*/ 261 w 272"/>
                <a:gd name="T97" fmla="*/ 187 h 272"/>
                <a:gd name="T98" fmla="*/ 208 w 272"/>
                <a:gd name="T99" fmla="*/ 233 h 272"/>
                <a:gd name="T100" fmla="*/ 216 w 272"/>
                <a:gd name="T101" fmla="*/ 214 h 272"/>
                <a:gd name="T102" fmla="*/ 237 w 272"/>
                <a:gd name="T103" fmla="*/ 182 h 272"/>
                <a:gd name="T104" fmla="*/ 216 w 272"/>
                <a:gd name="T105" fmla="*/ 203 h 272"/>
                <a:gd name="T106" fmla="*/ 208 w 272"/>
                <a:gd name="T107" fmla="*/ 123 h 272"/>
                <a:gd name="T108" fmla="*/ 232 w 272"/>
                <a:gd name="T109" fmla="*/ 139 h 272"/>
                <a:gd name="T110" fmla="*/ 242 w 272"/>
                <a:gd name="T111" fmla="*/ 139 h 272"/>
                <a:gd name="T112" fmla="*/ 208 w 272"/>
                <a:gd name="T113" fmla="*/ 113 h 272"/>
                <a:gd name="T114" fmla="*/ 216 w 272"/>
                <a:gd name="T115" fmla="*/ 94 h 272"/>
                <a:gd name="T116" fmla="*/ 261 w 272"/>
                <a:gd name="T117" fmla="*/ 18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72">
                  <a:moveTo>
                    <a:pt x="216" y="83"/>
                  </a:moveTo>
                  <a:cubicBezTo>
                    <a:pt x="208" y="83"/>
                    <a:pt x="208" y="83"/>
                    <a:pt x="208" y="83"/>
                  </a:cubicBezTo>
                  <a:cubicBezTo>
                    <a:pt x="209" y="78"/>
                    <a:pt x="211" y="74"/>
                    <a:pt x="214" y="71"/>
                  </a:cubicBezTo>
                  <a:cubicBezTo>
                    <a:pt x="222" y="63"/>
                    <a:pt x="227" y="52"/>
                    <a:pt x="227" y="41"/>
                  </a:cubicBezTo>
                  <a:cubicBezTo>
                    <a:pt x="226" y="19"/>
                    <a:pt x="208" y="0"/>
                    <a:pt x="186" y="0"/>
                  </a:cubicBezTo>
                  <a:cubicBezTo>
                    <a:pt x="175" y="0"/>
                    <a:pt x="165" y="4"/>
                    <a:pt x="157" y="11"/>
                  </a:cubicBezTo>
                  <a:cubicBezTo>
                    <a:pt x="152" y="8"/>
                    <a:pt x="145" y="6"/>
                    <a:pt x="139" y="6"/>
                  </a:cubicBezTo>
                  <a:cubicBezTo>
                    <a:pt x="132" y="6"/>
                    <a:pt x="125" y="8"/>
                    <a:pt x="119" y="12"/>
                  </a:cubicBezTo>
                  <a:cubicBezTo>
                    <a:pt x="112" y="5"/>
                    <a:pt x="102" y="0"/>
                    <a:pt x="91" y="0"/>
                  </a:cubicBezTo>
                  <a:cubicBezTo>
                    <a:pt x="76" y="0"/>
                    <a:pt x="62" y="10"/>
                    <a:pt x="57" y="24"/>
                  </a:cubicBezTo>
                  <a:cubicBezTo>
                    <a:pt x="50" y="18"/>
                    <a:pt x="41" y="14"/>
                    <a:pt x="32" y="15"/>
                  </a:cubicBezTo>
                  <a:cubicBezTo>
                    <a:pt x="15" y="16"/>
                    <a:pt x="1" y="30"/>
                    <a:pt x="0" y="47"/>
                  </a:cubicBezTo>
                  <a:cubicBezTo>
                    <a:pt x="0" y="57"/>
                    <a:pt x="3" y="66"/>
                    <a:pt x="9" y="72"/>
                  </a:cubicBezTo>
                  <a:cubicBezTo>
                    <a:pt x="12" y="74"/>
                    <a:pt x="14" y="76"/>
                    <a:pt x="16" y="78"/>
                  </a:cubicBezTo>
                  <a:cubicBezTo>
                    <a:pt x="16" y="130"/>
                    <a:pt x="16" y="130"/>
                    <a:pt x="16" y="130"/>
                  </a:cubicBezTo>
                  <a:cubicBezTo>
                    <a:pt x="16" y="133"/>
                    <a:pt x="19" y="136"/>
                    <a:pt x="22" y="136"/>
                  </a:cubicBezTo>
                  <a:cubicBezTo>
                    <a:pt x="25" y="136"/>
                    <a:pt x="27" y="133"/>
                    <a:pt x="27" y="130"/>
                  </a:cubicBezTo>
                  <a:cubicBezTo>
                    <a:pt x="27" y="82"/>
                    <a:pt x="27" y="82"/>
                    <a:pt x="27" y="82"/>
                  </a:cubicBezTo>
                  <a:cubicBezTo>
                    <a:pt x="29" y="82"/>
                    <a:pt x="32" y="83"/>
                    <a:pt x="34" y="83"/>
                  </a:cubicBezTo>
                  <a:cubicBezTo>
                    <a:pt x="37" y="83"/>
                    <a:pt x="40" y="82"/>
                    <a:pt x="42" y="82"/>
                  </a:cubicBezTo>
                  <a:cubicBezTo>
                    <a:pt x="46" y="92"/>
                    <a:pt x="56" y="100"/>
                    <a:pt x="68" y="100"/>
                  </a:cubicBezTo>
                  <a:cubicBezTo>
                    <a:pt x="78" y="100"/>
                    <a:pt x="87" y="94"/>
                    <a:pt x="91" y="86"/>
                  </a:cubicBezTo>
                  <a:cubicBezTo>
                    <a:pt x="95" y="88"/>
                    <a:pt x="100" y="90"/>
                    <a:pt x="104" y="90"/>
                  </a:cubicBezTo>
                  <a:cubicBezTo>
                    <a:pt x="109" y="90"/>
                    <a:pt x="114" y="88"/>
                    <a:pt x="118" y="86"/>
                  </a:cubicBezTo>
                  <a:cubicBezTo>
                    <a:pt x="123" y="94"/>
                    <a:pt x="132" y="100"/>
                    <a:pt x="142" y="100"/>
                  </a:cubicBezTo>
                  <a:cubicBezTo>
                    <a:pt x="146" y="100"/>
                    <a:pt x="150" y="99"/>
                    <a:pt x="154" y="97"/>
                  </a:cubicBezTo>
                  <a:cubicBezTo>
                    <a:pt x="155" y="96"/>
                    <a:pt x="156" y="97"/>
                    <a:pt x="156" y="97"/>
                  </a:cubicBezTo>
                  <a:cubicBezTo>
                    <a:pt x="157" y="97"/>
                    <a:pt x="157" y="98"/>
                    <a:pt x="157" y="99"/>
                  </a:cubicBezTo>
                  <a:cubicBezTo>
                    <a:pt x="157" y="110"/>
                    <a:pt x="157" y="110"/>
                    <a:pt x="157" y="110"/>
                  </a:cubicBezTo>
                  <a:cubicBezTo>
                    <a:pt x="149" y="112"/>
                    <a:pt x="142" y="120"/>
                    <a:pt x="142" y="130"/>
                  </a:cubicBezTo>
                  <a:cubicBezTo>
                    <a:pt x="142" y="214"/>
                    <a:pt x="142" y="214"/>
                    <a:pt x="142" y="214"/>
                  </a:cubicBezTo>
                  <a:cubicBezTo>
                    <a:pt x="142" y="225"/>
                    <a:pt x="151" y="234"/>
                    <a:pt x="162" y="234"/>
                  </a:cubicBezTo>
                  <a:cubicBezTo>
                    <a:pt x="173" y="234"/>
                    <a:pt x="182" y="225"/>
                    <a:pt x="182" y="214"/>
                  </a:cubicBezTo>
                  <a:cubicBezTo>
                    <a:pt x="182" y="168"/>
                    <a:pt x="182" y="168"/>
                    <a:pt x="182" y="168"/>
                  </a:cubicBezTo>
                  <a:cubicBezTo>
                    <a:pt x="182" y="165"/>
                    <a:pt x="180" y="163"/>
                    <a:pt x="177" y="163"/>
                  </a:cubicBezTo>
                  <a:cubicBezTo>
                    <a:pt x="174" y="163"/>
                    <a:pt x="172" y="165"/>
                    <a:pt x="172" y="168"/>
                  </a:cubicBezTo>
                  <a:cubicBezTo>
                    <a:pt x="172" y="214"/>
                    <a:pt x="172" y="214"/>
                    <a:pt x="172" y="214"/>
                  </a:cubicBezTo>
                  <a:cubicBezTo>
                    <a:pt x="172" y="219"/>
                    <a:pt x="167" y="224"/>
                    <a:pt x="162" y="224"/>
                  </a:cubicBezTo>
                  <a:cubicBezTo>
                    <a:pt x="157" y="224"/>
                    <a:pt x="152" y="219"/>
                    <a:pt x="152" y="214"/>
                  </a:cubicBezTo>
                  <a:cubicBezTo>
                    <a:pt x="152" y="130"/>
                    <a:pt x="152" y="130"/>
                    <a:pt x="152" y="130"/>
                  </a:cubicBezTo>
                  <a:cubicBezTo>
                    <a:pt x="152" y="126"/>
                    <a:pt x="154" y="123"/>
                    <a:pt x="157" y="121"/>
                  </a:cubicBezTo>
                  <a:cubicBezTo>
                    <a:pt x="157" y="126"/>
                    <a:pt x="157" y="126"/>
                    <a:pt x="157" y="126"/>
                  </a:cubicBezTo>
                  <a:cubicBezTo>
                    <a:pt x="157" y="140"/>
                    <a:pt x="169" y="151"/>
                    <a:pt x="183" y="151"/>
                  </a:cubicBezTo>
                  <a:cubicBezTo>
                    <a:pt x="188" y="151"/>
                    <a:pt x="193" y="149"/>
                    <a:pt x="197" y="147"/>
                  </a:cubicBezTo>
                  <a:cubicBezTo>
                    <a:pt x="197" y="241"/>
                    <a:pt x="197" y="241"/>
                    <a:pt x="197" y="241"/>
                  </a:cubicBezTo>
                  <a:cubicBezTo>
                    <a:pt x="197" y="252"/>
                    <a:pt x="188" y="261"/>
                    <a:pt x="176" y="261"/>
                  </a:cubicBezTo>
                  <a:cubicBezTo>
                    <a:pt x="48" y="261"/>
                    <a:pt x="48" y="261"/>
                    <a:pt x="48" y="261"/>
                  </a:cubicBezTo>
                  <a:cubicBezTo>
                    <a:pt x="36" y="261"/>
                    <a:pt x="27" y="252"/>
                    <a:pt x="27" y="241"/>
                  </a:cubicBezTo>
                  <a:cubicBezTo>
                    <a:pt x="27" y="174"/>
                    <a:pt x="27" y="174"/>
                    <a:pt x="27" y="174"/>
                  </a:cubicBezTo>
                  <a:cubicBezTo>
                    <a:pt x="27" y="171"/>
                    <a:pt x="25" y="169"/>
                    <a:pt x="22" y="169"/>
                  </a:cubicBezTo>
                  <a:cubicBezTo>
                    <a:pt x="19" y="169"/>
                    <a:pt x="16" y="171"/>
                    <a:pt x="16" y="174"/>
                  </a:cubicBezTo>
                  <a:cubicBezTo>
                    <a:pt x="16" y="241"/>
                    <a:pt x="16" y="241"/>
                    <a:pt x="16" y="241"/>
                  </a:cubicBezTo>
                  <a:cubicBezTo>
                    <a:pt x="16" y="258"/>
                    <a:pt x="31" y="272"/>
                    <a:pt x="48" y="272"/>
                  </a:cubicBezTo>
                  <a:cubicBezTo>
                    <a:pt x="176" y="272"/>
                    <a:pt x="176" y="272"/>
                    <a:pt x="176" y="272"/>
                  </a:cubicBezTo>
                  <a:cubicBezTo>
                    <a:pt x="193" y="272"/>
                    <a:pt x="206" y="259"/>
                    <a:pt x="208" y="243"/>
                  </a:cubicBezTo>
                  <a:cubicBezTo>
                    <a:pt x="216" y="243"/>
                    <a:pt x="216" y="243"/>
                    <a:pt x="216" y="243"/>
                  </a:cubicBezTo>
                  <a:cubicBezTo>
                    <a:pt x="247" y="243"/>
                    <a:pt x="272" y="218"/>
                    <a:pt x="272" y="187"/>
                  </a:cubicBezTo>
                  <a:cubicBezTo>
                    <a:pt x="272" y="139"/>
                    <a:pt x="272" y="139"/>
                    <a:pt x="272" y="139"/>
                  </a:cubicBezTo>
                  <a:cubicBezTo>
                    <a:pt x="272" y="108"/>
                    <a:pt x="247" y="83"/>
                    <a:pt x="216" y="83"/>
                  </a:cubicBezTo>
                  <a:close/>
                  <a:moveTo>
                    <a:pt x="207" y="63"/>
                  </a:moveTo>
                  <a:cubicBezTo>
                    <a:pt x="201" y="69"/>
                    <a:pt x="197" y="78"/>
                    <a:pt x="197" y="87"/>
                  </a:cubicBezTo>
                  <a:cubicBezTo>
                    <a:pt x="197" y="127"/>
                    <a:pt x="197" y="127"/>
                    <a:pt x="197" y="127"/>
                  </a:cubicBezTo>
                  <a:cubicBezTo>
                    <a:pt x="197" y="134"/>
                    <a:pt x="190" y="141"/>
                    <a:pt x="183" y="141"/>
                  </a:cubicBezTo>
                  <a:cubicBezTo>
                    <a:pt x="175" y="141"/>
                    <a:pt x="168" y="134"/>
                    <a:pt x="168" y="126"/>
                  </a:cubicBezTo>
                  <a:cubicBezTo>
                    <a:pt x="168" y="99"/>
                    <a:pt x="168" y="99"/>
                    <a:pt x="168" y="99"/>
                  </a:cubicBezTo>
                  <a:cubicBezTo>
                    <a:pt x="168" y="95"/>
                    <a:pt x="166" y="91"/>
                    <a:pt x="162" y="88"/>
                  </a:cubicBezTo>
                  <a:cubicBezTo>
                    <a:pt x="160" y="87"/>
                    <a:pt x="157" y="86"/>
                    <a:pt x="155" y="86"/>
                  </a:cubicBezTo>
                  <a:cubicBezTo>
                    <a:pt x="153" y="86"/>
                    <a:pt x="151" y="86"/>
                    <a:pt x="149" y="87"/>
                  </a:cubicBezTo>
                  <a:cubicBezTo>
                    <a:pt x="147" y="88"/>
                    <a:pt x="145" y="89"/>
                    <a:pt x="142" y="89"/>
                  </a:cubicBezTo>
                  <a:cubicBezTo>
                    <a:pt x="134" y="89"/>
                    <a:pt x="128" y="84"/>
                    <a:pt x="126" y="76"/>
                  </a:cubicBezTo>
                  <a:cubicBezTo>
                    <a:pt x="125" y="74"/>
                    <a:pt x="124" y="73"/>
                    <a:pt x="122" y="72"/>
                  </a:cubicBezTo>
                  <a:cubicBezTo>
                    <a:pt x="120" y="72"/>
                    <a:pt x="118" y="72"/>
                    <a:pt x="117" y="74"/>
                  </a:cubicBezTo>
                  <a:cubicBezTo>
                    <a:pt x="113" y="77"/>
                    <a:pt x="109" y="79"/>
                    <a:pt x="104" y="79"/>
                  </a:cubicBezTo>
                  <a:cubicBezTo>
                    <a:pt x="100" y="79"/>
                    <a:pt x="96" y="77"/>
                    <a:pt x="93" y="74"/>
                  </a:cubicBezTo>
                  <a:cubicBezTo>
                    <a:pt x="91" y="73"/>
                    <a:pt x="89" y="72"/>
                    <a:pt x="88" y="73"/>
                  </a:cubicBezTo>
                  <a:cubicBezTo>
                    <a:pt x="86" y="73"/>
                    <a:pt x="84" y="75"/>
                    <a:pt x="84" y="77"/>
                  </a:cubicBezTo>
                  <a:cubicBezTo>
                    <a:pt x="82" y="84"/>
                    <a:pt x="75" y="89"/>
                    <a:pt x="68" y="89"/>
                  </a:cubicBezTo>
                  <a:cubicBezTo>
                    <a:pt x="59" y="89"/>
                    <a:pt x="52" y="83"/>
                    <a:pt x="52" y="74"/>
                  </a:cubicBezTo>
                  <a:cubicBezTo>
                    <a:pt x="51" y="72"/>
                    <a:pt x="50" y="71"/>
                    <a:pt x="49" y="70"/>
                  </a:cubicBezTo>
                  <a:cubicBezTo>
                    <a:pt x="47" y="69"/>
                    <a:pt x="46" y="69"/>
                    <a:pt x="44" y="70"/>
                  </a:cubicBezTo>
                  <a:cubicBezTo>
                    <a:pt x="41" y="71"/>
                    <a:pt x="37" y="72"/>
                    <a:pt x="34" y="72"/>
                  </a:cubicBezTo>
                  <a:cubicBezTo>
                    <a:pt x="28" y="72"/>
                    <a:pt x="22" y="70"/>
                    <a:pt x="17" y="65"/>
                  </a:cubicBezTo>
                  <a:cubicBezTo>
                    <a:pt x="13" y="60"/>
                    <a:pt x="10" y="54"/>
                    <a:pt x="11" y="48"/>
                  </a:cubicBezTo>
                  <a:cubicBezTo>
                    <a:pt x="11" y="36"/>
                    <a:pt x="21" y="26"/>
                    <a:pt x="33" y="26"/>
                  </a:cubicBezTo>
                  <a:cubicBezTo>
                    <a:pt x="42" y="25"/>
                    <a:pt x="51" y="30"/>
                    <a:pt x="55" y="39"/>
                  </a:cubicBezTo>
                  <a:cubicBezTo>
                    <a:pt x="56" y="41"/>
                    <a:pt x="59" y="42"/>
                    <a:pt x="61" y="42"/>
                  </a:cubicBezTo>
                  <a:cubicBezTo>
                    <a:pt x="63" y="41"/>
                    <a:pt x="65" y="39"/>
                    <a:pt x="65" y="37"/>
                  </a:cubicBezTo>
                  <a:cubicBezTo>
                    <a:pt x="65" y="22"/>
                    <a:pt x="77" y="11"/>
                    <a:pt x="91" y="11"/>
                  </a:cubicBezTo>
                  <a:cubicBezTo>
                    <a:pt x="100" y="11"/>
                    <a:pt x="108" y="15"/>
                    <a:pt x="113" y="23"/>
                  </a:cubicBezTo>
                  <a:cubicBezTo>
                    <a:pt x="114" y="24"/>
                    <a:pt x="115" y="25"/>
                    <a:pt x="117" y="25"/>
                  </a:cubicBezTo>
                  <a:cubicBezTo>
                    <a:pt x="118" y="25"/>
                    <a:pt x="120" y="25"/>
                    <a:pt x="121" y="24"/>
                  </a:cubicBezTo>
                  <a:cubicBezTo>
                    <a:pt x="126" y="19"/>
                    <a:pt x="132" y="17"/>
                    <a:pt x="139" y="17"/>
                  </a:cubicBezTo>
                  <a:cubicBezTo>
                    <a:pt x="145" y="17"/>
                    <a:pt x="150" y="19"/>
                    <a:pt x="155" y="22"/>
                  </a:cubicBezTo>
                  <a:cubicBezTo>
                    <a:pt x="157" y="24"/>
                    <a:pt x="160" y="24"/>
                    <a:pt x="162" y="21"/>
                  </a:cubicBezTo>
                  <a:cubicBezTo>
                    <a:pt x="168" y="14"/>
                    <a:pt x="177" y="11"/>
                    <a:pt x="186" y="11"/>
                  </a:cubicBezTo>
                  <a:cubicBezTo>
                    <a:pt x="202" y="11"/>
                    <a:pt x="216" y="24"/>
                    <a:pt x="216" y="41"/>
                  </a:cubicBezTo>
                  <a:cubicBezTo>
                    <a:pt x="216" y="49"/>
                    <a:pt x="213" y="57"/>
                    <a:pt x="207" y="63"/>
                  </a:cubicBezTo>
                  <a:close/>
                  <a:moveTo>
                    <a:pt x="261" y="187"/>
                  </a:moveTo>
                  <a:cubicBezTo>
                    <a:pt x="261" y="212"/>
                    <a:pt x="241" y="233"/>
                    <a:pt x="216" y="233"/>
                  </a:cubicBezTo>
                  <a:cubicBezTo>
                    <a:pt x="208" y="233"/>
                    <a:pt x="208" y="233"/>
                    <a:pt x="208" y="233"/>
                  </a:cubicBezTo>
                  <a:cubicBezTo>
                    <a:pt x="208" y="214"/>
                    <a:pt x="208" y="214"/>
                    <a:pt x="208" y="214"/>
                  </a:cubicBezTo>
                  <a:cubicBezTo>
                    <a:pt x="216" y="214"/>
                    <a:pt x="216" y="214"/>
                    <a:pt x="216" y="214"/>
                  </a:cubicBezTo>
                  <a:cubicBezTo>
                    <a:pt x="230" y="214"/>
                    <a:pt x="242" y="202"/>
                    <a:pt x="242" y="187"/>
                  </a:cubicBezTo>
                  <a:cubicBezTo>
                    <a:pt x="242" y="184"/>
                    <a:pt x="240" y="182"/>
                    <a:pt x="237" y="182"/>
                  </a:cubicBezTo>
                  <a:cubicBezTo>
                    <a:pt x="234" y="182"/>
                    <a:pt x="232" y="184"/>
                    <a:pt x="232" y="187"/>
                  </a:cubicBezTo>
                  <a:cubicBezTo>
                    <a:pt x="232" y="196"/>
                    <a:pt x="224" y="203"/>
                    <a:pt x="216" y="203"/>
                  </a:cubicBezTo>
                  <a:cubicBezTo>
                    <a:pt x="208" y="203"/>
                    <a:pt x="208" y="203"/>
                    <a:pt x="208" y="203"/>
                  </a:cubicBezTo>
                  <a:cubicBezTo>
                    <a:pt x="208" y="123"/>
                    <a:pt x="208" y="123"/>
                    <a:pt x="208" y="123"/>
                  </a:cubicBezTo>
                  <a:cubicBezTo>
                    <a:pt x="216" y="123"/>
                    <a:pt x="216" y="123"/>
                    <a:pt x="216" y="123"/>
                  </a:cubicBezTo>
                  <a:cubicBezTo>
                    <a:pt x="224" y="123"/>
                    <a:pt x="232" y="130"/>
                    <a:pt x="232" y="139"/>
                  </a:cubicBezTo>
                  <a:cubicBezTo>
                    <a:pt x="232" y="142"/>
                    <a:pt x="234" y="145"/>
                    <a:pt x="237" y="145"/>
                  </a:cubicBezTo>
                  <a:cubicBezTo>
                    <a:pt x="240" y="145"/>
                    <a:pt x="242" y="142"/>
                    <a:pt x="242" y="139"/>
                  </a:cubicBezTo>
                  <a:cubicBezTo>
                    <a:pt x="242" y="125"/>
                    <a:pt x="230" y="113"/>
                    <a:pt x="216" y="113"/>
                  </a:cubicBezTo>
                  <a:cubicBezTo>
                    <a:pt x="208" y="113"/>
                    <a:pt x="208" y="113"/>
                    <a:pt x="208" y="113"/>
                  </a:cubicBezTo>
                  <a:cubicBezTo>
                    <a:pt x="208" y="94"/>
                    <a:pt x="208" y="94"/>
                    <a:pt x="208" y="94"/>
                  </a:cubicBezTo>
                  <a:cubicBezTo>
                    <a:pt x="216" y="94"/>
                    <a:pt x="216" y="94"/>
                    <a:pt x="216" y="94"/>
                  </a:cubicBezTo>
                  <a:cubicBezTo>
                    <a:pt x="241" y="94"/>
                    <a:pt x="261" y="114"/>
                    <a:pt x="261" y="139"/>
                  </a:cubicBezTo>
                  <a:lnTo>
                    <a:pt x="261"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8" name="Freeform 184">
              <a:extLst>
                <a:ext uri="{FF2B5EF4-FFF2-40B4-BE49-F238E27FC236}">
                  <a16:creationId xmlns:a16="http://schemas.microsoft.com/office/drawing/2014/main" id="{C761AA74-D807-AB4A-CECC-AF159D2A623E}"/>
                </a:ext>
              </a:extLst>
            </p:cNvPr>
            <p:cNvSpPr>
              <a:spLocks/>
            </p:cNvSpPr>
            <p:nvPr/>
          </p:nvSpPr>
          <p:spPr bwMode="auto">
            <a:xfrm>
              <a:off x="7302501" y="3497264"/>
              <a:ext cx="15875" cy="17463"/>
            </a:xfrm>
            <a:custGeom>
              <a:avLst/>
              <a:gdLst>
                <a:gd name="T0" fmla="*/ 9 w 10"/>
                <a:gd name="T1" fmla="*/ 1 h 11"/>
                <a:gd name="T2" fmla="*/ 5 w 10"/>
                <a:gd name="T3" fmla="*/ 0 h 11"/>
                <a:gd name="T4" fmla="*/ 1 w 10"/>
                <a:gd name="T5" fmla="*/ 1 h 11"/>
                <a:gd name="T6" fmla="*/ 0 w 10"/>
                <a:gd name="T7" fmla="*/ 5 h 11"/>
                <a:gd name="T8" fmla="*/ 1 w 10"/>
                <a:gd name="T9" fmla="*/ 9 h 11"/>
                <a:gd name="T10" fmla="*/ 5 w 10"/>
                <a:gd name="T11" fmla="*/ 11 h 11"/>
                <a:gd name="T12" fmla="*/ 9 w 10"/>
                <a:gd name="T13" fmla="*/ 9 h 11"/>
                <a:gd name="T14" fmla="*/ 10 w 10"/>
                <a:gd name="T15" fmla="*/ 5 h 11"/>
                <a:gd name="T16" fmla="*/ 9 w 1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9" y="1"/>
                  </a:moveTo>
                  <a:cubicBezTo>
                    <a:pt x="8" y="0"/>
                    <a:pt x="6" y="0"/>
                    <a:pt x="5" y="0"/>
                  </a:cubicBezTo>
                  <a:cubicBezTo>
                    <a:pt x="4" y="0"/>
                    <a:pt x="2" y="0"/>
                    <a:pt x="1" y="1"/>
                  </a:cubicBezTo>
                  <a:cubicBezTo>
                    <a:pt x="0" y="2"/>
                    <a:pt x="0" y="4"/>
                    <a:pt x="0" y="5"/>
                  </a:cubicBezTo>
                  <a:cubicBezTo>
                    <a:pt x="0" y="7"/>
                    <a:pt x="0" y="8"/>
                    <a:pt x="1" y="9"/>
                  </a:cubicBezTo>
                  <a:cubicBezTo>
                    <a:pt x="2" y="10"/>
                    <a:pt x="4" y="11"/>
                    <a:pt x="5" y="11"/>
                  </a:cubicBezTo>
                  <a:cubicBezTo>
                    <a:pt x="6" y="11"/>
                    <a:pt x="8" y="10"/>
                    <a:pt x="9" y="9"/>
                  </a:cubicBezTo>
                  <a:cubicBezTo>
                    <a:pt x="10" y="8"/>
                    <a:pt x="10" y="7"/>
                    <a:pt x="10" y="5"/>
                  </a:cubicBezTo>
                  <a:cubicBezTo>
                    <a:pt x="10"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9" name="Freeform 185">
              <a:extLst>
                <a:ext uri="{FF2B5EF4-FFF2-40B4-BE49-F238E27FC236}">
                  <a16:creationId xmlns:a16="http://schemas.microsoft.com/office/drawing/2014/main" id="{1AB47900-6133-2F61-DFC0-7DE185F22F10}"/>
                </a:ext>
              </a:extLst>
            </p:cNvPr>
            <p:cNvSpPr>
              <a:spLocks/>
            </p:cNvSpPr>
            <p:nvPr/>
          </p:nvSpPr>
          <p:spPr bwMode="auto">
            <a:xfrm>
              <a:off x="6946901" y="3475039"/>
              <a:ext cx="17463" cy="19050"/>
            </a:xfrm>
            <a:custGeom>
              <a:avLst/>
              <a:gdLst>
                <a:gd name="T0" fmla="*/ 10 w 11"/>
                <a:gd name="T1" fmla="*/ 2 h 11"/>
                <a:gd name="T2" fmla="*/ 6 w 11"/>
                <a:gd name="T3" fmla="*/ 0 h 11"/>
                <a:gd name="T4" fmla="*/ 2 w 11"/>
                <a:gd name="T5" fmla="*/ 2 h 11"/>
                <a:gd name="T6" fmla="*/ 0 w 11"/>
                <a:gd name="T7" fmla="*/ 5 h 11"/>
                <a:gd name="T8" fmla="*/ 2 w 11"/>
                <a:gd name="T9" fmla="*/ 9 h 11"/>
                <a:gd name="T10" fmla="*/ 6 w 11"/>
                <a:gd name="T11" fmla="*/ 11 h 11"/>
                <a:gd name="T12" fmla="*/ 10 w 11"/>
                <a:gd name="T13" fmla="*/ 9 h 11"/>
                <a:gd name="T14" fmla="*/ 11 w 11"/>
                <a:gd name="T15" fmla="*/ 5 h 11"/>
                <a:gd name="T16" fmla="*/ 10 w 11"/>
                <a:gd name="T1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10" y="2"/>
                  </a:moveTo>
                  <a:cubicBezTo>
                    <a:pt x="9" y="1"/>
                    <a:pt x="7" y="0"/>
                    <a:pt x="6" y="0"/>
                  </a:cubicBezTo>
                  <a:cubicBezTo>
                    <a:pt x="4" y="0"/>
                    <a:pt x="3" y="1"/>
                    <a:pt x="2" y="2"/>
                  </a:cubicBezTo>
                  <a:cubicBezTo>
                    <a:pt x="1" y="3"/>
                    <a:pt x="0" y="4"/>
                    <a:pt x="0" y="5"/>
                  </a:cubicBezTo>
                  <a:cubicBezTo>
                    <a:pt x="0" y="7"/>
                    <a:pt x="1" y="8"/>
                    <a:pt x="2" y="9"/>
                  </a:cubicBezTo>
                  <a:cubicBezTo>
                    <a:pt x="3" y="10"/>
                    <a:pt x="4" y="11"/>
                    <a:pt x="6" y="11"/>
                  </a:cubicBezTo>
                  <a:cubicBezTo>
                    <a:pt x="7" y="11"/>
                    <a:pt x="9" y="10"/>
                    <a:pt x="10" y="9"/>
                  </a:cubicBezTo>
                  <a:cubicBezTo>
                    <a:pt x="11" y="8"/>
                    <a:pt x="11" y="7"/>
                    <a:pt x="11" y="5"/>
                  </a:cubicBezTo>
                  <a:cubicBezTo>
                    <a:pt x="11" y="4"/>
                    <a:pt x="11" y="3"/>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grpSp>
      <p:sp>
        <p:nvSpPr>
          <p:cNvPr id="70" name="Rectangle 69">
            <a:extLst>
              <a:ext uri="{FF2B5EF4-FFF2-40B4-BE49-F238E27FC236}">
                <a16:creationId xmlns:a16="http://schemas.microsoft.com/office/drawing/2014/main" id="{64FBEDD2-8554-3585-EAA2-42C0719F8E62}"/>
              </a:ext>
            </a:extLst>
          </p:cNvPr>
          <p:cNvSpPr/>
          <p:nvPr/>
        </p:nvSpPr>
        <p:spPr>
          <a:xfrm>
            <a:off x="6148798" y="4935505"/>
            <a:ext cx="355639" cy="1506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41B4A239-CFBC-8DDC-346F-9938CE192B9C}"/>
              </a:ext>
            </a:extLst>
          </p:cNvPr>
          <p:cNvSpPr/>
          <p:nvPr/>
        </p:nvSpPr>
        <p:spPr>
          <a:xfrm>
            <a:off x="6552125" y="1704952"/>
            <a:ext cx="5283229" cy="4342093"/>
          </a:xfrm>
          <a:prstGeom prst="roundRect">
            <a:avLst>
              <a:gd name="adj" fmla="val 4227"/>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72" name="Rectangle: Rounded Corners 71">
            <a:extLst>
              <a:ext uri="{FF2B5EF4-FFF2-40B4-BE49-F238E27FC236}">
                <a16:creationId xmlns:a16="http://schemas.microsoft.com/office/drawing/2014/main" id="{D9855894-A4EC-BEC7-A7F8-8167C7D81C82}"/>
              </a:ext>
            </a:extLst>
          </p:cNvPr>
          <p:cNvSpPr/>
          <p:nvPr/>
        </p:nvSpPr>
        <p:spPr>
          <a:xfrm>
            <a:off x="6680188" y="1800483"/>
            <a:ext cx="2484132" cy="331406"/>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Tet Budget Allocation</a:t>
            </a:r>
            <a:endParaRPr lang="en-US" sz="2800" dirty="0"/>
          </a:p>
        </p:txBody>
      </p:sp>
      <p:sp>
        <p:nvSpPr>
          <p:cNvPr id="76" name="Freeform 14">
            <a:extLst>
              <a:ext uri="{FF2B5EF4-FFF2-40B4-BE49-F238E27FC236}">
                <a16:creationId xmlns:a16="http://schemas.microsoft.com/office/drawing/2014/main" id="{6D2D6E5A-1E91-2AD1-9499-BB451775637F}"/>
              </a:ext>
            </a:extLst>
          </p:cNvPr>
          <p:cNvSpPr/>
          <p:nvPr/>
        </p:nvSpPr>
        <p:spPr>
          <a:xfrm>
            <a:off x="10397749" y="4823418"/>
            <a:ext cx="1544760" cy="1319520"/>
          </a:xfrm>
          <a:custGeom>
            <a:avLst/>
            <a:gdLst/>
            <a:ahLst/>
            <a:cxnLst/>
            <a:rect l="l" t="t" r="r" b="b"/>
            <a:pathLst>
              <a:path w="9459310" h="8229600">
                <a:moveTo>
                  <a:pt x="0" y="0"/>
                </a:moveTo>
                <a:lnTo>
                  <a:pt x="9459310" y="0"/>
                </a:lnTo>
                <a:lnTo>
                  <a:pt x="9459310" y="8229600"/>
                </a:lnTo>
                <a:lnTo>
                  <a:pt x="0" y="8229600"/>
                </a:lnTo>
                <a:lnTo>
                  <a:pt x="0" y="0"/>
                </a:lnTo>
                <a:close/>
              </a:path>
            </a:pathLst>
          </a:custGeom>
          <a:blipFill>
            <a:blip r:embed="rId2"/>
            <a:stretch>
              <a:fillRect/>
            </a:stretch>
          </a:blipFill>
        </p:spPr>
        <p:txBody>
          <a:bodyPr/>
          <a:lstStyle/>
          <a:p>
            <a:endParaRPr lang="en-US"/>
          </a:p>
        </p:txBody>
      </p:sp>
      <p:sp>
        <p:nvSpPr>
          <p:cNvPr id="77" name="Freeform 15">
            <a:extLst>
              <a:ext uri="{FF2B5EF4-FFF2-40B4-BE49-F238E27FC236}">
                <a16:creationId xmlns:a16="http://schemas.microsoft.com/office/drawing/2014/main" id="{CD1AF7AF-61E1-A8FB-7CAA-7E3580ABE9F6}"/>
              </a:ext>
            </a:extLst>
          </p:cNvPr>
          <p:cNvSpPr/>
          <p:nvPr/>
        </p:nvSpPr>
        <p:spPr>
          <a:xfrm rot="21161307">
            <a:off x="10875171" y="5275579"/>
            <a:ext cx="730554" cy="692775"/>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3"/>
            <a:stretch>
              <a:fillRect/>
            </a:stretch>
          </a:blipFill>
        </p:spPr>
        <p:txBody>
          <a:bodyPr/>
          <a:lstStyle/>
          <a:p>
            <a:endParaRPr lang="en-US"/>
          </a:p>
        </p:txBody>
      </p:sp>
      <p:graphicFrame>
        <p:nvGraphicFramePr>
          <p:cNvPr id="84" name="Chart 83">
            <a:extLst>
              <a:ext uri="{FF2B5EF4-FFF2-40B4-BE49-F238E27FC236}">
                <a16:creationId xmlns:a16="http://schemas.microsoft.com/office/drawing/2014/main" id="{DEA82AA1-CFA0-A1D4-BF29-523F1ADBB27C}"/>
              </a:ext>
            </a:extLst>
          </p:cNvPr>
          <p:cNvGraphicFramePr/>
          <p:nvPr>
            <p:extLst>
              <p:ext uri="{D42A27DB-BD31-4B8C-83A1-F6EECF244321}">
                <p14:modId xmlns:p14="http://schemas.microsoft.com/office/powerpoint/2010/main" val="8927846"/>
              </p:ext>
            </p:extLst>
          </p:nvPr>
        </p:nvGraphicFramePr>
        <p:xfrm>
          <a:off x="7676504" y="2321540"/>
          <a:ext cx="3036904" cy="213929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44281E7-5810-15B4-F3C4-E976C2A7CE2E}"/>
              </a:ext>
            </a:extLst>
          </p:cNvPr>
          <p:cNvSpPr txBox="1"/>
          <p:nvPr/>
        </p:nvSpPr>
        <p:spPr>
          <a:xfrm>
            <a:off x="10225231" y="2293022"/>
            <a:ext cx="1428812" cy="1923604"/>
          </a:xfrm>
          <a:prstGeom prst="rect">
            <a:avLst/>
          </a:prstGeom>
          <a:noFill/>
        </p:spPr>
        <p:txBody>
          <a:bodyPr wrap="square" rtlCol="0">
            <a:spAutoFit/>
          </a:bodyPr>
          <a:lstStyle/>
          <a:p>
            <a:r>
              <a:rPr lang="en-US" b="1" dirty="0">
                <a:solidFill>
                  <a:srgbClr val="3F9C31"/>
                </a:solidFill>
              </a:rPr>
              <a:t>52</a:t>
            </a:r>
            <a:r>
              <a:rPr lang="en-US" sz="1200" b="1" dirty="0">
                <a:solidFill>
                  <a:srgbClr val="3F9C31"/>
                </a:solidFill>
              </a:rPr>
              <a:t>% Family Consumption</a:t>
            </a:r>
          </a:p>
          <a:p>
            <a:r>
              <a:rPr lang="en-US" sz="1100" i="1" dirty="0">
                <a:solidFill>
                  <a:schemeClr val="bg1">
                    <a:lumMod val="50000"/>
                  </a:schemeClr>
                </a:solidFill>
              </a:rPr>
              <a:t>Mainstream brands (Saigon, 333, Hanoi Beer) for family meals and gatherings, prioritizing value and quantity</a:t>
            </a:r>
          </a:p>
          <a:p>
            <a:endParaRPr lang="en-US" sz="1200" dirty="0"/>
          </a:p>
        </p:txBody>
      </p:sp>
      <p:cxnSp>
        <p:nvCxnSpPr>
          <p:cNvPr id="6" name="Straight Connector 5">
            <a:extLst>
              <a:ext uri="{FF2B5EF4-FFF2-40B4-BE49-F238E27FC236}">
                <a16:creationId xmlns:a16="http://schemas.microsoft.com/office/drawing/2014/main" id="{19BB627E-C288-9DE1-4E9C-3F44630DEA0B}"/>
              </a:ext>
            </a:extLst>
          </p:cNvPr>
          <p:cNvCxnSpPr>
            <a:cxnSpLocks/>
          </p:cNvCxnSpPr>
          <p:nvPr/>
        </p:nvCxnSpPr>
        <p:spPr>
          <a:xfrm>
            <a:off x="9827395" y="2510131"/>
            <a:ext cx="349710" cy="0"/>
          </a:xfrm>
          <a:prstGeom prst="line">
            <a:avLst/>
          </a:prstGeom>
          <a:ln>
            <a:solidFill>
              <a:srgbClr val="3F9C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BB343A-F1EE-DA44-2328-0B3A903FCDF0}"/>
              </a:ext>
            </a:extLst>
          </p:cNvPr>
          <p:cNvCxnSpPr/>
          <p:nvPr/>
        </p:nvCxnSpPr>
        <p:spPr>
          <a:xfrm>
            <a:off x="8314623" y="4224339"/>
            <a:ext cx="349710" cy="0"/>
          </a:xfrm>
          <a:prstGeom prst="line">
            <a:avLst/>
          </a:prstGeom>
          <a:ln>
            <a:solidFill>
              <a:srgbClr val="E95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A8FF0B-9816-1F80-14B3-E9DB88364F37}"/>
              </a:ext>
            </a:extLst>
          </p:cNvPr>
          <p:cNvCxnSpPr>
            <a:cxnSpLocks/>
          </p:cNvCxnSpPr>
          <p:nvPr/>
        </p:nvCxnSpPr>
        <p:spPr>
          <a:xfrm>
            <a:off x="8324248" y="2510131"/>
            <a:ext cx="3497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25B997-E2AC-3BCC-1D8C-E74653982C80}"/>
              </a:ext>
            </a:extLst>
          </p:cNvPr>
          <p:cNvSpPr txBox="1"/>
          <p:nvPr/>
        </p:nvSpPr>
        <p:spPr>
          <a:xfrm>
            <a:off x="6767710" y="2293022"/>
            <a:ext cx="1564491" cy="1400383"/>
          </a:xfrm>
          <a:prstGeom prst="rect">
            <a:avLst/>
          </a:prstGeom>
          <a:noFill/>
        </p:spPr>
        <p:txBody>
          <a:bodyPr wrap="square" rtlCol="0">
            <a:spAutoFit/>
          </a:bodyPr>
          <a:lstStyle/>
          <a:p>
            <a:r>
              <a:rPr lang="en-US" b="1" dirty="0">
                <a:solidFill>
                  <a:schemeClr val="bg1">
                    <a:lumMod val="65000"/>
                  </a:schemeClr>
                </a:solidFill>
              </a:rPr>
              <a:t>10</a:t>
            </a:r>
            <a:r>
              <a:rPr lang="en-US" sz="1200" b="1" dirty="0">
                <a:solidFill>
                  <a:schemeClr val="bg1">
                    <a:lumMod val="65000"/>
                  </a:schemeClr>
                </a:solidFill>
              </a:rPr>
              <a:t>% Reserve or Extra</a:t>
            </a:r>
          </a:p>
          <a:p>
            <a:r>
              <a:rPr lang="en-US" sz="1100" i="1" dirty="0">
                <a:solidFill>
                  <a:schemeClr val="bg1">
                    <a:lumMod val="50000"/>
                  </a:schemeClr>
                </a:solidFill>
              </a:rPr>
              <a:t>Flexibility for unexpected guests or last-minute needs during Tet period</a:t>
            </a:r>
          </a:p>
        </p:txBody>
      </p:sp>
      <p:sp>
        <p:nvSpPr>
          <p:cNvPr id="13" name="Freeform 233">
            <a:extLst>
              <a:ext uri="{FF2B5EF4-FFF2-40B4-BE49-F238E27FC236}">
                <a16:creationId xmlns:a16="http://schemas.microsoft.com/office/drawing/2014/main" id="{AC0A8E5D-C674-7C70-9BF6-085727FBCF6A}"/>
              </a:ext>
            </a:extLst>
          </p:cNvPr>
          <p:cNvSpPr>
            <a:spLocks noEditPoints="1"/>
          </p:cNvSpPr>
          <p:nvPr/>
        </p:nvSpPr>
        <p:spPr bwMode="auto">
          <a:xfrm>
            <a:off x="2647220" y="2933482"/>
            <a:ext cx="859966" cy="599578"/>
          </a:xfrm>
          <a:custGeom>
            <a:avLst/>
            <a:gdLst>
              <a:gd name="T0" fmla="*/ 740 w 1101"/>
              <a:gd name="T1" fmla="*/ 501 h 768"/>
              <a:gd name="T2" fmla="*/ 740 w 1101"/>
              <a:gd name="T3" fmla="*/ 451 h 768"/>
              <a:gd name="T4" fmla="*/ 612 w 1101"/>
              <a:gd name="T5" fmla="*/ 475 h 768"/>
              <a:gd name="T6" fmla="*/ 181 w 1101"/>
              <a:gd name="T7" fmla="*/ 501 h 768"/>
              <a:gd name="T8" fmla="*/ 309 w 1101"/>
              <a:gd name="T9" fmla="*/ 475 h 768"/>
              <a:gd name="T10" fmla="*/ 181 w 1101"/>
              <a:gd name="T11" fmla="*/ 451 h 768"/>
              <a:gd name="T12" fmla="*/ 181 w 1101"/>
              <a:gd name="T13" fmla="*/ 501 h 768"/>
              <a:gd name="T14" fmla="*/ 150 w 1101"/>
              <a:gd name="T15" fmla="*/ 716 h 768"/>
              <a:gd name="T16" fmla="*/ 49 w 1101"/>
              <a:gd name="T17" fmla="*/ 693 h 768"/>
              <a:gd name="T18" fmla="*/ 49 w 1101"/>
              <a:gd name="T19" fmla="*/ 559 h 768"/>
              <a:gd name="T20" fmla="*/ 724 w 1101"/>
              <a:gd name="T21" fmla="*/ 716 h 768"/>
              <a:gd name="T22" fmla="*/ 876 w 1101"/>
              <a:gd name="T23" fmla="*/ 392 h 768"/>
              <a:gd name="T24" fmla="*/ 200 w 1101"/>
              <a:gd name="T25" fmla="*/ 235 h 768"/>
              <a:gd name="T26" fmla="*/ 49 w 1101"/>
              <a:gd name="T27" fmla="*/ 559 h 768"/>
              <a:gd name="T28" fmla="*/ 152 w 1101"/>
              <a:gd name="T29" fmla="*/ 235 h 768"/>
              <a:gd name="T30" fmla="*/ 49 w 1101"/>
              <a:gd name="T31" fmla="*/ 257 h 768"/>
              <a:gd name="T32" fmla="*/ 223 w 1101"/>
              <a:gd name="T33" fmla="*/ 184 h 768"/>
              <a:gd name="T34" fmla="*/ 928 w 1101"/>
              <a:gd name="T35" fmla="*/ 257 h 768"/>
              <a:gd name="T36" fmla="*/ 1029 w 1101"/>
              <a:gd name="T37" fmla="*/ 532 h 768"/>
              <a:gd name="T38" fmla="*/ 1051 w 1101"/>
              <a:gd name="T39" fmla="*/ 72 h 768"/>
              <a:gd name="T40" fmla="*/ 243 w 1101"/>
              <a:gd name="T41" fmla="*/ 50 h 768"/>
              <a:gd name="T42" fmla="*/ 222 w 1101"/>
              <a:gd name="T43" fmla="*/ 184 h 768"/>
              <a:gd name="T44" fmla="*/ 876 w 1101"/>
              <a:gd name="T45" fmla="*/ 256 h 768"/>
              <a:gd name="T46" fmla="*/ 775 w 1101"/>
              <a:gd name="T47" fmla="*/ 233 h 768"/>
              <a:gd name="T48" fmla="*/ 876 w 1101"/>
              <a:gd name="T49" fmla="*/ 256 h 768"/>
              <a:gd name="T50" fmla="*/ 773 w 1101"/>
              <a:gd name="T51" fmla="*/ 718 h 768"/>
              <a:gd name="T52" fmla="*/ 876 w 1101"/>
              <a:gd name="T53" fmla="*/ 695 h 768"/>
              <a:gd name="T54" fmla="*/ 70 w 1101"/>
              <a:gd name="T55" fmla="*/ 768 h 768"/>
              <a:gd name="T56" fmla="*/ 0 w 1101"/>
              <a:gd name="T57" fmla="*/ 257 h 768"/>
              <a:gd name="T58" fmla="*/ 172 w 1101"/>
              <a:gd name="T59" fmla="*/ 184 h 768"/>
              <a:gd name="T60" fmla="*/ 243 w 1101"/>
              <a:gd name="T61" fmla="*/ 0 h 768"/>
              <a:gd name="T62" fmla="*/ 1101 w 1101"/>
              <a:gd name="T63" fmla="*/ 74 h 768"/>
              <a:gd name="T64" fmla="*/ 1029 w 1101"/>
              <a:gd name="T65" fmla="*/ 585 h 768"/>
              <a:gd name="T66" fmla="*/ 928 w 1101"/>
              <a:gd name="T67" fmla="*/ 695 h 768"/>
              <a:gd name="T68" fmla="*/ 70 w 1101"/>
              <a:gd name="T69" fmla="*/ 768 h 768"/>
              <a:gd name="T70" fmla="*/ 435 w 1101"/>
              <a:gd name="T71" fmla="*/ 345 h 768"/>
              <a:gd name="T72" fmla="*/ 438 w 1101"/>
              <a:gd name="T73" fmla="*/ 321 h 768"/>
              <a:gd name="T74" fmla="*/ 487 w 1101"/>
              <a:gd name="T75" fmla="*/ 321 h 768"/>
              <a:gd name="T76" fmla="*/ 521 w 1101"/>
              <a:gd name="T77" fmla="*/ 345 h 768"/>
              <a:gd name="T78" fmla="*/ 521 w 1101"/>
              <a:gd name="T79" fmla="*/ 396 h 768"/>
              <a:gd name="T80" fmla="*/ 413 w 1101"/>
              <a:gd name="T81" fmla="*/ 423 h 768"/>
              <a:gd name="T82" fmla="*/ 486 w 1101"/>
              <a:gd name="T83" fmla="*/ 450 h 768"/>
              <a:gd name="T84" fmla="*/ 561 w 1101"/>
              <a:gd name="T85" fmla="*/ 527 h 768"/>
              <a:gd name="T86" fmla="*/ 487 w 1101"/>
              <a:gd name="T87" fmla="*/ 630 h 768"/>
              <a:gd name="T88" fmla="*/ 438 w 1101"/>
              <a:gd name="T89" fmla="*/ 630 h 768"/>
              <a:gd name="T90" fmla="*/ 402 w 1101"/>
              <a:gd name="T91" fmla="*/ 604 h 768"/>
              <a:gd name="T92" fmla="*/ 402 w 1101"/>
              <a:gd name="T93" fmla="*/ 554 h 768"/>
              <a:gd name="T94" fmla="*/ 486 w 1101"/>
              <a:gd name="T95" fmla="*/ 554 h 768"/>
              <a:gd name="T96" fmla="*/ 513 w 1101"/>
              <a:gd name="T97" fmla="*/ 527 h 768"/>
              <a:gd name="T98" fmla="*/ 441 w 1101"/>
              <a:gd name="T99" fmla="*/ 500 h 768"/>
              <a:gd name="T100" fmla="*/ 364 w 1101"/>
              <a:gd name="T101" fmla="*/ 42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1" h="768">
                <a:moveTo>
                  <a:pt x="637" y="501"/>
                </a:moveTo>
                <a:cubicBezTo>
                  <a:pt x="740" y="501"/>
                  <a:pt x="740" y="501"/>
                  <a:pt x="740" y="501"/>
                </a:cubicBezTo>
                <a:cubicBezTo>
                  <a:pt x="754" y="501"/>
                  <a:pt x="764" y="489"/>
                  <a:pt x="764" y="475"/>
                </a:cubicBezTo>
                <a:cubicBezTo>
                  <a:pt x="764" y="462"/>
                  <a:pt x="754" y="451"/>
                  <a:pt x="740" y="451"/>
                </a:cubicBezTo>
                <a:cubicBezTo>
                  <a:pt x="637" y="451"/>
                  <a:pt x="637" y="451"/>
                  <a:pt x="637" y="451"/>
                </a:cubicBezTo>
                <a:cubicBezTo>
                  <a:pt x="624" y="451"/>
                  <a:pt x="612" y="462"/>
                  <a:pt x="612" y="475"/>
                </a:cubicBezTo>
                <a:cubicBezTo>
                  <a:pt x="612" y="489"/>
                  <a:pt x="623" y="501"/>
                  <a:pt x="637" y="501"/>
                </a:cubicBezTo>
                <a:close/>
                <a:moveTo>
                  <a:pt x="181" y="501"/>
                </a:moveTo>
                <a:cubicBezTo>
                  <a:pt x="284" y="501"/>
                  <a:pt x="284" y="501"/>
                  <a:pt x="284" y="501"/>
                </a:cubicBezTo>
                <a:cubicBezTo>
                  <a:pt x="297" y="501"/>
                  <a:pt x="309" y="489"/>
                  <a:pt x="309" y="475"/>
                </a:cubicBezTo>
                <a:cubicBezTo>
                  <a:pt x="309" y="462"/>
                  <a:pt x="297" y="451"/>
                  <a:pt x="284" y="451"/>
                </a:cubicBezTo>
                <a:cubicBezTo>
                  <a:pt x="181" y="451"/>
                  <a:pt x="181" y="451"/>
                  <a:pt x="181" y="451"/>
                </a:cubicBezTo>
                <a:cubicBezTo>
                  <a:pt x="167" y="451"/>
                  <a:pt x="156" y="462"/>
                  <a:pt x="156" y="475"/>
                </a:cubicBezTo>
                <a:cubicBezTo>
                  <a:pt x="156" y="489"/>
                  <a:pt x="167" y="501"/>
                  <a:pt x="181" y="501"/>
                </a:cubicBezTo>
                <a:close/>
                <a:moveTo>
                  <a:pt x="70" y="716"/>
                </a:moveTo>
                <a:cubicBezTo>
                  <a:pt x="150" y="716"/>
                  <a:pt x="150" y="716"/>
                  <a:pt x="150" y="716"/>
                </a:cubicBezTo>
                <a:cubicBezTo>
                  <a:pt x="146" y="661"/>
                  <a:pt x="103" y="616"/>
                  <a:pt x="49" y="609"/>
                </a:cubicBezTo>
                <a:cubicBezTo>
                  <a:pt x="49" y="693"/>
                  <a:pt x="49" y="693"/>
                  <a:pt x="49" y="693"/>
                </a:cubicBezTo>
                <a:cubicBezTo>
                  <a:pt x="49" y="707"/>
                  <a:pt x="59" y="716"/>
                  <a:pt x="70" y="716"/>
                </a:cubicBezTo>
                <a:close/>
                <a:moveTo>
                  <a:pt x="49" y="559"/>
                </a:moveTo>
                <a:cubicBezTo>
                  <a:pt x="131" y="565"/>
                  <a:pt x="195" y="632"/>
                  <a:pt x="199" y="716"/>
                </a:cubicBezTo>
                <a:cubicBezTo>
                  <a:pt x="724" y="716"/>
                  <a:pt x="724" y="716"/>
                  <a:pt x="724" y="716"/>
                </a:cubicBezTo>
                <a:cubicBezTo>
                  <a:pt x="730" y="632"/>
                  <a:pt x="796" y="565"/>
                  <a:pt x="876" y="561"/>
                </a:cubicBezTo>
                <a:cubicBezTo>
                  <a:pt x="876" y="392"/>
                  <a:pt x="876" y="392"/>
                  <a:pt x="876" y="392"/>
                </a:cubicBezTo>
                <a:cubicBezTo>
                  <a:pt x="796" y="385"/>
                  <a:pt x="730" y="318"/>
                  <a:pt x="726" y="235"/>
                </a:cubicBezTo>
                <a:cubicBezTo>
                  <a:pt x="200" y="235"/>
                  <a:pt x="200" y="235"/>
                  <a:pt x="200" y="235"/>
                </a:cubicBezTo>
                <a:cubicBezTo>
                  <a:pt x="195" y="318"/>
                  <a:pt x="131" y="385"/>
                  <a:pt x="49" y="390"/>
                </a:cubicBezTo>
                <a:lnTo>
                  <a:pt x="49" y="559"/>
                </a:lnTo>
                <a:close/>
                <a:moveTo>
                  <a:pt x="49" y="339"/>
                </a:moveTo>
                <a:cubicBezTo>
                  <a:pt x="103" y="335"/>
                  <a:pt x="146" y="290"/>
                  <a:pt x="152" y="235"/>
                </a:cubicBezTo>
                <a:cubicBezTo>
                  <a:pt x="70" y="235"/>
                  <a:pt x="70" y="235"/>
                  <a:pt x="70" y="235"/>
                </a:cubicBezTo>
                <a:cubicBezTo>
                  <a:pt x="59" y="235"/>
                  <a:pt x="49" y="245"/>
                  <a:pt x="49" y="257"/>
                </a:cubicBezTo>
                <a:lnTo>
                  <a:pt x="49" y="339"/>
                </a:lnTo>
                <a:close/>
                <a:moveTo>
                  <a:pt x="223" y="184"/>
                </a:moveTo>
                <a:cubicBezTo>
                  <a:pt x="857" y="184"/>
                  <a:pt x="857" y="184"/>
                  <a:pt x="857" y="184"/>
                </a:cubicBezTo>
                <a:cubicBezTo>
                  <a:pt x="895" y="184"/>
                  <a:pt x="928" y="217"/>
                  <a:pt x="928" y="257"/>
                </a:cubicBezTo>
                <a:cubicBezTo>
                  <a:pt x="928" y="532"/>
                  <a:pt x="928" y="532"/>
                  <a:pt x="928" y="532"/>
                </a:cubicBezTo>
                <a:cubicBezTo>
                  <a:pt x="1029" y="532"/>
                  <a:pt x="1029" y="532"/>
                  <a:pt x="1029" y="532"/>
                </a:cubicBezTo>
                <a:cubicBezTo>
                  <a:pt x="1040" y="532"/>
                  <a:pt x="1051" y="521"/>
                  <a:pt x="1051" y="511"/>
                </a:cubicBezTo>
                <a:cubicBezTo>
                  <a:pt x="1051" y="72"/>
                  <a:pt x="1051" y="72"/>
                  <a:pt x="1051" y="72"/>
                </a:cubicBezTo>
                <a:cubicBezTo>
                  <a:pt x="1051" y="60"/>
                  <a:pt x="1040" y="50"/>
                  <a:pt x="1029" y="50"/>
                </a:cubicBezTo>
                <a:cubicBezTo>
                  <a:pt x="243" y="50"/>
                  <a:pt x="243" y="50"/>
                  <a:pt x="243" y="50"/>
                </a:cubicBezTo>
                <a:cubicBezTo>
                  <a:pt x="232" y="50"/>
                  <a:pt x="222" y="60"/>
                  <a:pt x="222" y="72"/>
                </a:cubicBezTo>
                <a:cubicBezTo>
                  <a:pt x="222" y="184"/>
                  <a:pt x="222" y="184"/>
                  <a:pt x="222" y="184"/>
                </a:cubicBezTo>
                <a:lnTo>
                  <a:pt x="223" y="184"/>
                </a:lnTo>
                <a:close/>
                <a:moveTo>
                  <a:pt x="876" y="256"/>
                </a:moveTo>
                <a:cubicBezTo>
                  <a:pt x="876" y="244"/>
                  <a:pt x="866" y="233"/>
                  <a:pt x="855" y="233"/>
                </a:cubicBezTo>
                <a:cubicBezTo>
                  <a:pt x="775" y="233"/>
                  <a:pt x="775" y="233"/>
                  <a:pt x="775" y="233"/>
                </a:cubicBezTo>
                <a:cubicBezTo>
                  <a:pt x="779" y="289"/>
                  <a:pt x="822" y="333"/>
                  <a:pt x="876" y="339"/>
                </a:cubicBezTo>
                <a:lnTo>
                  <a:pt x="876" y="256"/>
                </a:lnTo>
                <a:close/>
                <a:moveTo>
                  <a:pt x="876" y="613"/>
                </a:moveTo>
                <a:cubicBezTo>
                  <a:pt x="822" y="617"/>
                  <a:pt x="779" y="662"/>
                  <a:pt x="773" y="718"/>
                </a:cubicBezTo>
                <a:cubicBezTo>
                  <a:pt x="855" y="718"/>
                  <a:pt x="855" y="718"/>
                  <a:pt x="855" y="718"/>
                </a:cubicBezTo>
                <a:cubicBezTo>
                  <a:pt x="866" y="718"/>
                  <a:pt x="876" y="707"/>
                  <a:pt x="876" y="695"/>
                </a:cubicBezTo>
                <a:lnTo>
                  <a:pt x="876" y="613"/>
                </a:lnTo>
                <a:close/>
                <a:moveTo>
                  <a:pt x="70" y="768"/>
                </a:moveTo>
                <a:cubicBezTo>
                  <a:pt x="32" y="768"/>
                  <a:pt x="0" y="735"/>
                  <a:pt x="0" y="695"/>
                </a:cubicBezTo>
                <a:cubicBezTo>
                  <a:pt x="0" y="257"/>
                  <a:pt x="0" y="257"/>
                  <a:pt x="0" y="257"/>
                </a:cubicBezTo>
                <a:cubicBezTo>
                  <a:pt x="0" y="217"/>
                  <a:pt x="32" y="184"/>
                  <a:pt x="70" y="184"/>
                </a:cubicBezTo>
                <a:cubicBezTo>
                  <a:pt x="172" y="184"/>
                  <a:pt x="172" y="184"/>
                  <a:pt x="172" y="184"/>
                </a:cubicBezTo>
                <a:cubicBezTo>
                  <a:pt x="172" y="74"/>
                  <a:pt x="172" y="74"/>
                  <a:pt x="172" y="74"/>
                </a:cubicBezTo>
                <a:cubicBezTo>
                  <a:pt x="172" y="34"/>
                  <a:pt x="205" y="0"/>
                  <a:pt x="243" y="0"/>
                </a:cubicBezTo>
                <a:cubicBezTo>
                  <a:pt x="1029" y="0"/>
                  <a:pt x="1029" y="0"/>
                  <a:pt x="1029" y="0"/>
                </a:cubicBezTo>
                <a:cubicBezTo>
                  <a:pt x="1068" y="0"/>
                  <a:pt x="1101" y="34"/>
                  <a:pt x="1101" y="74"/>
                </a:cubicBezTo>
                <a:cubicBezTo>
                  <a:pt x="1101" y="512"/>
                  <a:pt x="1101" y="512"/>
                  <a:pt x="1101" y="512"/>
                </a:cubicBezTo>
                <a:cubicBezTo>
                  <a:pt x="1101" y="551"/>
                  <a:pt x="1068" y="585"/>
                  <a:pt x="1029" y="585"/>
                </a:cubicBezTo>
                <a:cubicBezTo>
                  <a:pt x="928" y="585"/>
                  <a:pt x="928" y="585"/>
                  <a:pt x="928" y="585"/>
                </a:cubicBezTo>
                <a:cubicBezTo>
                  <a:pt x="928" y="695"/>
                  <a:pt x="928" y="695"/>
                  <a:pt x="928" y="695"/>
                </a:cubicBezTo>
                <a:cubicBezTo>
                  <a:pt x="928" y="735"/>
                  <a:pt x="895" y="768"/>
                  <a:pt x="857" y="768"/>
                </a:cubicBezTo>
                <a:lnTo>
                  <a:pt x="70" y="768"/>
                </a:lnTo>
                <a:close/>
                <a:moveTo>
                  <a:pt x="364" y="423"/>
                </a:moveTo>
                <a:cubicBezTo>
                  <a:pt x="364" y="381"/>
                  <a:pt x="396" y="348"/>
                  <a:pt x="435" y="345"/>
                </a:cubicBezTo>
                <a:cubicBezTo>
                  <a:pt x="437" y="345"/>
                  <a:pt x="437" y="345"/>
                  <a:pt x="438" y="345"/>
                </a:cubicBezTo>
                <a:cubicBezTo>
                  <a:pt x="438" y="321"/>
                  <a:pt x="438" y="321"/>
                  <a:pt x="438" y="321"/>
                </a:cubicBezTo>
                <a:cubicBezTo>
                  <a:pt x="438" y="308"/>
                  <a:pt x="450" y="295"/>
                  <a:pt x="463" y="295"/>
                </a:cubicBezTo>
                <a:cubicBezTo>
                  <a:pt x="475" y="295"/>
                  <a:pt x="487" y="308"/>
                  <a:pt x="487" y="321"/>
                </a:cubicBezTo>
                <a:cubicBezTo>
                  <a:pt x="487" y="345"/>
                  <a:pt x="487" y="345"/>
                  <a:pt x="487" y="345"/>
                </a:cubicBezTo>
                <a:cubicBezTo>
                  <a:pt x="521" y="345"/>
                  <a:pt x="521" y="345"/>
                  <a:pt x="521" y="345"/>
                </a:cubicBezTo>
                <a:cubicBezTo>
                  <a:pt x="533" y="345"/>
                  <a:pt x="545" y="356"/>
                  <a:pt x="545" y="370"/>
                </a:cubicBezTo>
                <a:cubicBezTo>
                  <a:pt x="545" y="383"/>
                  <a:pt x="533" y="396"/>
                  <a:pt x="521" y="396"/>
                </a:cubicBezTo>
                <a:cubicBezTo>
                  <a:pt x="439" y="396"/>
                  <a:pt x="439" y="396"/>
                  <a:pt x="439" y="396"/>
                </a:cubicBezTo>
                <a:cubicBezTo>
                  <a:pt x="425" y="396"/>
                  <a:pt x="413" y="408"/>
                  <a:pt x="413" y="423"/>
                </a:cubicBezTo>
                <a:cubicBezTo>
                  <a:pt x="413" y="438"/>
                  <a:pt x="425" y="450"/>
                  <a:pt x="439" y="450"/>
                </a:cubicBezTo>
                <a:cubicBezTo>
                  <a:pt x="486" y="450"/>
                  <a:pt x="486" y="450"/>
                  <a:pt x="486" y="450"/>
                </a:cubicBezTo>
                <a:cubicBezTo>
                  <a:pt x="487" y="450"/>
                  <a:pt x="488" y="450"/>
                  <a:pt x="490" y="450"/>
                </a:cubicBezTo>
                <a:cubicBezTo>
                  <a:pt x="529" y="452"/>
                  <a:pt x="561" y="485"/>
                  <a:pt x="561" y="527"/>
                </a:cubicBezTo>
                <a:cubicBezTo>
                  <a:pt x="561" y="569"/>
                  <a:pt x="528" y="603"/>
                  <a:pt x="487" y="604"/>
                </a:cubicBezTo>
                <a:cubicBezTo>
                  <a:pt x="487" y="630"/>
                  <a:pt x="487" y="630"/>
                  <a:pt x="487" y="630"/>
                </a:cubicBezTo>
                <a:cubicBezTo>
                  <a:pt x="487" y="643"/>
                  <a:pt x="475" y="654"/>
                  <a:pt x="463" y="654"/>
                </a:cubicBezTo>
                <a:cubicBezTo>
                  <a:pt x="450" y="654"/>
                  <a:pt x="438" y="643"/>
                  <a:pt x="438" y="630"/>
                </a:cubicBezTo>
                <a:cubicBezTo>
                  <a:pt x="438" y="604"/>
                  <a:pt x="438" y="604"/>
                  <a:pt x="438" y="604"/>
                </a:cubicBezTo>
                <a:cubicBezTo>
                  <a:pt x="402" y="604"/>
                  <a:pt x="402" y="604"/>
                  <a:pt x="402" y="604"/>
                </a:cubicBezTo>
                <a:cubicBezTo>
                  <a:pt x="391" y="604"/>
                  <a:pt x="379" y="592"/>
                  <a:pt x="379" y="578"/>
                </a:cubicBezTo>
                <a:cubicBezTo>
                  <a:pt x="379" y="565"/>
                  <a:pt x="391" y="554"/>
                  <a:pt x="402" y="554"/>
                </a:cubicBezTo>
                <a:cubicBezTo>
                  <a:pt x="484" y="554"/>
                  <a:pt x="484" y="554"/>
                  <a:pt x="484" y="554"/>
                </a:cubicBezTo>
                <a:cubicBezTo>
                  <a:pt x="484" y="554"/>
                  <a:pt x="484" y="554"/>
                  <a:pt x="486" y="554"/>
                </a:cubicBezTo>
                <a:cubicBezTo>
                  <a:pt x="486" y="554"/>
                  <a:pt x="486" y="554"/>
                  <a:pt x="487" y="554"/>
                </a:cubicBezTo>
                <a:cubicBezTo>
                  <a:pt x="501" y="554"/>
                  <a:pt x="513" y="542"/>
                  <a:pt x="513" y="527"/>
                </a:cubicBezTo>
                <a:cubicBezTo>
                  <a:pt x="513" y="512"/>
                  <a:pt x="501" y="500"/>
                  <a:pt x="487" y="500"/>
                </a:cubicBezTo>
                <a:cubicBezTo>
                  <a:pt x="441" y="500"/>
                  <a:pt x="441" y="500"/>
                  <a:pt x="441" y="500"/>
                </a:cubicBezTo>
                <a:cubicBezTo>
                  <a:pt x="439" y="500"/>
                  <a:pt x="438" y="500"/>
                  <a:pt x="437" y="500"/>
                </a:cubicBezTo>
                <a:cubicBezTo>
                  <a:pt x="396" y="498"/>
                  <a:pt x="364" y="465"/>
                  <a:pt x="364" y="423"/>
                </a:cubicBezTo>
                <a:close/>
              </a:path>
            </a:pathLst>
          </a:custGeom>
          <a:solidFill>
            <a:schemeClr val="bg1">
              <a:alpha val="33000"/>
            </a:schemeClr>
          </a:solidFill>
          <a:ln>
            <a:noFill/>
          </a:ln>
        </p:spPr>
        <p:txBody>
          <a:bodyPr vert="horz" wrap="square" lIns="91440" tIns="45720" rIns="91440" bIns="45720" numCol="1" anchor="t" anchorCtr="0" compatLnSpc="1">
            <a:prstTxWarp prst="textNoShape">
              <a:avLst/>
            </a:prstTxWarp>
          </a:bodyPr>
          <a:lstStyle/>
          <a:p>
            <a:endParaRPr lang="x-none" dirty="0"/>
          </a:p>
        </p:txBody>
      </p:sp>
      <p:sp>
        <p:nvSpPr>
          <p:cNvPr id="3" name="TextBox 2">
            <a:extLst>
              <a:ext uri="{FF2B5EF4-FFF2-40B4-BE49-F238E27FC236}">
                <a16:creationId xmlns:a16="http://schemas.microsoft.com/office/drawing/2014/main" id="{0F82A5F8-C0A4-3FD3-B656-6A4EFE449B75}"/>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do you allocate your Tet beer budget across different needs?</a:t>
            </a:r>
          </a:p>
          <a:p>
            <a:r>
              <a:rPr lang="en-US" sz="1000" i="1" dirty="0">
                <a:solidFill>
                  <a:schemeClr val="tx1">
                    <a:lumMod val="60000"/>
                    <a:lumOff val="40000"/>
                  </a:schemeClr>
                </a:solidFill>
              </a:rPr>
              <a:t>Base: All respondents (n=1,200)| Vietnam Beer Market and Tet 2026 Consumer Trends | InsightAsia Vietnam Primary Research | December 2025</a:t>
            </a:r>
          </a:p>
        </p:txBody>
      </p:sp>
    </p:spTree>
    <p:extLst>
      <p:ext uri="{BB962C8B-B14F-4D97-AF65-F5344CB8AC3E}">
        <p14:creationId xmlns:p14="http://schemas.microsoft.com/office/powerpoint/2010/main" val="885016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FF276-1B70-889A-A6B2-6D03F37FAD53}"/>
            </a:ext>
          </a:extLst>
        </p:cNvPr>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id="{670D59B2-3D84-B162-DA92-832B9348E2E4}"/>
              </a:ext>
            </a:extLst>
          </p:cNvPr>
          <p:cNvGraphicFramePr>
            <a:graphicFrameLocks noGrp="1"/>
          </p:cNvGraphicFramePr>
          <p:nvPr>
            <p:extLst>
              <p:ext uri="{D42A27DB-BD31-4B8C-83A1-F6EECF244321}">
                <p14:modId xmlns:p14="http://schemas.microsoft.com/office/powerpoint/2010/main" val="443582445"/>
              </p:ext>
            </p:extLst>
          </p:nvPr>
        </p:nvGraphicFramePr>
        <p:xfrm>
          <a:off x="5549420" y="1946462"/>
          <a:ext cx="2756380" cy="4008221"/>
        </p:xfrm>
        <a:graphic>
          <a:graphicData uri="http://schemas.openxmlformats.org/drawingml/2006/table">
            <a:tbl>
              <a:tblPr>
                <a:tableStyleId>{5C22544A-7EE6-4342-B048-85BDC9FD1C3A}</a:tableStyleId>
              </a:tblPr>
              <a:tblGrid>
                <a:gridCol w="2308376">
                  <a:extLst>
                    <a:ext uri="{9D8B030D-6E8A-4147-A177-3AD203B41FA5}">
                      <a16:colId xmlns:a16="http://schemas.microsoft.com/office/drawing/2014/main" val="2609019301"/>
                    </a:ext>
                  </a:extLst>
                </a:gridCol>
                <a:gridCol w="448004">
                  <a:extLst>
                    <a:ext uri="{9D8B030D-6E8A-4147-A177-3AD203B41FA5}">
                      <a16:colId xmlns:a16="http://schemas.microsoft.com/office/drawing/2014/main" val="4079505057"/>
                    </a:ext>
                  </a:extLst>
                </a:gridCol>
              </a:tblGrid>
              <a:tr h="572603">
                <a:tc>
                  <a:txBody>
                    <a:bodyPr/>
                    <a:lstStyle/>
                    <a:p>
                      <a:r>
                        <a:rPr lang="en-US" sz="1200" b="0" i="0" kern="1200" dirty="0">
                          <a:solidFill>
                            <a:schemeClr val="tx1"/>
                          </a:solidFill>
                          <a:effectLst/>
                          <a:latin typeface="+mj-lt"/>
                          <a:ea typeface="+mn-ea"/>
                          <a:cs typeface="+mn-cs"/>
                        </a:rPr>
                        <a:t>P</a:t>
                      </a:r>
                      <a:r>
                        <a:rPr lang="en-US" sz="1200" b="0" i="0" dirty="0">
                          <a:solidFill>
                            <a:schemeClr val="tx1"/>
                          </a:solidFill>
                          <a:effectLst/>
                          <a:latin typeface="+mj-lt"/>
                        </a:rPr>
                        <a:t>ackaging / gift presentation</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68%</a:t>
                      </a:r>
                    </a:p>
                  </a:txBody>
                  <a:tcPr marL="0" marR="0" marT="9144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72603">
                <a:tc>
                  <a:txBody>
                    <a:bodyPr/>
                    <a:lstStyle/>
                    <a:p>
                      <a:pPr marL="0" algn="l" defTabSz="914400" rtl="0" eaLnBrk="1" latinLnBrk="0" hangingPunct="1"/>
                      <a:r>
                        <a:rPr lang="en-US" sz="1200" b="0" i="0" dirty="0">
                          <a:solidFill>
                            <a:schemeClr val="tx1"/>
                          </a:solidFill>
                          <a:effectLst/>
                          <a:latin typeface="+mj-lt"/>
                        </a:rPr>
                        <a:t>Brand reputation / prestige</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62%</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572603">
                <a:tc>
                  <a:txBody>
                    <a:bodyPr/>
                    <a:lstStyle/>
                    <a:p>
                      <a:pPr marL="0" algn="l" defTabSz="914400" rtl="0" eaLnBrk="1" latinLnBrk="0" hangingPunct="1"/>
                      <a:r>
                        <a:rPr lang="en-US" sz="1200" b="0" i="0" dirty="0">
                          <a:solidFill>
                            <a:schemeClr val="tx1"/>
                          </a:solidFill>
                          <a:effectLst/>
                          <a:latin typeface="+mj-lt"/>
                        </a:rPr>
                        <a:t>Price / promotional offers</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58%</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572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Familiarity / family tradition</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54%</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572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Taste / quality</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51%</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0399679"/>
                  </a:ext>
                </a:extLst>
              </a:tr>
              <a:tr h="572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Variety / trying new options</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32%</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5742704"/>
                  </a:ext>
                </a:extLst>
              </a:tr>
              <a:tr h="572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j-lt"/>
                          <a:ea typeface="+mn-ea"/>
                          <a:cs typeface="+mn-cs"/>
                        </a:rPr>
                        <a:t>A</a:t>
                      </a:r>
                      <a:r>
                        <a:rPr lang="en-US" sz="1200" b="0" i="0" dirty="0">
                          <a:solidFill>
                            <a:schemeClr val="tx1"/>
                          </a:solidFill>
                          <a:effectLst/>
                          <a:latin typeface="+mj-lt"/>
                        </a:rPr>
                        <a:t>vailability / convenience</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28%</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567497"/>
                  </a:ext>
                </a:extLst>
              </a:tr>
            </a:tbl>
          </a:graphicData>
        </a:graphic>
      </p:graphicFrame>
      <p:sp>
        <p:nvSpPr>
          <p:cNvPr id="16" name="Rectangle: Rounded Corners 15">
            <a:extLst>
              <a:ext uri="{FF2B5EF4-FFF2-40B4-BE49-F238E27FC236}">
                <a16:creationId xmlns:a16="http://schemas.microsoft.com/office/drawing/2014/main" id="{D935229B-20FE-56C7-AA03-E1D7273C8C96}"/>
              </a:ext>
            </a:extLst>
          </p:cNvPr>
          <p:cNvSpPr/>
          <p:nvPr/>
        </p:nvSpPr>
        <p:spPr>
          <a:xfrm>
            <a:off x="469900" y="3166703"/>
            <a:ext cx="4756013" cy="1856920"/>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200" i="1" dirty="0">
                <a:solidFill>
                  <a:schemeClr val="tx1"/>
                </a:solidFill>
              </a:rPr>
              <a:t>This Tet, I'm more careful with my budget. Instead of only buying premium beer for gifts, I mix—Tiger for important people and Saigon Special for relatives; the Tet packaging looks good and saves money.</a:t>
            </a:r>
          </a:p>
          <a:p>
            <a:pPr algn="r">
              <a:lnSpc>
                <a:spcPct val="125000"/>
              </a:lnSpc>
            </a:pPr>
            <a:r>
              <a:rPr lang="en-US" sz="1200" b="1" i="1" dirty="0">
                <a:solidFill>
                  <a:schemeClr val="tx1"/>
                </a:solidFill>
              </a:rPr>
              <a:t>— Female, 41, Small Business Owner, Hanoi</a:t>
            </a:r>
          </a:p>
        </p:txBody>
      </p:sp>
      <p:graphicFrame>
        <p:nvGraphicFramePr>
          <p:cNvPr id="49" name="Table 48">
            <a:extLst>
              <a:ext uri="{FF2B5EF4-FFF2-40B4-BE49-F238E27FC236}">
                <a16:creationId xmlns:a16="http://schemas.microsoft.com/office/drawing/2014/main" id="{276D53D2-4E5D-73DA-37B4-E8456C7316F1}"/>
              </a:ext>
            </a:extLst>
          </p:cNvPr>
          <p:cNvGraphicFramePr>
            <a:graphicFrameLocks noGrp="1"/>
          </p:cNvGraphicFramePr>
          <p:nvPr>
            <p:extLst>
              <p:ext uri="{D42A27DB-BD31-4B8C-83A1-F6EECF244321}">
                <p14:modId xmlns:p14="http://schemas.microsoft.com/office/powerpoint/2010/main" val="3804400674"/>
              </p:ext>
            </p:extLst>
          </p:nvPr>
        </p:nvGraphicFramePr>
        <p:xfrm>
          <a:off x="8932444" y="1927415"/>
          <a:ext cx="2756380" cy="4164070"/>
        </p:xfrm>
        <a:graphic>
          <a:graphicData uri="http://schemas.openxmlformats.org/drawingml/2006/table">
            <a:tbl>
              <a:tblPr>
                <a:tableStyleId>{5C22544A-7EE6-4342-B048-85BDC9FD1C3A}</a:tableStyleId>
              </a:tblPr>
              <a:tblGrid>
                <a:gridCol w="2129256">
                  <a:extLst>
                    <a:ext uri="{9D8B030D-6E8A-4147-A177-3AD203B41FA5}">
                      <a16:colId xmlns:a16="http://schemas.microsoft.com/office/drawing/2014/main" val="2609019301"/>
                    </a:ext>
                  </a:extLst>
                </a:gridCol>
                <a:gridCol w="627124">
                  <a:extLst>
                    <a:ext uri="{9D8B030D-6E8A-4147-A177-3AD203B41FA5}">
                      <a16:colId xmlns:a16="http://schemas.microsoft.com/office/drawing/2014/main" val="4079505057"/>
                    </a:ext>
                  </a:extLst>
                </a:gridCol>
              </a:tblGrid>
              <a:tr h="971616">
                <a:tc>
                  <a:txBody>
                    <a:bodyPr/>
                    <a:lstStyle/>
                    <a:p>
                      <a:r>
                        <a:rPr lang="en-US" sz="1200" b="0" i="0" kern="1200" dirty="0">
                          <a:solidFill>
                            <a:schemeClr val="tx1"/>
                          </a:solidFill>
                          <a:effectLst/>
                          <a:latin typeface="+mj-lt"/>
                          <a:ea typeface="+mn-ea"/>
                          <a:cs typeface="+mn-cs"/>
                        </a:rPr>
                        <a:t>Business partners / boss</a:t>
                      </a:r>
                    </a:p>
                    <a:p>
                      <a:r>
                        <a:rPr lang="en-US" sz="1200" b="0" i="0" kern="1200" dirty="0">
                          <a:solidFill>
                            <a:srgbClr val="E95000"/>
                          </a:solidFill>
                          <a:effectLst/>
                          <a:latin typeface="+mj-lt"/>
                          <a:ea typeface="+mn-ea"/>
                          <a:cs typeface="+mn-cs"/>
                        </a:rPr>
                        <a:t>Premium international </a:t>
                      </a:r>
                      <a:r>
                        <a:rPr lang="en-US" sz="1200" b="1" i="0" kern="1200" dirty="0">
                          <a:solidFill>
                            <a:srgbClr val="E95000"/>
                          </a:solidFill>
                          <a:effectLst/>
                          <a:latin typeface="+mj-lt"/>
                          <a:ea typeface="+mn-ea"/>
                          <a:cs typeface="+mn-cs"/>
                        </a:rPr>
                        <a:t>Heineken, Sapporo</a:t>
                      </a:r>
                    </a:p>
                  </a:txBody>
                  <a:tcPr marL="0" marR="0" marT="9144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u="none" strike="noStrike" kern="1200" baseline="0" dirty="0">
                          <a:solidFill>
                            <a:schemeClr val="tx1"/>
                          </a:solidFill>
                          <a:latin typeface="+mj-lt"/>
                          <a:ea typeface="+mn-ea"/>
                          <a:cs typeface="+mn-cs"/>
                        </a:rPr>
                        <a:t>72%</a:t>
                      </a:r>
                    </a:p>
                  </a:txBody>
                  <a:tcPr marL="0" marR="0" marT="9144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971616">
                <a:tc>
                  <a:txBody>
                    <a:bodyPr/>
                    <a:lstStyle/>
                    <a:p>
                      <a:pPr marL="0" algn="l" defTabSz="914400" rtl="0" eaLnBrk="1" latinLnBrk="0" hangingPunct="1"/>
                      <a:r>
                        <a:rPr lang="en-US" sz="1200" b="0" i="0" kern="1200" dirty="0">
                          <a:solidFill>
                            <a:schemeClr val="tx1"/>
                          </a:solidFill>
                          <a:effectLst/>
                          <a:latin typeface="+mj-lt"/>
                          <a:ea typeface="+mn-ea"/>
                          <a:cs typeface="+mn-cs"/>
                        </a:rPr>
                        <a:t>Close friends / colleagues</a:t>
                      </a:r>
                    </a:p>
                    <a:p>
                      <a:pPr marL="0" algn="l" defTabSz="914400" rtl="0" eaLnBrk="1" latinLnBrk="0" hangingPunct="1"/>
                      <a:r>
                        <a:rPr lang="en-US" sz="1200" b="0" i="0" kern="1200" dirty="0">
                          <a:solidFill>
                            <a:srgbClr val="E95000"/>
                          </a:solidFill>
                          <a:effectLst/>
                          <a:latin typeface="+mj-lt"/>
                          <a:ea typeface="+mn-ea"/>
                          <a:cs typeface="+mn-cs"/>
                        </a:rPr>
                        <a:t>Premium or mid-tier</a:t>
                      </a:r>
                    </a:p>
                    <a:p>
                      <a:pPr marL="0" algn="l" defTabSz="914400" rtl="0" eaLnBrk="1" latinLnBrk="0" hangingPunct="1"/>
                      <a:r>
                        <a:rPr lang="en-US" sz="1200" b="1" i="0" kern="1200" dirty="0">
                          <a:solidFill>
                            <a:srgbClr val="E95000"/>
                          </a:solidFill>
                          <a:effectLst/>
                          <a:latin typeface="+mj-lt"/>
                          <a:ea typeface="+mn-ea"/>
                          <a:cs typeface="+mn-cs"/>
                        </a:rPr>
                        <a:t>Tiger, Budweiser</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64%</a:t>
                      </a:r>
                    </a:p>
                  </a:txBody>
                  <a:tcPr marL="0" marR="0" marT="9144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971616">
                <a:tc>
                  <a:txBody>
                    <a:bodyPr/>
                    <a:lstStyle/>
                    <a:p>
                      <a:pPr marL="0" algn="l" defTabSz="914400" rtl="0" eaLnBrk="1" latinLnBrk="0" hangingPunct="1"/>
                      <a:r>
                        <a:rPr lang="en-US" sz="1200" b="0" i="0" kern="1200" dirty="0">
                          <a:solidFill>
                            <a:schemeClr val="tx1"/>
                          </a:solidFill>
                          <a:effectLst/>
                          <a:latin typeface="+mj-lt"/>
                          <a:ea typeface="+mn-ea"/>
                          <a:cs typeface="+mn-cs"/>
                        </a:rPr>
                        <a:t>Extended family / relatives</a:t>
                      </a:r>
                    </a:p>
                    <a:p>
                      <a:pPr marL="0" algn="l" defTabSz="914400" rtl="0" eaLnBrk="1" latinLnBrk="0" hangingPunct="1"/>
                      <a:r>
                        <a:rPr lang="en-US" sz="1200" b="0" i="0" kern="1200" dirty="0">
                          <a:solidFill>
                            <a:srgbClr val="E95000"/>
                          </a:solidFill>
                          <a:effectLst/>
                          <a:latin typeface="+mj-lt"/>
                          <a:ea typeface="+mn-ea"/>
                          <a:cs typeface="+mn-cs"/>
                        </a:rPr>
                        <a:t>Mainstream with good packaging </a:t>
                      </a:r>
                    </a:p>
                    <a:p>
                      <a:pPr marL="0" algn="l" defTabSz="914400" rtl="0" eaLnBrk="1" latinLnBrk="0" hangingPunct="1"/>
                      <a:r>
                        <a:rPr lang="en-US" sz="1200" b="1" i="0" kern="1200" dirty="0">
                          <a:solidFill>
                            <a:srgbClr val="E95000"/>
                          </a:solidFill>
                          <a:effectLst/>
                          <a:latin typeface="+mj-lt"/>
                          <a:ea typeface="+mn-ea"/>
                          <a:cs typeface="+mn-cs"/>
                        </a:rPr>
                        <a:t>Saigon Special</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58%</a:t>
                      </a:r>
                    </a:p>
                  </a:txBody>
                  <a:tcPr marL="0" marR="0" marT="9144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1249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j-lt"/>
                          <a:ea typeface="+mn-ea"/>
                          <a:cs typeface="+mn-cs"/>
                        </a:rPr>
                        <a:t>Neighbors / casual acquaintances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E95000"/>
                          </a:solidFill>
                          <a:effectLst/>
                          <a:latin typeface="+mj-lt"/>
                          <a:ea typeface="+mn-ea"/>
                          <a:cs typeface="+mn-cs"/>
                        </a:rPr>
                        <a:t>Standard mainstream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E95000"/>
                          </a:solidFill>
                          <a:effectLst/>
                          <a:latin typeface="+mj-lt"/>
                          <a:ea typeface="+mn-ea"/>
                          <a:cs typeface="+mn-cs"/>
                        </a:rPr>
                        <a:t>333, Hanoi</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48%</a:t>
                      </a:r>
                    </a:p>
                  </a:txBody>
                  <a:tcPr marL="0" marR="0" marT="9144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graphicFrame>
        <p:nvGraphicFramePr>
          <p:cNvPr id="8" name="Chart 7">
            <a:extLst>
              <a:ext uri="{FF2B5EF4-FFF2-40B4-BE49-F238E27FC236}">
                <a16:creationId xmlns:a16="http://schemas.microsoft.com/office/drawing/2014/main" id="{3D777904-5A2D-390D-4240-8A7E6C9C7A12}"/>
              </a:ext>
            </a:extLst>
          </p:cNvPr>
          <p:cNvGraphicFramePr/>
          <p:nvPr>
            <p:extLst>
              <p:ext uri="{D42A27DB-BD31-4B8C-83A1-F6EECF244321}">
                <p14:modId xmlns:p14="http://schemas.microsoft.com/office/powerpoint/2010/main" val="2576073446"/>
              </p:ext>
            </p:extLst>
          </p:nvPr>
        </p:nvGraphicFramePr>
        <p:xfrm>
          <a:off x="10701487" y="1976820"/>
          <a:ext cx="1342815" cy="945922"/>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Rounded Corners 30">
            <a:extLst>
              <a:ext uri="{FF2B5EF4-FFF2-40B4-BE49-F238E27FC236}">
                <a16:creationId xmlns:a16="http://schemas.microsoft.com/office/drawing/2014/main" id="{9AF98079-F7D5-DDFC-D12B-C9FCDC010C62}"/>
              </a:ext>
            </a:extLst>
          </p:cNvPr>
          <p:cNvSpPr/>
          <p:nvPr/>
        </p:nvSpPr>
        <p:spPr>
          <a:xfrm>
            <a:off x="469901" y="4959079"/>
            <a:ext cx="4739534" cy="1262297"/>
          </a:xfrm>
          <a:prstGeom prst="roundRect">
            <a:avLst>
              <a:gd name="adj" fmla="val 7555"/>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200" dirty="0">
              <a:solidFill>
                <a:srgbClr val="3F9C31"/>
              </a:solidFill>
            </a:endParaRPr>
          </a:p>
        </p:txBody>
      </p:sp>
      <p:sp>
        <p:nvSpPr>
          <p:cNvPr id="4" name="Freeform 13">
            <a:extLst>
              <a:ext uri="{FF2B5EF4-FFF2-40B4-BE49-F238E27FC236}">
                <a16:creationId xmlns:a16="http://schemas.microsoft.com/office/drawing/2014/main" id="{3570C053-FCD3-9F28-5EB1-CBD42EBA5A59}"/>
              </a:ext>
            </a:extLst>
          </p:cNvPr>
          <p:cNvSpPr/>
          <p:nvPr/>
        </p:nvSpPr>
        <p:spPr>
          <a:xfrm rot="10028204">
            <a:off x="-40968" y="4622398"/>
            <a:ext cx="1745580" cy="1674966"/>
          </a:xfrm>
          <a:custGeom>
            <a:avLst/>
            <a:gdLst/>
            <a:ahLst/>
            <a:cxnLst/>
            <a:rect l="l" t="t" r="r" b="b"/>
            <a:pathLst>
              <a:path w="4478694" h="4114800">
                <a:moveTo>
                  <a:pt x="0" y="0"/>
                </a:moveTo>
                <a:lnTo>
                  <a:pt x="4478694" y="0"/>
                </a:lnTo>
                <a:lnTo>
                  <a:pt x="44786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itle 1">
            <a:extLst>
              <a:ext uri="{FF2B5EF4-FFF2-40B4-BE49-F238E27FC236}">
                <a16:creationId xmlns:a16="http://schemas.microsoft.com/office/drawing/2014/main" id="{CEE132F8-DD34-4856-46F8-92836085BE06}"/>
              </a:ext>
            </a:extLst>
          </p:cNvPr>
          <p:cNvSpPr>
            <a:spLocks noGrp="1"/>
          </p:cNvSpPr>
          <p:nvPr>
            <p:ph type="title"/>
          </p:nvPr>
        </p:nvSpPr>
        <p:spPr/>
        <p:txBody>
          <a:bodyPr/>
          <a:lstStyle/>
          <a:p>
            <a:r>
              <a:rPr lang="en-US" dirty="0"/>
              <a:t>Tet-Specific Purchase Behavior</a:t>
            </a:r>
          </a:p>
        </p:txBody>
      </p:sp>
      <p:sp>
        <p:nvSpPr>
          <p:cNvPr id="37" name="TextBox 36">
            <a:extLst>
              <a:ext uri="{FF2B5EF4-FFF2-40B4-BE49-F238E27FC236}">
                <a16:creationId xmlns:a16="http://schemas.microsoft.com/office/drawing/2014/main" id="{A9AF0EB2-5A20-C751-3825-4FADE990D71B}"/>
              </a:ext>
            </a:extLst>
          </p:cNvPr>
          <p:cNvSpPr txBox="1"/>
          <p:nvPr/>
        </p:nvSpPr>
        <p:spPr>
          <a:xfrm>
            <a:off x="653697" y="1133286"/>
            <a:ext cx="8100945" cy="276999"/>
          </a:xfrm>
          <a:prstGeom prst="rect">
            <a:avLst/>
          </a:prstGeom>
          <a:noFill/>
        </p:spPr>
        <p:txBody>
          <a:bodyPr wrap="square">
            <a:spAutoFit/>
          </a:bodyPr>
          <a:lstStyle/>
          <a:p>
            <a:r>
              <a:rPr lang="en-US" sz="1200" dirty="0"/>
              <a:t>Tet Purchase Strategies</a:t>
            </a:r>
          </a:p>
        </p:txBody>
      </p:sp>
      <p:sp>
        <p:nvSpPr>
          <p:cNvPr id="3" name="Rectangle: Rounded Corners 2">
            <a:extLst>
              <a:ext uri="{FF2B5EF4-FFF2-40B4-BE49-F238E27FC236}">
                <a16:creationId xmlns:a16="http://schemas.microsoft.com/office/drawing/2014/main" id="{57A8C295-5640-CE7B-6651-AFC8D86525ED}"/>
              </a:ext>
            </a:extLst>
          </p:cNvPr>
          <p:cNvSpPr/>
          <p:nvPr/>
        </p:nvSpPr>
        <p:spPr>
          <a:xfrm>
            <a:off x="469900" y="1559821"/>
            <a:ext cx="4756013" cy="1856920"/>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200" i="1" dirty="0">
                <a:solidFill>
                  <a:schemeClr val="tx1"/>
                </a:solidFill>
              </a:rPr>
              <a:t>I buy two types of beer for Tet, Saigon for my family and close relatives. It's familiar, everyone likes it, and the price is reasonable. But for my boss and important clients, I choose Heineken gift boxes, as the premium packaging signals respect.</a:t>
            </a:r>
          </a:p>
          <a:p>
            <a:pPr algn="r">
              <a:lnSpc>
                <a:spcPct val="125000"/>
              </a:lnSpc>
            </a:pPr>
            <a:r>
              <a:rPr lang="en-US" sz="1200" b="1" i="1" dirty="0">
                <a:solidFill>
                  <a:schemeClr val="tx1"/>
                </a:solidFill>
              </a:rPr>
              <a:t>— Male,  35, Sales Manager, Ho Chi Minh City</a:t>
            </a:r>
          </a:p>
        </p:txBody>
      </p:sp>
      <p:sp>
        <p:nvSpPr>
          <p:cNvPr id="5" name="Freeform 13">
            <a:extLst>
              <a:ext uri="{FF2B5EF4-FFF2-40B4-BE49-F238E27FC236}">
                <a16:creationId xmlns:a16="http://schemas.microsoft.com/office/drawing/2014/main" id="{534370F3-B558-076F-4A93-C4400E35C082}"/>
              </a:ext>
            </a:extLst>
          </p:cNvPr>
          <p:cNvSpPr>
            <a:spLocks noEditPoints="1"/>
          </p:cNvSpPr>
          <p:nvPr>
            <p:custDataLst>
              <p:tags r:id="rId1"/>
            </p:custDataLst>
          </p:nvPr>
        </p:nvSpPr>
        <p:spPr bwMode="gray">
          <a:xfrm>
            <a:off x="696892" y="1675992"/>
            <a:ext cx="1138817" cy="962263"/>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alpha val="16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24" name="Rectangle: Rounded Corners 23">
            <a:extLst>
              <a:ext uri="{FF2B5EF4-FFF2-40B4-BE49-F238E27FC236}">
                <a16:creationId xmlns:a16="http://schemas.microsoft.com/office/drawing/2014/main" id="{9BECC0FA-342E-BBD3-6AD9-56B3A6B5FAAF}"/>
              </a:ext>
            </a:extLst>
          </p:cNvPr>
          <p:cNvSpPr/>
          <p:nvPr/>
        </p:nvSpPr>
        <p:spPr>
          <a:xfrm>
            <a:off x="1317101" y="4618454"/>
            <a:ext cx="3908812" cy="1856920"/>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200" i="1" dirty="0">
                <a:solidFill>
                  <a:schemeClr val="bg1"/>
                </a:solidFill>
              </a:rPr>
              <a:t>Packaging matters for Tet gifting. That's why brands with special Tet editions — like the </a:t>
            </a:r>
          </a:p>
          <a:p>
            <a:pPr algn="r">
              <a:lnSpc>
                <a:spcPct val="125000"/>
              </a:lnSpc>
            </a:pPr>
            <a:r>
              <a:rPr lang="en-US" sz="1200" i="1" dirty="0">
                <a:solidFill>
                  <a:schemeClr val="bg1"/>
                </a:solidFill>
              </a:rPr>
              <a:t>red and gold designs — are more appealing. </a:t>
            </a:r>
          </a:p>
          <a:p>
            <a:pPr algn="r">
              <a:lnSpc>
                <a:spcPct val="125000"/>
              </a:lnSpc>
            </a:pPr>
            <a:r>
              <a:rPr lang="en-US" sz="1200" i="1" dirty="0">
                <a:solidFill>
                  <a:schemeClr val="bg1"/>
                </a:solidFill>
              </a:rPr>
              <a:t>It shows I put thought into the gift.</a:t>
            </a:r>
          </a:p>
          <a:p>
            <a:pPr algn="r">
              <a:lnSpc>
                <a:spcPct val="125000"/>
              </a:lnSpc>
            </a:pPr>
            <a:r>
              <a:rPr lang="en-US" sz="1200" b="1" i="1" dirty="0">
                <a:solidFill>
                  <a:schemeClr val="bg1"/>
                </a:solidFill>
              </a:rPr>
              <a:t>— Female, 29, Marketing Executive, Da Nang</a:t>
            </a:r>
          </a:p>
        </p:txBody>
      </p:sp>
      <p:graphicFrame>
        <p:nvGraphicFramePr>
          <p:cNvPr id="29" name="Chart 28">
            <a:extLst>
              <a:ext uri="{FF2B5EF4-FFF2-40B4-BE49-F238E27FC236}">
                <a16:creationId xmlns:a16="http://schemas.microsoft.com/office/drawing/2014/main" id="{27046AE1-5901-07A1-D294-AEB1279CC190}"/>
              </a:ext>
            </a:extLst>
          </p:cNvPr>
          <p:cNvGraphicFramePr/>
          <p:nvPr>
            <p:extLst>
              <p:ext uri="{D42A27DB-BD31-4B8C-83A1-F6EECF244321}">
                <p14:modId xmlns:p14="http://schemas.microsoft.com/office/powerpoint/2010/main" val="479030718"/>
              </p:ext>
            </p:extLst>
          </p:nvPr>
        </p:nvGraphicFramePr>
        <p:xfrm>
          <a:off x="5382655" y="1933616"/>
          <a:ext cx="3230624" cy="4240639"/>
        </p:xfrm>
        <a:graphic>
          <a:graphicData uri="http://schemas.openxmlformats.org/drawingml/2006/chart">
            <c:chart xmlns:c="http://schemas.openxmlformats.org/drawingml/2006/chart" xmlns:r="http://schemas.openxmlformats.org/officeDocument/2006/relationships" r:id="rId6"/>
          </a:graphicData>
        </a:graphic>
      </p:graphicFrame>
      <p:sp>
        <p:nvSpPr>
          <p:cNvPr id="30" name="Rectangle: Rounded Corners 29">
            <a:extLst>
              <a:ext uri="{FF2B5EF4-FFF2-40B4-BE49-F238E27FC236}">
                <a16:creationId xmlns:a16="http://schemas.microsoft.com/office/drawing/2014/main" id="{7648C843-C70E-E485-344D-229299EC3F29}"/>
              </a:ext>
            </a:extLst>
          </p:cNvPr>
          <p:cNvSpPr/>
          <p:nvPr/>
        </p:nvSpPr>
        <p:spPr>
          <a:xfrm>
            <a:off x="5405377" y="1957186"/>
            <a:ext cx="3040123" cy="4240639"/>
          </a:xfrm>
          <a:prstGeom prst="roundRect">
            <a:avLst>
              <a:gd name="adj" fmla="val 33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32" name="Freeform 2">
            <a:extLst>
              <a:ext uri="{FF2B5EF4-FFF2-40B4-BE49-F238E27FC236}">
                <a16:creationId xmlns:a16="http://schemas.microsoft.com/office/drawing/2014/main" id="{9566BA82-9FD9-0BF2-838A-1D0D3634B2D0}"/>
              </a:ext>
            </a:extLst>
          </p:cNvPr>
          <p:cNvSpPr/>
          <p:nvPr/>
        </p:nvSpPr>
        <p:spPr>
          <a:xfrm>
            <a:off x="-559752" y="4672845"/>
            <a:ext cx="2065996" cy="1868613"/>
          </a:xfrm>
          <a:custGeom>
            <a:avLst/>
            <a:gdLst/>
            <a:ahLst/>
            <a:cxnLst/>
            <a:rect l="l" t="t" r="r" b="b"/>
            <a:pathLst>
              <a:path w="6358050" h="5750608">
                <a:moveTo>
                  <a:pt x="0" y="0"/>
                </a:moveTo>
                <a:lnTo>
                  <a:pt x="6358050" y="0"/>
                </a:lnTo>
                <a:lnTo>
                  <a:pt x="6358050" y="5750608"/>
                </a:lnTo>
                <a:lnTo>
                  <a:pt x="0" y="5750608"/>
                </a:lnTo>
                <a:lnTo>
                  <a:pt x="0" y="0"/>
                </a:lnTo>
                <a:close/>
              </a:path>
            </a:pathLst>
          </a:custGeom>
          <a:blipFill>
            <a:blip r:embed="rId7"/>
            <a:stretch>
              <a:fillRect r="-44713"/>
            </a:stretch>
          </a:blipFill>
        </p:spPr>
        <p:txBody>
          <a:bodyPr/>
          <a:lstStyle/>
          <a:p>
            <a:endParaRPr lang="en-US" dirty="0"/>
          </a:p>
        </p:txBody>
      </p:sp>
      <p:sp>
        <p:nvSpPr>
          <p:cNvPr id="48" name="Rectangle: Rounded Corners 47">
            <a:extLst>
              <a:ext uri="{FF2B5EF4-FFF2-40B4-BE49-F238E27FC236}">
                <a16:creationId xmlns:a16="http://schemas.microsoft.com/office/drawing/2014/main" id="{C0DAA08C-C739-D77B-DCC7-040591384622}"/>
              </a:ext>
            </a:extLst>
          </p:cNvPr>
          <p:cNvSpPr/>
          <p:nvPr/>
        </p:nvSpPr>
        <p:spPr>
          <a:xfrm>
            <a:off x="8788401" y="1938139"/>
            <a:ext cx="3040123" cy="4240639"/>
          </a:xfrm>
          <a:prstGeom prst="roundRect">
            <a:avLst>
              <a:gd name="adj" fmla="val 33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graphicFrame>
        <p:nvGraphicFramePr>
          <p:cNvPr id="9" name="Chart 8">
            <a:extLst>
              <a:ext uri="{FF2B5EF4-FFF2-40B4-BE49-F238E27FC236}">
                <a16:creationId xmlns:a16="http://schemas.microsoft.com/office/drawing/2014/main" id="{38E8FAA6-8826-1B52-68C9-BA69FE64A4EA}"/>
              </a:ext>
            </a:extLst>
          </p:cNvPr>
          <p:cNvGraphicFramePr/>
          <p:nvPr>
            <p:extLst>
              <p:ext uri="{D42A27DB-BD31-4B8C-83A1-F6EECF244321}">
                <p14:modId xmlns:p14="http://schemas.microsoft.com/office/powerpoint/2010/main" val="3062819471"/>
              </p:ext>
            </p:extLst>
          </p:nvPr>
        </p:nvGraphicFramePr>
        <p:xfrm>
          <a:off x="10701487" y="2941992"/>
          <a:ext cx="1342815" cy="9459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9">
            <a:extLst>
              <a:ext uri="{FF2B5EF4-FFF2-40B4-BE49-F238E27FC236}">
                <a16:creationId xmlns:a16="http://schemas.microsoft.com/office/drawing/2014/main" id="{CD1428C4-A071-23B7-7E05-4FB1B4DFAA7D}"/>
              </a:ext>
            </a:extLst>
          </p:cNvPr>
          <p:cNvGraphicFramePr/>
          <p:nvPr>
            <p:extLst>
              <p:ext uri="{D42A27DB-BD31-4B8C-83A1-F6EECF244321}">
                <p14:modId xmlns:p14="http://schemas.microsoft.com/office/powerpoint/2010/main" val="2652699506"/>
              </p:ext>
            </p:extLst>
          </p:nvPr>
        </p:nvGraphicFramePr>
        <p:xfrm>
          <a:off x="10701487" y="3916591"/>
          <a:ext cx="1342815" cy="94592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hart 10">
            <a:extLst>
              <a:ext uri="{FF2B5EF4-FFF2-40B4-BE49-F238E27FC236}">
                <a16:creationId xmlns:a16="http://schemas.microsoft.com/office/drawing/2014/main" id="{3EDECFEE-DC27-C5E2-8597-50E3B6FFAD1B}"/>
              </a:ext>
            </a:extLst>
          </p:cNvPr>
          <p:cNvGraphicFramePr/>
          <p:nvPr>
            <p:extLst>
              <p:ext uri="{D42A27DB-BD31-4B8C-83A1-F6EECF244321}">
                <p14:modId xmlns:p14="http://schemas.microsoft.com/office/powerpoint/2010/main" val="3703119045"/>
              </p:ext>
            </p:extLst>
          </p:nvPr>
        </p:nvGraphicFramePr>
        <p:xfrm>
          <a:off x="10701487" y="5019030"/>
          <a:ext cx="1342815" cy="945922"/>
        </p:xfrm>
        <a:graphic>
          <a:graphicData uri="http://schemas.openxmlformats.org/drawingml/2006/chart">
            <c:chart xmlns:c="http://schemas.openxmlformats.org/drawingml/2006/chart" xmlns:r="http://schemas.openxmlformats.org/officeDocument/2006/relationships" r:id="rId10"/>
          </a:graphicData>
        </a:graphic>
      </p:graphicFrame>
      <p:sp>
        <p:nvSpPr>
          <p:cNvPr id="13" name="TextBox 12">
            <a:extLst>
              <a:ext uri="{FF2B5EF4-FFF2-40B4-BE49-F238E27FC236}">
                <a16:creationId xmlns:a16="http://schemas.microsoft.com/office/drawing/2014/main" id="{F309AAD3-C570-24D6-908D-B175734C8B36}"/>
              </a:ext>
            </a:extLst>
          </p:cNvPr>
          <p:cNvSpPr txBox="1"/>
          <p:nvPr/>
        </p:nvSpPr>
        <p:spPr>
          <a:xfrm>
            <a:off x="8817499" y="1453155"/>
            <a:ext cx="2796695" cy="307777"/>
          </a:xfrm>
          <a:prstGeom prst="rect">
            <a:avLst/>
          </a:prstGeom>
          <a:noFill/>
        </p:spPr>
        <p:txBody>
          <a:bodyPr wrap="square">
            <a:spAutoFit/>
          </a:bodyPr>
          <a:lstStyle/>
          <a:p>
            <a:r>
              <a:rPr lang="en-US" sz="1400" b="1" i="0" dirty="0">
                <a:solidFill>
                  <a:srgbClr val="E95000"/>
                </a:solidFill>
                <a:effectLst/>
                <a:latin typeface="+mj-lt"/>
              </a:rPr>
              <a:t>Gifting Decision Dynamics</a:t>
            </a:r>
            <a:endParaRPr lang="en-US" sz="1400" dirty="0">
              <a:solidFill>
                <a:srgbClr val="E95000"/>
              </a:solidFill>
              <a:latin typeface="+mj-lt"/>
            </a:endParaRPr>
          </a:p>
        </p:txBody>
      </p:sp>
      <p:sp>
        <p:nvSpPr>
          <p:cNvPr id="15" name="TextBox 14">
            <a:extLst>
              <a:ext uri="{FF2B5EF4-FFF2-40B4-BE49-F238E27FC236}">
                <a16:creationId xmlns:a16="http://schemas.microsoft.com/office/drawing/2014/main" id="{0E10664A-A9FD-079F-C4A5-577FDF88C506}"/>
              </a:ext>
            </a:extLst>
          </p:cNvPr>
          <p:cNvSpPr txBox="1"/>
          <p:nvPr/>
        </p:nvSpPr>
        <p:spPr>
          <a:xfrm>
            <a:off x="5453000" y="1465855"/>
            <a:ext cx="2983498" cy="307777"/>
          </a:xfrm>
          <a:prstGeom prst="rect">
            <a:avLst/>
          </a:prstGeom>
          <a:noFill/>
        </p:spPr>
        <p:txBody>
          <a:bodyPr wrap="square">
            <a:spAutoFit/>
          </a:bodyPr>
          <a:lstStyle/>
          <a:p>
            <a:r>
              <a:rPr lang="en-US" sz="1400" b="1" i="0" dirty="0">
                <a:solidFill>
                  <a:srgbClr val="3F9C31"/>
                </a:solidFill>
                <a:effectLst/>
                <a:latin typeface="+mj-lt"/>
              </a:rPr>
              <a:t>Key Purchase Drivers for Tet</a:t>
            </a:r>
            <a:endParaRPr lang="en-US" sz="1400" dirty="0">
              <a:solidFill>
                <a:srgbClr val="3F9C31"/>
              </a:solidFill>
              <a:latin typeface="+mj-lt"/>
            </a:endParaRPr>
          </a:p>
        </p:txBody>
      </p:sp>
      <p:sp>
        <p:nvSpPr>
          <p:cNvPr id="6" name="TextBox 5">
            <a:extLst>
              <a:ext uri="{FF2B5EF4-FFF2-40B4-BE49-F238E27FC236}">
                <a16:creationId xmlns:a16="http://schemas.microsoft.com/office/drawing/2014/main" id="{87BC4BD4-6CFB-42F1-5EF9-6C02F2DA9F4E}"/>
              </a:ext>
            </a:extLst>
          </p:cNvPr>
          <p:cNvSpPr txBox="1"/>
          <p:nvPr/>
        </p:nvSpPr>
        <p:spPr>
          <a:xfrm>
            <a:off x="576707" y="6325213"/>
            <a:ext cx="9785702" cy="400110"/>
          </a:xfrm>
          <a:prstGeom prst="rect">
            <a:avLst/>
          </a:prstGeom>
          <a:noFill/>
        </p:spPr>
        <p:txBody>
          <a:bodyPr wrap="square" anchor="b">
            <a:spAutoFit/>
          </a:bodyPr>
          <a:lstStyle/>
          <a:p>
            <a:r>
              <a:rPr lang="en-US" sz="1000" i="1" dirty="0">
                <a:solidFill>
                  <a:srgbClr val="666666"/>
                </a:solidFill>
              </a:rPr>
              <a:t>Q: What factors most influence your beer purchasing decisions during Tet? | How do you decide which beer to buy as gifts for different recipients?</a:t>
            </a:r>
          </a:p>
          <a:p>
            <a:r>
              <a:rPr lang="en-US" sz="1000" i="1" dirty="0">
                <a:solidFill>
                  <a:srgbClr val="666666"/>
                </a:solidFill>
              </a:rPr>
              <a:t>Base: All respondents (n=1,200)| Vietnam Beer Market and Tet 2026 Consumer Trends | InsightAsia Vietnam Primary Research | December 2025</a:t>
            </a:r>
            <a:endParaRPr lang="en-US" sz="1000" i="1" dirty="0"/>
          </a:p>
        </p:txBody>
      </p:sp>
      <p:sp>
        <p:nvSpPr>
          <p:cNvPr id="12" name="TextBox 11">
            <a:extLst>
              <a:ext uri="{FF2B5EF4-FFF2-40B4-BE49-F238E27FC236}">
                <a16:creationId xmlns:a16="http://schemas.microsoft.com/office/drawing/2014/main" id="{2A0CC459-4998-8BDB-2DBD-AE6A1C72931C}"/>
              </a:ext>
            </a:extLst>
          </p:cNvPr>
          <p:cNvSpPr txBox="1"/>
          <p:nvPr/>
        </p:nvSpPr>
        <p:spPr>
          <a:xfrm>
            <a:off x="8817499" y="1661656"/>
            <a:ext cx="4368488" cy="246221"/>
          </a:xfrm>
          <a:prstGeom prst="rect">
            <a:avLst/>
          </a:prstGeom>
          <a:noFill/>
        </p:spPr>
        <p:txBody>
          <a:bodyPr wrap="square">
            <a:spAutoFit/>
          </a:bodyPr>
          <a:lstStyle/>
          <a:p>
            <a:r>
              <a:rPr lang="en-US" sz="1000" b="0" i="1" dirty="0">
                <a:solidFill>
                  <a:srgbClr val="999999"/>
                </a:solidFill>
                <a:effectLst/>
                <a:latin typeface="+mj-lt"/>
              </a:rPr>
              <a:t>Base: Those buying beer for gifting (n=768)</a:t>
            </a:r>
            <a:endParaRPr lang="en-US" sz="1000" dirty="0">
              <a:latin typeface="+mj-lt"/>
            </a:endParaRPr>
          </a:p>
        </p:txBody>
      </p:sp>
      <p:sp>
        <p:nvSpPr>
          <p:cNvPr id="14" name="TextBox 13">
            <a:extLst>
              <a:ext uri="{FF2B5EF4-FFF2-40B4-BE49-F238E27FC236}">
                <a16:creationId xmlns:a16="http://schemas.microsoft.com/office/drawing/2014/main" id="{84644D02-39E7-99A0-573E-F9FC0E2817E5}"/>
              </a:ext>
            </a:extLst>
          </p:cNvPr>
          <p:cNvSpPr txBox="1"/>
          <p:nvPr/>
        </p:nvSpPr>
        <p:spPr>
          <a:xfrm>
            <a:off x="5452905" y="1687336"/>
            <a:ext cx="4368488" cy="246221"/>
          </a:xfrm>
          <a:prstGeom prst="rect">
            <a:avLst/>
          </a:prstGeom>
          <a:noFill/>
        </p:spPr>
        <p:txBody>
          <a:bodyPr wrap="square">
            <a:spAutoFit/>
          </a:bodyPr>
          <a:lstStyle/>
          <a:p>
            <a:r>
              <a:rPr lang="en-US" sz="1000" b="0" i="1" dirty="0">
                <a:solidFill>
                  <a:srgbClr val="999999"/>
                </a:solidFill>
                <a:effectLst/>
                <a:latin typeface="+mj-lt"/>
              </a:rPr>
              <a:t>Base: </a:t>
            </a:r>
            <a:r>
              <a:rPr lang="en-US" sz="1000" i="1" dirty="0">
                <a:solidFill>
                  <a:srgbClr val="999999"/>
                </a:solidFill>
                <a:latin typeface="+mj-lt"/>
              </a:rPr>
              <a:t>All respondents</a:t>
            </a:r>
            <a:r>
              <a:rPr lang="en-US" sz="1000" b="0" i="1" dirty="0">
                <a:solidFill>
                  <a:srgbClr val="999999"/>
                </a:solidFill>
                <a:effectLst/>
                <a:latin typeface="+mj-lt"/>
              </a:rPr>
              <a:t> (n=</a:t>
            </a:r>
            <a:r>
              <a:rPr lang="en-US" sz="1000" i="1" dirty="0">
                <a:solidFill>
                  <a:srgbClr val="999999"/>
                </a:solidFill>
                <a:latin typeface="+mj-lt"/>
              </a:rPr>
              <a:t>1,200</a:t>
            </a:r>
            <a:r>
              <a:rPr lang="en-US" sz="1000" b="0" i="1" dirty="0">
                <a:solidFill>
                  <a:srgbClr val="999999"/>
                </a:solidFill>
                <a:effectLst/>
                <a:latin typeface="+mj-lt"/>
              </a:rPr>
              <a:t>)</a:t>
            </a:r>
            <a:endParaRPr lang="en-US" sz="1000" dirty="0">
              <a:latin typeface="+mj-lt"/>
            </a:endParaRPr>
          </a:p>
        </p:txBody>
      </p:sp>
    </p:spTree>
    <p:extLst>
      <p:ext uri="{BB962C8B-B14F-4D97-AF65-F5344CB8AC3E}">
        <p14:creationId xmlns:p14="http://schemas.microsoft.com/office/powerpoint/2010/main" val="15424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CB39D-7FA3-DF5A-42B7-A0762D266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E35D3-5E5C-1955-A0BA-4223E7793E35}"/>
              </a:ext>
            </a:extLst>
          </p:cNvPr>
          <p:cNvSpPr>
            <a:spLocks noGrp="1"/>
          </p:cNvSpPr>
          <p:nvPr>
            <p:ph type="title"/>
          </p:nvPr>
        </p:nvSpPr>
        <p:spPr/>
        <p:txBody>
          <a:bodyPr/>
          <a:lstStyle/>
          <a:p>
            <a:r>
              <a:rPr lang="en-US" dirty="0"/>
              <a:t>Distribution Channel Dynamics</a:t>
            </a:r>
          </a:p>
        </p:txBody>
      </p:sp>
      <p:sp>
        <p:nvSpPr>
          <p:cNvPr id="37" name="TextBox 36">
            <a:extLst>
              <a:ext uri="{FF2B5EF4-FFF2-40B4-BE49-F238E27FC236}">
                <a16:creationId xmlns:a16="http://schemas.microsoft.com/office/drawing/2014/main" id="{1B550E77-0ED5-DAF9-CA8B-9684574C6C85}"/>
              </a:ext>
            </a:extLst>
          </p:cNvPr>
          <p:cNvSpPr txBox="1"/>
          <p:nvPr/>
        </p:nvSpPr>
        <p:spPr>
          <a:xfrm>
            <a:off x="653697" y="1127409"/>
            <a:ext cx="8100945" cy="276999"/>
          </a:xfrm>
          <a:prstGeom prst="rect">
            <a:avLst/>
          </a:prstGeom>
          <a:noFill/>
        </p:spPr>
        <p:txBody>
          <a:bodyPr wrap="square">
            <a:spAutoFit/>
          </a:bodyPr>
          <a:lstStyle/>
          <a:p>
            <a:r>
              <a:rPr lang="en-US" sz="1200" dirty="0"/>
              <a:t>Channel Share Evolution: Tet 2025 vs. Tet 2026 Forecast</a:t>
            </a:r>
          </a:p>
        </p:txBody>
      </p:sp>
      <p:sp>
        <p:nvSpPr>
          <p:cNvPr id="6" name="Rectangle: Rounded Corners 5">
            <a:extLst>
              <a:ext uri="{FF2B5EF4-FFF2-40B4-BE49-F238E27FC236}">
                <a16:creationId xmlns:a16="http://schemas.microsoft.com/office/drawing/2014/main" id="{9FCCEC31-458A-81E2-676D-8D20EF329A7A}"/>
              </a:ext>
            </a:extLst>
          </p:cNvPr>
          <p:cNvSpPr/>
          <p:nvPr/>
        </p:nvSpPr>
        <p:spPr>
          <a:xfrm>
            <a:off x="653698" y="1641556"/>
            <a:ext cx="11271602" cy="2143044"/>
          </a:xfrm>
          <a:prstGeom prst="roundRect">
            <a:avLst>
              <a:gd name="adj" fmla="val 4592"/>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200" dirty="0">
              <a:solidFill>
                <a:srgbClr val="3F9C31"/>
              </a:solidFill>
            </a:endParaRPr>
          </a:p>
        </p:txBody>
      </p:sp>
      <p:graphicFrame>
        <p:nvGraphicFramePr>
          <p:cNvPr id="7" name="Chart 6">
            <a:extLst>
              <a:ext uri="{FF2B5EF4-FFF2-40B4-BE49-F238E27FC236}">
                <a16:creationId xmlns:a16="http://schemas.microsoft.com/office/drawing/2014/main" id="{E2144B54-8A4C-A96D-27CF-2A01A67DB7AD}"/>
              </a:ext>
            </a:extLst>
          </p:cNvPr>
          <p:cNvGraphicFramePr/>
          <p:nvPr>
            <p:extLst>
              <p:ext uri="{D42A27DB-BD31-4B8C-83A1-F6EECF244321}">
                <p14:modId xmlns:p14="http://schemas.microsoft.com/office/powerpoint/2010/main" val="2540794682"/>
              </p:ext>
            </p:extLst>
          </p:nvPr>
        </p:nvGraphicFramePr>
        <p:xfrm>
          <a:off x="774700" y="2001796"/>
          <a:ext cx="10972800" cy="190980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6784FA68-0D74-B7A6-6F4F-0E319F8148B6}"/>
              </a:ext>
            </a:extLst>
          </p:cNvPr>
          <p:cNvSpPr txBox="1"/>
          <p:nvPr/>
        </p:nvSpPr>
        <p:spPr>
          <a:xfrm>
            <a:off x="374297" y="1678987"/>
            <a:ext cx="3194403" cy="307777"/>
          </a:xfrm>
          <a:prstGeom prst="rect">
            <a:avLst/>
          </a:prstGeom>
          <a:noFill/>
        </p:spPr>
        <p:txBody>
          <a:bodyPr wrap="square">
            <a:spAutoFit/>
          </a:bodyPr>
          <a:lstStyle/>
          <a:p>
            <a:pPr algn="ctr"/>
            <a:r>
              <a:rPr lang="en-US" sz="1400" b="1" dirty="0"/>
              <a:t>Channel Share Evolution</a:t>
            </a:r>
          </a:p>
        </p:txBody>
      </p:sp>
      <p:sp>
        <p:nvSpPr>
          <p:cNvPr id="42" name="Isosceles Triangle 41">
            <a:extLst>
              <a:ext uri="{FF2B5EF4-FFF2-40B4-BE49-F238E27FC236}">
                <a16:creationId xmlns:a16="http://schemas.microsoft.com/office/drawing/2014/main" id="{47196DC5-B879-6D2F-608D-CB7BA028AE11}"/>
              </a:ext>
            </a:extLst>
          </p:cNvPr>
          <p:cNvSpPr/>
          <p:nvPr/>
        </p:nvSpPr>
        <p:spPr>
          <a:xfrm rot="10800000">
            <a:off x="4426125" y="2423458"/>
            <a:ext cx="198178" cy="121304"/>
          </a:xfrm>
          <a:prstGeom prst="triangl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B4207B46-CE91-6598-A81A-60A0D402C087}"/>
              </a:ext>
            </a:extLst>
          </p:cNvPr>
          <p:cNvSpPr/>
          <p:nvPr/>
        </p:nvSpPr>
        <p:spPr>
          <a:xfrm rot="10800000" flipV="1">
            <a:off x="2233258" y="2061509"/>
            <a:ext cx="198178" cy="121304"/>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72C4D134-47A5-6542-10C2-4ED8A12E6C5D}"/>
              </a:ext>
            </a:extLst>
          </p:cNvPr>
          <p:cNvSpPr/>
          <p:nvPr/>
        </p:nvSpPr>
        <p:spPr>
          <a:xfrm rot="10800000" flipV="1">
            <a:off x="6609510" y="2566438"/>
            <a:ext cx="198178" cy="121304"/>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F15828C9-B272-7709-8247-EB99A4DCBCA2}"/>
              </a:ext>
            </a:extLst>
          </p:cNvPr>
          <p:cNvSpPr/>
          <p:nvPr/>
        </p:nvSpPr>
        <p:spPr>
          <a:xfrm rot="10800000">
            <a:off x="8784273" y="2721544"/>
            <a:ext cx="198178" cy="121304"/>
          </a:xfrm>
          <a:prstGeom prst="triangl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F4E94F46-1A04-7238-E398-A0366D9028B4}"/>
              </a:ext>
            </a:extLst>
          </p:cNvPr>
          <p:cNvSpPr txBox="1"/>
          <p:nvPr/>
        </p:nvSpPr>
        <p:spPr>
          <a:xfrm>
            <a:off x="8917228" y="2671887"/>
            <a:ext cx="999355" cy="338554"/>
          </a:xfrm>
          <a:prstGeom prst="rect">
            <a:avLst/>
          </a:prstGeom>
          <a:noFill/>
        </p:spPr>
        <p:txBody>
          <a:bodyPr wrap="square">
            <a:spAutoFit/>
          </a:bodyPr>
          <a:lstStyle/>
          <a:p>
            <a:r>
              <a:rPr lang="en-US" sz="800" i="1" dirty="0">
                <a:solidFill>
                  <a:schemeClr val="bg1">
                    <a:lumMod val="50000"/>
                  </a:schemeClr>
                </a:solidFill>
              </a:rPr>
              <a:t>Tet-specific decline</a:t>
            </a:r>
          </a:p>
        </p:txBody>
      </p:sp>
      <p:graphicFrame>
        <p:nvGraphicFramePr>
          <p:cNvPr id="72" name="Table 71">
            <a:extLst>
              <a:ext uri="{FF2B5EF4-FFF2-40B4-BE49-F238E27FC236}">
                <a16:creationId xmlns:a16="http://schemas.microsoft.com/office/drawing/2014/main" id="{7A387C60-9A70-2C4B-5B9A-1E326AC4E2BA}"/>
              </a:ext>
            </a:extLst>
          </p:cNvPr>
          <p:cNvGraphicFramePr>
            <a:graphicFrameLocks noGrp="1"/>
          </p:cNvGraphicFramePr>
          <p:nvPr>
            <p:extLst>
              <p:ext uri="{D42A27DB-BD31-4B8C-83A1-F6EECF244321}">
                <p14:modId xmlns:p14="http://schemas.microsoft.com/office/powerpoint/2010/main" val="2170600951"/>
              </p:ext>
            </p:extLst>
          </p:nvPr>
        </p:nvGraphicFramePr>
        <p:xfrm>
          <a:off x="653697" y="4206262"/>
          <a:ext cx="11271603" cy="2080064"/>
        </p:xfrm>
        <a:graphic>
          <a:graphicData uri="http://schemas.openxmlformats.org/drawingml/2006/table">
            <a:tbl>
              <a:tblPr firstRow="1" bandRow="1">
                <a:tableStyleId>{5C22544A-7EE6-4342-B048-85BDC9FD1C3A}</a:tableStyleId>
              </a:tblPr>
              <a:tblGrid>
                <a:gridCol w="5612816">
                  <a:extLst>
                    <a:ext uri="{9D8B030D-6E8A-4147-A177-3AD203B41FA5}">
                      <a16:colId xmlns:a16="http://schemas.microsoft.com/office/drawing/2014/main" val="3588454604"/>
                    </a:ext>
                  </a:extLst>
                </a:gridCol>
                <a:gridCol w="5658787">
                  <a:extLst>
                    <a:ext uri="{9D8B030D-6E8A-4147-A177-3AD203B41FA5}">
                      <a16:colId xmlns:a16="http://schemas.microsoft.com/office/drawing/2014/main" val="271183630"/>
                    </a:ext>
                  </a:extLst>
                </a:gridCol>
              </a:tblGrid>
              <a:tr h="877978">
                <a:tc>
                  <a:txBody>
                    <a:bodyPr/>
                    <a:lstStyle/>
                    <a:p>
                      <a:pPr marL="0" algn="l" defTabSz="914400" rtl="0" eaLnBrk="1" latinLnBrk="0" hangingPunct="1"/>
                      <a:endParaRPr lang="en-US" sz="1200" b="0" i="0" kern="1200" dirty="0">
                        <a:solidFill>
                          <a:schemeClr val="tx1"/>
                        </a:solidFill>
                        <a:effectLst/>
                        <a:latin typeface="+mn-lt"/>
                        <a:ea typeface="+mn-ea"/>
                        <a:cs typeface="+mn-cs"/>
                      </a:endParaRPr>
                    </a:p>
                    <a:p>
                      <a:pPr marL="0" algn="l" defTabSz="914400" rtl="0" eaLnBrk="1" latinLnBrk="0" hangingPunct="1"/>
                      <a:r>
                        <a:rPr lang="en-US" sz="1200" b="0" i="0" kern="1200" dirty="0">
                          <a:solidFill>
                            <a:schemeClr val="tx1"/>
                          </a:solidFill>
                          <a:effectLst/>
                          <a:latin typeface="+mn-lt"/>
                          <a:ea typeface="+mn-ea"/>
                          <a:cs typeface="+mn-cs"/>
                        </a:rPr>
                        <a:t>Supermarkets/hypermarkets grow to 38% (+4pp) driven by one-stop shopping convenience and promotional bundles. Convenience stores also gain (+2pp) from impulse purchases and extended hours.</a:t>
                      </a:r>
                    </a:p>
                  </a:txBody>
                  <a:tcPr marL="0" marR="0" marT="0" marB="0">
                    <a:lnL w="12700" cmpd="sng">
                      <a:noFill/>
                    </a:lnL>
                    <a:lnR w="12700" cmpd="sng">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200" b="0" i="0" kern="1200" dirty="0">
                        <a:solidFill>
                          <a:schemeClr val="tx1"/>
                        </a:solidFill>
                        <a:effectLst/>
                        <a:latin typeface="+mn-lt"/>
                        <a:ea typeface="+mn-ea"/>
                        <a:cs typeface="+mn-cs"/>
                      </a:endParaRPr>
                    </a:p>
                    <a:p>
                      <a:pPr marL="0" algn="l" defTabSz="914400" rtl="0" eaLnBrk="1" latinLnBrk="0" hangingPunct="1"/>
                      <a:r>
                        <a:rPr lang="en-US" sz="1200" b="0" i="0" kern="1200" dirty="0">
                          <a:solidFill>
                            <a:schemeClr val="tx1"/>
                          </a:solidFill>
                          <a:effectLst/>
                          <a:latin typeface="+mn-lt"/>
                          <a:ea typeface="+mn-ea"/>
                          <a:cs typeface="+mn-cs"/>
                        </a:rPr>
                        <a:t>E-commerce declines to 12% (-2pp) for Tet despite year-round growth. Tactile product inspection matters for gifting decisions, and delivery reliability concerns during Tet rush.</a:t>
                      </a:r>
                    </a:p>
                  </a:txBody>
                  <a:tcPr marL="0" marR="0" marT="0" marB="0">
                    <a:lnL w="12700" cmpd="sng">
                      <a:noFill/>
                    </a:lnL>
                    <a:lnR w="12700" cmpd="sng">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923615"/>
                  </a:ext>
                </a:extLst>
              </a:tr>
              <a:tr h="1202086">
                <a:tc>
                  <a:txBody>
                    <a:bodyPr/>
                    <a:lstStyle/>
                    <a:p>
                      <a:pPr marL="0" algn="l" defTabSz="914400" rtl="0" eaLnBrk="1" latinLnBrk="0" hangingPunct="1"/>
                      <a:endParaRPr lang="en-US" sz="1200" b="0" i="0" kern="1200" dirty="0">
                        <a:solidFill>
                          <a:schemeClr val="tx1"/>
                        </a:solidFill>
                        <a:effectLst/>
                        <a:latin typeface="+mn-lt"/>
                        <a:ea typeface="+mn-ea"/>
                        <a:cs typeface="+mn-cs"/>
                      </a:endParaRPr>
                    </a:p>
                    <a:p>
                      <a:pPr marL="0" algn="l" defTabSz="914400" rtl="0" eaLnBrk="1" latinLnBrk="0" hangingPunct="1"/>
                      <a:endParaRPr lang="en-US" sz="1200" b="0" i="0" kern="1200" dirty="0">
                        <a:solidFill>
                          <a:schemeClr val="tx1"/>
                        </a:solidFill>
                        <a:effectLst/>
                        <a:latin typeface="+mn-lt"/>
                        <a:ea typeface="+mn-ea"/>
                        <a:cs typeface="+mn-cs"/>
                      </a:endParaRPr>
                    </a:p>
                    <a:p>
                      <a:pPr marL="0" algn="l" defTabSz="914400" rtl="0" eaLnBrk="1" latinLnBrk="0" hangingPunct="1"/>
                      <a:r>
                        <a:rPr lang="en-US" sz="1200" b="0" i="0" kern="1200" dirty="0">
                          <a:solidFill>
                            <a:schemeClr val="tx1"/>
                          </a:solidFill>
                          <a:effectLst/>
                          <a:latin typeface="+mn-lt"/>
                          <a:ea typeface="+mn-ea"/>
                          <a:cs typeface="+mn-cs"/>
                        </a:rPr>
                        <a:t>Traditional shops decline to 24% (-4pp) as consumers seek wider selection and promotional offers unavailable in small format. </a:t>
                      </a:r>
                    </a:p>
                    <a:p>
                      <a:pPr marL="0" algn="l" defTabSz="914400" rtl="0" eaLnBrk="1" latinLnBrk="0" hangingPunct="1"/>
                      <a:r>
                        <a:rPr lang="en-US" sz="1200" b="0" i="0" kern="1200" dirty="0">
                          <a:solidFill>
                            <a:schemeClr val="tx1"/>
                          </a:solidFill>
                          <a:effectLst/>
                          <a:latin typeface="+mn-lt"/>
                          <a:ea typeface="+mn-ea"/>
                          <a:cs typeface="+mn-cs"/>
                        </a:rPr>
                        <a:t>Still relevant in rural areas and for immediate needs.</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200" b="0" i="0" kern="1200" dirty="0">
                        <a:solidFill>
                          <a:schemeClr val="tx1"/>
                        </a:solidFill>
                        <a:effectLst/>
                        <a:latin typeface="+mn-lt"/>
                        <a:ea typeface="+mn-ea"/>
                        <a:cs typeface="+mn-cs"/>
                      </a:endParaRPr>
                    </a:p>
                    <a:p>
                      <a:pPr marL="0" algn="l" defTabSz="914400" rtl="0" eaLnBrk="1" latinLnBrk="0" hangingPunct="1"/>
                      <a:endParaRPr lang="en-US" sz="1200" b="0" i="0" kern="1200" dirty="0">
                        <a:solidFill>
                          <a:schemeClr val="tx1"/>
                        </a:solidFill>
                        <a:effectLst/>
                        <a:latin typeface="+mn-lt"/>
                        <a:ea typeface="+mn-ea"/>
                        <a:cs typeface="+mn-cs"/>
                      </a:endParaRPr>
                    </a:p>
                    <a:p>
                      <a:pPr marL="0" algn="l" defTabSz="914400" rtl="0" eaLnBrk="1" latinLnBrk="0" hangingPunct="1"/>
                      <a:r>
                        <a:rPr lang="en-US" sz="1200" b="0" i="0" kern="1200" dirty="0">
                          <a:solidFill>
                            <a:schemeClr val="tx1"/>
                          </a:solidFill>
                          <a:effectLst/>
                          <a:latin typeface="+mn-lt"/>
                          <a:ea typeface="+mn-ea"/>
                          <a:cs typeface="+mn-cs"/>
                        </a:rPr>
                        <a:t>Supermarkets for bulk family purchases (76%), e-commerce for convenience (82%), specialty shops for premium gifting (8%). Multi-channel shopping is the norm (68% use 2+ channels).</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615795"/>
                  </a:ext>
                </a:extLst>
              </a:tr>
            </a:tbl>
          </a:graphicData>
        </a:graphic>
      </p:graphicFrame>
      <p:sp>
        <p:nvSpPr>
          <p:cNvPr id="74" name="Rectangle: Rounded Corners 73">
            <a:extLst>
              <a:ext uri="{FF2B5EF4-FFF2-40B4-BE49-F238E27FC236}">
                <a16:creationId xmlns:a16="http://schemas.microsoft.com/office/drawing/2014/main" id="{6558F65E-1330-72C6-7260-4D8055B1433C}"/>
              </a:ext>
            </a:extLst>
          </p:cNvPr>
          <p:cNvSpPr/>
          <p:nvPr/>
        </p:nvSpPr>
        <p:spPr>
          <a:xfrm>
            <a:off x="6684055" y="4089790"/>
            <a:ext cx="3150137" cy="240742"/>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E-commerce Plateau</a:t>
            </a:r>
          </a:p>
        </p:txBody>
      </p:sp>
      <p:grpSp>
        <p:nvGrpSpPr>
          <p:cNvPr id="84" name="Group 83">
            <a:extLst>
              <a:ext uri="{FF2B5EF4-FFF2-40B4-BE49-F238E27FC236}">
                <a16:creationId xmlns:a16="http://schemas.microsoft.com/office/drawing/2014/main" id="{ADFC8348-B93F-9ABF-27D9-5D82456458D5}"/>
              </a:ext>
            </a:extLst>
          </p:cNvPr>
          <p:cNvGrpSpPr/>
          <p:nvPr/>
        </p:nvGrpSpPr>
        <p:grpSpPr>
          <a:xfrm>
            <a:off x="6264600" y="4050903"/>
            <a:ext cx="318516" cy="318516"/>
            <a:chOff x="6624275" y="1290025"/>
            <a:chExt cx="318516" cy="318516"/>
          </a:xfrm>
        </p:grpSpPr>
        <p:sp>
          <p:nvSpPr>
            <p:cNvPr id="75" name="Oval 74">
              <a:extLst>
                <a:ext uri="{FF2B5EF4-FFF2-40B4-BE49-F238E27FC236}">
                  <a16:creationId xmlns:a16="http://schemas.microsoft.com/office/drawing/2014/main" id="{A6CF69CF-E0F7-C329-FAE2-903450AE8138}"/>
                </a:ext>
              </a:extLst>
            </p:cNvPr>
            <p:cNvSpPr/>
            <p:nvPr/>
          </p:nvSpPr>
          <p:spPr>
            <a:xfrm>
              <a:off x="6624275" y="1290025"/>
              <a:ext cx="318516" cy="318516"/>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B24A278E-836E-5042-A811-63F6674375BC}"/>
                </a:ext>
              </a:extLst>
            </p:cNvPr>
            <p:cNvSpPr/>
            <p:nvPr/>
          </p:nvSpPr>
          <p:spPr>
            <a:xfrm rot="10800000">
              <a:off x="6691549" y="1419635"/>
              <a:ext cx="183968" cy="92110"/>
            </a:xfrm>
            <a:prstGeom prst="triangle">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Rounded Corners 84">
            <a:extLst>
              <a:ext uri="{FF2B5EF4-FFF2-40B4-BE49-F238E27FC236}">
                <a16:creationId xmlns:a16="http://schemas.microsoft.com/office/drawing/2014/main" id="{78B4B637-FE31-1CB0-6759-0B967EDD9B49}"/>
              </a:ext>
            </a:extLst>
          </p:cNvPr>
          <p:cNvSpPr/>
          <p:nvPr/>
        </p:nvSpPr>
        <p:spPr>
          <a:xfrm>
            <a:off x="6684055" y="5264431"/>
            <a:ext cx="3150137" cy="240742"/>
          </a:xfrm>
          <a:prstGeom prst="roundRect">
            <a:avLst>
              <a:gd name="adj" fmla="val 50000"/>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Channel Specialization Emerges</a:t>
            </a:r>
          </a:p>
        </p:txBody>
      </p:sp>
      <p:grpSp>
        <p:nvGrpSpPr>
          <p:cNvPr id="86" name="Group 85">
            <a:extLst>
              <a:ext uri="{FF2B5EF4-FFF2-40B4-BE49-F238E27FC236}">
                <a16:creationId xmlns:a16="http://schemas.microsoft.com/office/drawing/2014/main" id="{5407FF1F-3A7E-7DEA-C023-82588C0A8C8C}"/>
              </a:ext>
            </a:extLst>
          </p:cNvPr>
          <p:cNvGrpSpPr/>
          <p:nvPr/>
        </p:nvGrpSpPr>
        <p:grpSpPr>
          <a:xfrm>
            <a:off x="6264600" y="5225544"/>
            <a:ext cx="318516" cy="318516"/>
            <a:chOff x="6624275" y="1290025"/>
            <a:chExt cx="318516" cy="318516"/>
          </a:xfrm>
        </p:grpSpPr>
        <p:sp>
          <p:nvSpPr>
            <p:cNvPr id="87" name="Oval 86">
              <a:extLst>
                <a:ext uri="{FF2B5EF4-FFF2-40B4-BE49-F238E27FC236}">
                  <a16:creationId xmlns:a16="http://schemas.microsoft.com/office/drawing/2014/main" id="{15D7C2A3-8EA7-E88D-6C47-9D63C54A1F1F}"/>
                </a:ext>
              </a:extLst>
            </p:cNvPr>
            <p:cNvSpPr/>
            <p:nvPr/>
          </p:nvSpPr>
          <p:spPr>
            <a:xfrm>
              <a:off x="6624275" y="1290025"/>
              <a:ext cx="318516" cy="318516"/>
            </a:xfrm>
            <a:prstGeom prst="ellipse">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7ABB2732-1546-B271-F259-A4E63191C733}"/>
                </a:ext>
              </a:extLst>
            </p:cNvPr>
            <p:cNvSpPr/>
            <p:nvPr/>
          </p:nvSpPr>
          <p:spPr>
            <a:xfrm rot="10800000" flipV="1">
              <a:off x="6694724" y="1391060"/>
              <a:ext cx="183968" cy="92110"/>
            </a:xfrm>
            <a:prstGeom prst="triangle">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Rounded Corners 88">
            <a:extLst>
              <a:ext uri="{FF2B5EF4-FFF2-40B4-BE49-F238E27FC236}">
                <a16:creationId xmlns:a16="http://schemas.microsoft.com/office/drawing/2014/main" id="{B64B9123-EEDD-78EC-CA99-295DA4F4F6E0}"/>
              </a:ext>
            </a:extLst>
          </p:cNvPr>
          <p:cNvSpPr/>
          <p:nvPr/>
        </p:nvSpPr>
        <p:spPr>
          <a:xfrm>
            <a:off x="1070212" y="4089790"/>
            <a:ext cx="3150137" cy="240742"/>
          </a:xfrm>
          <a:prstGeom prst="roundRect">
            <a:avLst>
              <a:gd name="adj" fmla="val 50000"/>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Modern Retail Gains Ground</a:t>
            </a:r>
          </a:p>
        </p:txBody>
      </p:sp>
      <p:grpSp>
        <p:nvGrpSpPr>
          <p:cNvPr id="90" name="Group 89">
            <a:extLst>
              <a:ext uri="{FF2B5EF4-FFF2-40B4-BE49-F238E27FC236}">
                <a16:creationId xmlns:a16="http://schemas.microsoft.com/office/drawing/2014/main" id="{F44DD24A-3008-D977-733B-D34EC4718E71}"/>
              </a:ext>
            </a:extLst>
          </p:cNvPr>
          <p:cNvGrpSpPr/>
          <p:nvPr/>
        </p:nvGrpSpPr>
        <p:grpSpPr>
          <a:xfrm>
            <a:off x="650757" y="4050903"/>
            <a:ext cx="318516" cy="318516"/>
            <a:chOff x="6624275" y="1290025"/>
            <a:chExt cx="318516" cy="318516"/>
          </a:xfrm>
        </p:grpSpPr>
        <p:sp>
          <p:nvSpPr>
            <p:cNvPr id="91" name="Oval 90">
              <a:extLst>
                <a:ext uri="{FF2B5EF4-FFF2-40B4-BE49-F238E27FC236}">
                  <a16:creationId xmlns:a16="http://schemas.microsoft.com/office/drawing/2014/main" id="{B4BB3D01-45AC-FA92-9A1E-683BA57775D3}"/>
                </a:ext>
              </a:extLst>
            </p:cNvPr>
            <p:cNvSpPr/>
            <p:nvPr/>
          </p:nvSpPr>
          <p:spPr>
            <a:xfrm>
              <a:off x="6624275" y="1290025"/>
              <a:ext cx="318516" cy="318516"/>
            </a:xfrm>
            <a:prstGeom prst="ellipse">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a:extLst>
                <a:ext uri="{FF2B5EF4-FFF2-40B4-BE49-F238E27FC236}">
                  <a16:creationId xmlns:a16="http://schemas.microsoft.com/office/drawing/2014/main" id="{92506FE0-4AFD-DF83-54E1-A2135297C058}"/>
                </a:ext>
              </a:extLst>
            </p:cNvPr>
            <p:cNvSpPr/>
            <p:nvPr/>
          </p:nvSpPr>
          <p:spPr>
            <a:xfrm rot="10800000" flipV="1">
              <a:off x="6691549" y="1388520"/>
              <a:ext cx="183968" cy="92110"/>
            </a:xfrm>
            <a:prstGeom prst="triangle">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ctangle: Rounded Corners 92">
            <a:extLst>
              <a:ext uri="{FF2B5EF4-FFF2-40B4-BE49-F238E27FC236}">
                <a16:creationId xmlns:a16="http://schemas.microsoft.com/office/drawing/2014/main" id="{41D5F38A-046B-879E-F7B0-AD4FF33351B9}"/>
              </a:ext>
            </a:extLst>
          </p:cNvPr>
          <p:cNvSpPr/>
          <p:nvPr/>
        </p:nvSpPr>
        <p:spPr>
          <a:xfrm>
            <a:off x="1070212" y="5264431"/>
            <a:ext cx="3150137" cy="240742"/>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Traditional Shops Under Pressure</a:t>
            </a:r>
          </a:p>
        </p:txBody>
      </p:sp>
      <p:grpSp>
        <p:nvGrpSpPr>
          <p:cNvPr id="94" name="Group 93">
            <a:extLst>
              <a:ext uri="{FF2B5EF4-FFF2-40B4-BE49-F238E27FC236}">
                <a16:creationId xmlns:a16="http://schemas.microsoft.com/office/drawing/2014/main" id="{6104F330-07AF-C737-0D47-3C37749483D0}"/>
              </a:ext>
            </a:extLst>
          </p:cNvPr>
          <p:cNvGrpSpPr/>
          <p:nvPr/>
        </p:nvGrpSpPr>
        <p:grpSpPr>
          <a:xfrm>
            <a:off x="650757" y="5225544"/>
            <a:ext cx="318516" cy="318516"/>
            <a:chOff x="6624275" y="1290025"/>
            <a:chExt cx="318516" cy="318516"/>
          </a:xfrm>
        </p:grpSpPr>
        <p:sp>
          <p:nvSpPr>
            <p:cNvPr id="95" name="Oval 94">
              <a:extLst>
                <a:ext uri="{FF2B5EF4-FFF2-40B4-BE49-F238E27FC236}">
                  <a16:creationId xmlns:a16="http://schemas.microsoft.com/office/drawing/2014/main" id="{DDAC1E39-18C3-32C3-8CAC-310DAB5D5E1F}"/>
                </a:ext>
              </a:extLst>
            </p:cNvPr>
            <p:cNvSpPr/>
            <p:nvPr/>
          </p:nvSpPr>
          <p:spPr>
            <a:xfrm>
              <a:off x="6624275" y="1290025"/>
              <a:ext cx="318516" cy="318516"/>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a:extLst>
                <a:ext uri="{FF2B5EF4-FFF2-40B4-BE49-F238E27FC236}">
                  <a16:creationId xmlns:a16="http://schemas.microsoft.com/office/drawing/2014/main" id="{A4CC6D9E-D730-67B7-5C78-0B92BBE2BFD4}"/>
                </a:ext>
              </a:extLst>
            </p:cNvPr>
            <p:cNvSpPr/>
            <p:nvPr/>
          </p:nvSpPr>
          <p:spPr>
            <a:xfrm rot="10800000">
              <a:off x="6691549" y="1422810"/>
              <a:ext cx="183968" cy="92110"/>
            </a:xfrm>
            <a:prstGeom prst="triangle">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7E2E172-1E24-8C5A-C811-C1C521F38246}"/>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channel do you intend to buy beer from for Tet 2026? Which channel did you buy beer from for Tet 2025?</a:t>
            </a:r>
          </a:p>
          <a:p>
            <a:r>
              <a:rPr lang="en-US" sz="1000" i="1" dirty="0">
                <a:solidFill>
                  <a:schemeClr val="tx1">
                    <a:lumMod val="60000"/>
                    <a:lumOff val="40000"/>
                  </a:schemeClr>
                </a:solidFill>
              </a:rPr>
              <a:t>Vietnam Beer Market and Tet 2026 Consumer Trends | InsightAsia Vietnam Primary Research | December 2025</a:t>
            </a:r>
          </a:p>
        </p:txBody>
      </p:sp>
    </p:spTree>
    <p:extLst>
      <p:ext uri="{BB962C8B-B14F-4D97-AF65-F5344CB8AC3E}">
        <p14:creationId xmlns:p14="http://schemas.microsoft.com/office/powerpoint/2010/main" val="3374421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9572-3F80-AFB4-987C-227E8D2E7B63}"/>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F6474C1-55DD-8CC5-3229-AACC2E2ABD65}"/>
              </a:ext>
            </a:extLst>
          </p:cNvPr>
          <p:cNvGraphicFramePr>
            <a:graphicFrameLocks noGrp="1"/>
          </p:cNvGraphicFramePr>
          <p:nvPr>
            <p:extLst>
              <p:ext uri="{D42A27DB-BD31-4B8C-83A1-F6EECF244321}">
                <p14:modId xmlns:p14="http://schemas.microsoft.com/office/powerpoint/2010/main" val="2165448791"/>
              </p:ext>
            </p:extLst>
          </p:nvPr>
        </p:nvGraphicFramePr>
        <p:xfrm>
          <a:off x="861130" y="2224331"/>
          <a:ext cx="5234870" cy="1297374"/>
        </p:xfrm>
        <a:graphic>
          <a:graphicData uri="http://schemas.openxmlformats.org/drawingml/2006/table">
            <a:tbl>
              <a:tblPr>
                <a:tableStyleId>{5C22544A-7EE6-4342-B048-85BDC9FD1C3A}</a:tableStyleId>
              </a:tblPr>
              <a:tblGrid>
                <a:gridCol w="4532632">
                  <a:extLst>
                    <a:ext uri="{9D8B030D-6E8A-4147-A177-3AD203B41FA5}">
                      <a16:colId xmlns:a16="http://schemas.microsoft.com/office/drawing/2014/main" val="2609019301"/>
                    </a:ext>
                  </a:extLst>
                </a:gridCol>
                <a:gridCol w="702238">
                  <a:extLst>
                    <a:ext uri="{9D8B030D-6E8A-4147-A177-3AD203B41FA5}">
                      <a16:colId xmlns:a16="http://schemas.microsoft.com/office/drawing/2014/main" val="4079505057"/>
                    </a:ext>
                  </a:extLst>
                </a:gridCol>
              </a:tblGrid>
              <a:tr h="432458">
                <a:tc>
                  <a:txBody>
                    <a:bodyPr/>
                    <a:lstStyle/>
                    <a:p>
                      <a:r>
                        <a:rPr lang="en-US" sz="1200" b="0" dirty="0">
                          <a:solidFill>
                            <a:srgbClr val="333333"/>
                          </a:solidFill>
                          <a:effectLst/>
                          <a:latin typeface="+mj-lt"/>
                        </a:rPr>
                        <a:t>Want Wide selection / variety</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76%</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32458">
                <a:tc>
                  <a:txBody>
                    <a:bodyPr/>
                    <a:lstStyle/>
                    <a:p>
                      <a:pPr marL="0" algn="l" defTabSz="914400" rtl="0" eaLnBrk="1" latinLnBrk="0" hangingPunct="1"/>
                      <a:r>
                        <a:rPr lang="en-US" sz="1200" b="0" dirty="0">
                          <a:solidFill>
                            <a:srgbClr val="333333"/>
                          </a:solidFill>
                          <a:effectLst/>
                          <a:latin typeface="+mj-lt"/>
                        </a:rPr>
                        <a:t>Promotional offers / bundles</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68%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32458">
                <a:tc>
                  <a:txBody>
                    <a:bodyPr/>
                    <a:lstStyle/>
                    <a:p>
                      <a:pPr algn="l">
                        <a:spcAft>
                          <a:spcPts val="600"/>
                        </a:spcAft>
                        <a:buNone/>
                      </a:pPr>
                      <a:r>
                        <a:rPr lang="en-US" sz="1200" b="0" i="0" dirty="0">
                          <a:solidFill>
                            <a:srgbClr val="333333"/>
                          </a:solidFill>
                          <a:effectLst/>
                          <a:latin typeface="+mj-lt"/>
                        </a:rPr>
                        <a:t>Can buy everything in one place</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62%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bl>
          </a:graphicData>
        </a:graphic>
      </p:graphicFrame>
      <p:graphicFrame>
        <p:nvGraphicFramePr>
          <p:cNvPr id="43" name="Table 42">
            <a:extLst>
              <a:ext uri="{FF2B5EF4-FFF2-40B4-BE49-F238E27FC236}">
                <a16:creationId xmlns:a16="http://schemas.microsoft.com/office/drawing/2014/main" id="{E4DAF210-D93A-ACDF-64E4-AE17A2E0139F}"/>
              </a:ext>
            </a:extLst>
          </p:cNvPr>
          <p:cNvGraphicFramePr>
            <a:graphicFrameLocks noGrp="1"/>
          </p:cNvGraphicFramePr>
          <p:nvPr>
            <p:extLst>
              <p:ext uri="{D42A27DB-BD31-4B8C-83A1-F6EECF244321}">
                <p14:modId xmlns:p14="http://schemas.microsoft.com/office/powerpoint/2010/main" val="3563070043"/>
              </p:ext>
            </p:extLst>
          </p:nvPr>
        </p:nvGraphicFramePr>
        <p:xfrm>
          <a:off x="861130" y="4363569"/>
          <a:ext cx="5234870" cy="1729832"/>
        </p:xfrm>
        <a:graphic>
          <a:graphicData uri="http://schemas.openxmlformats.org/drawingml/2006/table">
            <a:tbl>
              <a:tblPr>
                <a:tableStyleId>{5C22544A-7EE6-4342-B048-85BDC9FD1C3A}</a:tableStyleId>
              </a:tblPr>
              <a:tblGrid>
                <a:gridCol w="4532632">
                  <a:extLst>
                    <a:ext uri="{9D8B030D-6E8A-4147-A177-3AD203B41FA5}">
                      <a16:colId xmlns:a16="http://schemas.microsoft.com/office/drawing/2014/main" val="2609019301"/>
                    </a:ext>
                  </a:extLst>
                </a:gridCol>
                <a:gridCol w="702238">
                  <a:extLst>
                    <a:ext uri="{9D8B030D-6E8A-4147-A177-3AD203B41FA5}">
                      <a16:colId xmlns:a16="http://schemas.microsoft.com/office/drawing/2014/main" val="4079505057"/>
                    </a:ext>
                  </a:extLst>
                </a:gridCol>
              </a:tblGrid>
              <a:tr h="432458">
                <a:tc>
                  <a:txBody>
                    <a:bodyPr/>
                    <a:lstStyle/>
                    <a:p>
                      <a:r>
                        <a:rPr lang="en-US" sz="1200" b="0" dirty="0">
                          <a:solidFill>
                            <a:srgbClr val="333333"/>
                          </a:solidFill>
                          <a:effectLst/>
                        </a:rPr>
                        <a:t>Want to see/touch product before buying (for gifting)</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58%</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32458">
                <a:tc>
                  <a:txBody>
                    <a:bodyPr/>
                    <a:lstStyle/>
                    <a:p>
                      <a:pPr marL="0" algn="l" defTabSz="914400" rtl="0" eaLnBrk="1" latinLnBrk="0" hangingPunct="1"/>
                      <a:r>
                        <a:rPr lang="en-US" sz="1200" b="0" dirty="0">
                          <a:solidFill>
                            <a:srgbClr val="333333"/>
                          </a:solidFill>
                          <a:effectLst/>
                        </a:rPr>
                        <a:t>Delivery delays during Tet period</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52%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32458">
                <a:tc>
                  <a:txBody>
                    <a:bodyPr/>
                    <a:lstStyle/>
                    <a:p>
                      <a:pPr marL="0" algn="l" defTabSz="914400" rtl="0" eaLnBrk="1" latinLnBrk="0" hangingPunct="1"/>
                      <a:r>
                        <a:rPr lang="en-US" sz="1200" b="0" dirty="0">
                          <a:solidFill>
                            <a:srgbClr val="333333"/>
                          </a:solidFill>
                          <a:effectLst/>
                        </a:rPr>
                        <a:t>Concerns about product authenticity</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46%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32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j-lt"/>
                          <a:ea typeface="+mn-ea"/>
                          <a:cs typeface="+mn-cs"/>
                        </a:rPr>
                        <a:t>Limited Tet gift packaging options online</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42%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sp>
        <p:nvSpPr>
          <p:cNvPr id="24" name="Rectangle: Rounded Corners 23">
            <a:extLst>
              <a:ext uri="{FF2B5EF4-FFF2-40B4-BE49-F238E27FC236}">
                <a16:creationId xmlns:a16="http://schemas.microsoft.com/office/drawing/2014/main" id="{FD38DFF6-6DC6-E522-B5C2-D0F65178345C}"/>
              </a:ext>
            </a:extLst>
          </p:cNvPr>
          <p:cNvSpPr/>
          <p:nvPr/>
        </p:nvSpPr>
        <p:spPr>
          <a:xfrm>
            <a:off x="6594872" y="4372036"/>
            <a:ext cx="5220911" cy="1867651"/>
          </a:xfrm>
          <a:prstGeom prst="roundRect">
            <a:avLst>
              <a:gd name="adj" fmla="val 5499"/>
            </a:avLst>
          </a:prstGeom>
          <a:gradFill flip="none" rotWithShape="1">
            <a:gsLst>
              <a:gs pos="0">
                <a:srgbClr val="B10C09"/>
              </a:gs>
              <a:gs pos="98000">
                <a:srgbClr val="C00909"/>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200" dirty="0">
              <a:solidFill>
                <a:srgbClr val="3F9C31"/>
              </a:solidFill>
            </a:endParaRPr>
          </a:p>
        </p:txBody>
      </p:sp>
      <p:graphicFrame>
        <p:nvGraphicFramePr>
          <p:cNvPr id="42" name="Chart 41">
            <a:extLst>
              <a:ext uri="{FF2B5EF4-FFF2-40B4-BE49-F238E27FC236}">
                <a16:creationId xmlns:a16="http://schemas.microsoft.com/office/drawing/2014/main" id="{5D29A87E-11A2-E801-E958-A35AA293B6F6}"/>
              </a:ext>
            </a:extLst>
          </p:cNvPr>
          <p:cNvGraphicFramePr/>
          <p:nvPr>
            <p:extLst>
              <p:ext uri="{D42A27DB-BD31-4B8C-83A1-F6EECF244321}">
                <p14:modId xmlns:p14="http://schemas.microsoft.com/office/powerpoint/2010/main" val="739575120"/>
              </p:ext>
            </p:extLst>
          </p:nvPr>
        </p:nvGraphicFramePr>
        <p:xfrm>
          <a:off x="724708" y="3067040"/>
          <a:ext cx="4488978" cy="32099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D5651EC7-EAB4-5A05-4B1B-9C625A59AE99}"/>
              </a:ext>
            </a:extLst>
          </p:cNvPr>
          <p:cNvGraphicFramePr/>
          <p:nvPr/>
        </p:nvGraphicFramePr>
        <p:xfrm>
          <a:off x="6554112" y="336383"/>
          <a:ext cx="3973345" cy="34324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7F4312D3-BF5B-6550-CB2C-9E3979179CFA}"/>
              </a:ext>
            </a:extLst>
          </p:cNvPr>
          <p:cNvGraphicFramePr/>
          <p:nvPr>
            <p:extLst>
              <p:ext uri="{D42A27DB-BD31-4B8C-83A1-F6EECF244321}">
                <p14:modId xmlns:p14="http://schemas.microsoft.com/office/powerpoint/2010/main" val="1710723977"/>
              </p:ext>
            </p:extLst>
          </p:nvPr>
        </p:nvGraphicFramePr>
        <p:xfrm>
          <a:off x="724708" y="483302"/>
          <a:ext cx="4488978" cy="320993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7035373A-94E2-4F28-02A3-F202677F9E64}"/>
              </a:ext>
            </a:extLst>
          </p:cNvPr>
          <p:cNvSpPr>
            <a:spLocks noGrp="1"/>
          </p:cNvSpPr>
          <p:nvPr>
            <p:ph type="title"/>
          </p:nvPr>
        </p:nvSpPr>
        <p:spPr/>
        <p:txBody>
          <a:bodyPr>
            <a:normAutofit/>
          </a:bodyPr>
          <a:lstStyle/>
          <a:p>
            <a:r>
              <a:rPr lang="en-US" dirty="0"/>
              <a:t>Channel Preference Drivers &amp; Barriers</a:t>
            </a:r>
          </a:p>
        </p:txBody>
      </p:sp>
      <p:sp>
        <p:nvSpPr>
          <p:cNvPr id="6" name="Rectangle: Rounded Corners 5">
            <a:extLst>
              <a:ext uri="{FF2B5EF4-FFF2-40B4-BE49-F238E27FC236}">
                <a16:creationId xmlns:a16="http://schemas.microsoft.com/office/drawing/2014/main" id="{E5EE3327-BEED-72F6-4C62-D511FC9E536B}"/>
              </a:ext>
            </a:extLst>
          </p:cNvPr>
          <p:cNvSpPr/>
          <p:nvPr/>
        </p:nvSpPr>
        <p:spPr>
          <a:xfrm>
            <a:off x="1331220" y="1866664"/>
            <a:ext cx="3139180" cy="311097"/>
          </a:xfrm>
          <a:prstGeom prst="roundRect">
            <a:avLst>
              <a:gd name="adj" fmla="val 50000"/>
            </a:avLst>
          </a:prstGeom>
          <a:solidFill>
            <a:srgbClr val="3C9F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Supermarkets/ Hypermarkets</a:t>
            </a:r>
            <a:endParaRPr lang="en-US" sz="1200" dirty="0"/>
          </a:p>
        </p:txBody>
      </p:sp>
      <p:grpSp>
        <p:nvGrpSpPr>
          <p:cNvPr id="7" name="Group 6">
            <a:extLst>
              <a:ext uri="{FF2B5EF4-FFF2-40B4-BE49-F238E27FC236}">
                <a16:creationId xmlns:a16="http://schemas.microsoft.com/office/drawing/2014/main" id="{9AA1DBE0-26CE-7777-449C-8D9215404F0A}"/>
              </a:ext>
            </a:extLst>
          </p:cNvPr>
          <p:cNvGrpSpPr/>
          <p:nvPr/>
        </p:nvGrpSpPr>
        <p:grpSpPr>
          <a:xfrm>
            <a:off x="848265" y="1798926"/>
            <a:ext cx="404623" cy="404623"/>
            <a:chOff x="595482" y="4051229"/>
            <a:chExt cx="404623" cy="404623"/>
          </a:xfrm>
        </p:grpSpPr>
        <p:sp>
          <p:nvSpPr>
            <p:cNvPr id="8" name="Oval 7">
              <a:extLst>
                <a:ext uri="{FF2B5EF4-FFF2-40B4-BE49-F238E27FC236}">
                  <a16:creationId xmlns:a16="http://schemas.microsoft.com/office/drawing/2014/main" id="{8B5F60AD-E859-715E-036E-527763D83BFF}"/>
                </a:ext>
              </a:extLst>
            </p:cNvPr>
            <p:cNvSpPr/>
            <p:nvPr/>
          </p:nvSpPr>
          <p:spPr>
            <a:xfrm>
              <a:off x="595482" y="4051229"/>
              <a:ext cx="404623" cy="404623"/>
            </a:xfrm>
            <a:prstGeom prst="ellipse">
              <a:avLst/>
            </a:prstGeom>
            <a:solidFill>
              <a:srgbClr val="3C9F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1F3D467-7CCD-9B54-04BA-9BFB531DDDC1}"/>
                </a:ext>
              </a:extLst>
            </p:cNvPr>
            <p:cNvGrpSpPr/>
            <p:nvPr/>
          </p:nvGrpSpPr>
          <p:grpSpPr>
            <a:xfrm>
              <a:off x="677760" y="4157567"/>
              <a:ext cx="240065" cy="226430"/>
              <a:chOff x="6960770" y="1581911"/>
              <a:chExt cx="486402" cy="484401"/>
            </a:xfrm>
            <a:solidFill>
              <a:schemeClr val="bg1"/>
            </a:solidFill>
          </p:grpSpPr>
          <p:sp>
            <p:nvSpPr>
              <p:cNvPr id="10" name="Freeform 31">
                <a:extLst>
                  <a:ext uri="{FF2B5EF4-FFF2-40B4-BE49-F238E27FC236}">
                    <a16:creationId xmlns:a16="http://schemas.microsoft.com/office/drawing/2014/main" id="{FACE7545-D76D-6622-CE8C-0685F3BFDE27}"/>
                  </a:ext>
                </a:extLst>
              </p:cNvPr>
              <p:cNvSpPr>
                <a:spLocks noEditPoints="1"/>
              </p:cNvSpPr>
              <p:nvPr/>
            </p:nvSpPr>
            <p:spPr bwMode="auto">
              <a:xfrm>
                <a:off x="6960770" y="1581911"/>
                <a:ext cx="486402" cy="364300"/>
              </a:xfrm>
              <a:custGeom>
                <a:avLst/>
                <a:gdLst>
                  <a:gd name="T0" fmla="*/ 475 w 1088"/>
                  <a:gd name="T1" fmla="*/ 543 h 814"/>
                  <a:gd name="T2" fmla="*/ 475 w 1088"/>
                  <a:gd name="T3" fmla="*/ 543 h 814"/>
                  <a:gd name="T4" fmla="*/ 475 w 1088"/>
                  <a:gd name="T5" fmla="*/ 543 h 814"/>
                  <a:gd name="T6" fmla="*/ 475 w 1088"/>
                  <a:gd name="T7" fmla="*/ 407 h 814"/>
                  <a:gd name="T8" fmla="*/ 306 w 1088"/>
                  <a:gd name="T9" fmla="*/ 407 h 814"/>
                  <a:gd name="T10" fmla="*/ 331 w 1088"/>
                  <a:gd name="T11" fmla="*/ 543 h 814"/>
                  <a:gd name="T12" fmla="*/ 475 w 1088"/>
                  <a:gd name="T13" fmla="*/ 543 h 814"/>
                  <a:gd name="T14" fmla="*/ 679 w 1088"/>
                  <a:gd name="T15" fmla="*/ 543 h 814"/>
                  <a:gd name="T16" fmla="*/ 679 w 1088"/>
                  <a:gd name="T17" fmla="*/ 407 h 814"/>
                  <a:gd name="T18" fmla="*/ 543 w 1088"/>
                  <a:gd name="T19" fmla="*/ 407 h 814"/>
                  <a:gd name="T20" fmla="*/ 543 w 1088"/>
                  <a:gd name="T21" fmla="*/ 543 h 814"/>
                  <a:gd name="T22" fmla="*/ 679 w 1088"/>
                  <a:gd name="T23" fmla="*/ 543 h 814"/>
                  <a:gd name="T24" fmla="*/ 860 w 1088"/>
                  <a:gd name="T25" fmla="*/ 543 h 814"/>
                  <a:gd name="T26" fmla="*/ 917 w 1088"/>
                  <a:gd name="T27" fmla="*/ 407 h 814"/>
                  <a:gd name="T28" fmla="*/ 747 w 1088"/>
                  <a:gd name="T29" fmla="*/ 407 h 814"/>
                  <a:gd name="T30" fmla="*/ 747 w 1088"/>
                  <a:gd name="T31" fmla="*/ 543 h 814"/>
                  <a:gd name="T32" fmla="*/ 860 w 1088"/>
                  <a:gd name="T33" fmla="*/ 543 h 814"/>
                  <a:gd name="T34" fmla="*/ 747 w 1088"/>
                  <a:gd name="T35" fmla="*/ 204 h 814"/>
                  <a:gd name="T36" fmla="*/ 747 w 1088"/>
                  <a:gd name="T37" fmla="*/ 339 h 814"/>
                  <a:gd name="T38" fmla="*/ 945 w 1088"/>
                  <a:gd name="T39" fmla="*/ 339 h 814"/>
                  <a:gd name="T40" fmla="*/ 1001 w 1088"/>
                  <a:gd name="T41" fmla="*/ 204 h 814"/>
                  <a:gd name="T42" fmla="*/ 747 w 1088"/>
                  <a:gd name="T43" fmla="*/ 204 h 814"/>
                  <a:gd name="T44" fmla="*/ 543 w 1088"/>
                  <a:gd name="T45" fmla="*/ 204 h 814"/>
                  <a:gd name="T46" fmla="*/ 543 w 1088"/>
                  <a:gd name="T47" fmla="*/ 339 h 814"/>
                  <a:gd name="T48" fmla="*/ 679 w 1088"/>
                  <a:gd name="T49" fmla="*/ 339 h 814"/>
                  <a:gd name="T50" fmla="*/ 679 w 1088"/>
                  <a:gd name="T51" fmla="*/ 204 h 814"/>
                  <a:gd name="T52" fmla="*/ 543 w 1088"/>
                  <a:gd name="T53" fmla="*/ 204 h 814"/>
                  <a:gd name="T54" fmla="*/ 269 w 1088"/>
                  <a:gd name="T55" fmla="*/ 204 h 814"/>
                  <a:gd name="T56" fmla="*/ 294 w 1088"/>
                  <a:gd name="T57" fmla="*/ 339 h 814"/>
                  <a:gd name="T58" fmla="*/ 475 w 1088"/>
                  <a:gd name="T59" fmla="*/ 339 h 814"/>
                  <a:gd name="T60" fmla="*/ 475 w 1088"/>
                  <a:gd name="T61" fmla="*/ 204 h 814"/>
                  <a:gd name="T62" fmla="*/ 269 w 1088"/>
                  <a:gd name="T63" fmla="*/ 204 h 814"/>
                  <a:gd name="T64" fmla="*/ 34 w 1088"/>
                  <a:gd name="T65" fmla="*/ 0 h 814"/>
                  <a:gd name="T66" fmla="*/ 204 w 1088"/>
                  <a:gd name="T67" fmla="*/ 0 h 814"/>
                  <a:gd name="T68" fmla="*/ 237 w 1088"/>
                  <a:gd name="T69" fmla="*/ 28 h 814"/>
                  <a:gd name="T70" fmla="*/ 257 w 1088"/>
                  <a:gd name="T71" fmla="*/ 136 h 814"/>
                  <a:gd name="T72" fmla="*/ 1052 w 1088"/>
                  <a:gd name="T73" fmla="*/ 136 h 814"/>
                  <a:gd name="T74" fmla="*/ 1081 w 1088"/>
                  <a:gd name="T75" fmla="*/ 151 h 814"/>
                  <a:gd name="T76" fmla="*/ 1083 w 1088"/>
                  <a:gd name="T77" fmla="*/ 183 h 814"/>
                  <a:gd name="T78" fmla="*/ 914 w 1088"/>
                  <a:gd name="T79" fmla="*/ 590 h 814"/>
                  <a:gd name="T80" fmla="*/ 883 w 1088"/>
                  <a:gd name="T81" fmla="*/ 611 h 814"/>
                  <a:gd name="T82" fmla="*/ 343 w 1088"/>
                  <a:gd name="T83" fmla="*/ 611 h 814"/>
                  <a:gd name="T84" fmla="*/ 368 w 1088"/>
                  <a:gd name="T85" fmla="*/ 746 h 814"/>
                  <a:gd name="T86" fmla="*/ 815 w 1088"/>
                  <a:gd name="T87" fmla="*/ 746 h 814"/>
                  <a:gd name="T88" fmla="*/ 849 w 1088"/>
                  <a:gd name="T89" fmla="*/ 780 h 814"/>
                  <a:gd name="T90" fmla="*/ 815 w 1088"/>
                  <a:gd name="T91" fmla="*/ 814 h 814"/>
                  <a:gd name="T92" fmla="*/ 340 w 1088"/>
                  <a:gd name="T93" fmla="*/ 814 h 814"/>
                  <a:gd name="T94" fmla="*/ 306 w 1088"/>
                  <a:gd name="T95" fmla="*/ 786 h 814"/>
                  <a:gd name="T96" fmla="*/ 176 w 1088"/>
                  <a:gd name="T97" fmla="*/ 68 h 814"/>
                  <a:gd name="T98" fmla="*/ 34 w 1088"/>
                  <a:gd name="T99" fmla="*/ 68 h 814"/>
                  <a:gd name="T100" fmla="*/ 0 w 1088"/>
                  <a:gd name="T101" fmla="*/ 34 h 814"/>
                  <a:gd name="T102" fmla="*/ 34 w 1088"/>
                  <a:gd name="T103"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8" h="814">
                    <a:moveTo>
                      <a:pt x="475" y="543"/>
                    </a:moveTo>
                    <a:cubicBezTo>
                      <a:pt x="475" y="543"/>
                      <a:pt x="475" y="543"/>
                      <a:pt x="475" y="543"/>
                    </a:cubicBezTo>
                    <a:moveTo>
                      <a:pt x="475" y="543"/>
                    </a:moveTo>
                    <a:cubicBezTo>
                      <a:pt x="475" y="407"/>
                      <a:pt x="475" y="407"/>
                      <a:pt x="475" y="407"/>
                    </a:cubicBezTo>
                    <a:cubicBezTo>
                      <a:pt x="306" y="407"/>
                      <a:pt x="306" y="407"/>
                      <a:pt x="306" y="407"/>
                    </a:cubicBezTo>
                    <a:cubicBezTo>
                      <a:pt x="331" y="543"/>
                      <a:pt x="331" y="543"/>
                      <a:pt x="331" y="543"/>
                    </a:cubicBezTo>
                    <a:lnTo>
                      <a:pt x="475" y="543"/>
                    </a:lnTo>
                    <a:close/>
                    <a:moveTo>
                      <a:pt x="679" y="543"/>
                    </a:moveTo>
                    <a:cubicBezTo>
                      <a:pt x="679" y="407"/>
                      <a:pt x="679" y="407"/>
                      <a:pt x="679" y="407"/>
                    </a:cubicBezTo>
                    <a:cubicBezTo>
                      <a:pt x="543" y="407"/>
                      <a:pt x="543" y="407"/>
                      <a:pt x="543" y="407"/>
                    </a:cubicBezTo>
                    <a:cubicBezTo>
                      <a:pt x="543" y="543"/>
                      <a:pt x="543" y="543"/>
                      <a:pt x="543" y="543"/>
                    </a:cubicBezTo>
                    <a:lnTo>
                      <a:pt x="679" y="543"/>
                    </a:lnTo>
                    <a:close/>
                    <a:moveTo>
                      <a:pt x="860" y="543"/>
                    </a:moveTo>
                    <a:cubicBezTo>
                      <a:pt x="917" y="407"/>
                      <a:pt x="917" y="407"/>
                      <a:pt x="917" y="407"/>
                    </a:cubicBezTo>
                    <a:cubicBezTo>
                      <a:pt x="747" y="407"/>
                      <a:pt x="747" y="407"/>
                      <a:pt x="747" y="407"/>
                    </a:cubicBezTo>
                    <a:cubicBezTo>
                      <a:pt x="747" y="543"/>
                      <a:pt x="747" y="543"/>
                      <a:pt x="747" y="543"/>
                    </a:cubicBezTo>
                    <a:lnTo>
                      <a:pt x="860" y="543"/>
                    </a:lnTo>
                    <a:close/>
                    <a:moveTo>
                      <a:pt x="747" y="204"/>
                    </a:moveTo>
                    <a:cubicBezTo>
                      <a:pt x="747" y="339"/>
                      <a:pt x="747" y="339"/>
                      <a:pt x="747" y="339"/>
                    </a:cubicBezTo>
                    <a:cubicBezTo>
                      <a:pt x="945" y="339"/>
                      <a:pt x="945" y="339"/>
                      <a:pt x="945" y="339"/>
                    </a:cubicBezTo>
                    <a:cubicBezTo>
                      <a:pt x="1001" y="204"/>
                      <a:pt x="1001" y="204"/>
                      <a:pt x="1001" y="204"/>
                    </a:cubicBezTo>
                    <a:lnTo>
                      <a:pt x="747" y="204"/>
                    </a:lnTo>
                    <a:close/>
                    <a:moveTo>
                      <a:pt x="543" y="204"/>
                    </a:moveTo>
                    <a:cubicBezTo>
                      <a:pt x="543" y="339"/>
                      <a:pt x="543" y="339"/>
                      <a:pt x="543" y="339"/>
                    </a:cubicBezTo>
                    <a:cubicBezTo>
                      <a:pt x="679" y="339"/>
                      <a:pt x="679" y="339"/>
                      <a:pt x="679" y="339"/>
                    </a:cubicBezTo>
                    <a:cubicBezTo>
                      <a:pt x="679" y="204"/>
                      <a:pt x="679" y="204"/>
                      <a:pt x="679" y="204"/>
                    </a:cubicBezTo>
                    <a:lnTo>
                      <a:pt x="543" y="204"/>
                    </a:lnTo>
                    <a:close/>
                    <a:moveTo>
                      <a:pt x="269" y="204"/>
                    </a:moveTo>
                    <a:cubicBezTo>
                      <a:pt x="294" y="339"/>
                      <a:pt x="294" y="339"/>
                      <a:pt x="294" y="339"/>
                    </a:cubicBezTo>
                    <a:cubicBezTo>
                      <a:pt x="475" y="339"/>
                      <a:pt x="475" y="339"/>
                      <a:pt x="475" y="339"/>
                    </a:cubicBezTo>
                    <a:cubicBezTo>
                      <a:pt x="475" y="204"/>
                      <a:pt x="475" y="204"/>
                      <a:pt x="475" y="204"/>
                    </a:cubicBezTo>
                    <a:lnTo>
                      <a:pt x="269" y="204"/>
                    </a:lnTo>
                    <a:close/>
                    <a:moveTo>
                      <a:pt x="34" y="0"/>
                    </a:moveTo>
                    <a:cubicBezTo>
                      <a:pt x="204" y="0"/>
                      <a:pt x="204" y="0"/>
                      <a:pt x="204" y="0"/>
                    </a:cubicBezTo>
                    <a:cubicBezTo>
                      <a:pt x="220" y="0"/>
                      <a:pt x="234" y="12"/>
                      <a:pt x="237" y="28"/>
                    </a:cubicBezTo>
                    <a:cubicBezTo>
                      <a:pt x="257" y="136"/>
                      <a:pt x="257" y="136"/>
                      <a:pt x="257" y="136"/>
                    </a:cubicBezTo>
                    <a:cubicBezTo>
                      <a:pt x="1052" y="136"/>
                      <a:pt x="1052" y="136"/>
                      <a:pt x="1052" y="136"/>
                    </a:cubicBezTo>
                    <a:cubicBezTo>
                      <a:pt x="1064" y="136"/>
                      <a:pt x="1074" y="141"/>
                      <a:pt x="1081" y="151"/>
                    </a:cubicBezTo>
                    <a:cubicBezTo>
                      <a:pt x="1087" y="160"/>
                      <a:pt x="1088" y="172"/>
                      <a:pt x="1083" y="183"/>
                    </a:cubicBezTo>
                    <a:cubicBezTo>
                      <a:pt x="914" y="590"/>
                      <a:pt x="914" y="590"/>
                      <a:pt x="914" y="590"/>
                    </a:cubicBezTo>
                    <a:cubicBezTo>
                      <a:pt x="909" y="602"/>
                      <a:pt x="896" y="611"/>
                      <a:pt x="883" y="611"/>
                    </a:cubicBezTo>
                    <a:cubicBezTo>
                      <a:pt x="343" y="611"/>
                      <a:pt x="343" y="611"/>
                      <a:pt x="343" y="611"/>
                    </a:cubicBezTo>
                    <a:cubicBezTo>
                      <a:pt x="368" y="746"/>
                      <a:pt x="368" y="746"/>
                      <a:pt x="368" y="746"/>
                    </a:cubicBezTo>
                    <a:cubicBezTo>
                      <a:pt x="815" y="746"/>
                      <a:pt x="815" y="746"/>
                      <a:pt x="815" y="746"/>
                    </a:cubicBezTo>
                    <a:cubicBezTo>
                      <a:pt x="833" y="746"/>
                      <a:pt x="849" y="761"/>
                      <a:pt x="849" y="780"/>
                    </a:cubicBezTo>
                    <a:cubicBezTo>
                      <a:pt x="849" y="799"/>
                      <a:pt x="833" y="814"/>
                      <a:pt x="815" y="814"/>
                    </a:cubicBezTo>
                    <a:cubicBezTo>
                      <a:pt x="340" y="814"/>
                      <a:pt x="340" y="814"/>
                      <a:pt x="340" y="814"/>
                    </a:cubicBezTo>
                    <a:cubicBezTo>
                      <a:pt x="323" y="814"/>
                      <a:pt x="309" y="802"/>
                      <a:pt x="306" y="786"/>
                    </a:cubicBezTo>
                    <a:cubicBezTo>
                      <a:pt x="176" y="68"/>
                      <a:pt x="176" y="68"/>
                      <a:pt x="176" y="68"/>
                    </a:cubicBezTo>
                    <a:cubicBezTo>
                      <a:pt x="34" y="68"/>
                      <a:pt x="34" y="68"/>
                      <a:pt x="34" y="68"/>
                    </a:cubicBezTo>
                    <a:cubicBezTo>
                      <a:pt x="16" y="68"/>
                      <a:pt x="0" y="53"/>
                      <a:pt x="0" y="34"/>
                    </a:cubicBezTo>
                    <a:cubicBezTo>
                      <a:pt x="0" y="15"/>
                      <a:pt x="16" y="0"/>
                      <a:pt x="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1" name="Freeform 32">
                <a:extLst>
                  <a:ext uri="{FF2B5EF4-FFF2-40B4-BE49-F238E27FC236}">
                    <a16:creationId xmlns:a16="http://schemas.microsoft.com/office/drawing/2014/main" id="{5CE43BFB-6CB4-0A30-DA96-E6FD0C5BF5B5}"/>
                  </a:ext>
                </a:extLst>
              </p:cNvPr>
              <p:cNvSpPr>
                <a:spLocks noEditPoints="1"/>
              </p:cNvSpPr>
              <p:nvPr/>
            </p:nvSpPr>
            <p:spPr bwMode="auto">
              <a:xfrm>
                <a:off x="7234997" y="1976237"/>
                <a:ext cx="90075" cy="90075"/>
              </a:xfrm>
              <a:custGeom>
                <a:avLst/>
                <a:gdLst>
                  <a:gd name="T0" fmla="*/ 102 w 204"/>
                  <a:gd name="T1" fmla="*/ 0 h 203"/>
                  <a:gd name="T2" fmla="*/ 102 w 204"/>
                  <a:gd name="T3" fmla="*/ 0 h 203"/>
                  <a:gd name="T4" fmla="*/ 102 w 204"/>
                  <a:gd name="T5" fmla="*/ 0 h 203"/>
                  <a:gd name="T6" fmla="*/ 204 w 204"/>
                  <a:gd name="T7" fmla="*/ 102 h 203"/>
                  <a:gd name="T8" fmla="*/ 102 w 204"/>
                  <a:gd name="T9" fmla="*/ 203 h 203"/>
                  <a:gd name="T10" fmla="*/ 0 w 204"/>
                  <a:gd name="T11" fmla="*/ 102 h 203"/>
                  <a:gd name="T12" fmla="*/ 102 w 20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4" h="203">
                    <a:moveTo>
                      <a:pt x="102" y="0"/>
                    </a:moveTo>
                    <a:cubicBezTo>
                      <a:pt x="102" y="0"/>
                      <a:pt x="102" y="0"/>
                      <a:pt x="102" y="0"/>
                    </a:cubicBezTo>
                    <a:moveTo>
                      <a:pt x="102" y="0"/>
                    </a:moveTo>
                    <a:cubicBezTo>
                      <a:pt x="158" y="0"/>
                      <a:pt x="204" y="45"/>
                      <a:pt x="204" y="102"/>
                    </a:cubicBezTo>
                    <a:cubicBezTo>
                      <a:pt x="204" y="158"/>
                      <a:pt x="158" y="203"/>
                      <a:pt x="102" y="203"/>
                    </a:cubicBezTo>
                    <a:cubicBezTo>
                      <a:pt x="46" y="203"/>
                      <a:pt x="0" y="158"/>
                      <a:pt x="0" y="102"/>
                    </a:cubicBezTo>
                    <a:cubicBezTo>
                      <a:pt x="0" y="45"/>
                      <a:pt x="46" y="0"/>
                      <a:pt x="10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2" name="Freeform 33">
                <a:extLst>
                  <a:ext uri="{FF2B5EF4-FFF2-40B4-BE49-F238E27FC236}">
                    <a16:creationId xmlns:a16="http://schemas.microsoft.com/office/drawing/2014/main" id="{76EB0089-ABDF-C8CF-B8EB-725D7AF3181F}"/>
                  </a:ext>
                </a:extLst>
              </p:cNvPr>
              <p:cNvSpPr>
                <a:spLocks noEditPoints="1"/>
              </p:cNvSpPr>
              <p:nvPr/>
            </p:nvSpPr>
            <p:spPr bwMode="auto">
              <a:xfrm>
                <a:off x="7112895" y="1976237"/>
                <a:ext cx="90075" cy="90075"/>
              </a:xfrm>
              <a:custGeom>
                <a:avLst/>
                <a:gdLst>
                  <a:gd name="T0" fmla="*/ 101 w 203"/>
                  <a:gd name="T1" fmla="*/ 0 h 203"/>
                  <a:gd name="T2" fmla="*/ 101 w 203"/>
                  <a:gd name="T3" fmla="*/ 0 h 203"/>
                  <a:gd name="T4" fmla="*/ 101 w 203"/>
                  <a:gd name="T5" fmla="*/ 0 h 203"/>
                  <a:gd name="T6" fmla="*/ 203 w 203"/>
                  <a:gd name="T7" fmla="*/ 102 h 203"/>
                  <a:gd name="T8" fmla="*/ 101 w 203"/>
                  <a:gd name="T9" fmla="*/ 203 h 203"/>
                  <a:gd name="T10" fmla="*/ 0 w 203"/>
                  <a:gd name="T11" fmla="*/ 102 h 203"/>
                  <a:gd name="T12" fmla="*/ 101 w 203"/>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01" y="0"/>
                    </a:moveTo>
                    <a:cubicBezTo>
                      <a:pt x="101" y="0"/>
                      <a:pt x="101" y="0"/>
                      <a:pt x="101" y="0"/>
                    </a:cubicBezTo>
                    <a:moveTo>
                      <a:pt x="101" y="0"/>
                    </a:moveTo>
                    <a:cubicBezTo>
                      <a:pt x="158" y="0"/>
                      <a:pt x="203" y="45"/>
                      <a:pt x="203" y="102"/>
                    </a:cubicBezTo>
                    <a:cubicBezTo>
                      <a:pt x="203" y="158"/>
                      <a:pt x="158" y="203"/>
                      <a:pt x="101" y="203"/>
                    </a:cubicBezTo>
                    <a:cubicBezTo>
                      <a:pt x="45" y="203"/>
                      <a:pt x="0" y="158"/>
                      <a:pt x="0" y="102"/>
                    </a:cubicBezTo>
                    <a:cubicBezTo>
                      <a:pt x="0" y="45"/>
                      <a:pt x="45" y="0"/>
                      <a:pt x="10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graphicFrame>
        <p:nvGraphicFramePr>
          <p:cNvPr id="13" name="Table 12">
            <a:extLst>
              <a:ext uri="{FF2B5EF4-FFF2-40B4-BE49-F238E27FC236}">
                <a16:creationId xmlns:a16="http://schemas.microsoft.com/office/drawing/2014/main" id="{62A2A177-A9CF-872A-F6A7-C4139CC88356}"/>
              </a:ext>
            </a:extLst>
          </p:cNvPr>
          <p:cNvGraphicFramePr>
            <a:graphicFrameLocks noGrp="1"/>
          </p:cNvGraphicFramePr>
          <p:nvPr>
            <p:extLst>
              <p:ext uri="{D42A27DB-BD31-4B8C-83A1-F6EECF244321}">
                <p14:modId xmlns:p14="http://schemas.microsoft.com/office/powerpoint/2010/main" val="3961911385"/>
              </p:ext>
            </p:extLst>
          </p:nvPr>
        </p:nvGraphicFramePr>
        <p:xfrm>
          <a:off x="6677206" y="2224331"/>
          <a:ext cx="4965116" cy="1310781"/>
        </p:xfrm>
        <a:graphic>
          <a:graphicData uri="http://schemas.openxmlformats.org/drawingml/2006/table">
            <a:tbl>
              <a:tblPr>
                <a:tableStyleId>{5C22544A-7EE6-4342-B048-85BDC9FD1C3A}</a:tableStyleId>
              </a:tblPr>
              <a:tblGrid>
                <a:gridCol w="4299065">
                  <a:extLst>
                    <a:ext uri="{9D8B030D-6E8A-4147-A177-3AD203B41FA5}">
                      <a16:colId xmlns:a16="http://schemas.microsoft.com/office/drawing/2014/main" val="2609019301"/>
                    </a:ext>
                  </a:extLst>
                </a:gridCol>
                <a:gridCol w="666051">
                  <a:extLst>
                    <a:ext uri="{9D8B030D-6E8A-4147-A177-3AD203B41FA5}">
                      <a16:colId xmlns:a16="http://schemas.microsoft.com/office/drawing/2014/main" val="4079505057"/>
                    </a:ext>
                  </a:extLst>
                </a:gridCol>
              </a:tblGrid>
              <a:tr h="436927">
                <a:tc>
                  <a:txBody>
                    <a:bodyPr/>
                    <a:lstStyle/>
                    <a:p>
                      <a:r>
                        <a:rPr lang="en-US" sz="1200" b="0" i="0" kern="1200" dirty="0">
                          <a:solidFill>
                            <a:schemeClr val="tx1"/>
                          </a:solidFill>
                          <a:effectLst/>
                          <a:latin typeface="+mj-lt"/>
                          <a:ea typeface="+mn-ea"/>
                          <a:cs typeface="+mn-cs"/>
                        </a:rPr>
                        <a:t>Home delivery convenience</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82%</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36927">
                <a:tc>
                  <a:txBody>
                    <a:bodyPr/>
                    <a:lstStyle/>
                    <a:p>
                      <a:pPr marL="0" algn="l" defTabSz="914400" rtl="0" eaLnBrk="1" latinLnBrk="0" hangingPunct="1"/>
                      <a:r>
                        <a:rPr lang="en-US" sz="1200" b="0" i="0" dirty="0">
                          <a:solidFill>
                            <a:srgbClr val="333333"/>
                          </a:solidFill>
                          <a:effectLst/>
                          <a:latin typeface="+mj-lt"/>
                        </a:rPr>
                        <a:t>Better prices / exclusive deals</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71%</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36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j-lt"/>
                        </a:rPr>
                        <a:t>Avoid crowded stores during Tet</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64%</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bl>
          </a:graphicData>
        </a:graphic>
      </p:graphicFrame>
      <p:sp>
        <p:nvSpPr>
          <p:cNvPr id="14" name="Rectangle: Rounded Corners 13">
            <a:extLst>
              <a:ext uri="{FF2B5EF4-FFF2-40B4-BE49-F238E27FC236}">
                <a16:creationId xmlns:a16="http://schemas.microsoft.com/office/drawing/2014/main" id="{B8042AA0-3A6E-E8C6-D735-BD8790F23E07}"/>
              </a:ext>
            </a:extLst>
          </p:cNvPr>
          <p:cNvSpPr/>
          <p:nvPr/>
        </p:nvSpPr>
        <p:spPr>
          <a:xfrm>
            <a:off x="7122223" y="1843373"/>
            <a:ext cx="3178704" cy="311097"/>
          </a:xfrm>
          <a:prstGeom prst="roundRect">
            <a:avLst>
              <a:gd name="adj" fmla="val 50000"/>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E-Commerce</a:t>
            </a:r>
            <a:endParaRPr lang="en-US" sz="1200" dirty="0"/>
          </a:p>
        </p:txBody>
      </p:sp>
      <p:sp>
        <p:nvSpPr>
          <p:cNvPr id="15" name="Oval 14">
            <a:extLst>
              <a:ext uri="{FF2B5EF4-FFF2-40B4-BE49-F238E27FC236}">
                <a16:creationId xmlns:a16="http://schemas.microsoft.com/office/drawing/2014/main" id="{DCBCF564-4B80-04F6-F16F-8E7895BDDD66}"/>
              </a:ext>
            </a:extLst>
          </p:cNvPr>
          <p:cNvSpPr/>
          <p:nvPr/>
        </p:nvSpPr>
        <p:spPr>
          <a:xfrm>
            <a:off x="6639268" y="1796609"/>
            <a:ext cx="404623" cy="404623"/>
          </a:xfrm>
          <a:prstGeom prst="ellipse">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C0DB4CB-F137-0847-9DE4-0406C289B4A8}"/>
              </a:ext>
            </a:extLst>
          </p:cNvPr>
          <p:cNvGrpSpPr/>
          <p:nvPr/>
        </p:nvGrpSpPr>
        <p:grpSpPr>
          <a:xfrm>
            <a:off x="6724897" y="1891040"/>
            <a:ext cx="233363" cy="238030"/>
            <a:chOff x="11228387" y="4544769"/>
            <a:chExt cx="476250" cy="485775"/>
          </a:xfrm>
          <a:solidFill>
            <a:schemeClr val="bg1"/>
          </a:solidFill>
        </p:grpSpPr>
        <p:sp>
          <p:nvSpPr>
            <p:cNvPr id="17" name="Freeform 316">
              <a:extLst>
                <a:ext uri="{FF2B5EF4-FFF2-40B4-BE49-F238E27FC236}">
                  <a16:creationId xmlns:a16="http://schemas.microsoft.com/office/drawing/2014/main" id="{E343A5D7-E4F6-A13B-07E9-2B6F561F7C5C}"/>
                </a:ext>
              </a:extLst>
            </p:cNvPr>
            <p:cNvSpPr>
              <a:spLocks noEditPoints="1"/>
            </p:cNvSpPr>
            <p:nvPr/>
          </p:nvSpPr>
          <p:spPr bwMode="auto">
            <a:xfrm>
              <a:off x="11228387" y="4544769"/>
              <a:ext cx="476250" cy="485775"/>
            </a:xfrm>
            <a:custGeom>
              <a:avLst/>
              <a:gdLst>
                <a:gd name="T0" fmla="*/ 548 w 1344"/>
                <a:gd name="T1" fmla="*/ 1323 h 1366"/>
                <a:gd name="T2" fmla="*/ 580 w 1344"/>
                <a:gd name="T3" fmla="*/ 1069 h 1366"/>
                <a:gd name="T4" fmla="*/ 764 w 1344"/>
                <a:gd name="T5" fmla="*/ 1069 h 1366"/>
                <a:gd name="T6" fmla="*/ 796 w 1344"/>
                <a:gd name="T7" fmla="*/ 1323 h 1366"/>
                <a:gd name="T8" fmla="*/ 548 w 1344"/>
                <a:gd name="T9" fmla="*/ 1323 h 1366"/>
                <a:gd name="T10" fmla="*/ 1323 w 1344"/>
                <a:gd name="T11" fmla="*/ 214 h 1366"/>
                <a:gd name="T12" fmla="*/ 1344 w 1344"/>
                <a:gd name="T13" fmla="*/ 192 h 1366"/>
                <a:gd name="T14" fmla="*/ 1344 w 1344"/>
                <a:gd name="T15" fmla="*/ 106 h 1366"/>
                <a:gd name="T16" fmla="*/ 1237 w 1344"/>
                <a:gd name="T17" fmla="*/ 0 h 1366"/>
                <a:gd name="T18" fmla="*/ 107 w 1344"/>
                <a:gd name="T19" fmla="*/ 0 h 1366"/>
                <a:gd name="T20" fmla="*/ 0 w 1344"/>
                <a:gd name="T21" fmla="*/ 106 h 1366"/>
                <a:gd name="T22" fmla="*/ 0 w 1344"/>
                <a:gd name="T23" fmla="*/ 962 h 1366"/>
                <a:gd name="T24" fmla="*/ 107 w 1344"/>
                <a:gd name="T25" fmla="*/ 1069 h 1366"/>
                <a:gd name="T26" fmla="*/ 267 w 1344"/>
                <a:gd name="T27" fmla="*/ 1069 h 1366"/>
                <a:gd name="T28" fmla="*/ 288 w 1344"/>
                <a:gd name="T29" fmla="*/ 1048 h 1366"/>
                <a:gd name="T30" fmla="*/ 267 w 1344"/>
                <a:gd name="T31" fmla="*/ 1026 h 1366"/>
                <a:gd name="T32" fmla="*/ 107 w 1344"/>
                <a:gd name="T33" fmla="*/ 1026 h 1366"/>
                <a:gd name="T34" fmla="*/ 43 w 1344"/>
                <a:gd name="T35" fmla="*/ 962 h 1366"/>
                <a:gd name="T36" fmla="*/ 43 w 1344"/>
                <a:gd name="T37" fmla="*/ 932 h 1366"/>
                <a:gd name="T38" fmla="*/ 1301 w 1344"/>
                <a:gd name="T39" fmla="*/ 932 h 1366"/>
                <a:gd name="T40" fmla="*/ 1301 w 1344"/>
                <a:gd name="T41" fmla="*/ 962 h 1366"/>
                <a:gd name="T42" fmla="*/ 1237 w 1344"/>
                <a:gd name="T43" fmla="*/ 1026 h 1366"/>
                <a:gd name="T44" fmla="*/ 370 w 1344"/>
                <a:gd name="T45" fmla="*/ 1026 h 1366"/>
                <a:gd name="T46" fmla="*/ 348 w 1344"/>
                <a:gd name="T47" fmla="*/ 1048 h 1366"/>
                <a:gd name="T48" fmla="*/ 370 w 1344"/>
                <a:gd name="T49" fmla="*/ 1069 h 1366"/>
                <a:gd name="T50" fmla="*/ 536 w 1344"/>
                <a:gd name="T51" fmla="*/ 1069 h 1366"/>
                <a:gd name="T52" fmla="*/ 504 w 1344"/>
                <a:gd name="T53" fmla="*/ 1323 h 1366"/>
                <a:gd name="T54" fmla="*/ 341 w 1344"/>
                <a:gd name="T55" fmla="*/ 1323 h 1366"/>
                <a:gd name="T56" fmla="*/ 320 w 1344"/>
                <a:gd name="T57" fmla="*/ 1345 h 1366"/>
                <a:gd name="T58" fmla="*/ 341 w 1344"/>
                <a:gd name="T59" fmla="*/ 1366 h 1366"/>
                <a:gd name="T60" fmla="*/ 1003 w 1344"/>
                <a:gd name="T61" fmla="*/ 1366 h 1366"/>
                <a:gd name="T62" fmla="*/ 1024 w 1344"/>
                <a:gd name="T63" fmla="*/ 1345 h 1366"/>
                <a:gd name="T64" fmla="*/ 1003 w 1344"/>
                <a:gd name="T65" fmla="*/ 1323 h 1366"/>
                <a:gd name="T66" fmla="*/ 839 w 1344"/>
                <a:gd name="T67" fmla="*/ 1323 h 1366"/>
                <a:gd name="T68" fmla="*/ 807 w 1344"/>
                <a:gd name="T69" fmla="*/ 1069 h 1366"/>
                <a:gd name="T70" fmla="*/ 1237 w 1344"/>
                <a:gd name="T71" fmla="*/ 1069 h 1366"/>
                <a:gd name="T72" fmla="*/ 1344 w 1344"/>
                <a:gd name="T73" fmla="*/ 962 h 1366"/>
                <a:gd name="T74" fmla="*/ 1344 w 1344"/>
                <a:gd name="T75" fmla="*/ 300 h 1366"/>
                <a:gd name="T76" fmla="*/ 1323 w 1344"/>
                <a:gd name="T77" fmla="*/ 279 h 1366"/>
                <a:gd name="T78" fmla="*/ 1301 w 1344"/>
                <a:gd name="T79" fmla="*/ 300 h 1366"/>
                <a:gd name="T80" fmla="*/ 1301 w 1344"/>
                <a:gd name="T81" fmla="*/ 890 h 1366"/>
                <a:gd name="T82" fmla="*/ 43 w 1344"/>
                <a:gd name="T83" fmla="*/ 890 h 1366"/>
                <a:gd name="T84" fmla="*/ 43 w 1344"/>
                <a:gd name="T85" fmla="*/ 106 h 1366"/>
                <a:gd name="T86" fmla="*/ 107 w 1344"/>
                <a:gd name="T87" fmla="*/ 42 h 1366"/>
                <a:gd name="T88" fmla="*/ 1237 w 1344"/>
                <a:gd name="T89" fmla="*/ 42 h 1366"/>
                <a:gd name="T90" fmla="*/ 1301 w 1344"/>
                <a:gd name="T91" fmla="*/ 106 h 1366"/>
                <a:gd name="T92" fmla="*/ 1301 w 1344"/>
                <a:gd name="T93" fmla="*/ 192 h 1366"/>
                <a:gd name="T94" fmla="*/ 1323 w 1344"/>
                <a:gd name="T95" fmla="*/ 21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4" h="1366">
                  <a:moveTo>
                    <a:pt x="548" y="1323"/>
                  </a:moveTo>
                  <a:cubicBezTo>
                    <a:pt x="580" y="1069"/>
                    <a:pt x="580" y="1069"/>
                    <a:pt x="580" y="1069"/>
                  </a:cubicBezTo>
                  <a:cubicBezTo>
                    <a:pt x="764" y="1069"/>
                    <a:pt x="764" y="1069"/>
                    <a:pt x="764" y="1069"/>
                  </a:cubicBezTo>
                  <a:cubicBezTo>
                    <a:pt x="796" y="1323"/>
                    <a:pt x="796" y="1323"/>
                    <a:pt x="796" y="1323"/>
                  </a:cubicBezTo>
                  <a:cubicBezTo>
                    <a:pt x="548" y="1323"/>
                    <a:pt x="548" y="1323"/>
                    <a:pt x="548" y="1323"/>
                  </a:cubicBezTo>
                  <a:close/>
                  <a:moveTo>
                    <a:pt x="1323" y="214"/>
                  </a:moveTo>
                  <a:cubicBezTo>
                    <a:pt x="1335" y="214"/>
                    <a:pt x="1344" y="204"/>
                    <a:pt x="1344" y="192"/>
                  </a:cubicBezTo>
                  <a:cubicBezTo>
                    <a:pt x="1344" y="106"/>
                    <a:pt x="1344" y="106"/>
                    <a:pt x="1344" y="106"/>
                  </a:cubicBezTo>
                  <a:cubicBezTo>
                    <a:pt x="1344" y="48"/>
                    <a:pt x="1296" y="0"/>
                    <a:pt x="1237" y="0"/>
                  </a:cubicBezTo>
                  <a:cubicBezTo>
                    <a:pt x="107" y="0"/>
                    <a:pt x="107" y="0"/>
                    <a:pt x="107" y="0"/>
                  </a:cubicBezTo>
                  <a:cubicBezTo>
                    <a:pt x="48" y="0"/>
                    <a:pt x="0" y="48"/>
                    <a:pt x="0" y="106"/>
                  </a:cubicBezTo>
                  <a:cubicBezTo>
                    <a:pt x="0" y="962"/>
                    <a:pt x="0" y="962"/>
                    <a:pt x="0" y="962"/>
                  </a:cubicBezTo>
                  <a:cubicBezTo>
                    <a:pt x="0" y="1021"/>
                    <a:pt x="48" y="1069"/>
                    <a:pt x="107" y="1069"/>
                  </a:cubicBezTo>
                  <a:cubicBezTo>
                    <a:pt x="267" y="1069"/>
                    <a:pt x="267" y="1069"/>
                    <a:pt x="267" y="1069"/>
                  </a:cubicBezTo>
                  <a:cubicBezTo>
                    <a:pt x="279" y="1069"/>
                    <a:pt x="288" y="1060"/>
                    <a:pt x="288" y="1048"/>
                  </a:cubicBezTo>
                  <a:cubicBezTo>
                    <a:pt x="288" y="1036"/>
                    <a:pt x="279" y="1026"/>
                    <a:pt x="267" y="1026"/>
                  </a:cubicBezTo>
                  <a:cubicBezTo>
                    <a:pt x="107" y="1026"/>
                    <a:pt x="107" y="1026"/>
                    <a:pt x="107" y="1026"/>
                  </a:cubicBezTo>
                  <a:cubicBezTo>
                    <a:pt x="71" y="1026"/>
                    <a:pt x="43" y="998"/>
                    <a:pt x="43" y="962"/>
                  </a:cubicBezTo>
                  <a:cubicBezTo>
                    <a:pt x="43" y="932"/>
                    <a:pt x="43" y="932"/>
                    <a:pt x="43" y="932"/>
                  </a:cubicBezTo>
                  <a:cubicBezTo>
                    <a:pt x="1301" y="932"/>
                    <a:pt x="1301" y="932"/>
                    <a:pt x="1301" y="932"/>
                  </a:cubicBezTo>
                  <a:cubicBezTo>
                    <a:pt x="1301" y="962"/>
                    <a:pt x="1301" y="962"/>
                    <a:pt x="1301" y="962"/>
                  </a:cubicBezTo>
                  <a:cubicBezTo>
                    <a:pt x="1301" y="998"/>
                    <a:pt x="1272" y="1026"/>
                    <a:pt x="1237" y="1026"/>
                  </a:cubicBezTo>
                  <a:cubicBezTo>
                    <a:pt x="370" y="1026"/>
                    <a:pt x="370" y="1026"/>
                    <a:pt x="370" y="1026"/>
                  </a:cubicBezTo>
                  <a:cubicBezTo>
                    <a:pt x="358" y="1026"/>
                    <a:pt x="348" y="1036"/>
                    <a:pt x="348" y="1048"/>
                  </a:cubicBezTo>
                  <a:cubicBezTo>
                    <a:pt x="348" y="1060"/>
                    <a:pt x="358" y="1069"/>
                    <a:pt x="370" y="1069"/>
                  </a:cubicBezTo>
                  <a:cubicBezTo>
                    <a:pt x="536" y="1069"/>
                    <a:pt x="536" y="1069"/>
                    <a:pt x="536" y="1069"/>
                  </a:cubicBezTo>
                  <a:cubicBezTo>
                    <a:pt x="504" y="1323"/>
                    <a:pt x="504" y="1323"/>
                    <a:pt x="504" y="1323"/>
                  </a:cubicBezTo>
                  <a:cubicBezTo>
                    <a:pt x="341" y="1323"/>
                    <a:pt x="341" y="1323"/>
                    <a:pt x="341" y="1323"/>
                  </a:cubicBezTo>
                  <a:cubicBezTo>
                    <a:pt x="329" y="1323"/>
                    <a:pt x="320" y="1333"/>
                    <a:pt x="320" y="1345"/>
                  </a:cubicBezTo>
                  <a:cubicBezTo>
                    <a:pt x="320" y="1357"/>
                    <a:pt x="329" y="1366"/>
                    <a:pt x="341" y="1366"/>
                  </a:cubicBezTo>
                  <a:cubicBezTo>
                    <a:pt x="1003" y="1366"/>
                    <a:pt x="1003" y="1366"/>
                    <a:pt x="1003" y="1366"/>
                  </a:cubicBezTo>
                  <a:cubicBezTo>
                    <a:pt x="1015" y="1366"/>
                    <a:pt x="1024" y="1357"/>
                    <a:pt x="1024" y="1345"/>
                  </a:cubicBezTo>
                  <a:cubicBezTo>
                    <a:pt x="1024" y="1333"/>
                    <a:pt x="1015" y="1323"/>
                    <a:pt x="1003" y="1323"/>
                  </a:cubicBezTo>
                  <a:cubicBezTo>
                    <a:pt x="839" y="1323"/>
                    <a:pt x="839" y="1323"/>
                    <a:pt x="839" y="1323"/>
                  </a:cubicBezTo>
                  <a:cubicBezTo>
                    <a:pt x="807" y="1069"/>
                    <a:pt x="807" y="1069"/>
                    <a:pt x="807" y="1069"/>
                  </a:cubicBezTo>
                  <a:cubicBezTo>
                    <a:pt x="1237" y="1069"/>
                    <a:pt x="1237" y="1069"/>
                    <a:pt x="1237" y="1069"/>
                  </a:cubicBezTo>
                  <a:cubicBezTo>
                    <a:pt x="1296" y="1069"/>
                    <a:pt x="1344" y="1021"/>
                    <a:pt x="1344" y="962"/>
                  </a:cubicBezTo>
                  <a:cubicBezTo>
                    <a:pt x="1344" y="300"/>
                    <a:pt x="1344" y="300"/>
                    <a:pt x="1344" y="300"/>
                  </a:cubicBezTo>
                  <a:cubicBezTo>
                    <a:pt x="1344" y="288"/>
                    <a:pt x="1335" y="279"/>
                    <a:pt x="1323" y="279"/>
                  </a:cubicBezTo>
                  <a:cubicBezTo>
                    <a:pt x="1310" y="279"/>
                    <a:pt x="1301" y="288"/>
                    <a:pt x="1301" y="300"/>
                  </a:cubicBezTo>
                  <a:cubicBezTo>
                    <a:pt x="1301" y="890"/>
                    <a:pt x="1301" y="890"/>
                    <a:pt x="1301" y="890"/>
                  </a:cubicBezTo>
                  <a:cubicBezTo>
                    <a:pt x="43" y="890"/>
                    <a:pt x="43" y="890"/>
                    <a:pt x="43" y="890"/>
                  </a:cubicBezTo>
                  <a:cubicBezTo>
                    <a:pt x="43" y="106"/>
                    <a:pt x="43" y="106"/>
                    <a:pt x="43" y="106"/>
                  </a:cubicBezTo>
                  <a:cubicBezTo>
                    <a:pt x="43" y="71"/>
                    <a:pt x="71" y="42"/>
                    <a:pt x="107" y="42"/>
                  </a:cubicBezTo>
                  <a:cubicBezTo>
                    <a:pt x="1237" y="42"/>
                    <a:pt x="1237" y="42"/>
                    <a:pt x="1237" y="42"/>
                  </a:cubicBezTo>
                  <a:cubicBezTo>
                    <a:pt x="1272" y="42"/>
                    <a:pt x="1301" y="71"/>
                    <a:pt x="1301" y="106"/>
                  </a:cubicBezTo>
                  <a:cubicBezTo>
                    <a:pt x="1301" y="192"/>
                    <a:pt x="1301" y="192"/>
                    <a:pt x="1301" y="192"/>
                  </a:cubicBezTo>
                  <a:cubicBezTo>
                    <a:pt x="1301" y="204"/>
                    <a:pt x="1310" y="214"/>
                    <a:pt x="1323" y="214"/>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8" name="Freeform 317">
              <a:extLst>
                <a:ext uri="{FF2B5EF4-FFF2-40B4-BE49-F238E27FC236}">
                  <a16:creationId xmlns:a16="http://schemas.microsoft.com/office/drawing/2014/main" id="{69969C2D-6EC5-204B-AD2E-A8211293545C}"/>
                </a:ext>
              </a:extLst>
            </p:cNvPr>
            <p:cNvSpPr>
              <a:spLocks/>
            </p:cNvSpPr>
            <p:nvPr/>
          </p:nvSpPr>
          <p:spPr bwMode="auto">
            <a:xfrm>
              <a:off x="11450637" y="4884494"/>
              <a:ext cx="31750" cy="15875"/>
            </a:xfrm>
            <a:custGeom>
              <a:avLst/>
              <a:gdLst>
                <a:gd name="T0" fmla="*/ 67 w 88"/>
                <a:gd name="T1" fmla="*/ 0 h 43"/>
                <a:gd name="T2" fmla="*/ 21 w 88"/>
                <a:gd name="T3" fmla="*/ 0 h 43"/>
                <a:gd name="T4" fmla="*/ 0 w 88"/>
                <a:gd name="T5" fmla="*/ 22 h 43"/>
                <a:gd name="T6" fmla="*/ 21 w 88"/>
                <a:gd name="T7" fmla="*/ 43 h 43"/>
                <a:gd name="T8" fmla="*/ 67 w 88"/>
                <a:gd name="T9" fmla="*/ 43 h 43"/>
                <a:gd name="T10" fmla="*/ 88 w 88"/>
                <a:gd name="T11" fmla="*/ 22 h 43"/>
                <a:gd name="T12" fmla="*/ 67 w 88"/>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88" h="43">
                  <a:moveTo>
                    <a:pt x="67" y="0"/>
                  </a:moveTo>
                  <a:cubicBezTo>
                    <a:pt x="21" y="0"/>
                    <a:pt x="21" y="0"/>
                    <a:pt x="21" y="0"/>
                  </a:cubicBezTo>
                  <a:cubicBezTo>
                    <a:pt x="9" y="0"/>
                    <a:pt x="0" y="10"/>
                    <a:pt x="0" y="22"/>
                  </a:cubicBezTo>
                  <a:cubicBezTo>
                    <a:pt x="0" y="33"/>
                    <a:pt x="9" y="43"/>
                    <a:pt x="21" y="43"/>
                  </a:cubicBezTo>
                  <a:cubicBezTo>
                    <a:pt x="67" y="43"/>
                    <a:pt x="67" y="43"/>
                    <a:pt x="67" y="43"/>
                  </a:cubicBezTo>
                  <a:cubicBezTo>
                    <a:pt x="79" y="43"/>
                    <a:pt x="88" y="33"/>
                    <a:pt x="88" y="22"/>
                  </a:cubicBezTo>
                  <a:cubicBezTo>
                    <a:pt x="88" y="10"/>
                    <a:pt x="79" y="0"/>
                    <a:pt x="6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9" name="Freeform 318">
              <a:extLst>
                <a:ext uri="{FF2B5EF4-FFF2-40B4-BE49-F238E27FC236}">
                  <a16:creationId xmlns:a16="http://schemas.microsoft.com/office/drawing/2014/main" id="{61EBE882-CD18-4A53-B46D-0EDCFA05EC4F}"/>
                </a:ext>
              </a:extLst>
            </p:cNvPr>
            <p:cNvSpPr>
              <a:spLocks noEditPoints="1"/>
            </p:cNvSpPr>
            <p:nvPr/>
          </p:nvSpPr>
          <p:spPr bwMode="auto">
            <a:xfrm>
              <a:off x="11283950" y="4609856"/>
              <a:ext cx="320675" cy="185737"/>
            </a:xfrm>
            <a:custGeom>
              <a:avLst/>
              <a:gdLst>
                <a:gd name="T0" fmla="*/ 731 w 900"/>
                <a:gd name="T1" fmla="*/ 251 h 522"/>
                <a:gd name="T2" fmla="*/ 848 w 900"/>
                <a:gd name="T3" fmla="*/ 180 h 522"/>
                <a:gd name="T4" fmla="*/ 785 w 900"/>
                <a:gd name="T5" fmla="*/ 365 h 522"/>
                <a:gd name="T6" fmla="*/ 723 w 900"/>
                <a:gd name="T7" fmla="*/ 294 h 522"/>
                <a:gd name="T8" fmla="*/ 785 w 900"/>
                <a:gd name="T9" fmla="*/ 365 h 522"/>
                <a:gd name="T10" fmla="*/ 685 w 900"/>
                <a:gd name="T11" fmla="*/ 479 h 522"/>
                <a:gd name="T12" fmla="*/ 771 w 900"/>
                <a:gd name="T13" fmla="*/ 408 h 522"/>
                <a:gd name="T14" fmla="*/ 665 w 900"/>
                <a:gd name="T15" fmla="*/ 365 h 522"/>
                <a:gd name="T16" fmla="*/ 567 w 900"/>
                <a:gd name="T17" fmla="*/ 294 h 522"/>
                <a:gd name="T18" fmla="*/ 665 w 900"/>
                <a:gd name="T19" fmla="*/ 365 h 522"/>
                <a:gd name="T20" fmla="*/ 567 w 900"/>
                <a:gd name="T21" fmla="*/ 479 h 522"/>
                <a:gd name="T22" fmla="*/ 656 w 900"/>
                <a:gd name="T23" fmla="*/ 408 h 522"/>
                <a:gd name="T24" fmla="*/ 525 w 900"/>
                <a:gd name="T25" fmla="*/ 251 h 522"/>
                <a:gd name="T26" fmla="*/ 390 w 900"/>
                <a:gd name="T27" fmla="*/ 180 h 522"/>
                <a:gd name="T28" fmla="*/ 525 w 900"/>
                <a:gd name="T29" fmla="*/ 251 h 522"/>
                <a:gd name="T30" fmla="*/ 427 w 900"/>
                <a:gd name="T31" fmla="*/ 365 h 522"/>
                <a:gd name="T32" fmla="*/ 525 w 900"/>
                <a:gd name="T33" fmla="*/ 294 h 522"/>
                <a:gd name="T34" fmla="*/ 525 w 900"/>
                <a:gd name="T35" fmla="*/ 479 h 522"/>
                <a:gd name="T36" fmla="*/ 436 w 900"/>
                <a:gd name="T37" fmla="*/ 408 h 522"/>
                <a:gd name="T38" fmla="*/ 525 w 900"/>
                <a:gd name="T39" fmla="*/ 479 h 522"/>
                <a:gd name="T40" fmla="*/ 312 w 900"/>
                <a:gd name="T41" fmla="*/ 408 h 522"/>
                <a:gd name="T42" fmla="*/ 407 w 900"/>
                <a:gd name="T43" fmla="*/ 479 h 522"/>
                <a:gd name="T44" fmla="*/ 298 w 900"/>
                <a:gd name="T45" fmla="*/ 365 h 522"/>
                <a:gd name="T46" fmla="*/ 369 w 900"/>
                <a:gd name="T47" fmla="*/ 294 h 522"/>
                <a:gd name="T48" fmla="*/ 298 w 900"/>
                <a:gd name="T49" fmla="*/ 365 h 522"/>
                <a:gd name="T50" fmla="*/ 346 w 900"/>
                <a:gd name="T51" fmla="*/ 180 h 522"/>
                <a:gd name="T52" fmla="*/ 263 w 900"/>
                <a:gd name="T53" fmla="*/ 251 h 522"/>
                <a:gd name="T54" fmla="*/ 567 w 900"/>
                <a:gd name="T55" fmla="*/ 180 h 522"/>
                <a:gd name="T56" fmla="*/ 688 w 900"/>
                <a:gd name="T57" fmla="*/ 251 h 522"/>
                <a:gd name="T58" fmla="*/ 567 w 900"/>
                <a:gd name="T59" fmla="*/ 180 h 522"/>
                <a:gd name="T60" fmla="*/ 877 w 900"/>
                <a:gd name="T61" fmla="*/ 137 h 522"/>
                <a:gd name="T62" fmla="*/ 729 w 900"/>
                <a:gd name="T63" fmla="*/ 137 h 522"/>
                <a:gd name="T64" fmla="*/ 364 w 900"/>
                <a:gd name="T65" fmla="*/ 137 h 522"/>
                <a:gd name="T66" fmla="*/ 190 w 900"/>
                <a:gd name="T67" fmla="*/ 15 h 522"/>
                <a:gd name="T68" fmla="*/ 21 w 900"/>
                <a:gd name="T69" fmla="*/ 0 h 522"/>
                <a:gd name="T70" fmla="*/ 21 w 900"/>
                <a:gd name="T71" fmla="*/ 43 h 522"/>
                <a:gd name="T72" fmla="*/ 298 w 900"/>
                <a:gd name="T73" fmla="*/ 507 h 522"/>
                <a:gd name="T74" fmla="*/ 763 w 900"/>
                <a:gd name="T75" fmla="*/ 522 h 522"/>
                <a:gd name="T76" fmla="*/ 898 w 900"/>
                <a:gd name="T77" fmla="*/ 16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0" h="522">
                  <a:moveTo>
                    <a:pt x="824" y="251"/>
                  </a:moveTo>
                  <a:cubicBezTo>
                    <a:pt x="731" y="251"/>
                    <a:pt x="731" y="251"/>
                    <a:pt x="731" y="251"/>
                  </a:cubicBezTo>
                  <a:cubicBezTo>
                    <a:pt x="746" y="180"/>
                    <a:pt x="746" y="180"/>
                    <a:pt x="746" y="180"/>
                  </a:cubicBezTo>
                  <a:cubicBezTo>
                    <a:pt x="848" y="180"/>
                    <a:pt x="848" y="180"/>
                    <a:pt x="848" y="180"/>
                  </a:cubicBezTo>
                  <a:lnTo>
                    <a:pt x="824" y="251"/>
                  </a:lnTo>
                  <a:close/>
                  <a:moveTo>
                    <a:pt x="785" y="365"/>
                  </a:moveTo>
                  <a:cubicBezTo>
                    <a:pt x="709" y="365"/>
                    <a:pt x="709" y="365"/>
                    <a:pt x="709" y="365"/>
                  </a:cubicBezTo>
                  <a:cubicBezTo>
                    <a:pt x="723" y="294"/>
                    <a:pt x="723" y="294"/>
                    <a:pt x="723" y="294"/>
                  </a:cubicBezTo>
                  <a:cubicBezTo>
                    <a:pt x="810" y="294"/>
                    <a:pt x="810" y="294"/>
                    <a:pt x="810" y="294"/>
                  </a:cubicBezTo>
                  <a:lnTo>
                    <a:pt x="785" y="365"/>
                  </a:lnTo>
                  <a:close/>
                  <a:moveTo>
                    <a:pt x="747" y="479"/>
                  </a:moveTo>
                  <a:cubicBezTo>
                    <a:pt x="685" y="479"/>
                    <a:pt x="685" y="479"/>
                    <a:pt x="685" y="479"/>
                  </a:cubicBezTo>
                  <a:cubicBezTo>
                    <a:pt x="700" y="408"/>
                    <a:pt x="700" y="408"/>
                    <a:pt x="700" y="408"/>
                  </a:cubicBezTo>
                  <a:cubicBezTo>
                    <a:pt x="771" y="408"/>
                    <a:pt x="771" y="408"/>
                    <a:pt x="771" y="408"/>
                  </a:cubicBezTo>
                  <a:lnTo>
                    <a:pt x="747" y="479"/>
                  </a:lnTo>
                  <a:close/>
                  <a:moveTo>
                    <a:pt x="665" y="365"/>
                  </a:moveTo>
                  <a:cubicBezTo>
                    <a:pt x="567" y="365"/>
                    <a:pt x="567" y="365"/>
                    <a:pt x="567" y="365"/>
                  </a:cubicBezTo>
                  <a:cubicBezTo>
                    <a:pt x="567" y="294"/>
                    <a:pt x="567" y="294"/>
                    <a:pt x="567" y="294"/>
                  </a:cubicBezTo>
                  <a:cubicBezTo>
                    <a:pt x="679" y="294"/>
                    <a:pt x="679" y="294"/>
                    <a:pt x="679" y="294"/>
                  </a:cubicBezTo>
                  <a:lnTo>
                    <a:pt x="665" y="365"/>
                  </a:lnTo>
                  <a:close/>
                  <a:moveTo>
                    <a:pt x="641" y="479"/>
                  </a:moveTo>
                  <a:cubicBezTo>
                    <a:pt x="567" y="479"/>
                    <a:pt x="567" y="479"/>
                    <a:pt x="567" y="479"/>
                  </a:cubicBezTo>
                  <a:cubicBezTo>
                    <a:pt x="567" y="408"/>
                    <a:pt x="567" y="408"/>
                    <a:pt x="567" y="408"/>
                  </a:cubicBezTo>
                  <a:cubicBezTo>
                    <a:pt x="656" y="408"/>
                    <a:pt x="656" y="408"/>
                    <a:pt x="656" y="408"/>
                  </a:cubicBezTo>
                  <a:lnTo>
                    <a:pt x="641" y="479"/>
                  </a:lnTo>
                  <a:close/>
                  <a:moveTo>
                    <a:pt x="525" y="251"/>
                  </a:moveTo>
                  <a:cubicBezTo>
                    <a:pt x="405" y="251"/>
                    <a:pt x="405" y="251"/>
                    <a:pt x="405" y="251"/>
                  </a:cubicBezTo>
                  <a:cubicBezTo>
                    <a:pt x="390" y="180"/>
                    <a:pt x="390" y="180"/>
                    <a:pt x="390" y="180"/>
                  </a:cubicBezTo>
                  <a:cubicBezTo>
                    <a:pt x="525" y="180"/>
                    <a:pt x="525" y="180"/>
                    <a:pt x="525" y="180"/>
                  </a:cubicBezTo>
                  <a:lnTo>
                    <a:pt x="525" y="251"/>
                  </a:lnTo>
                  <a:close/>
                  <a:moveTo>
                    <a:pt x="525" y="365"/>
                  </a:moveTo>
                  <a:cubicBezTo>
                    <a:pt x="427" y="365"/>
                    <a:pt x="427" y="365"/>
                    <a:pt x="427" y="365"/>
                  </a:cubicBezTo>
                  <a:cubicBezTo>
                    <a:pt x="413" y="294"/>
                    <a:pt x="413" y="294"/>
                    <a:pt x="413" y="294"/>
                  </a:cubicBezTo>
                  <a:cubicBezTo>
                    <a:pt x="525" y="294"/>
                    <a:pt x="525" y="294"/>
                    <a:pt x="525" y="294"/>
                  </a:cubicBezTo>
                  <a:cubicBezTo>
                    <a:pt x="525" y="365"/>
                    <a:pt x="525" y="365"/>
                    <a:pt x="525" y="365"/>
                  </a:cubicBezTo>
                  <a:close/>
                  <a:moveTo>
                    <a:pt x="525" y="479"/>
                  </a:moveTo>
                  <a:cubicBezTo>
                    <a:pt x="451" y="479"/>
                    <a:pt x="451" y="479"/>
                    <a:pt x="451" y="479"/>
                  </a:cubicBezTo>
                  <a:cubicBezTo>
                    <a:pt x="436" y="408"/>
                    <a:pt x="436" y="408"/>
                    <a:pt x="436" y="408"/>
                  </a:cubicBezTo>
                  <a:cubicBezTo>
                    <a:pt x="525" y="408"/>
                    <a:pt x="525" y="408"/>
                    <a:pt x="525" y="408"/>
                  </a:cubicBezTo>
                  <a:lnTo>
                    <a:pt x="525" y="479"/>
                  </a:lnTo>
                  <a:close/>
                  <a:moveTo>
                    <a:pt x="334" y="479"/>
                  </a:moveTo>
                  <a:cubicBezTo>
                    <a:pt x="312" y="408"/>
                    <a:pt x="312" y="408"/>
                    <a:pt x="312" y="408"/>
                  </a:cubicBezTo>
                  <a:cubicBezTo>
                    <a:pt x="393" y="408"/>
                    <a:pt x="393" y="408"/>
                    <a:pt x="393" y="408"/>
                  </a:cubicBezTo>
                  <a:cubicBezTo>
                    <a:pt x="407" y="479"/>
                    <a:pt x="407" y="479"/>
                    <a:pt x="407" y="479"/>
                  </a:cubicBezTo>
                  <a:lnTo>
                    <a:pt x="334" y="479"/>
                  </a:lnTo>
                  <a:close/>
                  <a:moveTo>
                    <a:pt x="298" y="365"/>
                  </a:moveTo>
                  <a:cubicBezTo>
                    <a:pt x="276" y="294"/>
                    <a:pt x="276" y="294"/>
                    <a:pt x="276" y="294"/>
                  </a:cubicBezTo>
                  <a:cubicBezTo>
                    <a:pt x="369" y="294"/>
                    <a:pt x="369" y="294"/>
                    <a:pt x="369" y="294"/>
                  </a:cubicBezTo>
                  <a:cubicBezTo>
                    <a:pt x="384" y="365"/>
                    <a:pt x="384" y="365"/>
                    <a:pt x="384" y="365"/>
                  </a:cubicBezTo>
                  <a:lnTo>
                    <a:pt x="298" y="365"/>
                  </a:lnTo>
                  <a:close/>
                  <a:moveTo>
                    <a:pt x="241" y="180"/>
                  </a:moveTo>
                  <a:cubicBezTo>
                    <a:pt x="346" y="180"/>
                    <a:pt x="346" y="180"/>
                    <a:pt x="346" y="180"/>
                  </a:cubicBezTo>
                  <a:cubicBezTo>
                    <a:pt x="360" y="251"/>
                    <a:pt x="360" y="251"/>
                    <a:pt x="360" y="251"/>
                  </a:cubicBezTo>
                  <a:cubicBezTo>
                    <a:pt x="263" y="251"/>
                    <a:pt x="263" y="251"/>
                    <a:pt x="263" y="251"/>
                  </a:cubicBezTo>
                  <a:lnTo>
                    <a:pt x="241" y="180"/>
                  </a:lnTo>
                  <a:close/>
                  <a:moveTo>
                    <a:pt x="567" y="180"/>
                  </a:moveTo>
                  <a:cubicBezTo>
                    <a:pt x="703" y="180"/>
                    <a:pt x="703" y="180"/>
                    <a:pt x="703" y="180"/>
                  </a:cubicBezTo>
                  <a:cubicBezTo>
                    <a:pt x="688" y="251"/>
                    <a:pt x="688" y="251"/>
                    <a:pt x="688" y="251"/>
                  </a:cubicBezTo>
                  <a:cubicBezTo>
                    <a:pt x="567" y="251"/>
                    <a:pt x="567" y="251"/>
                    <a:pt x="567" y="251"/>
                  </a:cubicBezTo>
                  <a:lnTo>
                    <a:pt x="567" y="180"/>
                  </a:lnTo>
                  <a:close/>
                  <a:moveTo>
                    <a:pt x="894" y="146"/>
                  </a:moveTo>
                  <a:cubicBezTo>
                    <a:pt x="890" y="141"/>
                    <a:pt x="884" y="137"/>
                    <a:pt x="877" y="137"/>
                  </a:cubicBezTo>
                  <a:cubicBezTo>
                    <a:pt x="729" y="137"/>
                    <a:pt x="729" y="137"/>
                    <a:pt x="729" y="137"/>
                  </a:cubicBezTo>
                  <a:cubicBezTo>
                    <a:pt x="729" y="137"/>
                    <a:pt x="729" y="137"/>
                    <a:pt x="729" y="137"/>
                  </a:cubicBezTo>
                  <a:cubicBezTo>
                    <a:pt x="364" y="137"/>
                    <a:pt x="364" y="137"/>
                    <a:pt x="364" y="137"/>
                  </a:cubicBezTo>
                  <a:cubicBezTo>
                    <a:pt x="364" y="137"/>
                    <a:pt x="364" y="137"/>
                    <a:pt x="364" y="137"/>
                  </a:cubicBezTo>
                  <a:cubicBezTo>
                    <a:pt x="228" y="137"/>
                    <a:pt x="228" y="137"/>
                    <a:pt x="228" y="137"/>
                  </a:cubicBezTo>
                  <a:cubicBezTo>
                    <a:pt x="190" y="15"/>
                    <a:pt x="190" y="15"/>
                    <a:pt x="190" y="15"/>
                  </a:cubicBezTo>
                  <a:cubicBezTo>
                    <a:pt x="187" y="6"/>
                    <a:pt x="179" y="0"/>
                    <a:pt x="170" y="0"/>
                  </a:cubicBezTo>
                  <a:cubicBezTo>
                    <a:pt x="21" y="0"/>
                    <a:pt x="21" y="0"/>
                    <a:pt x="21" y="0"/>
                  </a:cubicBezTo>
                  <a:cubicBezTo>
                    <a:pt x="9" y="0"/>
                    <a:pt x="0" y="10"/>
                    <a:pt x="0" y="22"/>
                  </a:cubicBezTo>
                  <a:cubicBezTo>
                    <a:pt x="0" y="33"/>
                    <a:pt x="9" y="43"/>
                    <a:pt x="21" y="43"/>
                  </a:cubicBezTo>
                  <a:cubicBezTo>
                    <a:pt x="154" y="43"/>
                    <a:pt x="154" y="43"/>
                    <a:pt x="154" y="43"/>
                  </a:cubicBezTo>
                  <a:cubicBezTo>
                    <a:pt x="298" y="507"/>
                    <a:pt x="298" y="507"/>
                    <a:pt x="298" y="507"/>
                  </a:cubicBezTo>
                  <a:cubicBezTo>
                    <a:pt x="300" y="516"/>
                    <a:pt x="308" y="522"/>
                    <a:pt x="318" y="522"/>
                  </a:cubicBezTo>
                  <a:cubicBezTo>
                    <a:pt x="763" y="522"/>
                    <a:pt x="763" y="522"/>
                    <a:pt x="763" y="522"/>
                  </a:cubicBezTo>
                  <a:cubicBezTo>
                    <a:pt x="772" y="522"/>
                    <a:pt x="780" y="516"/>
                    <a:pt x="783" y="507"/>
                  </a:cubicBezTo>
                  <a:cubicBezTo>
                    <a:pt x="898" y="165"/>
                    <a:pt x="898" y="165"/>
                    <a:pt x="898" y="165"/>
                  </a:cubicBezTo>
                  <a:cubicBezTo>
                    <a:pt x="900" y="159"/>
                    <a:pt x="898" y="152"/>
                    <a:pt x="894"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0" name="Freeform 319">
              <a:extLst>
                <a:ext uri="{FF2B5EF4-FFF2-40B4-BE49-F238E27FC236}">
                  <a16:creationId xmlns:a16="http://schemas.microsoft.com/office/drawing/2014/main" id="{0CB09AC4-87DF-D315-1595-1C016E8A141F}"/>
                </a:ext>
              </a:extLst>
            </p:cNvPr>
            <p:cNvSpPr>
              <a:spLocks noEditPoints="1"/>
            </p:cNvSpPr>
            <p:nvPr/>
          </p:nvSpPr>
          <p:spPr bwMode="auto">
            <a:xfrm>
              <a:off x="11495087" y="4795594"/>
              <a:ext cx="55563" cy="55562"/>
            </a:xfrm>
            <a:custGeom>
              <a:avLst/>
              <a:gdLst>
                <a:gd name="T0" fmla="*/ 78 w 157"/>
                <a:gd name="T1" fmla="*/ 114 h 157"/>
                <a:gd name="T2" fmla="*/ 43 w 157"/>
                <a:gd name="T3" fmla="*/ 79 h 157"/>
                <a:gd name="T4" fmla="*/ 78 w 157"/>
                <a:gd name="T5" fmla="*/ 43 h 157"/>
                <a:gd name="T6" fmla="*/ 114 w 157"/>
                <a:gd name="T7" fmla="*/ 79 h 157"/>
                <a:gd name="T8" fmla="*/ 78 w 157"/>
                <a:gd name="T9" fmla="*/ 114 h 157"/>
                <a:gd name="T10" fmla="*/ 78 w 157"/>
                <a:gd name="T11" fmla="*/ 0 h 157"/>
                <a:gd name="T12" fmla="*/ 0 w 157"/>
                <a:gd name="T13" fmla="*/ 79 h 157"/>
                <a:gd name="T14" fmla="*/ 78 w 157"/>
                <a:gd name="T15" fmla="*/ 157 h 157"/>
                <a:gd name="T16" fmla="*/ 157 w 157"/>
                <a:gd name="T17" fmla="*/ 79 h 157"/>
                <a:gd name="T18" fmla="*/ 78 w 15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57">
                  <a:moveTo>
                    <a:pt x="78" y="114"/>
                  </a:moveTo>
                  <a:cubicBezTo>
                    <a:pt x="59" y="114"/>
                    <a:pt x="43" y="98"/>
                    <a:pt x="43" y="79"/>
                  </a:cubicBezTo>
                  <a:cubicBezTo>
                    <a:pt x="43" y="59"/>
                    <a:pt x="59" y="43"/>
                    <a:pt x="78" y="43"/>
                  </a:cubicBezTo>
                  <a:cubicBezTo>
                    <a:pt x="98" y="43"/>
                    <a:pt x="114" y="59"/>
                    <a:pt x="114" y="79"/>
                  </a:cubicBezTo>
                  <a:cubicBezTo>
                    <a:pt x="114" y="98"/>
                    <a:pt x="98" y="114"/>
                    <a:pt x="78" y="114"/>
                  </a:cubicBezTo>
                  <a:close/>
                  <a:moveTo>
                    <a:pt x="78" y="0"/>
                  </a:moveTo>
                  <a:cubicBezTo>
                    <a:pt x="36" y="0"/>
                    <a:pt x="0" y="35"/>
                    <a:pt x="0" y="79"/>
                  </a:cubicBezTo>
                  <a:cubicBezTo>
                    <a:pt x="0" y="122"/>
                    <a:pt x="36" y="157"/>
                    <a:pt x="78" y="157"/>
                  </a:cubicBezTo>
                  <a:cubicBezTo>
                    <a:pt x="122" y="157"/>
                    <a:pt x="157" y="122"/>
                    <a:pt x="157" y="79"/>
                  </a:cubicBezTo>
                  <a:cubicBezTo>
                    <a:pt x="157" y="35"/>
                    <a:pt x="122" y="0"/>
                    <a:pt x="7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1" name="Freeform 320">
              <a:extLst>
                <a:ext uri="{FF2B5EF4-FFF2-40B4-BE49-F238E27FC236}">
                  <a16:creationId xmlns:a16="http://schemas.microsoft.com/office/drawing/2014/main" id="{D8C12B52-183D-CED8-CFBA-208BDA33A440}"/>
                </a:ext>
              </a:extLst>
            </p:cNvPr>
            <p:cNvSpPr>
              <a:spLocks noEditPoints="1"/>
            </p:cNvSpPr>
            <p:nvPr/>
          </p:nvSpPr>
          <p:spPr bwMode="auto">
            <a:xfrm>
              <a:off x="11406187" y="4795594"/>
              <a:ext cx="55563" cy="55562"/>
            </a:xfrm>
            <a:custGeom>
              <a:avLst/>
              <a:gdLst>
                <a:gd name="T0" fmla="*/ 78 w 157"/>
                <a:gd name="T1" fmla="*/ 114 h 157"/>
                <a:gd name="T2" fmla="*/ 43 w 157"/>
                <a:gd name="T3" fmla="*/ 79 h 157"/>
                <a:gd name="T4" fmla="*/ 78 w 157"/>
                <a:gd name="T5" fmla="*/ 43 h 157"/>
                <a:gd name="T6" fmla="*/ 115 w 157"/>
                <a:gd name="T7" fmla="*/ 79 h 157"/>
                <a:gd name="T8" fmla="*/ 78 w 157"/>
                <a:gd name="T9" fmla="*/ 114 h 157"/>
                <a:gd name="T10" fmla="*/ 78 w 157"/>
                <a:gd name="T11" fmla="*/ 0 h 157"/>
                <a:gd name="T12" fmla="*/ 0 w 157"/>
                <a:gd name="T13" fmla="*/ 79 h 157"/>
                <a:gd name="T14" fmla="*/ 78 w 157"/>
                <a:gd name="T15" fmla="*/ 157 h 157"/>
                <a:gd name="T16" fmla="*/ 157 w 157"/>
                <a:gd name="T17" fmla="*/ 79 h 157"/>
                <a:gd name="T18" fmla="*/ 78 w 15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57">
                  <a:moveTo>
                    <a:pt x="78" y="114"/>
                  </a:moveTo>
                  <a:cubicBezTo>
                    <a:pt x="59" y="114"/>
                    <a:pt x="43" y="98"/>
                    <a:pt x="43" y="79"/>
                  </a:cubicBezTo>
                  <a:cubicBezTo>
                    <a:pt x="43" y="59"/>
                    <a:pt x="59" y="43"/>
                    <a:pt x="78" y="43"/>
                  </a:cubicBezTo>
                  <a:cubicBezTo>
                    <a:pt x="99" y="43"/>
                    <a:pt x="115" y="59"/>
                    <a:pt x="115" y="79"/>
                  </a:cubicBezTo>
                  <a:cubicBezTo>
                    <a:pt x="115" y="98"/>
                    <a:pt x="99" y="114"/>
                    <a:pt x="78" y="114"/>
                  </a:cubicBezTo>
                  <a:close/>
                  <a:moveTo>
                    <a:pt x="78" y="0"/>
                  </a:moveTo>
                  <a:cubicBezTo>
                    <a:pt x="35" y="0"/>
                    <a:pt x="0" y="35"/>
                    <a:pt x="0" y="79"/>
                  </a:cubicBezTo>
                  <a:cubicBezTo>
                    <a:pt x="0" y="122"/>
                    <a:pt x="35" y="157"/>
                    <a:pt x="78" y="157"/>
                  </a:cubicBezTo>
                  <a:cubicBezTo>
                    <a:pt x="122" y="157"/>
                    <a:pt x="157" y="122"/>
                    <a:pt x="157" y="79"/>
                  </a:cubicBezTo>
                  <a:cubicBezTo>
                    <a:pt x="157" y="35"/>
                    <a:pt x="122" y="0"/>
                    <a:pt x="7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2" name="Freeform 321">
              <a:extLst>
                <a:ext uri="{FF2B5EF4-FFF2-40B4-BE49-F238E27FC236}">
                  <a16:creationId xmlns:a16="http://schemas.microsoft.com/office/drawing/2014/main" id="{383C018C-7B8F-63D9-C764-642383463063}"/>
                </a:ext>
              </a:extLst>
            </p:cNvPr>
            <p:cNvSpPr>
              <a:spLocks noEditPoints="1"/>
            </p:cNvSpPr>
            <p:nvPr/>
          </p:nvSpPr>
          <p:spPr bwMode="auto">
            <a:xfrm>
              <a:off x="11433175" y="4574931"/>
              <a:ext cx="90488" cy="71437"/>
            </a:xfrm>
            <a:custGeom>
              <a:avLst/>
              <a:gdLst>
                <a:gd name="T0" fmla="*/ 126 w 252"/>
                <a:gd name="T1" fmla="*/ 151 h 200"/>
                <a:gd name="T2" fmla="*/ 84 w 252"/>
                <a:gd name="T3" fmla="*/ 117 h 200"/>
                <a:gd name="T4" fmla="*/ 102 w 252"/>
                <a:gd name="T5" fmla="*/ 95 h 200"/>
                <a:gd name="T6" fmla="*/ 102 w 252"/>
                <a:gd name="T7" fmla="*/ 43 h 200"/>
                <a:gd name="T8" fmla="*/ 151 w 252"/>
                <a:gd name="T9" fmla="*/ 43 h 200"/>
                <a:gd name="T10" fmla="*/ 151 w 252"/>
                <a:gd name="T11" fmla="*/ 95 h 200"/>
                <a:gd name="T12" fmla="*/ 169 w 252"/>
                <a:gd name="T13" fmla="*/ 117 h 200"/>
                <a:gd name="T14" fmla="*/ 126 w 252"/>
                <a:gd name="T15" fmla="*/ 151 h 200"/>
                <a:gd name="T16" fmla="*/ 249 w 252"/>
                <a:gd name="T17" fmla="*/ 89 h 200"/>
                <a:gd name="T18" fmla="*/ 229 w 252"/>
                <a:gd name="T19" fmla="*/ 74 h 200"/>
                <a:gd name="T20" fmla="*/ 193 w 252"/>
                <a:gd name="T21" fmla="*/ 74 h 200"/>
                <a:gd name="T22" fmla="*/ 193 w 252"/>
                <a:gd name="T23" fmla="*/ 21 h 200"/>
                <a:gd name="T24" fmla="*/ 172 w 252"/>
                <a:gd name="T25" fmla="*/ 0 h 200"/>
                <a:gd name="T26" fmla="*/ 81 w 252"/>
                <a:gd name="T27" fmla="*/ 0 h 200"/>
                <a:gd name="T28" fmla="*/ 59 w 252"/>
                <a:gd name="T29" fmla="*/ 21 h 200"/>
                <a:gd name="T30" fmla="*/ 59 w 252"/>
                <a:gd name="T31" fmla="*/ 74 h 200"/>
                <a:gd name="T32" fmla="*/ 23 w 252"/>
                <a:gd name="T33" fmla="*/ 74 h 200"/>
                <a:gd name="T34" fmla="*/ 3 w 252"/>
                <a:gd name="T35" fmla="*/ 89 h 200"/>
                <a:gd name="T36" fmla="*/ 10 w 252"/>
                <a:gd name="T37" fmla="*/ 112 h 200"/>
                <a:gd name="T38" fmla="*/ 113 w 252"/>
                <a:gd name="T39" fmla="*/ 195 h 200"/>
                <a:gd name="T40" fmla="*/ 126 w 252"/>
                <a:gd name="T41" fmla="*/ 200 h 200"/>
                <a:gd name="T42" fmla="*/ 139 w 252"/>
                <a:gd name="T43" fmla="*/ 195 h 200"/>
                <a:gd name="T44" fmla="*/ 242 w 252"/>
                <a:gd name="T45" fmla="*/ 112 h 200"/>
                <a:gd name="T46" fmla="*/ 249 w 252"/>
                <a:gd name="T47"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0">
                  <a:moveTo>
                    <a:pt x="126" y="151"/>
                  </a:moveTo>
                  <a:cubicBezTo>
                    <a:pt x="84" y="117"/>
                    <a:pt x="84" y="117"/>
                    <a:pt x="84" y="117"/>
                  </a:cubicBezTo>
                  <a:cubicBezTo>
                    <a:pt x="94" y="115"/>
                    <a:pt x="102" y="107"/>
                    <a:pt x="102" y="95"/>
                  </a:cubicBezTo>
                  <a:cubicBezTo>
                    <a:pt x="102" y="43"/>
                    <a:pt x="102" y="43"/>
                    <a:pt x="102" y="43"/>
                  </a:cubicBezTo>
                  <a:cubicBezTo>
                    <a:pt x="151" y="43"/>
                    <a:pt x="151" y="43"/>
                    <a:pt x="151" y="43"/>
                  </a:cubicBezTo>
                  <a:cubicBezTo>
                    <a:pt x="151" y="95"/>
                    <a:pt x="151" y="95"/>
                    <a:pt x="151" y="95"/>
                  </a:cubicBezTo>
                  <a:cubicBezTo>
                    <a:pt x="151" y="107"/>
                    <a:pt x="158" y="115"/>
                    <a:pt x="169" y="117"/>
                  </a:cubicBezTo>
                  <a:lnTo>
                    <a:pt x="126" y="151"/>
                  </a:lnTo>
                  <a:close/>
                  <a:moveTo>
                    <a:pt x="249" y="89"/>
                  </a:moveTo>
                  <a:cubicBezTo>
                    <a:pt x="246" y="80"/>
                    <a:pt x="238" y="74"/>
                    <a:pt x="229" y="74"/>
                  </a:cubicBezTo>
                  <a:cubicBezTo>
                    <a:pt x="193" y="74"/>
                    <a:pt x="193" y="74"/>
                    <a:pt x="193" y="74"/>
                  </a:cubicBezTo>
                  <a:cubicBezTo>
                    <a:pt x="193" y="21"/>
                    <a:pt x="193" y="21"/>
                    <a:pt x="193" y="21"/>
                  </a:cubicBezTo>
                  <a:cubicBezTo>
                    <a:pt x="193" y="10"/>
                    <a:pt x="183" y="0"/>
                    <a:pt x="172" y="0"/>
                  </a:cubicBezTo>
                  <a:cubicBezTo>
                    <a:pt x="81" y="0"/>
                    <a:pt x="81" y="0"/>
                    <a:pt x="81" y="0"/>
                  </a:cubicBezTo>
                  <a:cubicBezTo>
                    <a:pt x="69" y="0"/>
                    <a:pt x="59" y="10"/>
                    <a:pt x="59" y="21"/>
                  </a:cubicBezTo>
                  <a:cubicBezTo>
                    <a:pt x="59" y="74"/>
                    <a:pt x="59" y="74"/>
                    <a:pt x="59" y="74"/>
                  </a:cubicBezTo>
                  <a:cubicBezTo>
                    <a:pt x="23" y="74"/>
                    <a:pt x="23" y="74"/>
                    <a:pt x="23" y="74"/>
                  </a:cubicBezTo>
                  <a:cubicBezTo>
                    <a:pt x="15" y="74"/>
                    <a:pt x="6" y="80"/>
                    <a:pt x="3" y="89"/>
                  </a:cubicBezTo>
                  <a:cubicBezTo>
                    <a:pt x="0" y="97"/>
                    <a:pt x="3" y="107"/>
                    <a:pt x="10" y="112"/>
                  </a:cubicBezTo>
                  <a:cubicBezTo>
                    <a:pt x="113" y="195"/>
                    <a:pt x="113" y="195"/>
                    <a:pt x="113" y="195"/>
                  </a:cubicBezTo>
                  <a:cubicBezTo>
                    <a:pt x="117" y="198"/>
                    <a:pt x="121" y="200"/>
                    <a:pt x="126" y="200"/>
                  </a:cubicBezTo>
                  <a:cubicBezTo>
                    <a:pt x="131" y="200"/>
                    <a:pt x="136" y="198"/>
                    <a:pt x="139" y="195"/>
                  </a:cubicBezTo>
                  <a:cubicBezTo>
                    <a:pt x="242" y="112"/>
                    <a:pt x="242" y="112"/>
                    <a:pt x="242" y="112"/>
                  </a:cubicBezTo>
                  <a:cubicBezTo>
                    <a:pt x="249" y="107"/>
                    <a:pt x="252" y="97"/>
                    <a:pt x="249" y="8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29" name="Rectangle: Rounded Corners 28">
            <a:extLst>
              <a:ext uri="{FF2B5EF4-FFF2-40B4-BE49-F238E27FC236}">
                <a16:creationId xmlns:a16="http://schemas.microsoft.com/office/drawing/2014/main" id="{1E066775-3446-789E-E9A0-5017F7A69DC7}"/>
              </a:ext>
            </a:extLst>
          </p:cNvPr>
          <p:cNvSpPr/>
          <p:nvPr/>
        </p:nvSpPr>
        <p:spPr>
          <a:xfrm>
            <a:off x="653698" y="1498601"/>
            <a:ext cx="11231962" cy="2194631"/>
          </a:xfrm>
          <a:prstGeom prst="roundRect">
            <a:avLst>
              <a:gd name="adj" fmla="val 4592"/>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200" dirty="0">
              <a:solidFill>
                <a:srgbClr val="3F9C31"/>
              </a:solidFill>
            </a:endParaRPr>
          </a:p>
        </p:txBody>
      </p:sp>
      <p:sp>
        <p:nvSpPr>
          <p:cNvPr id="30" name="TextBox 29">
            <a:extLst>
              <a:ext uri="{FF2B5EF4-FFF2-40B4-BE49-F238E27FC236}">
                <a16:creationId xmlns:a16="http://schemas.microsoft.com/office/drawing/2014/main" id="{42E1F840-0A97-BC35-950C-A2E8B93ECDA5}"/>
              </a:ext>
            </a:extLst>
          </p:cNvPr>
          <p:cNvSpPr txBox="1"/>
          <p:nvPr/>
        </p:nvSpPr>
        <p:spPr>
          <a:xfrm>
            <a:off x="811194" y="1518256"/>
            <a:ext cx="3194403" cy="307777"/>
          </a:xfrm>
          <a:prstGeom prst="rect">
            <a:avLst/>
          </a:prstGeom>
          <a:noFill/>
        </p:spPr>
        <p:txBody>
          <a:bodyPr wrap="square">
            <a:spAutoFit/>
          </a:bodyPr>
          <a:lstStyle/>
          <a:p>
            <a:r>
              <a:rPr lang="en-US" sz="1400" b="1" dirty="0"/>
              <a:t>Reason To Choose</a:t>
            </a:r>
          </a:p>
        </p:txBody>
      </p:sp>
      <p:sp>
        <p:nvSpPr>
          <p:cNvPr id="32" name="Rectangle: Rounded Corners 31">
            <a:extLst>
              <a:ext uri="{FF2B5EF4-FFF2-40B4-BE49-F238E27FC236}">
                <a16:creationId xmlns:a16="http://schemas.microsoft.com/office/drawing/2014/main" id="{8962595B-19F4-75EA-7AEA-534500A54D47}"/>
              </a:ext>
            </a:extLst>
          </p:cNvPr>
          <p:cNvSpPr/>
          <p:nvPr/>
        </p:nvSpPr>
        <p:spPr>
          <a:xfrm>
            <a:off x="1331220" y="3930886"/>
            <a:ext cx="3139180" cy="311097"/>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Reason To Lapse E-Commerce</a:t>
            </a:r>
            <a:endParaRPr lang="en-US" sz="1200" dirty="0"/>
          </a:p>
        </p:txBody>
      </p:sp>
      <p:grpSp>
        <p:nvGrpSpPr>
          <p:cNvPr id="41" name="Group 40">
            <a:extLst>
              <a:ext uri="{FF2B5EF4-FFF2-40B4-BE49-F238E27FC236}">
                <a16:creationId xmlns:a16="http://schemas.microsoft.com/office/drawing/2014/main" id="{5ED4EF1E-83ED-7CB0-7768-E4CE3300B971}"/>
              </a:ext>
            </a:extLst>
          </p:cNvPr>
          <p:cNvGrpSpPr/>
          <p:nvPr/>
        </p:nvGrpSpPr>
        <p:grpSpPr>
          <a:xfrm>
            <a:off x="848265" y="3884122"/>
            <a:ext cx="404623" cy="404623"/>
            <a:chOff x="716719" y="4399917"/>
            <a:chExt cx="404623" cy="404623"/>
          </a:xfrm>
        </p:grpSpPr>
        <p:sp>
          <p:nvSpPr>
            <p:cNvPr id="33" name="Oval 32">
              <a:extLst>
                <a:ext uri="{FF2B5EF4-FFF2-40B4-BE49-F238E27FC236}">
                  <a16:creationId xmlns:a16="http://schemas.microsoft.com/office/drawing/2014/main" id="{C7764CD9-669C-7DCE-20E3-8B4978F2FEDC}"/>
                </a:ext>
              </a:extLst>
            </p:cNvPr>
            <p:cNvSpPr/>
            <p:nvPr/>
          </p:nvSpPr>
          <p:spPr>
            <a:xfrm>
              <a:off x="716719" y="4399917"/>
              <a:ext cx="404623" cy="404623"/>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3D0967D-FC33-81A1-12F8-FAB665E7D5D4}"/>
                </a:ext>
              </a:extLst>
            </p:cNvPr>
            <p:cNvGrpSpPr/>
            <p:nvPr/>
          </p:nvGrpSpPr>
          <p:grpSpPr>
            <a:xfrm>
              <a:off x="802348" y="4494348"/>
              <a:ext cx="233363" cy="238030"/>
              <a:chOff x="11228387" y="4544769"/>
              <a:chExt cx="476250" cy="485775"/>
            </a:xfrm>
            <a:solidFill>
              <a:schemeClr val="bg1"/>
            </a:solidFill>
          </p:grpSpPr>
          <p:sp>
            <p:nvSpPr>
              <p:cNvPr id="35" name="Freeform 316">
                <a:extLst>
                  <a:ext uri="{FF2B5EF4-FFF2-40B4-BE49-F238E27FC236}">
                    <a16:creationId xmlns:a16="http://schemas.microsoft.com/office/drawing/2014/main" id="{702AEFCD-43EF-A065-CA41-D447984CC47F}"/>
                  </a:ext>
                </a:extLst>
              </p:cNvPr>
              <p:cNvSpPr>
                <a:spLocks noEditPoints="1"/>
              </p:cNvSpPr>
              <p:nvPr/>
            </p:nvSpPr>
            <p:spPr bwMode="auto">
              <a:xfrm>
                <a:off x="11228387" y="4544769"/>
                <a:ext cx="476250" cy="485775"/>
              </a:xfrm>
              <a:custGeom>
                <a:avLst/>
                <a:gdLst>
                  <a:gd name="T0" fmla="*/ 548 w 1344"/>
                  <a:gd name="T1" fmla="*/ 1323 h 1366"/>
                  <a:gd name="T2" fmla="*/ 580 w 1344"/>
                  <a:gd name="T3" fmla="*/ 1069 h 1366"/>
                  <a:gd name="T4" fmla="*/ 764 w 1344"/>
                  <a:gd name="T5" fmla="*/ 1069 h 1366"/>
                  <a:gd name="T6" fmla="*/ 796 w 1344"/>
                  <a:gd name="T7" fmla="*/ 1323 h 1366"/>
                  <a:gd name="T8" fmla="*/ 548 w 1344"/>
                  <a:gd name="T9" fmla="*/ 1323 h 1366"/>
                  <a:gd name="T10" fmla="*/ 1323 w 1344"/>
                  <a:gd name="T11" fmla="*/ 214 h 1366"/>
                  <a:gd name="T12" fmla="*/ 1344 w 1344"/>
                  <a:gd name="T13" fmla="*/ 192 h 1366"/>
                  <a:gd name="T14" fmla="*/ 1344 w 1344"/>
                  <a:gd name="T15" fmla="*/ 106 h 1366"/>
                  <a:gd name="T16" fmla="*/ 1237 w 1344"/>
                  <a:gd name="T17" fmla="*/ 0 h 1366"/>
                  <a:gd name="T18" fmla="*/ 107 w 1344"/>
                  <a:gd name="T19" fmla="*/ 0 h 1366"/>
                  <a:gd name="T20" fmla="*/ 0 w 1344"/>
                  <a:gd name="T21" fmla="*/ 106 h 1366"/>
                  <a:gd name="T22" fmla="*/ 0 w 1344"/>
                  <a:gd name="T23" fmla="*/ 962 h 1366"/>
                  <a:gd name="T24" fmla="*/ 107 w 1344"/>
                  <a:gd name="T25" fmla="*/ 1069 h 1366"/>
                  <a:gd name="T26" fmla="*/ 267 w 1344"/>
                  <a:gd name="T27" fmla="*/ 1069 h 1366"/>
                  <a:gd name="T28" fmla="*/ 288 w 1344"/>
                  <a:gd name="T29" fmla="*/ 1048 h 1366"/>
                  <a:gd name="T30" fmla="*/ 267 w 1344"/>
                  <a:gd name="T31" fmla="*/ 1026 h 1366"/>
                  <a:gd name="T32" fmla="*/ 107 w 1344"/>
                  <a:gd name="T33" fmla="*/ 1026 h 1366"/>
                  <a:gd name="T34" fmla="*/ 43 w 1344"/>
                  <a:gd name="T35" fmla="*/ 962 h 1366"/>
                  <a:gd name="T36" fmla="*/ 43 w 1344"/>
                  <a:gd name="T37" fmla="*/ 932 h 1366"/>
                  <a:gd name="T38" fmla="*/ 1301 w 1344"/>
                  <a:gd name="T39" fmla="*/ 932 h 1366"/>
                  <a:gd name="T40" fmla="*/ 1301 w 1344"/>
                  <a:gd name="T41" fmla="*/ 962 h 1366"/>
                  <a:gd name="T42" fmla="*/ 1237 w 1344"/>
                  <a:gd name="T43" fmla="*/ 1026 h 1366"/>
                  <a:gd name="T44" fmla="*/ 370 w 1344"/>
                  <a:gd name="T45" fmla="*/ 1026 h 1366"/>
                  <a:gd name="T46" fmla="*/ 348 w 1344"/>
                  <a:gd name="T47" fmla="*/ 1048 h 1366"/>
                  <a:gd name="T48" fmla="*/ 370 w 1344"/>
                  <a:gd name="T49" fmla="*/ 1069 h 1366"/>
                  <a:gd name="T50" fmla="*/ 536 w 1344"/>
                  <a:gd name="T51" fmla="*/ 1069 h 1366"/>
                  <a:gd name="T52" fmla="*/ 504 w 1344"/>
                  <a:gd name="T53" fmla="*/ 1323 h 1366"/>
                  <a:gd name="T54" fmla="*/ 341 w 1344"/>
                  <a:gd name="T55" fmla="*/ 1323 h 1366"/>
                  <a:gd name="T56" fmla="*/ 320 w 1344"/>
                  <a:gd name="T57" fmla="*/ 1345 h 1366"/>
                  <a:gd name="T58" fmla="*/ 341 w 1344"/>
                  <a:gd name="T59" fmla="*/ 1366 h 1366"/>
                  <a:gd name="T60" fmla="*/ 1003 w 1344"/>
                  <a:gd name="T61" fmla="*/ 1366 h 1366"/>
                  <a:gd name="T62" fmla="*/ 1024 w 1344"/>
                  <a:gd name="T63" fmla="*/ 1345 h 1366"/>
                  <a:gd name="T64" fmla="*/ 1003 w 1344"/>
                  <a:gd name="T65" fmla="*/ 1323 h 1366"/>
                  <a:gd name="T66" fmla="*/ 839 w 1344"/>
                  <a:gd name="T67" fmla="*/ 1323 h 1366"/>
                  <a:gd name="T68" fmla="*/ 807 w 1344"/>
                  <a:gd name="T69" fmla="*/ 1069 h 1366"/>
                  <a:gd name="T70" fmla="*/ 1237 w 1344"/>
                  <a:gd name="T71" fmla="*/ 1069 h 1366"/>
                  <a:gd name="T72" fmla="*/ 1344 w 1344"/>
                  <a:gd name="T73" fmla="*/ 962 h 1366"/>
                  <a:gd name="T74" fmla="*/ 1344 w 1344"/>
                  <a:gd name="T75" fmla="*/ 300 h 1366"/>
                  <a:gd name="T76" fmla="*/ 1323 w 1344"/>
                  <a:gd name="T77" fmla="*/ 279 h 1366"/>
                  <a:gd name="T78" fmla="*/ 1301 w 1344"/>
                  <a:gd name="T79" fmla="*/ 300 h 1366"/>
                  <a:gd name="T80" fmla="*/ 1301 w 1344"/>
                  <a:gd name="T81" fmla="*/ 890 h 1366"/>
                  <a:gd name="T82" fmla="*/ 43 w 1344"/>
                  <a:gd name="T83" fmla="*/ 890 h 1366"/>
                  <a:gd name="T84" fmla="*/ 43 w 1344"/>
                  <a:gd name="T85" fmla="*/ 106 h 1366"/>
                  <a:gd name="T86" fmla="*/ 107 w 1344"/>
                  <a:gd name="T87" fmla="*/ 42 h 1366"/>
                  <a:gd name="T88" fmla="*/ 1237 w 1344"/>
                  <a:gd name="T89" fmla="*/ 42 h 1366"/>
                  <a:gd name="T90" fmla="*/ 1301 w 1344"/>
                  <a:gd name="T91" fmla="*/ 106 h 1366"/>
                  <a:gd name="T92" fmla="*/ 1301 w 1344"/>
                  <a:gd name="T93" fmla="*/ 192 h 1366"/>
                  <a:gd name="T94" fmla="*/ 1323 w 1344"/>
                  <a:gd name="T95" fmla="*/ 21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4" h="1366">
                    <a:moveTo>
                      <a:pt x="548" y="1323"/>
                    </a:moveTo>
                    <a:cubicBezTo>
                      <a:pt x="580" y="1069"/>
                      <a:pt x="580" y="1069"/>
                      <a:pt x="580" y="1069"/>
                    </a:cubicBezTo>
                    <a:cubicBezTo>
                      <a:pt x="764" y="1069"/>
                      <a:pt x="764" y="1069"/>
                      <a:pt x="764" y="1069"/>
                    </a:cubicBezTo>
                    <a:cubicBezTo>
                      <a:pt x="796" y="1323"/>
                      <a:pt x="796" y="1323"/>
                      <a:pt x="796" y="1323"/>
                    </a:cubicBezTo>
                    <a:cubicBezTo>
                      <a:pt x="548" y="1323"/>
                      <a:pt x="548" y="1323"/>
                      <a:pt x="548" y="1323"/>
                    </a:cubicBezTo>
                    <a:close/>
                    <a:moveTo>
                      <a:pt x="1323" y="214"/>
                    </a:moveTo>
                    <a:cubicBezTo>
                      <a:pt x="1335" y="214"/>
                      <a:pt x="1344" y="204"/>
                      <a:pt x="1344" y="192"/>
                    </a:cubicBezTo>
                    <a:cubicBezTo>
                      <a:pt x="1344" y="106"/>
                      <a:pt x="1344" y="106"/>
                      <a:pt x="1344" y="106"/>
                    </a:cubicBezTo>
                    <a:cubicBezTo>
                      <a:pt x="1344" y="48"/>
                      <a:pt x="1296" y="0"/>
                      <a:pt x="1237" y="0"/>
                    </a:cubicBezTo>
                    <a:cubicBezTo>
                      <a:pt x="107" y="0"/>
                      <a:pt x="107" y="0"/>
                      <a:pt x="107" y="0"/>
                    </a:cubicBezTo>
                    <a:cubicBezTo>
                      <a:pt x="48" y="0"/>
                      <a:pt x="0" y="48"/>
                      <a:pt x="0" y="106"/>
                    </a:cubicBezTo>
                    <a:cubicBezTo>
                      <a:pt x="0" y="962"/>
                      <a:pt x="0" y="962"/>
                      <a:pt x="0" y="962"/>
                    </a:cubicBezTo>
                    <a:cubicBezTo>
                      <a:pt x="0" y="1021"/>
                      <a:pt x="48" y="1069"/>
                      <a:pt x="107" y="1069"/>
                    </a:cubicBezTo>
                    <a:cubicBezTo>
                      <a:pt x="267" y="1069"/>
                      <a:pt x="267" y="1069"/>
                      <a:pt x="267" y="1069"/>
                    </a:cubicBezTo>
                    <a:cubicBezTo>
                      <a:pt x="279" y="1069"/>
                      <a:pt x="288" y="1060"/>
                      <a:pt x="288" y="1048"/>
                    </a:cubicBezTo>
                    <a:cubicBezTo>
                      <a:pt x="288" y="1036"/>
                      <a:pt x="279" y="1026"/>
                      <a:pt x="267" y="1026"/>
                    </a:cubicBezTo>
                    <a:cubicBezTo>
                      <a:pt x="107" y="1026"/>
                      <a:pt x="107" y="1026"/>
                      <a:pt x="107" y="1026"/>
                    </a:cubicBezTo>
                    <a:cubicBezTo>
                      <a:pt x="71" y="1026"/>
                      <a:pt x="43" y="998"/>
                      <a:pt x="43" y="962"/>
                    </a:cubicBezTo>
                    <a:cubicBezTo>
                      <a:pt x="43" y="932"/>
                      <a:pt x="43" y="932"/>
                      <a:pt x="43" y="932"/>
                    </a:cubicBezTo>
                    <a:cubicBezTo>
                      <a:pt x="1301" y="932"/>
                      <a:pt x="1301" y="932"/>
                      <a:pt x="1301" y="932"/>
                    </a:cubicBezTo>
                    <a:cubicBezTo>
                      <a:pt x="1301" y="962"/>
                      <a:pt x="1301" y="962"/>
                      <a:pt x="1301" y="962"/>
                    </a:cubicBezTo>
                    <a:cubicBezTo>
                      <a:pt x="1301" y="998"/>
                      <a:pt x="1272" y="1026"/>
                      <a:pt x="1237" y="1026"/>
                    </a:cubicBezTo>
                    <a:cubicBezTo>
                      <a:pt x="370" y="1026"/>
                      <a:pt x="370" y="1026"/>
                      <a:pt x="370" y="1026"/>
                    </a:cubicBezTo>
                    <a:cubicBezTo>
                      <a:pt x="358" y="1026"/>
                      <a:pt x="348" y="1036"/>
                      <a:pt x="348" y="1048"/>
                    </a:cubicBezTo>
                    <a:cubicBezTo>
                      <a:pt x="348" y="1060"/>
                      <a:pt x="358" y="1069"/>
                      <a:pt x="370" y="1069"/>
                    </a:cubicBezTo>
                    <a:cubicBezTo>
                      <a:pt x="536" y="1069"/>
                      <a:pt x="536" y="1069"/>
                      <a:pt x="536" y="1069"/>
                    </a:cubicBezTo>
                    <a:cubicBezTo>
                      <a:pt x="504" y="1323"/>
                      <a:pt x="504" y="1323"/>
                      <a:pt x="504" y="1323"/>
                    </a:cubicBezTo>
                    <a:cubicBezTo>
                      <a:pt x="341" y="1323"/>
                      <a:pt x="341" y="1323"/>
                      <a:pt x="341" y="1323"/>
                    </a:cubicBezTo>
                    <a:cubicBezTo>
                      <a:pt x="329" y="1323"/>
                      <a:pt x="320" y="1333"/>
                      <a:pt x="320" y="1345"/>
                    </a:cubicBezTo>
                    <a:cubicBezTo>
                      <a:pt x="320" y="1357"/>
                      <a:pt x="329" y="1366"/>
                      <a:pt x="341" y="1366"/>
                    </a:cubicBezTo>
                    <a:cubicBezTo>
                      <a:pt x="1003" y="1366"/>
                      <a:pt x="1003" y="1366"/>
                      <a:pt x="1003" y="1366"/>
                    </a:cubicBezTo>
                    <a:cubicBezTo>
                      <a:pt x="1015" y="1366"/>
                      <a:pt x="1024" y="1357"/>
                      <a:pt x="1024" y="1345"/>
                    </a:cubicBezTo>
                    <a:cubicBezTo>
                      <a:pt x="1024" y="1333"/>
                      <a:pt x="1015" y="1323"/>
                      <a:pt x="1003" y="1323"/>
                    </a:cubicBezTo>
                    <a:cubicBezTo>
                      <a:pt x="839" y="1323"/>
                      <a:pt x="839" y="1323"/>
                      <a:pt x="839" y="1323"/>
                    </a:cubicBezTo>
                    <a:cubicBezTo>
                      <a:pt x="807" y="1069"/>
                      <a:pt x="807" y="1069"/>
                      <a:pt x="807" y="1069"/>
                    </a:cubicBezTo>
                    <a:cubicBezTo>
                      <a:pt x="1237" y="1069"/>
                      <a:pt x="1237" y="1069"/>
                      <a:pt x="1237" y="1069"/>
                    </a:cubicBezTo>
                    <a:cubicBezTo>
                      <a:pt x="1296" y="1069"/>
                      <a:pt x="1344" y="1021"/>
                      <a:pt x="1344" y="962"/>
                    </a:cubicBezTo>
                    <a:cubicBezTo>
                      <a:pt x="1344" y="300"/>
                      <a:pt x="1344" y="300"/>
                      <a:pt x="1344" y="300"/>
                    </a:cubicBezTo>
                    <a:cubicBezTo>
                      <a:pt x="1344" y="288"/>
                      <a:pt x="1335" y="279"/>
                      <a:pt x="1323" y="279"/>
                    </a:cubicBezTo>
                    <a:cubicBezTo>
                      <a:pt x="1310" y="279"/>
                      <a:pt x="1301" y="288"/>
                      <a:pt x="1301" y="300"/>
                    </a:cubicBezTo>
                    <a:cubicBezTo>
                      <a:pt x="1301" y="890"/>
                      <a:pt x="1301" y="890"/>
                      <a:pt x="1301" y="890"/>
                    </a:cubicBezTo>
                    <a:cubicBezTo>
                      <a:pt x="43" y="890"/>
                      <a:pt x="43" y="890"/>
                      <a:pt x="43" y="890"/>
                    </a:cubicBezTo>
                    <a:cubicBezTo>
                      <a:pt x="43" y="106"/>
                      <a:pt x="43" y="106"/>
                      <a:pt x="43" y="106"/>
                    </a:cubicBezTo>
                    <a:cubicBezTo>
                      <a:pt x="43" y="71"/>
                      <a:pt x="71" y="42"/>
                      <a:pt x="107" y="42"/>
                    </a:cubicBezTo>
                    <a:cubicBezTo>
                      <a:pt x="1237" y="42"/>
                      <a:pt x="1237" y="42"/>
                      <a:pt x="1237" y="42"/>
                    </a:cubicBezTo>
                    <a:cubicBezTo>
                      <a:pt x="1272" y="42"/>
                      <a:pt x="1301" y="71"/>
                      <a:pt x="1301" y="106"/>
                    </a:cubicBezTo>
                    <a:cubicBezTo>
                      <a:pt x="1301" y="192"/>
                      <a:pt x="1301" y="192"/>
                      <a:pt x="1301" y="192"/>
                    </a:cubicBezTo>
                    <a:cubicBezTo>
                      <a:pt x="1301" y="204"/>
                      <a:pt x="1310" y="214"/>
                      <a:pt x="1323" y="214"/>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6" name="Freeform 317">
                <a:extLst>
                  <a:ext uri="{FF2B5EF4-FFF2-40B4-BE49-F238E27FC236}">
                    <a16:creationId xmlns:a16="http://schemas.microsoft.com/office/drawing/2014/main" id="{5D731BF0-AA2C-5608-1C7E-F425F9B4EA79}"/>
                  </a:ext>
                </a:extLst>
              </p:cNvPr>
              <p:cNvSpPr>
                <a:spLocks/>
              </p:cNvSpPr>
              <p:nvPr/>
            </p:nvSpPr>
            <p:spPr bwMode="auto">
              <a:xfrm>
                <a:off x="11450637" y="4884494"/>
                <a:ext cx="31750" cy="15875"/>
              </a:xfrm>
              <a:custGeom>
                <a:avLst/>
                <a:gdLst>
                  <a:gd name="T0" fmla="*/ 67 w 88"/>
                  <a:gd name="T1" fmla="*/ 0 h 43"/>
                  <a:gd name="T2" fmla="*/ 21 w 88"/>
                  <a:gd name="T3" fmla="*/ 0 h 43"/>
                  <a:gd name="T4" fmla="*/ 0 w 88"/>
                  <a:gd name="T5" fmla="*/ 22 h 43"/>
                  <a:gd name="T6" fmla="*/ 21 w 88"/>
                  <a:gd name="T7" fmla="*/ 43 h 43"/>
                  <a:gd name="T8" fmla="*/ 67 w 88"/>
                  <a:gd name="T9" fmla="*/ 43 h 43"/>
                  <a:gd name="T10" fmla="*/ 88 w 88"/>
                  <a:gd name="T11" fmla="*/ 22 h 43"/>
                  <a:gd name="T12" fmla="*/ 67 w 88"/>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88" h="43">
                    <a:moveTo>
                      <a:pt x="67" y="0"/>
                    </a:moveTo>
                    <a:cubicBezTo>
                      <a:pt x="21" y="0"/>
                      <a:pt x="21" y="0"/>
                      <a:pt x="21" y="0"/>
                    </a:cubicBezTo>
                    <a:cubicBezTo>
                      <a:pt x="9" y="0"/>
                      <a:pt x="0" y="10"/>
                      <a:pt x="0" y="22"/>
                    </a:cubicBezTo>
                    <a:cubicBezTo>
                      <a:pt x="0" y="33"/>
                      <a:pt x="9" y="43"/>
                      <a:pt x="21" y="43"/>
                    </a:cubicBezTo>
                    <a:cubicBezTo>
                      <a:pt x="67" y="43"/>
                      <a:pt x="67" y="43"/>
                      <a:pt x="67" y="43"/>
                    </a:cubicBezTo>
                    <a:cubicBezTo>
                      <a:pt x="79" y="43"/>
                      <a:pt x="88" y="33"/>
                      <a:pt x="88" y="22"/>
                    </a:cubicBezTo>
                    <a:cubicBezTo>
                      <a:pt x="88" y="10"/>
                      <a:pt x="79" y="0"/>
                      <a:pt x="6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7" name="Freeform 318">
                <a:extLst>
                  <a:ext uri="{FF2B5EF4-FFF2-40B4-BE49-F238E27FC236}">
                    <a16:creationId xmlns:a16="http://schemas.microsoft.com/office/drawing/2014/main" id="{DF0EE384-F6E9-E77B-4514-500C7F6A5C72}"/>
                  </a:ext>
                </a:extLst>
              </p:cNvPr>
              <p:cNvSpPr>
                <a:spLocks noEditPoints="1"/>
              </p:cNvSpPr>
              <p:nvPr/>
            </p:nvSpPr>
            <p:spPr bwMode="auto">
              <a:xfrm>
                <a:off x="11283950" y="4609856"/>
                <a:ext cx="320675" cy="185737"/>
              </a:xfrm>
              <a:custGeom>
                <a:avLst/>
                <a:gdLst>
                  <a:gd name="T0" fmla="*/ 731 w 900"/>
                  <a:gd name="T1" fmla="*/ 251 h 522"/>
                  <a:gd name="T2" fmla="*/ 848 w 900"/>
                  <a:gd name="T3" fmla="*/ 180 h 522"/>
                  <a:gd name="T4" fmla="*/ 785 w 900"/>
                  <a:gd name="T5" fmla="*/ 365 h 522"/>
                  <a:gd name="T6" fmla="*/ 723 w 900"/>
                  <a:gd name="T7" fmla="*/ 294 h 522"/>
                  <a:gd name="T8" fmla="*/ 785 w 900"/>
                  <a:gd name="T9" fmla="*/ 365 h 522"/>
                  <a:gd name="T10" fmla="*/ 685 w 900"/>
                  <a:gd name="T11" fmla="*/ 479 h 522"/>
                  <a:gd name="T12" fmla="*/ 771 w 900"/>
                  <a:gd name="T13" fmla="*/ 408 h 522"/>
                  <a:gd name="T14" fmla="*/ 665 w 900"/>
                  <a:gd name="T15" fmla="*/ 365 h 522"/>
                  <a:gd name="T16" fmla="*/ 567 w 900"/>
                  <a:gd name="T17" fmla="*/ 294 h 522"/>
                  <a:gd name="T18" fmla="*/ 665 w 900"/>
                  <a:gd name="T19" fmla="*/ 365 h 522"/>
                  <a:gd name="T20" fmla="*/ 567 w 900"/>
                  <a:gd name="T21" fmla="*/ 479 h 522"/>
                  <a:gd name="T22" fmla="*/ 656 w 900"/>
                  <a:gd name="T23" fmla="*/ 408 h 522"/>
                  <a:gd name="T24" fmla="*/ 525 w 900"/>
                  <a:gd name="T25" fmla="*/ 251 h 522"/>
                  <a:gd name="T26" fmla="*/ 390 w 900"/>
                  <a:gd name="T27" fmla="*/ 180 h 522"/>
                  <a:gd name="T28" fmla="*/ 525 w 900"/>
                  <a:gd name="T29" fmla="*/ 251 h 522"/>
                  <a:gd name="T30" fmla="*/ 427 w 900"/>
                  <a:gd name="T31" fmla="*/ 365 h 522"/>
                  <a:gd name="T32" fmla="*/ 525 w 900"/>
                  <a:gd name="T33" fmla="*/ 294 h 522"/>
                  <a:gd name="T34" fmla="*/ 525 w 900"/>
                  <a:gd name="T35" fmla="*/ 479 h 522"/>
                  <a:gd name="T36" fmla="*/ 436 w 900"/>
                  <a:gd name="T37" fmla="*/ 408 h 522"/>
                  <a:gd name="T38" fmla="*/ 525 w 900"/>
                  <a:gd name="T39" fmla="*/ 479 h 522"/>
                  <a:gd name="T40" fmla="*/ 312 w 900"/>
                  <a:gd name="T41" fmla="*/ 408 h 522"/>
                  <a:gd name="T42" fmla="*/ 407 w 900"/>
                  <a:gd name="T43" fmla="*/ 479 h 522"/>
                  <a:gd name="T44" fmla="*/ 298 w 900"/>
                  <a:gd name="T45" fmla="*/ 365 h 522"/>
                  <a:gd name="T46" fmla="*/ 369 w 900"/>
                  <a:gd name="T47" fmla="*/ 294 h 522"/>
                  <a:gd name="T48" fmla="*/ 298 w 900"/>
                  <a:gd name="T49" fmla="*/ 365 h 522"/>
                  <a:gd name="T50" fmla="*/ 346 w 900"/>
                  <a:gd name="T51" fmla="*/ 180 h 522"/>
                  <a:gd name="T52" fmla="*/ 263 w 900"/>
                  <a:gd name="T53" fmla="*/ 251 h 522"/>
                  <a:gd name="T54" fmla="*/ 567 w 900"/>
                  <a:gd name="T55" fmla="*/ 180 h 522"/>
                  <a:gd name="T56" fmla="*/ 688 w 900"/>
                  <a:gd name="T57" fmla="*/ 251 h 522"/>
                  <a:gd name="T58" fmla="*/ 567 w 900"/>
                  <a:gd name="T59" fmla="*/ 180 h 522"/>
                  <a:gd name="T60" fmla="*/ 877 w 900"/>
                  <a:gd name="T61" fmla="*/ 137 h 522"/>
                  <a:gd name="T62" fmla="*/ 729 w 900"/>
                  <a:gd name="T63" fmla="*/ 137 h 522"/>
                  <a:gd name="T64" fmla="*/ 364 w 900"/>
                  <a:gd name="T65" fmla="*/ 137 h 522"/>
                  <a:gd name="T66" fmla="*/ 190 w 900"/>
                  <a:gd name="T67" fmla="*/ 15 h 522"/>
                  <a:gd name="T68" fmla="*/ 21 w 900"/>
                  <a:gd name="T69" fmla="*/ 0 h 522"/>
                  <a:gd name="T70" fmla="*/ 21 w 900"/>
                  <a:gd name="T71" fmla="*/ 43 h 522"/>
                  <a:gd name="T72" fmla="*/ 298 w 900"/>
                  <a:gd name="T73" fmla="*/ 507 h 522"/>
                  <a:gd name="T74" fmla="*/ 763 w 900"/>
                  <a:gd name="T75" fmla="*/ 522 h 522"/>
                  <a:gd name="T76" fmla="*/ 898 w 900"/>
                  <a:gd name="T77" fmla="*/ 16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0" h="522">
                    <a:moveTo>
                      <a:pt x="824" y="251"/>
                    </a:moveTo>
                    <a:cubicBezTo>
                      <a:pt x="731" y="251"/>
                      <a:pt x="731" y="251"/>
                      <a:pt x="731" y="251"/>
                    </a:cubicBezTo>
                    <a:cubicBezTo>
                      <a:pt x="746" y="180"/>
                      <a:pt x="746" y="180"/>
                      <a:pt x="746" y="180"/>
                    </a:cubicBezTo>
                    <a:cubicBezTo>
                      <a:pt x="848" y="180"/>
                      <a:pt x="848" y="180"/>
                      <a:pt x="848" y="180"/>
                    </a:cubicBezTo>
                    <a:lnTo>
                      <a:pt x="824" y="251"/>
                    </a:lnTo>
                    <a:close/>
                    <a:moveTo>
                      <a:pt x="785" y="365"/>
                    </a:moveTo>
                    <a:cubicBezTo>
                      <a:pt x="709" y="365"/>
                      <a:pt x="709" y="365"/>
                      <a:pt x="709" y="365"/>
                    </a:cubicBezTo>
                    <a:cubicBezTo>
                      <a:pt x="723" y="294"/>
                      <a:pt x="723" y="294"/>
                      <a:pt x="723" y="294"/>
                    </a:cubicBezTo>
                    <a:cubicBezTo>
                      <a:pt x="810" y="294"/>
                      <a:pt x="810" y="294"/>
                      <a:pt x="810" y="294"/>
                    </a:cubicBezTo>
                    <a:lnTo>
                      <a:pt x="785" y="365"/>
                    </a:lnTo>
                    <a:close/>
                    <a:moveTo>
                      <a:pt x="747" y="479"/>
                    </a:moveTo>
                    <a:cubicBezTo>
                      <a:pt x="685" y="479"/>
                      <a:pt x="685" y="479"/>
                      <a:pt x="685" y="479"/>
                    </a:cubicBezTo>
                    <a:cubicBezTo>
                      <a:pt x="700" y="408"/>
                      <a:pt x="700" y="408"/>
                      <a:pt x="700" y="408"/>
                    </a:cubicBezTo>
                    <a:cubicBezTo>
                      <a:pt x="771" y="408"/>
                      <a:pt x="771" y="408"/>
                      <a:pt x="771" y="408"/>
                    </a:cubicBezTo>
                    <a:lnTo>
                      <a:pt x="747" y="479"/>
                    </a:lnTo>
                    <a:close/>
                    <a:moveTo>
                      <a:pt x="665" y="365"/>
                    </a:moveTo>
                    <a:cubicBezTo>
                      <a:pt x="567" y="365"/>
                      <a:pt x="567" y="365"/>
                      <a:pt x="567" y="365"/>
                    </a:cubicBezTo>
                    <a:cubicBezTo>
                      <a:pt x="567" y="294"/>
                      <a:pt x="567" y="294"/>
                      <a:pt x="567" y="294"/>
                    </a:cubicBezTo>
                    <a:cubicBezTo>
                      <a:pt x="679" y="294"/>
                      <a:pt x="679" y="294"/>
                      <a:pt x="679" y="294"/>
                    </a:cubicBezTo>
                    <a:lnTo>
                      <a:pt x="665" y="365"/>
                    </a:lnTo>
                    <a:close/>
                    <a:moveTo>
                      <a:pt x="641" y="479"/>
                    </a:moveTo>
                    <a:cubicBezTo>
                      <a:pt x="567" y="479"/>
                      <a:pt x="567" y="479"/>
                      <a:pt x="567" y="479"/>
                    </a:cubicBezTo>
                    <a:cubicBezTo>
                      <a:pt x="567" y="408"/>
                      <a:pt x="567" y="408"/>
                      <a:pt x="567" y="408"/>
                    </a:cubicBezTo>
                    <a:cubicBezTo>
                      <a:pt x="656" y="408"/>
                      <a:pt x="656" y="408"/>
                      <a:pt x="656" y="408"/>
                    </a:cubicBezTo>
                    <a:lnTo>
                      <a:pt x="641" y="479"/>
                    </a:lnTo>
                    <a:close/>
                    <a:moveTo>
                      <a:pt x="525" y="251"/>
                    </a:moveTo>
                    <a:cubicBezTo>
                      <a:pt x="405" y="251"/>
                      <a:pt x="405" y="251"/>
                      <a:pt x="405" y="251"/>
                    </a:cubicBezTo>
                    <a:cubicBezTo>
                      <a:pt x="390" y="180"/>
                      <a:pt x="390" y="180"/>
                      <a:pt x="390" y="180"/>
                    </a:cubicBezTo>
                    <a:cubicBezTo>
                      <a:pt x="525" y="180"/>
                      <a:pt x="525" y="180"/>
                      <a:pt x="525" y="180"/>
                    </a:cubicBezTo>
                    <a:lnTo>
                      <a:pt x="525" y="251"/>
                    </a:lnTo>
                    <a:close/>
                    <a:moveTo>
                      <a:pt x="525" y="365"/>
                    </a:moveTo>
                    <a:cubicBezTo>
                      <a:pt x="427" y="365"/>
                      <a:pt x="427" y="365"/>
                      <a:pt x="427" y="365"/>
                    </a:cubicBezTo>
                    <a:cubicBezTo>
                      <a:pt x="413" y="294"/>
                      <a:pt x="413" y="294"/>
                      <a:pt x="413" y="294"/>
                    </a:cubicBezTo>
                    <a:cubicBezTo>
                      <a:pt x="525" y="294"/>
                      <a:pt x="525" y="294"/>
                      <a:pt x="525" y="294"/>
                    </a:cubicBezTo>
                    <a:cubicBezTo>
                      <a:pt x="525" y="365"/>
                      <a:pt x="525" y="365"/>
                      <a:pt x="525" y="365"/>
                    </a:cubicBezTo>
                    <a:close/>
                    <a:moveTo>
                      <a:pt x="525" y="479"/>
                    </a:moveTo>
                    <a:cubicBezTo>
                      <a:pt x="451" y="479"/>
                      <a:pt x="451" y="479"/>
                      <a:pt x="451" y="479"/>
                    </a:cubicBezTo>
                    <a:cubicBezTo>
                      <a:pt x="436" y="408"/>
                      <a:pt x="436" y="408"/>
                      <a:pt x="436" y="408"/>
                    </a:cubicBezTo>
                    <a:cubicBezTo>
                      <a:pt x="525" y="408"/>
                      <a:pt x="525" y="408"/>
                      <a:pt x="525" y="408"/>
                    </a:cubicBezTo>
                    <a:lnTo>
                      <a:pt x="525" y="479"/>
                    </a:lnTo>
                    <a:close/>
                    <a:moveTo>
                      <a:pt x="334" y="479"/>
                    </a:moveTo>
                    <a:cubicBezTo>
                      <a:pt x="312" y="408"/>
                      <a:pt x="312" y="408"/>
                      <a:pt x="312" y="408"/>
                    </a:cubicBezTo>
                    <a:cubicBezTo>
                      <a:pt x="393" y="408"/>
                      <a:pt x="393" y="408"/>
                      <a:pt x="393" y="408"/>
                    </a:cubicBezTo>
                    <a:cubicBezTo>
                      <a:pt x="407" y="479"/>
                      <a:pt x="407" y="479"/>
                      <a:pt x="407" y="479"/>
                    </a:cubicBezTo>
                    <a:lnTo>
                      <a:pt x="334" y="479"/>
                    </a:lnTo>
                    <a:close/>
                    <a:moveTo>
                      <a:pt x="298" y="365"/>
                    </a:moveTo>
                    <a:cubicBezTo>
                      <a:pt x="276" y="294"/>
                      <a:pt x="276" y="294"/>
                      <a:pt x="276" y="294"/>
                    </a:cubicBezTo>
                    <a:cubicBezTo>
                      <a:pt x="369" y="294"/>
                      <a:pt x="369" y="294"/>
                      <a:pt x="369" y="294"/>
                    </a:cubicBezTo>
                    <a:cubicBezTo>
                      <a:pt x="384" y="365"/>
                      <a:pt x="384" y="365"/>
                      <a:pt x="384" y="365"/>
                    </a:cubicBezTo>
                    <a:lnTo>
                      <a:pt x="298" y="365"/>
                    </a:lnTo>
                    <a:close/>
                    <a:moveTo>
                      <a:pt x="241" y="180"/>
                    </a:moveTo>
                    <a:cubicBezTo>
                      <a:pt x="346" y="180"/>
                      <a:pt x="346" y="180"/>
                      <a:pt x="346" y="180"/>
                    </a:cubicBezTo>
                    <a:cubicBezTo>
                      <a:pt x="360" y="251"/>
                      <a:pt x="360" y="251"/>
                      <a:pt x="360" y="251"/>
                    </a:cubicBezTo>
                    <a:cubicBezTo>
                      <a:pt x="263" y="251"/>
                      <a:pt x="263" y="251"/>
                      <a:pt x="263" y="251"/>
                    </a:cubicBezTo>
                    <a:lnTo>
                      <a:pt x="241" y="180"/>
                    </a:lnTo>
                    <a:close/>
                    <a:moveTo>
                      <a:pt x="567" y="180"/>
                    </a:moveTo>
                    <a:cubicBezTo>
                      <a:pt x="703" y="180"/>
                      <a:pt x="703" y="180"/>
                      <a:pt x="703" y="180"/>
                    </a:cubicBezTo>
                    <a:cubicBezTo>
                      <a:pt x="688" y="251"/>
                      <a:pt x="688" y="251"/>
                      <a:pt x="688" y="251"/>
                    </a:cubicBezTo>
                    <a:cubicBezTo>
                      <a:pt x="567" y="251"/>
                      <a:pt x="567" y="251"/>
                      <a:pt x="567" y="251"/>
                    </a:cubicBezTo>
                    <a:lnTo>
                      <a:pt x="567" y="180"/>
                    </a:lnTo>
                    <a:close/>
                    <a:moveTo>
                      <a:pt x="894" y="146"/>
                    </a:moveTo>
                    <a:cubicBezTo>
                      <a:pt x="890" y="141"/>
                      <a:pt x="884" y="137"/>
                      <a:pt x="877" y="137"/>
                    </a:cubicBezTo>
                    <a:cubicBezTo>
                      <a:pt x="729" y="137"/>
                      <a:pt x="729" y="137"/>
                      <a:pt x="729" y="137"/>
                    </a:cubicBezTo>
                    <a:cubicBezTo>
                      <a:pt x="729" y="137"/>
                      <a:pt x="729" y="137"/>
                      <a:pt x="729" y="137"/>
                    </a:cubicBezTo>
                    <a:cubicBezTo>
                      <a:pt x="364" y="137"/>
                      <a:pt x="364" y="137"/>
                      <a:pt x="364" y="137"/>
                    </a:cubicBezTo>
                    <a:cubicBezTo>
                      <a:pt x="364" y="137"/>
                      <a:pt x="364" y="137"/>
                      <a:pt x="364" y="137"/>
                    </a:cubicBezTo>
                    <a:cubicBezTo>
                      <a:pt x="228" y="137"/>
                      <a:pt x="228" y="137"/>
                      <a:pt x="228" y="137"/>
                    </a:cubicBezTo>
                    <a:cubicBezTo>
                      <a:pt x="190" y="15"/>
                      <a:pt x="190" y="15"/>
                      <a:pt x="190" y="15"/>
                    </a:cubicBezTo>
                    <a:cubicBezTo>
                      <a:pt x="187" y="6"/>
                      <a:pt x="179" y="0"/>
                      <a:pt x="170" y="0"/>
                    </a:cubicBezTo>
                    <a:cubicBezTo>
                      <a:pt x="21" y="0"/>
                      <a:pt x="21" y="0"/>
                      <a:pt x="21" y="0"/>
                    </a:cubicBezTo>
                    <a:cubicBezTo>
                      <a:pt x="9" y="0"/>
                      <a:pt x="0" y="10"/>
                      <a:pt x="0" y="22"/>
                    </a:cubicBezTo>
                    <a:cubicBezTo>
                      <a:pt x="0" y="33"/>
                      <a:pt x="9" y="43"/>
                      <a:pt x="21" y="43"/>
                    </a:cubicBezTo>
                    <a:cubicBezTo>
                      <a:pt x="154" y="43"/>
                      <a:pt x="154" y="43"/>
                      <a:pt x="154" y="43"/>
                    </a:cubicBezTo>
                    <a:cubicBezTo>
                      <a:pt x="298" y="507"/>
                      <a:pt x="298" y="507"/>
                      <a:pt x="298" y="507"/>
                    </a:cubicBezTo>
                    <a:cubicBezTo>
                      <a:pt x="300" y="516"/>
                      <a:pt x="308" y="522"/>
                      <a:pt x="318" y="522"/>
                    </a:cubicBezTo>
                    <a:cubicBezTo>
                      <a:pt x="763" y="522"/>
                      <a:pt x="763" y="522"/>
                      <a:pt x="763" y="522"/>
                    </a:cubicBezTo>
                    <a:cubicBezTo>
                      <a:pt x="772" y="522"/>
                      <a:pt x="780" y="516"/>
                      <a:pt x="783" y="507"/>
                    </a:cubicBezTo>
                    <a:cubicBezTo>
                      <a:pt x="898" y="165"/>
                      <a:pt x="898" y="165"/>
                      <a:pt x="898" y="165"/>
                    </a:cubicBezTo>
                    <a:cubicBezTo>
                      <a:pt x="900" y="159"/>
                      <a:pt x="898" y="152"/>
                      <a:pt x="894"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8" name="Freeform 319">
                <a:extLst>
                  <a:ext uri="{FF2B5EF4-FFF2-40B4-BE49-F238E27FC236}">
                    <a16:creationId xmlns:a16="http://schemas.microsoft.com/office/drawing/2014/main" id="{C0A79367-7AF2-F61E-CD50-25289DEE2BFF}"/>
                  </a:ext>
                </a:extLst>
              </p:cNvPr>
              <p:cNvSpPr>
                <a:spLocks noEditPoints="1"/>
              </p:cNvSpPr>
              <p:nvPr/>
            </p:nvSpPr>
            <p:spPr bwMode="auto">
              <a:xfrm>
                <a:off x="11495087" y="4795594"/>
                <a:ext cx="55563" cy="55562"/>
              </a:xfrm>
              <a:custGeom>
                <a:avLst/>
                <a:gdLst>
                  <a:gd name="T0" fmla="*/ 78 w 157"/>
                  <a:gd name="T1" fmla="*/ 114 h 157"/>
                  <a:gd name="T2" fmla="*/ 43 w 157"/>
                  <a:gd name="T3" fmla="*/ 79 h 157"/>
                  <a:gd name="T4" fmla="*/ 78 w 157"/>
                  <a:gd name="T5" fmla="*/ 43 h 157"/>
                  <a:gd name="T6" fmla="*/ 114 w 157"/>
                  <a:gd name="T7" fmla="*/ 79 h 157"/>
                  <a:gd name="T8" fmla="*/ 78 w 157"/>
                  <a:gd name="T9" fmla="*/ 114 h 157"/>
                  <a:gd name="T10" fmla="*/ 78 w 157"/>
                  <a:gd name="T11" fmla="*/ 0 h 157"/>
                  <a:gd name="T12" fmla="*/ 0 w 157"/>
                  <a:gd name="T13" fmla="*/ 79 h 157"/>
                  <a:gd name="T14" fmla="*/ 78 w 157"/>
                  <a:gd name="T15" fmla="*/ 157 h 157"/>
                  <a:gd name="T16" fmla="*/ 157 w 157"/>
                  <a:gd name="T17" fmla="*/ 79 h 157"/>
                  <a:gd name="T18" fmla="*/ 78 w 15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57">
                    <a:moveTo>
                      <a:pt x="78" y="114"/>
                    </a:moveTo>
                    <a:cubicBezTo>
                      <a:pt x="59" y="114"/>
                      <a:pt x="43" y="98"/>
                      <a:pt x="43" y="79"/>
                    </a:cubicBezTo>
                    <a:cubicBezTo>
                      <a:pt x="43" y="59"/>
                      <a:pt x="59" y="43"/>
                      <a:pt x="78" y="43"/>
                    </a:cubicBezTo>
                    <a:cubicBezTo>
                      <a:pt x="98" y="43"/>
                      <a:pt x="114" y="59"/>
                      <a:pt x="114" y="79"/>
                    </a:cubicBezTo>
                    <a:cubicBezTo>
                      <a:pt x="114" y="98"/>
                      <a:pt x="98" y="114"/>
                      <a:pt x="78" y="114"/>
                    </a:cubicBezTo>
                    <a:close/>
                    <a:moveTo>
                      <a:pt x="78" y="0"/>
                    </a:moveTo>
                    <a:cubicBezTo>
                      <a:pt x="36" y="0"/>
                      <a:pt x="0" y="35"/>
                      <a:pt x="0" y="79"/>
                    </a:cubicBezTo>
                    <a:cubicBezTo>
                      <a:pt x="0" y="122"/>
                      <a:pt x="36" y="157"/>
                      <a:pt x="78" y="157"/>
                    </a:cubicBezTo>
                    <a:cubicBezTo>
                      <a:pt x="122" y="157"/>
                      <a:pt x="157" y="122"/>
                      <a:pt x="157" y="79"/>
                    </a:cubicBezTo>
                    <a:cubicBezTo>
                      <a:pt x="157" y="35"/>
                      <a:pt x="122" y="0"/>
                      <a:pt x="7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9" name="Freeform 320">
                <a:extLst>
                  <a:ext uri="{FF2B5EF4-FFF2-40B4-BE49-F238E27FC236}">
                    <a16:creationId xmlns:a16="http://schemas.microsoft.com/office/drawing/2014/main" id="{D72F8BD6-3749-92AD-88D8-E2711C177D12}"/>
                  </a:ext>
                </a:extLst>
              </p:cNvPr>
              <p:cNvSpPr>
                <a:spLocks noEditPoints="1"/>
              </p:cNvSpPr>
              <p:nvPr/>
            </p:nvSpPr>
            <p:spPr bwMode="auto">
              <a:xfrm>
                <a:off x="11406187" y="4795594"/>
                <a:ext cx="55563" cy="55562"/>
              </a:xfrm>
              <a:custGeom>
                <a:avLst/>
                <a:gdLst>
                  <a:gd name="T0" fmla="*/ 78 w 157"/>
                  <a:gd name="T1" fmla="*/ 114 h 157"/>
                  <a:gd name="T2" fmla="*/ 43 w 157"/>
                  <a:gd name="T3" fmla="*/ 79 h 157"/>
                  <a:gd name="T4" fmla="*/ 78 w 157"/>
                  <a:gd name="T5" fmla="*/ 43 h 157"/>
                  <a:gd name="T6" fmla="*/ 115 w 157"/>
                  <a:gd name="T7" fmla="*/ 79 h 157"/>
                  <a:gd name="T8" fmla="*/ 78 w 157"/>
                  <a:gd name="T9" fmla="*/ 114 h 157"/>
                  <a:gd name="T10" fmla="*/ 78 w 157"/>
                  <a:gd name="T11" fmla="*/ 0 h 157"/>
                  <a:gd name="T12" fmla="*/ 0 w 157"/>
                  <a:gd name="T13" fmla="*/ 79 h 157"/>
                  <a:gd name="T14" fmla="*/ 78 w 157"/>
                  <a:gd name="T15" fmla="*/ 157 h 157"/>
                  <a:gd name="T16" fmla="*/ 157 w 157"/>
                  <a:gd name="T17" fmla="*/ 79 h 157"/>
                  <a:gd name="T18" fmla="*/ 78 w 15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57">
                    <a:moveTo>
                      <a:pt x="78" y="114"/>
                    </a:moveTo>
                    <a:cubicBezTo>
                      <a:pt x="59" y="114"/>
                      <a:pt x="43" y="98"/>
                      <a:pt x="43" y="79"/>
                    </a:cubicBezTo>
                    <a:cubicBezTo>
                      <a:pt x="43" y="59"/>
                      <a:pt x="59" y="43"/>
                      <a:pt x="78" y="43"/>
                    </a:cubicBezTo>
                    <a:cubicBezTo>
                      <a:pt x="99" y="43"/>
                      <a:pt x="115" y="59"/>
                      <a:pt x="115" y="79"/>
                    </a:cubicBezTo>
                    <a:cubicBezTo>
                      <a:pt x="115" y="98"/>
                      <a:pt x="99" y="114"/>
                      <a:pt x="78" y="114"/>
                    </a:cubicBezTo>
                    <a:close/>
                    <a:moveTo>
                      <a:pt x="78" y="0"/>
                    </a:moveTo>
                    <a:cubicBezTo>
                      <a:pt x="35" y="0"/>
                      <a:pt x="0" y="35"/>
                      <a:pt x="0" y="79"/>
                    </a:cubicBezTo>
                    <a:cubicBezTo>
                      <a:pt x="0" y="122"/>
                      <a:pt x="35" y="157"/>
                      <a:pt x="78" y="157"/>
                    </a:cubicBezTo>
                    <a:cubicBezTo>
                      <a:pt x="122" y="157"/>
                      <a:pt x="157" y="122"/>
                      <a:pt x="157" y="79"/>
                    </a:cubicBezTo>
                    <a:cubicBezTo>
                      <a:pt x="157" y="35"/>
                      <a:pt x="122" y="0"/>
                      <a:pt x="7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0" name="Freeform 321">
                <a:extLst>
                  <a:ext uri="{FF2B5EF4-FFF2-40B4-BE49-F238E27FC236}">
                    <a16:creationId xmlns:a16="http://schemas.microsoft.com/office/drawing/2014/main" id="{31E83583-721A-BA17-344F-1E5E03BE2592}"/>
                  </a:ext>
                </a:extLst>
              </p:cNvPr>
              <p:cNvSpPr>
                <a:spLocks noEditPoints="1"/>
              </p:cNvSpPr>
              <p:nvPr/>
            </p:nvSpPr>
            <p:spPr bwMode="auto">
              <a:xfrm>
                <a:off x="11433175" y="4574931"/>
                <a:ext cx="90488" cy="71437"/>
              </a:xfrm>
              <a:custGeom>
                <a:avLst/>
                <a:gdLst>
                  <a:gd name="T0" fmla="*/ 126 w 252"/>
                  <a:gd name="T1" fmla="*/ 151 h 200"/>
                  <a:gd name="T2" fmla="*/ 84 w 252"/>
                  <a:gd name="T3" fmla="*/ 117 h 200"/>
                  <a:gd name="T4" fmla="*/ 102 w 252"/>
                  <a:gd name="T5" fmla="*/ 95 h 200"/>
                  <a:gd name="T6" fmla="*/ 102 w 252"/>
                  <a:gd name="T7" fmla="*/ 43 h 200"/>
                  <a:gd name="T8" fmla="*/ 151 w 252"/>
                  <a:gd name="T9" fmla="*/ 43 h 200"/>
                  <a:gd name="T10" fmla="*/ 151 w 252"/>
                  <a:gd name="T11" fmla="*/ 95 h 200"/>
                  <a:gd name="T12" fmla="*/ 169 w 252"/>
                  <a:gd name="T13" fmla="*/ 117 h 200"/>
                  <a:gd name="T14" fmla="*/ 126 w 252"/>
                  <a:gd name="T15" fmla="*/ 151 h 200"/>
                  <a:gd name="T16" fmla="*/ 249 w 252"/>
                  <a:gd name="T17" fmla="*/ 89 h 200"/>
                  <a:gd name="T18" fmla="*/ 229 w 252"/>
                  <a:gd name="T19" fmla="*/ 74 h 200"/>
                  <a:gd name="T20" fmla="*/ 193 w 252"/>
                  <a:gd name="T21" fmla="*/ 74 h 200"/>
                  <a:gd name="T22" fmla="*/ 193 w 252"/>
                  <a:gd name="T23" fmla="*/ 21 h 200"/>
                  <a:gd name="T24" fmla="*/ 172 w 252"/>
                  <a:gd name="T25" fmla="*/ 0 h 200"/>
                  <a:gd name="T26" fmla="*/ 81 w 252"/>
                  <a:gd name="T27" fmla="*/ 0 h 200"/>
                  <a:gd name="T28" fmla="*/ 59 w 252"/>
                  <a:gd name="T29" fmla="*/ 21 h 200"/>
                  <a:gd name="T30" fmla="*/ 59 w 252"/>
                  <a:gd name="T31" fmla="*/ 74 h 200"/>
                  <a:gd name="T32" fmla="*/ 23 w 252"/>
                  <a:gd name="T33" fmla="*/ 74 h 200"/>
                  <a:gd name="T34" fmla="*/ 3 w 252"/>
                  <a:gd name="T35" fmla="*/ 89 h 200"/>
                  <a:gd name="T36" fmla="*/ 10 w 252"/>
                  <a:gd name="T37" fmla="*/ 112 h 200"/>
                  <a:gd name="T38" fmla="*/ 113 w 252"/>
                  <a:gd name="T39" fmla="*/ 195 h 200"/>
                  <a:gd name="T40" fmla="*/ 126 w 252"/>
                  <a:gd name="T41" fmla="*/ 200 h 200"/>
                  <a:gd name="T42" fmla="*/ 139 w 252"/>
                  <a:gd name="T43" fmla="*/ 195 h 200"/>
                  <a:gd name="T44" fmla="*/ 242 w 252"/>
                  <a:gd name="T45" fmla="*/ 112 h 200"/>
                  <a:gd name="T46" fmla="*/ 249 w 252"/>
                  <a:gd name="T47"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0">
                    <a:moveTo>
                      <a:pt x="126" y="151"/>
                    </a:moveTo>
                    <a:cubicBezTo>
                      <a:pt x="84" y="117"/>
                      <a:pt x="84" y="117"/>
                      <a:pt x="84" y="117"/>
                    </a:cubicBezTo>
                    <a:cubicBezTo>
                      <a:pt x="94" y="115"/>
                      <a:pt x="102" y="107"/>
                      <a:pt x="102" y="95"/>
                    </a:cubicBezTo>
                    <a:cubicBezTo>
                      <a:pt x="102" y="43"/>
                      <a:pt x="102" y="43"/>
                      <a:pt x="102" y="43"/>
                    </a:cubicBezTo>
                    <a:cubicBezTo>
                      <a:pt x="151" y="43"/>
                      <a:pt x="151" y="43"/>
                      <a:pt x="151" y="43"/>
                    </a:cubicBezTo>
                    <a:cubicBezTo>
                      <a:pt x="151" y="95"/>
                      <a:pt x="151" y="95"/>
                      <a:pt x="151" y="95"/>
                    </a:cubicBezTo>
                    <a:cubicBezTo>
                      <a:pt x="151" y="107"/>
                      <a:pt x="158" y="115"/>
                      <a:pt x="169" y="117"/>
                    </a:cubicBezTo>
                    <a:lnTo>
                      <a:pt x="126" y="151"/>
                    </a:lnTo>
                    <a:close/>
                    <a:moveTo>
                      <a:pt x="249" y="89"/>
                    </a:moveTo>
                    <a:cubicBezTo>
                      <a:pt x="246" y="80"/>
                      <a:pt x="238" y="74"/>
                      <a:pt x="229" y="74"/>
                    </a:cubicBezTo>
                    <a:cubicBezTo>
                      <a:pt x="193" y="74"/>
                      <a:pt x="193" y="74"/>
                      <a:pt x="193" y="74"/>
                    </a:cubicBezTo>
                    <a:cubicBezTo>
                      <a:pt x="193" y="21"/>
                      <a:pt x="193" y="21"/>
                      <a:pt x="193" y="21"/>
                    </a:cubicBezTo>
                    <a:cubicBezTo>
                      <a:pt x="193" y="10"/>
                      <a:pt x="183" y="0"/>
                      <a:pt x="172" y="0"/>
                    </a:cubicBezTo>
                    <a:cubicBezTo>
                      <a:pt x="81" y="0"/>
                      <a:pt x="81" y="0"/>
                      <a:pt x="81" y="0"/>
                    </a:cubicBezTo>
                    <a:cubicBezTo>
                      <a:pt x="69" y="0"/>
                      <a:pt x="59" y="10"/>
                      <a:pt x="59" y="21"/>
                    </a:cubicBezTo>
                    <a:cubicBezTo>
                      <a:pt x="59" y="74"/>
                      <a:pt x="59" y="74"/>
                      <a:pt x="59" y="74"/>
                    </a:cubicBezTo>
                    <a:cubicBezTo>
                      <a:pt x="23" y="74"/>
                      <a:pt x="23" y="74"/>
                      <a:pt x="23" y="74"/>
                    </a:cubicBezTo>
                    <a:cubicBezTo>
                      <a:pt x="15" y="74"/>
                      <a:pt x="6" y="80"/>
                      <a:pt x="3" y="89"/>
                    </a:cubicBezTo>
                    <a:cubicBezTo>
                      <a:pt x="0" y="97"/>
                      <a:pt x="3" y="107"/>
                      <a:pt x="10" y="112"/>
                    </a:cubicBezTo>
                    <a:cubicBezTo>
                      <a:pt x="113" y="195"/>
                      <a:pt x="113" y="195"/>
                      <a:pt x="113" y="195"/>
                    </a:cubicBezTo>
                    <a:cubicBezTo>
                      <a:pt x="117" y="198"/>
                      <a:pt x="121" y="200"/>
                      <a:pt x="126" y="200"/>
                    </a:cubicBezTo>
                    <a:cubicBezTo>
                      <a:pt x="131" y="200"/>
                      <a:pt x="136" y="198"/>
                      <a:pt x="139" y="195"/>
                    </a:cubicBezTo>
                    <a:cubicBezTo>
                      <a:pt x="242" y="112"/>
                      <a:pt x="242" y="112"/>
                      <a:pt x="242" y="112"/>
                    </a:cubicBezTo>
                    <a:cubicBezTo>
                      <a:pt x="249" y="107"/>
                      <a:pt x="252" y="97"/>
                      <a:pt x="249" y="8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sp>
        <p:nvSpPr>
          <p:cNvPr id="46" name="Rectangle: Rounded Corners 45">
            <a:extLst>
              <a:ext uri="{FF2B5EF4-FFF2-40B4-BE49-F238E27FC236}">
                <a16:creationId xmlns:a16="http://schemas.microsoft.com/office/drawing/2014/main" id="{880090EA-3293-62FE-E38B-E9086CB49BDE}"/>
              </a:ext>
            </a:extLst>
          </p:cNvPr>
          <p:cNvSpPr/>
          <p:nvPr/>
        </p:nvSpPr>
        <p:spPr>
          <a:xfrm>
            <a:off x="7562097" y="4372035"/>
            <a:ext cx="4298082" cy="1867651"/>
          </a:xfrm>
          <a:prstGeom prst="roundRect">
            <a:avLst>
              <a:gd name="adj" fmla="val 5499"/>
            </a:avLst>
          </a:prstGeom>
          <a:blipFill>
            <a:blip r:embed="rId5"/>
            <a:stretch>
              <a:fillRect l="8253" t="-94108" r="138" b="-7598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200" dirty="0">
              <a:solidFill>
                <a:srgbClr val="3F9C31"/>
              </a:solidFill>
            </a:endParaRPr>
          </a:p>
        </p:txBody>
      </p:sp>
      <p:sp>
        <p:nvSpPr>
          <p:cNvPr id="4" name="Freeform 2">
            <a:extLst>
              <a:ext uri="{FF2B5EF4-FFF2-40B4-BE49-F238E27FC236}">
                <a16:creationId xmlns:a16="http://schemas.microsoft.com/office/drawing/2014/main" id="{A3A44669-2511-39F6-DC6A-A3143611038C}"/>
              </a:ext>
            </a:extLst>
          </p:cNvPr>
          <p:cNvSpPr/>
          <p:nvPr/>
        </p:nvSpPr>
        <p:spPr>
          <a:xfrm>
            <a:off x="7982929" y="2629991"/>
            <a:ext cx="3868783" cy="3609696"/>
          </a:xfrm>
          <a:custGeom>
            <a:avLst/>
            <a:gdLst/>
            <a:ahLst/>
            <a:cxnLst/>
            <a:rect l="l" t="t" r="r" b="b"/>
            <a:pathLst>
              <a:path w="5085567" h="6356958">
                <a:moveTo>
                  <a:pt x="0" y="0"/>
                </a:moveTo>
                <a:lnTo>
                  <a:pt x="5085566" y="0"/>
                </a:lnTo>
                <a:lnTo>
                  <a:pt x="5085566" y="6356958"/>
                </a:lnTo>
                <a:lnTo>
                  <a:pt x="0" y="6356958"/>
                </a:lnTo>
                <a:lnTo>
                  <a:pt x="0" y="0"/>
                </a:lnTo>
                <a:close/>
              </a:path>
            </a:pathLst>
          </a:custGeom>
          <a:blipFill>
            <a:blip r:embed="rId6"/>
            <a:stretch>
              <a:fillRect b="-33972"/>
            </a:stretch>
          </a:blipFill>
        </p:spPr>
        <p:txBody>
          <a:bodyPr/>
          <a:lstStyle/>
          <a:p>
            <a:endParaRPr lang="en-US"/>
          </a:p>
        </p:txBody>
      </p:sp>
      <p:sp>
        <p:nvSpPr>
          <p:cNvPr id="3" name="TextBox 2">
            <a:extLst>
              <a:ext uri="{FF2B5EF4-FFF2-40B4-BE49-F238E27FC236}">
                <a16:creationId xmlns:a16="http://schemas.microsoft.com/office/drawing/2014/main" id="{91111F4D-6DCE-DE2C-D7AC-550001A4020C}"/>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Why do you prefer to purchase beer from [channel] during Tet?  | Why did E-commerce decline for Tet 2026?</a:t>
            </a:r>
          </a:p>
          <a:p>
            <a:r>
              <a:rPr lang="en-US" sz="1000" i="1" dirty="0">
                <a:solidFill>
                  <a:schemeClr val="tx1">
                    <a:lumMod val="60000"/>
                    <a:lumOff val="40000"/>
                  </a:schemeClr>
                </a:solidFill>
              </a:rPr>
              <a:t>Vietnam Beer Market and Tet 2026 Consumer Trends | InsightAsia Vietnam Primary Research | December 2025</a:t>
            </a:r>
          </a:p>
        </p:txBody>
      </p:sp>
      <p:sp>
        <p:nvSpPr>
          <p:cNvPr id="28" name="TextBox 27">
            <a:extLst>
              <a:ext uri="{FF2B5EF4-FFF2-40B4-BE49-F238E27FC236}">
                <a16:creationId xmlns:a16="http://schemas.microsoft.com/office/drawing/2014/main" id="{7B1CF7EF-961F-1105-8178-867F04D203DF}"/>
              </a:ext>
            </a:extLst>
          </p:cNvPr>
          <p:cNvSpPr txBox="1"/>
          <p:nvPr/>
        </p:nvSpPr>
        <p:spPr>
          <a:xfrm>
            <a:off x="4431457" y="3967667"/>
            <a:ext cx="6096000" cy="246221"/>
          </a:xfrm>
          <a:prstGeom prst="rect">
            <a:avLst/>
          </a:prstGeom>
          <a:noFill/>
        </p:spPr>
        <p:txBody>
          <a:bodyPr wrap="square">
            <a:spAutoFit/>
          </a:bodyPr>
          <a:lstStyle/>
          <a:p>
            <a:r>
              <a:rPr lang="en-US" sz="1000" b="0" i="1" dirty="0">
                <a:solidFill>
                  <a:srgbClr val="999999"/>
                </a:solidFill>
                <a:effectLst/>
                <a:latin typeface="+mj-lt"/>
              </a:rPr>
              <a:t>Base: Those who switched from e-commerce to other channels (n=168)</a:t>
            </a:r>
            <a:endParaRPr lang="en-US" sz="1000" dirty="0">
              <a:latin typeface="+mj-lt"/>
            </a:endParaRPr>
          </a:p>
        </p:txBody>
      </p:sp>
      <p:sp>
        <p:nvSpPr>
          <p:cNvPr id="44" name="TextBox 43">
            <a:extLst>
              <a:ext uri="{FF2B5EF4-FFF2-40B4-BE49-F238E27FC236}">
                <a16:creationId xmlns:a16="http://schemas.microsoft.com/office/drawing/2014/main" id="{43E3D52E-74BD-8869-3608-93F47232CD9B}"/>
              </a:ext>
            </a:extLst>
          </p:cNvPr>
          <p:cNvSpPr txBox="1"/>
          <p:nvPr/>
        </p:nvSpPr>
        <p:spPr>
          <a:xfrm>
            <a:off x="2593314" y="1559522"/>
            <a:ext cx="6096000" cy="246221"/>
          </a:xfrm>
          <a:prstGeom prst="rect">
            <a:avLst/>
          </a:prstGeom>
          <a:noFill/>
        </p:spPr>
        <p:txBody>
          <a:bodyPr wrap="square">
            <a:spAutoFit/>
          </a:bodyPr>
          <a:lstStyle/>
          <a:p>
            <a:r>
              <a:rPr lang="en-US" sz="1000" b="0" i="1" dirty="0">
                <a:solidFill>
                  <a:srgbClr val="999999"/>
                </a:solidFill>
                <a:effectLst/>
                <a:latin typeface="+mj-lt"/>
              </a:rPr>
              <a:t>Base: Respondents who use each channel (n varies by channel)</a:t>
            </a:r>
            <a:endParaRPr lang="en-US" sz="1000" dirty="0">
              <a:latin typeface="+mj-lt"/>
            </a:endParaRPr>
          </a:p>
        </p:txBody>
      </p:sp>
    </p:spTree>
    <p:extLst>
      <p:ext uri="{BB962C8B-B14F-4D97-AF65-F5344CB8AC3E}">
        <p14:creationId xmlns:p14="http://schemas.microsoft.com/office/powerpoint/2010/main" val="409635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80642-1D2E-A0B6-688A-14BAE490A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BD471-9886-1F0E-748A-8E1CBB86448E}"/>
              </a:ext>
            </a:extLst>
          </p:cNvPr>
          <p:cNvSpPr>
            <a:spLocks noGrp="1"/>
          </p:cNvSpPr>
          <p:nvPr>
            <p:ph type="title"/>
          </p:nvPr>
        </p:nvSpPr>
        <p:spPr/>
        <p:txBody>
          <a:bodyPr/>
          <a:lstStyle/>
          <a:p>
            <a:r>
              <a:rPr lang="en-US" dirty="0"/>
              <a:t>Purchase Decision Drivers</a:t>
            </a:r>
          </a:p>
        </p:txBody>
      </p:sp>
      <p:sp>
        <p:nvSpPr>
          <p:cNvPr id="3" name="Rectangle: Rounded Corners 2">
            <a:extLst>
              <a:ext uri="{FF2B5EF4-FFF2-40B4-BE49-F238E27FC236}">
                <a16:creationId xmlns:a16="http://schemas.microsoft.com/office/drawing/2014/main" id="{9986D4D2-6C2B-136D-6399-EA9E03D60C7D}"/>
              </a:ext>
            </a:extLst>
          </p:cNvPr>
          <p:cNvSpPr/>
          <p:nvPr/>
        </p:nvSpPr>
        <p:spPr>
          <a:xfrm>
            <a:off x="4558937" y="1823695"/>
            <a:ext cx="3483922" cy="2706379"/>
          </a:xfrm>
          <a:prstGeom prst="roundRect">
            <a:avLst>
              <a:gd name="adj" fmla="val 3626"/>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r>
              <a:rPr lang="en-US" sz="1400" b="1" dirty="0"/>
              <a:t>Price &amp; Value</a:t>
            </a:r>
          </a:p>
          <a:p>
            <a:pPr lvl="2"/>
            <a:r>
              <a:rPr lang="en-US" sz="1400" dirty="0">
                <a:solidFill>
                  <a:schemeClr val="bg1"/>
                </a:solidFill>
              </a:rPr>
              <a:t>Most important factor across all segments; heightened by tax increase anticipation</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pPr algn="r"/>
            <a:r>
              <a:rPr lang="en-US" sz="6600" b="1" dirty="0">
                <a:solidFill>
                  <a:schemeClr val="bg1"/>
                </a:solidFill>
              </a:rPr>
              <a:t>72</a:t>
            </a:r>
            <a:r>
              <a:rPr lang="en-US" sz="3600" b="1" dirty="0">
                <a:solidFill>
                  <a:schemeClr val="bg1"/>
                </a:solidFill>
              </a:rPr>
              <a:t>%</a:t>
            </a:r>
          </a:p>
        </p:txBody>
      </p:sp>
      <p:sp>
        <p:nvSpPr>
          <p:cNvPr id="4" name="TextBox 3">
            <a:extLst>
              <a:ext uri="{FF2B5EF4-FFF2-40B4-BE49-F238E27FC236}">
                <a16:creationId xmlns:a16="http://schemas.microsoft.com/office/drawing/2014/main" id="{6C8FDE3C-9659-4F49-A93B-7E01C2A05DD2}"/>
              </a:ext>
            </a:extLst>
          </p:cNvPr>
          <p:cNvSpPr txBox="1"/>
          <p:nvPr/>
        </p:nvSpPr>
        <p:spPr>
          <a:xfrm>
            <a:off x="4932769" y="1503074"/>
            <a:ext cx="763351" cy="1862048"/>
          </a:xfrm>
          <a:prstGeom prst="rect">
            <a:avLst/>
          </a:prstGeom>
          <a:noFill/>
        </p:spPr>
        <p:txBody>
          <a:bodyPr wrap="none" rtlCol="0">
            <a:spAutoFit/>
          </a:bodyPr>
          <a:lstStyle/>
          <a:p>
            <a:r>
              <a:rPr lang="en-US" sz="11500" b="1" dirty="0">
                <a:solidFill>
                  <a:schemeClr val="bg1"/>
                </a:solidFill>
              </a:rPr>
              <a:t>1</a:t>
            </a:r>
          </a:p>
        </p:txBody>
      </p:sp>
      <p:sp>
        <p:nvSpPr>
          <p:cNvPr id="7" name="Rectangle: Rounded Corners 6">
            <a:extLst>
              <a:ext uri="{FF2B5EF4-FFF2-40B4-BE49-F238E27FC236}">
                <a16:creationId xmlns:a16="http://schemas.microsoft.com/office/drawing/2014/main" id="{9681EB8F-FCAA-A53E-FE2E-95A890FE1038}"/>
              </a:ext>
            </a:extLst>
          </p:cNvPr>
          <p:cNvSpPr/>
          <p:nvPr/>
        </p:nvSpPr>
        <p:spPr>
          <a:xfrm>
            <a:off x="772963" y="1823695"/>
            <a:ext cx="3483922" cy="2375639"/>
          </a:xfrm>
          <a:prstGeom prst="roundRect">
            <a:avLst>
              <a:gd name="adj" fmla="val 3626"/>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t"/>
          <a:lstStyle/>
          <a:p>
            <a:pPr algn="ctr"/>
            <a:r>
              <a:rPr lang="en-US" sz="1400" b="1" dirty="0"/>
              <a:t>Taste &amp; Quality</a:t>
            </a:r>
          </a:p>
          <a:p>
            <a:pPr lvl="2"/>
            <a:r>
              <a:rPr lang="en-US" sz="1400" dirty="0">
                <a:solidFill>
                  <a:schemeClr val="bg1"/>
                </a:solidFill>
              </a:rPr>
              <a:t>Consistent preference regardless of price sensitivity; quality threshold maintained</a:t>
            </a:r>
          </a:p>
          <a:p>
            <a:endParaRPr lang="en-US" sz="1400" dirty="0">
              <a:solidFill>
                <a:schemeClr val="bg1"/>
              </a:solidFill>
            </a:endParaRPr>
          </a:p>
          <a:p>
            <a:endParaRPr lang="en-US" sz="1400" dirty="0">
              <a:solidFill>
                <a:schemeClr val="bg1"/>
              </a:solidFill>
            </a:endParaRPr>
          </a:p>
          <a:p>
            <a:pPr algn="r"/>
            <a:r>
              <a:rPr lang="en-US" sz="6000" b="1" dirty="0">
                <a:solidFill>
                  <a:schemeClr val="bg1"/>
                </a:solidFill>
              </a:rPr>
              <a:t>68</a:t>
            </a:r>
            <a:r>
              <a:rPr lang="en-US" sz="3200" b="1" dirty="0">
                <a:solidFill>
                  <a:schemeClr val="bg1"/>
                </a:solidFill>
              </a:rPr>
              <a:t>%</a:t>
            </a:r>
          </a:p>
        </p:txBody>
      </p:sp>
      <p:sp>
        <p:nvSpPr>
          <p:cNvPr id="15" name="TextBox 14">
            <a:extLst>
              <a:ext uri="{FF2B5EF4-FFF2-40B4-BE49-F238E27FC236}">
                <a16:creationId xmlns:a16="http://schemas.microsoft.com/office/drawing/2014/main" id="{01F8501F-8F25-A6B2-7527-6A7A77F8DEA9}"/>
              </a:ext>
            </a:extLst>
          </p:cNvPr>
          <p:cNvSpPr txBox="1"/>
          <p:nvPr/>
        </p:nvSpPr>
        <p:spPr>
          <a:xfrm>
            <a:off x="801465" y="1515774"/>
            <a:ext cx="1055097" cy="1862048"/>
          </a:xfrm>
          <a:prstGeom prst="rect">
            <a:avLst/>
          </a:prstGeom>
          <a:noFill/>
        </p:spPr>
        <p:txBody>
          <a:bodyPr wrap="none" rtlCol="0">
            <a:spAutoFit/>
          </a:bodyPr>
          <a:lstStyle/>
          <a:p>
            <a:r>
              <a:rPr lang="en-US" sz="11500" b="1" dirty="0">
                <a:solidFill>
                  <a:schemeClr val="bg1"/>
                </a:solidFill>
              </a:rPr>
              <a:t>2</a:t>
            </a:r>
          </a:p>
        </p:txBody>
      </p:sp>
      <p:sp>
        <p:nvSpPr>
          <p:cNvPr id="16" name="Rectangle: Rounded Corners 15">
            <a:extLst>
              <a:ext uri="{FF2B5EF4-FFF2-40B4-BE49-F238E27FC236}">
                <a16:creationId xmlns:a16="http://schemas.microsoft.com/office/drawing/2014/main" id="{3F4608AE-1F15-2C49-03FB-B472DEEE04F1}"/>
              </a:ext>
            </a:extLst>
          </p:cNvPr>
          <p:cNvSpPr/>
          <p:nvPr/>
        </p:nvSpPr>
        <p:spPr>
          <a:xfrm>
            <a:off x="8344911" y="1823696"/>
            <a:ext cx="3483922" cy="2142175"/>
          </a:xfrm>
          <a:prstGeom prst="roundRect">
            <a:avLst>
              <a:gd name="adj" fmla="val 3626"/>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r>
              <a:rPr lang="en-US" sz="1400" b="1" dirty="0"/>
              <a:t>Packaging &amp; Presentation</a:t>
            </a:r>
          </a:p>
          <a:p>
            <a:pPr lvl="2"/>
            <a:r>
              <a:rPr lang="en-US" sz="1400" dirty="0">
                <a:solidFill>
                  <a:schemeClr val="bg1"/>
                </a:solidFill>
              </a:rPr>
              <a:t>Critical for Tet gifting; drives premium segment growth despite budget pressure</a:t>
            </a:r>
          </a:p>
          <a:p>
            <a:pPr algn="r"/>
            <a:r>
              <a:rPr lang="en-US" sz="5400" b="1" dirty="0">
                <a:solidFill>
                  <a:schemeClr val="bg1"/>
                </a:solidFill>
              </a:rPr>
              <a:t>64</a:t>
            </a:r>
            <a:r>
              <a:rPr lang="en-US" sz="2800" b="1" dirty="0">
                <a:solidFill>
                  <a:schemeClr val="bg1"/>
                </a:solidFill>
              </a:rPr>
              <a:t>%</a:t>
            </a:r>
          </a:p>
        </p:txBody>
      </p:sp>
      <p:sp>
        <p:nvSpPr>
          <p:cNvPr id="24" name="TextBox 23">
            <a:extLst>
              <a:ext uri="{FF2B5EF4-FFF2-40B4-BE49-F238E27FC236}">
                <a16:creationId xmlns:a16="http://schemas.microsoft.com/office/drawing/2014/main" id="{09BC2915-0B91-1B89-6CFA-AD1AFAD9E5C6}"/>
              </a:ext>
            </a:extLst>
          </p:cNvPr>
          <p:cNvSpPr txBox="1"/>
          <p:nvPr/>
        </p:nvSpPr>
        <p:spPr>
          <a:xfrm>
            <a:off x="8373413" y="1515774"/>
            <a:ext cx="1058303" cy="1862048"/>
          </a:xfrm>
          <a:prstGeom prst="rect">
            <a:avLst/>
          </a:prstGeom>
          <a:noFill/>
        </p:spPr>
        <p:txBody>
          <a:bodyPr wrap="none" rtlCol="0">
            <a:spAutoFit/>
          </a:bodyPr>
          <a:lstStyle/>
          <a:p>
            <a:r>
              <a:rPr lang="en-US" sz="11500" b="1" dirty="0">
                <a:solidFill>
                  <a:schemeClr val="bg1"/>
                </a:solidFill>
              </a:rPr>
              <a:t>3</a:t>
            </a:r>
          </a:p>
        </p:txBody>
      </p:sp>
      <p:sp>
        <p:nvSpPr>
          <p:cNvPr id="25" name="Rectangle: Rounded Corners 24">
            <a:extLst>
              <a:ext uri="{FF2B5EF4-FFF2-40B4-BE49-F238E27FC236}">
                <a16:creationId xmlns:a16="http://schemas.microsoft.com/office/drawing/2014/main" id="{A941FE91-6530-4C05-BC5C-2D3F6E0837F3}"/>
              </a:ext>
            </a:extLst>
          </p:cNvPr>
          <p:cNvSpPr/>
          <p:nvPr/>
        </p:nvSpPr>
        <p:spPr>
          <a:xfrm>
            <a:off x="772962" y="4669964"/>
            <a:ext cx="3458523" cy="1427441"/>
          </a:xfrm>
          <a:prstGeom prst="roundRect">
            <a:avLst>
              <a:gd name="adj" fmla="val 4011"/>
            </a:avLst>
          </a:prstGeom>
          <a:blipFill>
            <a:blip r:embed="rId2"/>
            <a:stretch>
              <a:fillRect l="-4406" t="-194331" r="-242812" b="-9433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369141A0-D657-9FE2-6319-BF445307059E}"/>
              </a:ext>
            </a:extLst>
          </p:cNvPr>
          <p:cNvSpPr/>
          <p:nvPr/>
        </p:nvSpPr>
        <p:spPr>
          <a:xfrm>
            <a:off x="4571636" y="4669964"/>
            <a:ext cx="3458523" cy="1427441"/>
          </a:xfrm>
          <a:prstGeom prst="roundRect">
            <a:avLst>
              <a:gd name="adj" fmla="val 4011"/>
            </a:avLst>
          </a:prstGeom>
          <a:blipFill>
            <a:blip r:embed="rId2"/>
            <a:stretch>
              <a:fillRect l="-114242" t="-191594" r="-132976" b="-9159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D701490-3D35-5572-1A0E-F16914583669}"/>
              </a:ext>
            </a:extLst>
          </p:cNvPr>
          <p:cNvSpPr/>
          <p:nvPr/>
        </p:nvSpPr>
        <p:spPr>
          <a:xfrm>
            <a:off x="8370310" y="4669964"/>
            <a:ext cx="3458523" cy="1427441"/>
          </a:xfrm>
          <a:prstGeom prst="roundRect">
            <a:avLst>
              <a:gd name="adj" fmla="val 4011"/>
            </a:avLst>
          </a:prstGeom>
          <a:blipFill>
            <a:blip r:embed="rId2"/>
            <a:stretch>
              <a:fillRect l="-224077" t="-211524" r="-23141" b="-11152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3F480E-2294-0189-FBD6-51BED65651CD}"/>
              </a:ext>
            </a:extLst>
          </p:cNvPr>
          <p:cNvSpPr txBox="1"/>
          <p:nvPr/>
        </p:nvSpPr>
        <p:spPr>
          <a:xfrm>
            <a:off x="576706" y="6171325"/>
            <a:ext cx="9949779" cy="553998"/>
          </a:xfrm>
          <a:prstGeom prst="rect">
            <a:avLst/>
          </a:prstGeom>
          <a:noFill/>
        </p:spPr>
        <p:txBody>
          <a:bodyPr wrap="square" anchor="b">
            <a:spAutoFit/>
          </a:bodyPr>
          <a:lstStyle/>
          <a:p>
            <a:r>
              <a:rPr lang="en-US" sz="1000" i="1" dirty="0">
                <a:solidFill>
                  <a:schemeClr val="tx1">
                    <a:lumMod val="60000"/>
                    <a:lumOff val="40000"/>
                  </a:schemeClr>
                </a:solidFill>
              </a:rPr>
              <a:t>Q: What are your top 3 factors when selecting beer?</a:t>
            </a:r>
          </a:p>
          <a:p>
            <a:r>
              <a:rPr lang="en-US" sz="1000" i="1" dirty="0">
                <a:solidFill>
                  <a:schemeClr val="tx1">
                    <a:lumMod val="60000"/>
                    <a:lumOff val="40000"/>
                  </a:schemeClr>
                </a:solidFill>
              </a:rPr>
              <a:t>Base: All respondents (n=1,200), segmented by stated priorities and behavior patterns | Vietnam Beer Market and Tet 2026 Consumer Trends | InsightAsia Vietnam Primary Research | December 2025</a:t>
            </a:r>
          </a:p>
        </p:txBody>
      </p:sp>
      <p:sp>
        <p:nvSpPr>
          <p:cNvPr id="32" name="TextBox 31">
            <a:extLst>
              <a:ext uri="{FF2B5EF4-FFF2-40B4-BE49-F238E27FC236}">
                <a16:creationId xmlns:a16="http://schemas.microsoft.com/office/drawing/2014/main" id="{E70B86EC-F73C-363A-23A0-1DA78F73B185}"/>
              </a:ext>
            </a:extLst>
          </p:cNvPr>
          <p:cNvSpPr txBox="1"/>
          <p:nvPr/>
        </p:nvSpPr>
        <p:spPr>
          <a:xfrm>
            <a:off x="653698" y="1133286"/>
            <a:ext cx="8100945" cy="276999"/>
          </a:xfrm>
          <a:prstGeom prst="rect">
            <a:avLst/>
          </a:prstGeom>
          <a:noFill/>
        </p:spPr>
        <p:txBody>
          <a:bodyPr wrap="square">
            <a:spAutoFit/>
          </a:bodyPr>
          <a:lstStyle/>
          <a:p>
            <a:r>
              <a:rPr lang="en-US" sz="1200" dirty="0"/>
              <a:t>Decision Driver Priority (Overall Market)</a:t>
            </a:r>
          </a:p>
        </p:txBody>
      </p:sp>
    </p:spTree>
    <p:extLst>
      <p:ext uri="{BB962C8B-B14F-4D97-AF65-F5344CB8AC3E}">
        <p14:creationId xmlns:p14="http://schemas.microsoft.com/office/powerpoint/2010/main" val="3933288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D49D8-276F-C432-4937-BC1F4C05640D}"/>
            </a:ext>
          </a:extLst>
        </p:cNvPr>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E705C7C1-3AB0-2A44-0FD0-1D2136B92BB6}"/>
              </a:ext>
            </a:extLst>
          </p:cNvPr>
          <p:cNvSpPr/>
          <p:nvPr/>
        </p:nvSpPr>
        <p:spPr>
          <a:xfrm>
            <a:off x="8771468" y="3894458"/>
            <a:ext cx="3013508" cy="430811"/>
          </a:xfrm>
          <a:prstGeom prst="roundRect">
            <a:avLst>
              <a:gd name="adj" fmla="val 50000"/>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400" b="1" dirty="0">
                <a:solidFill>
                  <a:schemeClr val="bg1"/>
                </a:solidFill>
              </a:rPr>
              <a:t>Premium Seekers</a:t>
            </a:r>
          </a:p>
          <a:p>
            <a:pPr algn="r"/>
            <a:r>
              <a:rPr lang="en-US" sz="1200" i="1" dirty="0">
                <a:solidFill>
                  <a:schemeClr val="bg1"/>
                </a:solidFill>
              </a:rPr>
              <a:t>22% of market</a:t>
            </a:r>
          </a:p>
        </p:txBody>
      </p:sp>
      <p:sp>
        <p:nvSpPr>
          <p:cNvPr id="54" name="Rectangle: Rounded Corners 53">
            <a:extLst>
              <a:ext uri="{FF2B5EF4-FFF2-40B4-BE49-F238E27FC236}">
                <a16:creationId xmlns:a16="http://schemas.microsoft.com/office/drawing/2014/main" id="{3731F9B1-39E6-5B15-B260-A366476C900D}"/>
              </a:ext>
            </a:extLst>
          </p:cNvPr>
          <p:cNvSpPr/>
          <p:nvPr/>
        </p:nvSpPr>
        <p:spPr>
          <a:xfrm>
            <a:off x="5022261" y="3919160"/>
            <a:ext cx="2895159" cy="430811"/>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400" b="1" dirty="0">
                <a:solidFill>
                  <a:schemeClr val="bg1"/>
                </a:solidFill>
              </a:rPr>
              <a:t>Quality Conscious</a:t>
            </a:r>
            <a:endParaRPr lang="en-US" sz="1400" i="1" dirty="0">
              <a:solidFill>
                <a:schemeClr val="bg1"/>
              </a:solidFill>
            </a:endParaRPr>
          </a:p>
          <a:p>
            <a:pPr algn="r"/>
            <a:r>
              <a:rPr lang="en-US" sz="1200" i="1" dirty="0">
                <a:solidFill>
                  <a:schemeClr val="bg1"/>
                </a:solidFill>
              </a:rPr>
              <a:t>36% of market</a:t>
            </a:r>
          </a:p>
        </p:txBody>
      </p:sp>
      <p:sp>
        <p:nvSpPr>
          <p:cNvPr id="53" name="Rectangle: Rounded Corners 52">
            <a:extLst>
              <a:ext uri="{FF2B5EF4-FFF2-40B4-BE49-F238E27FC236}">
                <a16:creationId xmlns:a16="http://schemas.microsoft.com/office/drawing/2014/main" id="{51A896D1-44B8-CF23-897E-3865513D3A67}"/>
              </a:ext>
            </a:extLst>
          </p:cNvPr>
          <p:cNvSpPr/>
          <p:nvPr/>
        </p:nvSpPr>
        <p:spPr>
          <a:xfrm>
            <a:off x="1553620" y="3903173"/>
            <a:ext cx="2726279" cy="430811"/>
          </a:xfrm>
          <a:prstGeom prst="roundRect">
            <a:avLst>
              <a:gd name="adj" fmla="val 50000"/>
            </a:avLst>
          </a:prstGeom>
          <a:solidFill>
            <a:schemeClr val="bg2">
              <a:lumMod val="50000"/>
            </a:schemeClr>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400" b="1" dirty="0">
                <a:solidFill>
                  <a:schemeClr val="bg1"/>
                </a:solidFill>
              </a:rPr>
              <a:t>Value Seekers</a:t>
            </a:r>
            <a:endParaRPr lang="en-US" sz="1400" i="1" dirty="0">
              <a:solidFill>
                <a:schemeClr val="bg1"/>
              </a:solidFill>
            </a:endParaRPr>
          </a:p>
          <a:p>
            <a:pPr algn="r"/>
            <a:r>
              <a:rPr lang="en-US" sz="1200" i="1" dirty="0">
                <a:solidFill>
                  <a:schemeClr val="bg1"/>
                </a:solidFill>
              </a:rPr>
              <a:t>42% of market</a:t>
            </a:r>
          </a:p>
        </p:txBody>
      </p:sp>
      <p:sp>
        <p:nvSpPr>
          <p:cNvPr id="2" name="Title 1">
            <a:extLst>
              <a:ext uri="{FF2B5EF4-FFF2-40B4-BE49-F238E27FC236}">
                <a16:creationId xmlns:a16="http://schemas.microsoft.com/office/drawing/2014/main" id="{1BF9D563-FF98-560A-E0AA-93896BA0CC36}"/>
              </a:ext>
            </a:extLst>
          </p:cNvPr>
          <p:cNvSpPr>
            <a:spLocks noGrp="1"/>
          </p:cNvSpPr>
          <p:nvPr>
            <p:ph type="title"/>
          </p:nvPr>
        </p:nvSpPr>
        <p:spPr/>
        <p:txBody>
          <a:bodyPr/>
          <a:lstStyle/>
          <a:p>
            <a:r>
              <a:rPr lang="en-US" dirty="0"/>
              <a:t>Purchase Decision Drivers</a:t>
            </a:r>
          </a:p>
        </p:txBody>
      </p:sp>
      <p:graphicFrame>
        <p:nvGraphicFramePr>
          <p:cNvPr id="27" name="Table 26">
            <a:extLst>
              <a:ext uri="{FF2B5EF4-FFF2-40B4-BE49-F238E27FC236}">
                <a16:creationId xmlns:a16="http://schemas.microsoft.com/office/drawing/2014/main" id="{0360E409-1C32-0B73-41FD-D577A992AE5F}"/>
              </a:ext>
            </a:extLst>
          </p:cNvPr>
          <p:cNvGraphicFramePr>
            <a:graphicFrameLocks noGrp="1"/>
          </p:cNvGraphicFramePr>
          <p:nvPr>
            <p:extLst>
              <p:ext uri="{D42A27DB-BD31-4B8C-83A1-F6EECF244321}">
                <p14:modId xmlns:p14="http://schemas.microsoft.com/office/powerpoint/2010/main" val="803730088"/>
              </p:ext>
            </p:extLst>
          </p:nvPr>
        </p:nvGraphicFramePr>
        <p:xfrm>
          <a:off x="811258" y="1513552"/>
          <a:ext cx="11074402" cy="1729832"/>
        </p:xfrm>
        <a:graphic>
          <a:graphicData uri="http://schemas.openxmlformats.org/drawingml/2006/table">
            <a:tbl>
              <a:tblPr>
                <a:tableStyleId>{5C22544A-7EE6-4342-B048-85BDC9FD1C3A}</a:tableStyleId>
              </a:tblPr>
              <a:tblGrid>
                <a:gridCol w="3125734">
                  <a:extLst>
                    <a:ext uri="{9D8B030D-6E8A-4147-A177-3AD203B41FA5}">
                      <a16:colId xmlns:a16="http://schemas.microsoft.com/office/drawing/2014/main" val="2609019301"/>
                    </a:ext>
                  </a:extLst>
                </a:gridCol>
                <a:gridCol w="565733">
                  <a:extLst>
                    <a:ext uri="{9D8B030D-6E8A-4147-A177-3AD203B41FA5}">
                      <a16:colId xmlns:a16="http://schemas.microsoft.com/office/drawing/2014/main" val="4079505057"/>
                    </a:ext>
                  </a:extLst>
                </a:gridCol>
                <a:gridCol w="3119329">
                  <a:extLst>
                    <a:ext uri="{9D8B030D-6E8A-4147-A177-3AD203B41FA5}">
                      <a16:colId xmlns:a16="http://schemas.microsoft.com/office/drawing/2014/main" val="2830817003"/>
                    </a:ext>
                  </a:extLst>
                </a:gridCol>
                <a:gridCol w="572139">
                  <a:extLst>
                    <a:ext uri="{9D8B030D-6E8A-4147-A177-3AD203B41FA5}">
                      <a16:colId xmlns:a16="http://schemas.microsoft.com/office/drawing/2014/main" val="212783729"/>
                    </a:ext>
                  </a:extLst>
                </a:gridCol>
                <a:gridCol w="3175808">
                  <a:extLst>
                    <a:ext uri="{9D8B030D-6E8A-4147-A177-3AD203B41FA5}">
                      <a16:colId xmlns:a16="http://schemas.microsoft.com/office/drawing/2014/main" val="4001485138"/>
                    </a:ext>
                  </a:extLst>
                </a:gridCol>
                <a:gridCol w="515659">
                  <a:extLst>
                    <a:ext uri="{9D8B030D-6E8A-4147-A177-3AD203B41FA5}">
                      <a16:colId xmlns:a16="http://schemas.microsoft.com/office/drawing/2014/main" val="3744063414"/>
                    </a:ext>
                  </a:extLst>
                </a:gridCol>
              </a:tblGrid>
              <a:tr h="432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E95000"/>
                          </a:solidFill>
                          <a:effectLst/>
                          <a:latin typeface="+mj-lt"/>
                          <a:ea typeface="+mn-ea"/>
                          <a:cs typeface="+mn-cs"/>
                        </a:rPr>
                        <a:t>For Family Gatherings </a:t>
                      </a: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1" i="0" u="none" strike="noStrike" kern="1200" baseline="0" dirty="0">
                        <a:solidFill>
                          <a:srgbClr val="E95000"/>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E95000"/>
                          </a:solidFill>
                          <a:effectLst/>
                          <a:latin typeface="+mj-lt"/>
                          <a:ea typeface="+mn-ea"/>
                          <a:cs typeface="+mn-cs"/>
                        </a:rPr>
                        <a:t>For Tet Gifting</a:t>
                      </a: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1" i="0" u="none" strike="noStrike" kern="1200" baseline="0" dirty="0">
                        <a:solidFill>
                          <a:srgbClr val="E95000"/>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E95000"/>
                          </a:solidFill>
                          <a:effectLst/>
                          <a:latin typeface="+mj-lt"/>
                          <a:ea typeface="+mn-ea"/>
                          <a:cs typeface="+mn-cs"/>
                        </a:rPr>
                        <a:t>For Personal Enjoyment</a:t>
                      </a: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b="1" i="0" u="none" strike="noStrike" kern="1200" baseline="0" dirty="0">
                        <a:solidFill>
                          <a:schemeClr val="tx1"/>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98937"/>
                  </a:ext>
                </a:extLst>
              </a:tr>
              <a:tr h="432458">
                <a:tc>
                  <a:txBody>
                    <a:bodyPr/>
                    <a:lstStyle/>
                    <a:p>
                      <a:r>
                        <a:rPr lang="en-US" sz="1200" b="0" i="0" dirty="0">
                          <a:solidFill>
                            <a:srgbClr val="333333"/>
                          </a:solidFill>
                          <a:effectLst/>
                          <a:latin typeface="+mj-lt"/>
                        </a:rPr>
                        <a:t>Price / good value</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chemeClr val="tx1"/>
                          </a:solidFill>
                          <a:latin typeface="+mj-lt"/>
                          <a:ea typeface="+mn-ea"/>
                          <a:cs typeface="+mn-cs"/>
                        </a:rPr>
                        <a:t>84%</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dirty="0">
                          <a:solidFill>
                            <a:srgbClr val="333333"/>
                          </a:solidFill>
                          <a:effectLst/>
                          <a:latin typeface="+mj-lt"/>
                        </a:rPr>
                        <a:t>Brand prestige / reputation</a:t>
                      </a:r>
                      <a:endParaRPr lang="en-US" sz="1200" b="0" i="0" u="none" strike="noStrike" kern="1200" baseline="0" dirty="0">
                        <a:solidFill>
                          <a:schemeClr val="tx1"/>
                        </a:solidFill>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chemeClr val="tx1"/>
                          </a:solidFill>
                          <a:latin typeface="+mj-lt"/>
                          <a:ea typeface="+mn-ea"/>
                          <a:cs typeface="+mn-cs"/>
                        </a:rPr>
                        <a:t>82%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chemeClr val="tx1"/>
                          </a:solidFill>
                          <a:latin typeface="+mj-lt"/>
                          <a:ea typeface="+mn-ea"/>
                          <a:cs typeface="+mn-cs"/>
                        </a:rPr>
                        <a:t>T</a:t>
                      </a:r>
                      <a:r>
                        <a:rPr lang="en-US" sz="1200" b="0" i="0" dirty="0">
                          <a:solidFill>
                            <a:srgbClr val="333333"/>
                          </a:solidFill>
                          <a:effectLst/>
                          <a:latin typeface="+mj-lt"/>
                        </a:rPr>
                        <a:t>aste / flavor preference</a:t>
                      </a:r>
                      <a:endParaRPr lang="en-US" sz="1200" b="0" i="0" u="none" strike="noStrike" kern="1200" baseline="0" dirty="0">
                        <a:solidFill>
                          <a:schemeClr val="tx1"/>
                        </a:solidFill>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chemeClr val="tx1"/>
                          </a:solidFill>
                          <a:latin typeface="+mj-lt"/>
                          <a:ea typeface="+mn-ea"/>
                          <a:cs typeface="+mn-cs"/>
                        </a:rPr>
                        <a:t>88%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32458">
                <a:tc>
                  <a:txBody>
                    <a:bodyPr/>
                    <a:lstStyle/>
                    <a:p>
                      <a:pPr marL="0" algn="l" defTabSz="914400" rtl="0" eaLnBrk="1" latinLnBrk="0" hangingPunct="1"/>
                      <a:r>
                        <a:rPr lang="en-US" sz="1200" b="0" i="0" dirty="0">
                          <a:solidFill>
                            <a:srgbClr val="333333"/>
                          </a:solidFill>
                          <a:effectLst/>
                          <a:latin typeface="+mj-lt"/>
                        </a:rPr>
                        <a:t>Familiarity / family tradition</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76%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dirty="0">
                          <a:solidFill>
                            <a:srgbClr val="333333"/>
                          </a:solidFill>
                          <a:effectLst/>
                          <a:latin typeface="+mj-lt"/>
                        </a:rPr>
                        <a:t>Brand prestige / reputation</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79%</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dirty="0">
                          <a:solidFill>
                            <a:srgbClr val="333333"/>
                          </a:solidFill>
                          <a:effectLst/>
                          <a:latin typeface="+mj-lt"/>
                        </a:rPr>
                        <a:t>Quality / craftsmanship</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64%</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32458">
                <a:tc>
                  <a:txBody>
                    <a:bodyPr/>
                    <a:lstStyle/>
                    <a:p>
                      <a:pPr algn="l">
                        <a:spcAft>
                          <a:spcPts val="600"/>
                        </a:spcAft>
                        <a:buNone/>
                      </a:pPr>
                      <a:r>
                        <a:rPr lang="en-US" sz="1200" b="0" i="0" dirty="0">
                          <a:solidFill>
                            <a:srgbClr val="333333"/>
                          </a:solidFill>
                          <a:effectLst/>
                          <a:latin typeface="+mj-lt"/>
                        </a:rPr>
                        <a:t>Taste everyone likes</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71%</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dirty="0">
                          <a:solidFill>
                            <a:srgbClr val="333333"/>
                          </a:solidFill>
                          <a:effectLst/>
                          <a:latin typeface="+mj-lt"/>
                        </a:rPr>
                        <a:t>Premium / international image</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68%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dirty="0">
                          <a:solidFill>
                            <a:srgbClr val="333333"/>
                          </a:solidFill>
                          <a:effectLst/>
                          <a:latin typeface="+mj-lt"/>
                        </a:rPr>
                        <a:t>Uniqueness / trying new options</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52%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bl>
          </a:graphicData>
        </a:graphic>
      </p:graphicFrame>
      <p:graphicFrame>
        <p:nvGraphicFramePr>
          <p:cNvPr id="28" name="Chart 27">
            <a:extLst>
              <a:ext uri="{FF2B5EF4-FFF2-40B4-BE49-F238E27FC236}">
                <a16:creationId xmlns:a16="http://schemas.microsoft.com/office/drawing/2014/main" id="{8C16D6D7-99FE-9CB6-BB01-9DA59C87E14F}"/>
              </a:ext>
            </a:extLst>
          </p:cNvPr>
          <p:cNvGraphicFramePr/>
          <p:nvPr>
            <p:extLst>
              <p:ext uri="{D42A27DB-BD31-4B8C-83A1-F6EECF244321}">
                <p14:modId xmlns:p14="http://schemas.microsoft.com/office/powerpoint/2010/main" val="451224275"/>
              </p:ext>
            </p:extLst>
          </p:nvPr>
        </p:nvGraphicFramePr>
        <p:xfrm>
          <a:off x="679098" y="193670"/>
          <a:ext cx="3346802" cy="3209930"/>
        </p:xfrm>
        <a:graphic>
          <a:graphicData uri="http://schemas.openxmlformats.org/drawingml/2006/chart">
            <c:chart xmlns:c="http://schemas.openxmlformats.org/drawingml/2006/chart" xmlns:r="http://schemas.openxmlformats.org/officeDocument/2006/relationships" r:id="rId2"/>
          </a:graphicData>
        </a:graphic>
      </p:graphicFrame>
      <p:sp>
        <p:nvSpPr>
          <p:cNvPr id="31" name="Rectangle: Rounded Corners 30">
            <a:extLst>
              <a:ext uri="{FF2B5EF4-FFF2-40B4-BE49-F238E27FC236}">
                <a16:creationId xmlns:a16="http://schemas.microsoft.com/office/drawing/2014/main" id="{632B43D6-2647-CC5C-DCFD-C317006F3CD2}"/>
              </a:ext>
            </a:extLst>
          </p:cNvPr>
          <p:cNvSpPr/>
          <p:nvPr/>
        </p:nvSpPr>
        <p:spPr>
          <a:xfrm>
            <a:off x="653698" y="1485901"/>
            <a:ext cx="11231962" cy="1878091"/>
          </a:xfrm>
          <a:prstGeom prst="roundRect">
            <a:avLst>
              <a:gd name="adj" fmla="val 4592"/>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5000"/>
              </a:lnSpc>
            </a:pPr>
            <a:endParaRPr lang="en-US" sz="1200" dirty="0">
              <a:solidFill>
                <a:srgbClr val="3F9C31"/>
              </a:solidFill>
            </a:endParaRPr>
          </a:p>
        </p:txBody>
      </p:sp>
      <p:graphicFrame>
        <p:nvGraphicFramePr>
          <p:cNvPr id="44" name="Chart 43">
            <a:extLst>
              <a:ext uri="{FF2B5EF4-FFF2-40B4-BE49-F238E27FC236}">
                <a16:creationId xmlns:a16="http://schemas.microsoft.com/office/drawing/2014/main" id="{B5057789-AE8B-A0C3-37BD-F7C3F099ECAE}"/>
              </a:ext>
            </a:extLst>
          </p:cNvPr>
          <p:cNvGraphicFramePr/>
          <p:nvPr>
            <p:extLst>
              <p:ext uri="{D42A27DB-BD31-4B8C-83A1-F6EECF244321}">
                <p14:modId xmlns:p14="http://schemas.microsoft.com/office/powerpoint/2010/main" val="2976270179"/>
              </p:ext>
            </p:extLst>
          </p:nvPr>
        </p:nvGraphicFramePr>
        <p:xfrm>
          <a:off x="4377014" y="193670"/>
          <a:ext cx="3346802" cy="3209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Chart 44">
            <a:extLst>
              <a:ext uri="{FF2B5EF4-FFF2-40B4-BE49-F238E27FC236}">
                <a16:creationId xmlns:a16="http://schemas.microsoft.com/office/drawing/2014/main" id="{7AF24F5C-0575-B6DE-8C7D-DEDA358522E4}"/>
              </a:ext>
            </a:extLst>
          </p:cNvPr>
          <p:cNvGraphicFramePr/>
          <p:nvPr>
            <p:extLst>
              <p:ext uri="{D42A27DB-BD31-4B8C-83A1-F6EECF244321}">
                <p14:modId xmlns:p14="http://schemas.microsoft.com/office/powerpoint/2010/main" val="4145753548"/>
              </p:ext>
            </p:extLst>
          </p:nvPr>
        </p:nvGraphicFramePr>
        <p:xfrm>
          <a:off x="8074930" y="193670"/>
          <a:ext cx="3346802" cy="3209930"/>
        </p:xfrm>
        <a:graphic>
          <a:graphicData uri="http://schemas.openxmlformats.org/drawingml/2006/chart">
            <c:chart xmlns:c="http://schemas.openxmlformats.org/drawingml/2006/chart" xmlns:r="http://schemas.openxmlformats.org/officeDocument/2006/relationships" r:id="rId4"/>
          </a:graphicData>
        </a:graphic>
      </p:graphicFrame>
      <p:sp>
        <p:nvSpPr>
          <p:cNvPr id="48" name="Freeform 29">
            <a:extLst>
              <a:ext uri="{FF2B5EF4-FFF2-40B4-BE49-F238E27FC236}">
                <a16:creationId xmlns:a16="http://schemas.microsoft.com/office/drawing/2014/main" id="{F8E6E5E4-EEC3-75A7-1DE4-A8F8A0543F03}"/>
              </a:ext>
            </a:extLst>
          </p:cNvPr>
          <p:cNvSpPr/>
          <p:nvPr/>
        </p:nvSpPr>
        <p:spPr>
          <a:xfrm>
            <a:off x="4408474" y="3550404"/>
            <a:ext cx="972669" cy="103338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9" name="Freeform 30">
            <a:extLst>
              <a:ext uri="{FF2B5EF4-FFF2-40B4-BE49-F238E27FC236}">
                <a16:creationId xmlns:a16="http://schemas.microsoft.com/office/drawing/2014/main" id="{C95B5DB8-35F6-1A27-134B-9B64934CD131}"/>
              </a:ext>
            </a:extLst>
          </p:cNvPr>
          <p:cNvSpPr/>
          <p:nvPr/>
        </p:nvSpPr>
        <p:spPr>
          <a:xfrm>
            <a:off x="767714" y="3550404"/>
            <a:ext cx="1111739" cy="1111739"/>
          </a:xfrm>
          <a:custGeom>
            <a:avLst/>
            <a:gdLst/>
            <a:ahLst/>
            <a:cxnLst/>
            <a:rect l="l" t="t" r="r" b="b"/>
            <a:pathLst>
              <a:path w="3122720" h="3122720">
                <a:moveTo>
                  <a:pt x="0" y="0"/>
                </a:moveTo>
                <a:lnTo>
                  <a:pt x="3122720" y="0"/>
                </a:lnTo>
                <a:lnTo>
                  <a:pt x="3122720" y="3122720"/>
                </a:lnTo>
                <a:lnTo>
                  <a:pt x="0" y="3122720"/>
                </a:lnTo>
                <a:lnTo>
                  <a:pt x="0" y="0"/>
                </a:lnTo>
                <a:close/>
              </a:path>
            </a:pathLst>
          </a:custGeom>
          <a:blipFill>
            <a:blip r:embed="rId7"/>
            <a:stretch>
              <a:fillRect/>
            </a:stretch>
          </a:blipFill>
        </p:spPr>
        <p:txBody>
          <a:bodyPr/>
          <a:lstStyle/>
          <a:p>
            <a:endParaRPr lang="en-US"/>
          </a:p>
        </p:txBody>
      </p:sp>
      <p:sp>
        <p:nvSpPr>
          <p:cNvPr id="50" name="Freeform 34">
            <a:extLst>
              <a:ext uri="{FF2B5EF4-FFF2-40B4-BE49-F238E27FC236}">
                <a16:creationId xmlns:a16="http://schemas.microsoft.com/office/drawing/2014/main" id="{F4E9B9C8-2DCC-4E53-EE27-EFFA3350550F}"/>
              </a:ext>
            </a:extLst>
          </p:cNvPr>
          <p:cNvSpPr/>
          <p:nvPr/>
        </p:nvSpPr>
        <p:spPr>
          <a:xfrm>
            <a:off x="8096096" y="3550404"/>
            <a:ext cx="955876" cy="1033379"/>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aphicFrame>
        <p:nvGraphicFramePr>
          <p:cNvPr id="52" name="Table 51">
            <a:extLst>
              <a:ext uri="{FF2B5EF4-FFF2-40B4-BE49-F238E27FC236}">
                <a16:creationId xmlns:a16="http://schemas.microsoft.com/office/drawing/2014/main" id="{F8835643-0219-382F-77A0-FBD8D62101EF}"/>
              </a:ext>
            </a:extLst>
          </p:cNvPr>
          <p:cNvGraphicFramePr>
            <a:graphicFrameLocks noGrp="1"/>
          </p:cNvGraphicFramePr>
          <p:nvPr>
            <p:extLst>
              <p:ext uri="{D42A27DB-BD31-4B8C-83A1-F6EECF244321}">
                <p14:modId xmlns:p14="http://schemas.microsoft.com/office/powerpoint/2010/main" val="2528466748"/>
              </p:ext>
            </p:extLst>
          </p:nvPr>
        </p:nvGraphicFramePr>
        <p:xfrm>
          <a:off x="811258" y="4278581"/>
          <a:ext cx="11074402" cy="1831530"/>
        </p:xfrm>
        <a:graphic>
          <a:graphicData uri="http://schemas.openxmlformats.org/drawingml/2006/table">
            <a:tbl>
              <a:tblPr>
                <a:tableStyleId>{5C22544A-7EE6-4342-B048-85BDC9FD1C3A}</a:tableStyleId>
              </a:tblPr>
              <a:tblGrid>
                <a:gridCol w="3125734">
                  <a:extLst>
                    <a:ext uri="{9D8B030D-6E8A-4147-A177-3AD203B41FA5}">
                      <a16:colId xmlns:a16="http://schemas.microsoft.com/office/drawing/2014/main" val="2609019301"/>
                    </a:ext>
                  </a:extLst>
                </a:gridCol>
                <a:gridCol w="565733">
                  <a:extLst>
                    <a:ext uri="{9D8B030D-6E8A-4147-A177-3AD203B41FA5}">
                      <a16:colId xmlns:a16="http://schemas.microsoft.com/office/drawing/2014/main" val="4079505057"/>
                    </a:ext>
                  </a:extLst>
                </a:gridCol>
                <a:gridCol w="3119329">
                  <a:extLst>
                    <a:ext uri="{9D8B030D-6E8A-4147-A177-3AD203B41FA5}">
                      <a16:colId xmlns:a16="http://schemas.microsoft.com/office/drawing/2014/main" val="2830817003"/>
                    </a:ext>
                  </a:extLst>
                </a:gridCol>
                <a:gridCol w="505946">
                  <a:extLst>
                    <a:ext uri="{9D8B030D-6E8A-4147-A177-3AD203B41FA5}">
                      <a16:colId xmlns:a16="http://schemas.microsoft.com/office/drawing/2014/main" val="212783729"/>
                    </a:ext>
                  </a:extLst>
                </a:gridCol>
                <a:gridCol w="3242001">
                  <a:extLst>
                    <a:ext uri="{9D8B030D-6E8A-4147-A177-3AD203B41FA5}">
                      <a16:colId xmlns:a16="http://schemas.microsoft.com/office/drawing/2014/main" val="4001485138"/>
                    </a:ext>
                  </a:extLst>
                </a:gridCol>
                <a:gridCol w="515659">
                  <a:extLst>
                    <a:ext uri="{9D8B030D-6E8A-4147-A177-3AD203B41FA5}">
                      <a16:colId xmlns:a16="http://schemas.microsoft.com/office/drawing/2014/main" val="3744063414"/>
                    </a:ext>
                  </a:extLst>
                </a:gridCol>
              </a:tblGrid>
              <a:tr h="366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rgbClr val="E95000"/>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1" i="0" u="none" strike="noStrike" kern="1200" baseline="0" dirty="0">
                        <a:solidFill>
                          <a:srgbClr val="E95000"/>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rgbClr val="E95000"/>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1" i="0" u="none" strike="noStrike" kern="1200" baseline="0" dirty="0">
                        <a:solidFill>
                          <a:srgbClr val="E95000"/>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rgbClr val="E95000"/>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b="1" i="0" u="none" strike="noStrike" kern="1200" baseline="0" dirty="0">
                        <a:solidFill>
                          <a:schemeClr val="tx1"/>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98937"/>
                  </a:ext>
                </a:extLst>
              </a:tr>
              <a:tr h="366306">
                <a:tc>
                  <a:txBody>
                    <a:bodyPr/>
                    <a:lstStyle/>
                    <a:p>
                      <a:pPr algn="l"/>
                      <a:r>
                        <a:rPr lang="en-US" sz="1200" b="0" i="0" kern="1200" dirty="0">
                          <a:solidFill>
                            <a:srgbClr val="333333"/>
                          </a:solidFill>
                          <a:effectLst/>
                          <a:latin typeface="+mj-lt"/>
                          <a:ea typeface="+mn-ea"/>
                          <a:cs typeface="+mn-cs"/>
                        </a:rPr>
                        <a:t>Price</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chemeClr val="tx1"/>
                          </a:solidFill>
                          <a:latin typeface="+mj-lt"/>
                          <a:ea typeface="+mn-ea"/>
                          <a:cs typeface="+mn-cs"/>
                        </a:rPr>
                        <a:t>92%</a:t>
                      </a:r>
                    </a:p>
                  </a:txBody>
                  <a:tcPr marL="0" marR="0" marB="0">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chemeClr val="tx1"/>
                          </a:solidFill>
                          <a:latin typeface="+mj-lt"/>
                          <a:ea typeface="+mn-ea"/>
                          <a:cs typeface="+mn-cs"/>
                        </a:rPr>
                        <a:t>Taste</a:t>
                      </a:r>
                    </a:p>
                  </a:txBody>
                  <a:tcPr marL="0" marR="0" marB="0">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rgbClr val="E95000"/>
                          </a:solidFill>
                          <a:latin typeface="+mj-lt"/>
                          <a:ea typeface="+mn-ea"/>
                          <a:cs typeface="+mn-cs"/>
                        </a:rPr>
                        <a:t>91%</a:t>
                      </a:r>
                    </a:p>
                  </a:txBody>
                  <a:tcPr marL="0" marR="0" marB="0">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chemeClr val="tx1"/>
                          </a:solidFill>
                          <a:latin typeface="+mj-lt"/>
                          <a:ea typeface="+mn-ea"/>
                          <a:cs typeface="+mn-cs"/>
                        </a:rPr>
                        <a:t>Brand prestige</a:t>
                      </a:r>
                    </a:p>
                  </a:txBody>
                  <a:tcPr marL="0" marR="0" marB="0">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u="none" strike="noStrike" kern="1200" baseline="0" dirty="0">
                          <a:solidFill>
                            <a:srgbClr val="3F9C31"/>
                          </a:solidFill>
                          <a:latin typeface="+mj-lt"/>
                          <a:ea typeface="+mn-ea"/>
                          <a:cs typeface="+mn-cs"/>
                        </a:rPr>
                        <a:t>86%</a:t>
                      </a:r>
                    </a:p>
                  </a:txBody>
                  <a:tcPr marL="0" marR="0" marB="0">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366306">
                <a:tc>
                  <a:txBody>
                    <a:bodyPr/>
                    <a:lstStyle/>
                    <a:p>
                      <a:pPr marL="0" algn="l" defTabSz="914400" rtl="0" eaLnBrk="1" latinLnBrk="0" hangingPunct="1"/>
                      <a:r>
                        <a:rPr lang="en-US" sz="1200" b="0" i="0" dirty="0">
                          <a:solidFill>
                            <a:srgbClr val="333333"/>
                          </a:solidFill>
                          <a:effectLst/>
                          <a:latin typeface="+mj-lt"/>
                        </a:rPr>
                        <a:t>Promotion</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84%</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Brand Reputation</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rgbClr val="E95000"/>
                          </a:solidFill>
                          <a:effectLst/>
                          <a:latin typeface="+mj-lt"/>
                          <a:ea typeface="+mn-ea"/>
                          <a:cs typeface="+mn-cs"/>
                        </a:rPr>
                        <a:t>82%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Packaging</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rgbClr val="3F9C31"/>
                          </a:solidFill>
                          <a:effectLst/>
                          <a:latin typeface="+mj-lt"/>
                          <a:ea typeface="+mn-ea"/>
                          <a:cs typeface="+mn-cs"/>
                        </a:rPr>
                        <a:t>84%</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366306">
                <a:tc>
                  <a:txBody>
                    <a:bodyPr/>
                    <a:lstStyle/>
                    <a:p>
                      <a:pPr algn="l">
                        <a:spcAft>
                          <a:spcPts val="600"/>
                        </a:spcAft>
                        <a:buNone/>
                      </a:pPr>
                      <a:r>
                        <a:rPr lang="en-US" sz="1200" b="0" i="0" dirty="0">
                          <a:solidFill>
                            <a:srgbClr val="333333"/>
                          </a:solidFill>
                          <a:effectLst/>
                          <a:latin typeface="+mj-lt"/>
                        </a:rPr>
                        <a:t>Familiarity</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76%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Premium Seekers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rgbClr val="E95000"/>
                          </a:solidFill>
                          <a:effectLst/>
                          <a:latin typeface="+mj-lt"/>
                          <a:ea typeface="+mn-ea"/>
                          <a:cs typeface="+mn-cs"/>
                        </a:rPr>
                        <a:t>78%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chemeClr val="tx1"/>
                          </a:solidFill>
                          <a:effectLst/>
                          <a:latin typeface="+mj-lt"/>
                          <a:ea typeface="+mn-ea"/>
                          <a:cs typeface="+mn-cs"/>
                        </a:rPr>
                        <a:t>Uniqueness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i="0" kern="1200" dirty="0">
                          <a:solidFill>
                            <a:srgbClr val="3F9C31"/>
                          </a:solidFill>
                          <a:effectLst/>
                          <a:latin typeface="+mj-lt"/>
                          <a:ea typeface="+mn-ea"/>
                          <a:cs typeface="+mn-cs"/>
                        </a:rPr>
                        <a:t>74%</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789249"/>
                  </a:ext>
                </a:extLst>
              </a:tr>
              <a:tr h="36630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dirty="0">
                          <a:solidFill>
                            <a:schemeClr val="tx1"/>
                          </a:solidFill>
                          <a:effectLst/>
                        </a:rPr>
                        <a:t>Very High</a:t>
                      </a:r>
                      <a:r>
                        <a:rPr lang="en-US" sz="1200" b="1" i="0" dirty="0">
                          <a:solidFill>
                            <a:schemeClr val="tx1"/>
                          </a:solidFill>
                          <a:effectLst/>
                          <a:latin typeface="+mj-lt"/>
                        </a:rPr>
                        <a:t> Price </a:t>
                      </a:r>
                      <a:r>
                        <a:rPr lang="en-US" sz="1200" b="1" i="0" kern="1200" dirty="0">
                          <a:solidFill>
                            <a:schemeClr val="tx1"/>
                          </a:solidFill>
                          <a:effectLst/>
                          <a:latin typeface="+mn-lt"/>
                          <a:ea typeface="+mn-ea"/>
                          <a:cs typeface="+mn-cs"/>
                        </a:rPr>
                        <a:t>Sensitivity</a:t>
                      </a:r>
                      <a:endParaRPr lang="en-US" sz="1200" b="1" dirty="0">
                        <a:solidFill>
                          <a:schemeClr val="tx1"/>
                        </a:solidFill>
                        <a:effectLst/>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1" i="0" kern="1200" dirty="0">
                          <a:solidFill>
                            <a:srgbClr val="E95000"/>
                          </a:solidFill>
                          <a:effectLst/>
                          <a:latin typeface="+mn-lt"/>
                          <a:ea typeface="+mn-ea"/>
                          <a:cs typeface="+mn-cs"/>
                        </a:rPr>
                        <a:t>Moderate Price Sensitivity</a:t>
                      </a:r>
                      <a:endParaRPr lang="en-US" sz="1200" b="1" i="0" kern="1200" dirty="0">
                        <a:solidFill>
                          <a:srgbClr val="E95000"/>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0" i="0" kern="1200" dirty="0">
                        <a:solidFill>
                          <a:srgbClr val="E95000"/>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1" i="0" kern="1200" dirty="0">
                          <a:solidFill>
                            <a:srgbClr val="3F9C31"/>
                          </a:solidFill>
                          <a:effectLst/>
                          <a:latin typeface="+mn-lt"/>
                          <a:ea typeface="+mn-ea"/>
                          <a:cs typeface="+mn-cs"/>
                        </a:rPr>
                        <a:t>Low Price Sensitivity</a:t>
                      </a:r>
                      <a:endParaRPr lang="en-US" sz="1200" b="1" i="0" kern="1200" dirty="0">
                        <a:solidFill>
                          <a:srgbClr val="3F9C3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0" i="0" kern="1200" dirty="0">
                        <a:solidFill>
                          <a:srgbClr val="3F9C3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bl>
          </a:graphicData>
        </a:graphic>
      </p:graphicFrame>
      <p:sp>
        <p:nvSpPr>
          <p:cNvPr id="12" name="TextBox 11">
            <a:extLst>
              <a:ext uri="{FF2B5EF4-FFF2-40B4-BE49-F238E27FC236}">
                <a16:creationId xmlns:a16="http://schemas.microsoft.com/office/drawing/2014/main" id="{F46FB0A1-73A4-5E67-0688-0A3F965B038C}"/>
              </a:ext>
            </a:extLst>
          </p:cNvPr>
          <p:cNvSpPr txBox="1"/>
          <p:nvPr/>
        </p:nvSpPr>
        <p:spPr>
          <a:xfrm>
            <a:off x="653698" y="1133286"/>
            <a:ext cx="8100945" cy="276999"/>
          </a:xfrm>
          <a:prstGeom prst="rect">
            <a:avLst/>
          </a:prstGeom>
          <a:noFill/>
        </p:spPr>
        <p:txBody>
          <a:bodyPr wrap="square">
            <a:spAutoFit/>
          </a:bodyPr>
          <a:lstStyle/>
          <a:p>
            <a:r>
              <a:rPr lang="en-US" sz="1200" dirty="0"/>
              <a:t>Decision Driver Priority by Purpose and Consumer Segment</a:t>
            </a:r>
          </a:p>
        </p:txBody>
      </p:sp>
      <p:sp>
        <p:nvSpPr>
          <p:cNvPr id="3" name="TextBox 2">
            <a:extLst>
              <a:ext uri="{FF2B5EF4-FFF2-40B4-BE49-F238E27FC236}">
                <a16:creationId xmlns:a16="http://schemas.microsoft.com/office/drawing/2014/main" id="{B4A1986D-A50A-A177-6290-20B378FACD59}"/>
              </a:ext>
            </a:extLst>
          </p:cNvPr>
          <p:cNvSpPr txBox="1"/>
          <p:nvPr/>
        </p:nvSpPr>
        <p:spPr>
          <a:xfrm>
            <a:off x="576706" y="6171325"/>
            <a:ext cx="9949779" cy="553998"/>
          </a:xfrm>
          <a:prstGeom prst="rect">
            <a:avLst/>
          </a:prstGeom>
          <a:noFill/>
        </p:spPr>
        <p:txBody>
          <a:bodyPr wrap="square" anchor="b">
            <a:spAutoFit/>
          </a:bodyPr>
          <a:lstStyle/>
          <a:p>
            <a:r>
              <a:rPr lang="en-US" sz="1000" i="1" dirty="0">
                <a:solidFill>
                  <a:schemeClr val="tx1">
                    <a:lumMod val="60000"/>
                    <a:lumOff val="40000"/>
                  </a:schemeClr>
                </a:solidFill>
              </a:rPr>
              <a:t>Q: What drives your beer selection for different occasions? (% rating important) | What are your top 3 factors when selecting beer?</a:t>
            </a:r>
          </a:p>
          <a:p>
            <a:r>
              <a:rPr lang="en-US" sz="1000" i="1" dirty="0">
                <a:solidFill>
                  <a:schemeClr val="tx1">
                    <a:lumMod val="60000"/>
                    <a:lumOff val="40000"/>
                  </a:schemeClr>
                </a:solidFill>
              </a:rPr>
              <a:t>Base: All respondents (n=1,200), segmented by stated priorities and behavior patterns | Vietnam Beer Market and Tet 2026 Consumer Trends | InsightAsia Vietnam Primary Research | December 2025</a:t>
            </a:r>
          </a:p>
        </p:txBody>
      </p:sp>
    </p:spTree>
    <p:extLst>
      <p:ext uri="{BB962C8B-B14F-4D97-AF65-F5344CB8AC3E}">
        <p14:creationId xmlns:p14="http://schemas.microsoft.com/office/powerpoint/2010/main" val="154059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175F-3AF7-40DB-3F6F-7FE90B0E3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F117E-DE86-41B8-1AD8-703D2AD089E3}"/>
              </a:ext>
            </a:extLst>
          </p:cNvPr>
          <p:cNvSpPr>
            <a:spLocks noGrp="1"/>
          </p:cNvSpPr>
          <p:nvPr>
            <p:ph type="title"/>
          </p:nvPr>
        </p:nvSpPr>
        <p:spPr/>
        <p:txBody>
          <a:bodyPr/>
          <a:lstStyle/>
          <a:p>
            <a:r>
              <a:rPr lang="en-US" dirty="0"/>
              <a:t>Health Trends: Reality Check on Non-Alcoholic Beer</a:t>
            </a:r>
          </a:p>
        </p:txBody>
      </p:sp>
      <p:sp>
        <p:nvSpPr>
          <p:cNvPr id="3" name="TextBox 2">
            <a:extLst>
              <a:ext uri="{FF2B5EF4-FFF2-40B4-BE49-F238E27FC236}">
                <a16:creationId xmlns:a16="http://schemas.microsoft.com/office/drawing/2014/main" id="{5D3975C8-4E8D-4FF5-7A10-899B5EF2B824}"/>
              </a:ext>
            </a:extLst>
          </p:cNvPr>
          <p:cNvSpPr txBox="1"/>
          <p:nvPr/>
        </p:nvSpPr>
        <p:spPr>
          <a:xfrm>
            <a:off x="653697" y="1133286"/>
            <a:ext cx="8100945" cy="276999"/>
          </a:xfrm>
          <a:prstGeom prst="rect">
            <a:avLst/>
          </a:prstGeom>
          <a:noFill/>
        </p:spPr>
        <p:txBody>
          <a:bodyPr wrap="square">
            <a:spAutoFit/>
          </a:bodyPr>
          <a:lstStyle/>
          <a:p>
            <a:r>
              <a:rPr lang="en-US" sz="1200" dirty="0"/>
              <a:t>Consumer Rejection: Overview Statistics and Underlying Reasons</a:t>
            </a:r>
          </a:p>
        </p:txBody>
      </p:sp>
      <p:sp>
        <p:nvSpPr>
          <p:cNvPr id="4" name="Rectangle: Rounded Corners 3">
            <a:extLst>
              <a:ext uri="{FF2B5EF4-FFF2-40B4-BE49-F238E27FC236}">
                <a16:creationId xmlns:a16="http://schemas.microsoft.com/office/drawing/2014/main" id="{FDC6D6C8-44FD-8C93-6D29-3C579508307D}"/>
              </a:ext>
            </a:extLst>
          </p:cNvPr>
          <p:cNvSpPr/>
          <p:nvPr/>
        </p:nvSpPr>
        <p:spPr>
          <a:xfrm>
            <a:off x="749300" y="1708150"/>
            <a:ext cx="4197350" cy="819150"/>
          </a:xfrm>
          <a:prstGeom prst="roundRect">
            <a:avLst>
              <a:gd name="adj" fmla="val 7977"/>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75"/>
              </a:spcAft>
              <a:buNone/>
            </a:pPr>
            <a:endParaRPr lang="en-US" sz="1200" dirty="0">
              <a:solidFill>
                <a:srgbClr val="666666"/>
              </a:solidFill>
              <a:latin typeface="+mj-lt"/>
            </a:endParaRPr>
          </a:p>
        </p:txBody>
      </p:sp>
      <p:graphicFrame>
        <p:nvGraphicFramePr>
          <p:cNvPr id="7" name="Table 6">
            <a:extLst>
              <a:ext uri="{FF2B5EF4-FFF2-40B4-BE49-F238E27FC236}">
                <a16:creationId xmlns:a16="http://schemas.microsoft.com/office/drawing/2014/main" id="{7719C45A-419C-EAF0-45BD-48360754C42F}"/>
              </a:ext>
            </a:extLst>
          </p:cNvPr>
          <p:cNvGraphicFramePr>
            <a:graphicFrameLocks noGrp="1"/>
          </p:cNvGraphicFramePr>
          <p:nvPr>
            <p:extLst>
              <p:ext uri="{D42A27DB-BD31-4B8C-83A1-F6EECF244321}">
                <p14:modId xmlns:p14="http://schemas.microsoft.com/office/powerpoint/2010/main" val="1553223554"/>
              </p:ext>
            </p:extLst>
          </p:nvPr>
        </p:nvGraphicFramePr>
        <p:xfrm>
          <a:off x="927099" y="1894046"/>
          <a:ext cx="3902075" cy="487680"/>
        </p:xfrm>
        <a:graphic>
          <a:graphicData uri="http://schemas.openxmlformats.org/drawingml/2006/table">
            <a:tbl>
              <a:tblPr>
                <a:tableStyleId>{5C22544A-7EE6-4342-B048-85BDC9FD1C3A}</a:tableStyleId>
              </a:tblPr>
              <a:tblGrid>
                <a:gridCol w="1009052">
                  <a:extLst>
                    <a:ext uri="{9D8B030D-6E8A-4147-A177-3AD203B41FA5}">
                      <a16:colId xmlns:a16="http://schemas.microsoft.com/office/drawing/2014/main" val="1989536211"/>
                    </a:ext>
                  </a:extLst>
                </a:gridCol>
                <a:gridCol w="2893023">
                  <a:extLst>
                    <a:ext uri="{9D8B030D-6E8A-4147-A177-3AD203B41FA5}">
                      <a16:colId xmlns:a16="http://schemas.microsoft.com/office/drawing/2014/main" val="1232431091"/>
                    </a:ext>
                  </a:extLst>
                </a:gridCol>
              </a:tblGrid>
              <a:tr h="370840">
                <a:tc>
                  <a:txBody>
                    <a:bodyPr/>
                    <a:lstStyle/>
                    <a:p>
                      <a:r>
                        <a:rPr lang="en-US" sz="3200" b="1" kern="1200" dirty="0">
                          <a:solidFill>
                            <a:schemeClr val="tx1"/>
                          </a:solidFill>
                          <a:latin typeface="+mj-lt"/>
                          <a:ea typeface="+mn-ea"/>
                          <a:cs typeface="+mn-cs"/>
                        </a:rPr>
                        <a:t>4.2</a:t>
                      </a:r>
                      <a:r>
                        <a:rPr lang="en-US" sz="2000" b="1" kern="1200" dirty="0">
                          <a:solidFill>
                            <a:schemeClr val="tx1"/>
                          </a:solidFill>
                          <a:latin typeface="+mj-lt"/>
                          <a:ea typeface="+mn-ea"/>
                          <a:cs typeface="+mn-cs"/>
                        </a:rPr>
                        <a:t>%</a:t>
                      </a:r>
                      <a:endParaRPr lang="en-US" sz="3200" b="1" dirty="0">
                        <a:solidFill>
                          <a:schemeClr val="tx1"/>
                        </a:solidFill>
                        <a:latin typeface="+mj-lt"/>
                      </a:endParaRPr>
                    </a:p>
                  </a:txBody>
                  <a:tcPr marL="0" marR="0" marT="0" marB="0">
                    <a:noFill/>
                  </a:tcPr>
                </a:tc>
                <a:tc>
                  <a:txBody>
                    <a:bodyPr/>
                    <a:lstStyle/>
                    <a:p>
                      <a:r>
                        <a:rPr lang="en-US" sz="1200" b="0" kern="1200" dirty="0">
                          <a:solidFill>
                            <a:schemeClr val="tx1"/>
                          </a:solidFill>
                          <a:latin typeface="+mj-lt"/>
                          <a:ea typeface="+mn-ea"/>
                          <a:cs typeface="+mn-cs"/>
                        </a:rPr>
                        <a:t>Purchased non-alcoholic beer in past 6 months</a:t>
                      </a:r>
                      <a:endParaRPr lang="en-US" sz="1200" b="0" dirty="0">
                        <a:solidFill>
                          <a:schemeClr val="tx1"/>
                        </a:solidFill>
                        <a:latin typeface="+mj-lt"/>
                      </a:endParaRPr>
                    </a:p>
                  </a:txBody>
                  <a:tcPr>
                    <a:noFill/>
                  </a:tcPr>
                </a:tc>
                <a:extLst>
                  <a:ext uri="{0D108BD9-81ED-4DB2-BD59-A6C34878D82A}">
                    <a16:rowId xmlns:a16="http://schemas.microsoft.com/office/drawing/2014/main" val="4135207625"/>
                  </a:ext>
                </a:extLst>
              </a:tr>
            </a:tbl>
          </a:graphicData>
        </a:graphic>
      </p:graphicFrame>
      <p:sp>
        <p:nvSpPr>
          <p:cNvPr id="8" name="Rectangle: Rounded Corners 7">
            <a:extLst>
              <a:ext uri="{FF2B5EF4-FFF2-40B4-BE49-F238E27FC236}">
                <a16:creationId xmlns:a16="http://schemas.microsoft.com/office/drawing/2014/main" id="{75B5DEEE-A816-2D28-9A0D-F14FEC02A2BC}"/>
              </a:ext>
            </a:extLst>
          </p:cNvPr>
          <p:cNvSpPr/>
          <p:nvPr/>
        </p:nvSpPr>
        <p:spPr>
          <a:xfrm>
            <a:off x="749300" y="2607966"/>
            <a:ext cx="4197350" cy="819150"/>
          </a:xfrm>
          <a:prstGeom prst="roundRect">
            <a:avLst>
              <a:gd name="adj" fmla="val 7977"/>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75"/>
              </a:spcAft>
              <a:buNone/>
            </a:pPr>
            <a:endParaRPr lang="en-US" sz="1200" dirty="0">
              <a:solidFill>
                <a:srgbClr val="666666"/>
              </a:solidFill>
              <a:latin typeface="+mj-lt"/>
            </a:endParaRPr>
          </a:p>
        </p:txBody>
      </p:sp>
      <p:graphicFrame>
        <p:nvGraphicFramePr>
          <p:cNvPr id="9" name="Table 8">
            <a:extLst>
              <a:ext uri="{FF2B5EF4-FFF2-40B4-BE49-F238E27FC236}">
                <a16:creationId xmlns:a16="http://schemas.microsoft.com/office/drawing/2014/main" id="{A5C915E0-D7DA-13ED-F674-F2AC08E40BBA}"/>
              </a:ext>
            </a:extLst>
          </p:cNvPr>
          <p:cNvGraphicFramePr>
            <a:graphicFrameLocks noGrp="1"/>
          </p:cNvGraphicFramePr>
          <p:nvPr>
            <p:extLst>
              <p:ext uri="{D42A27DB-BD31-4B8C-83A1-F6EECF244321}">
                <p14:modId xmlns:p14="http://schemas.microsoft.com/office/powerpoint/2010/main" val="506600082"/>
              </p:ext>
            </p:extLst>
          </p:nvPr>
        </p:nvGraphicFramePr>
        <p:xfrm>
          <a:off x="927099" y="2793862"/>
          <a:ext cx="3902075" cy="487680"/>
        </p:xfrm>
        <a:graphic>
          <a:graphicData uri="http://schemas.openxmlformats.org/drawingml/2006/table">
            <a:tbl>
              <a:tblPr>
                <a:tableStyleId>{5C22544A-7EE6-4342-B048-85BDC9FD1C3A}</a:tableStyleId>
              </a:tblPr>
              <a:tblGrid>
                <a:gridCol w="1009052">
                  <a:extLst>
                    <a:ext uri="{9D8B030D-6E8A-4147-A177-3AD203B41FA5}">
                      <a16:colId xmlns:a16="http://schemas.microsoft.com/office/drawing/2014/main" val="1989536211"/>
                    </a:ext>
                  </a:extLst>
                </a:gridCol>
                <a:gridCol w="2893023">
                  <a:extLst>
                    <a:ext uri="{9D8B030D-6E8A-4147-A177-3AD203B41FA5}">
                      <a16:colId xmlns:a16="http://schemas.microsoft.com/office/drawing/2014/main" val="1232431091"/>
                    </a:ext>
                  </a:extLst>
                </a:gridCol>
              </a:tblGrid>
              <a:tr h="370840">
                <a:tc>
                  <a:txBody>
                    <a:bodyPr/>
                    <a:lstStyle/>
                    <a:p>
                      <a:r>
                        <a:rPr lang="en-US" sz="3200" b="1" kern="1200" dirty="0">
                          <a:solidFill>
                            <a:schemeClr val="tx1"/>
                          </a:solidFill>
                          <a:latin typeface="+mj-lt"/>
                          <a:ea typeface="+mn-ea"/>
                          <a:cs typeface="+mn-cs"/>
                        </a:rPr>
                        <a:t>82</a:t>
                      </a:r>
                      <a:r>
                        <a:rPr lang="en-US" sz="2000" b="1" kern="1200" dirty="0">
                          <a:solidFill>
                            <a:schemeClr val="tx1"/>
                          </a:solidFill>
                          <a:latin typeface="+mj-lt"/>
                          <a:ea typeface="+mn-ea"/>
                          <a:cs typeface="+mn-cs"/>
                        </a:rPr>
                        <a:t>%</a:t>
                      </a:r>
                      <a:endParaRPr lang="en-US" sz="3200" b="1" dirty="0">
                        <a:solidFill>
                          <a:schemeClr val="tx1"/>
                        </a:solidFill>
                        <a:latin typeface="+mj-lt"/>
                      </a:endParaRPr>
                    </a:p>
                  </a:txBody>
                  <a:tcPr marL="0" marR="0" marT="0" marB="0">
                    <a:noFill/>
                  </a:tcPr>
                </a:tc>
                <a:tc>
                  <a:txBody>
                    <a:bodyPr/>
                    <a:lstStyle/>
                    <a:p>
                      <a:r>
                        <a:rPr lang="en-US" sz="1200" b="0" i="0" kern="1200" dirty="0">
                          <a:solidFill>
                            <a:schemeClr val="tx1"/>
                          </a:solidFill>
                          <a:latin typeface="+mj-lt"/>
                          <a:ea typeface="+mn-ea"/>
                          <a:cs typeface="+mn-cs"/>
                        </a:rPr>
                        <a:t>Say "without alcohol, it's not real beer"</a:t>
                      </a:r>
                      <a:endParaRPr lang="en-US" sz="1200" b="0" i="0" dirty="0">
                        <a:solidFill>
                          <a:schemeClr val="tx1"/>
                        </a:solidFill>
                        <a:latin typeface="+mj-lt"/>
                      </a:endParaRPr>
                    </a:p>
                  </a:txBody>
                  <a:tcPr>
                    <a:noFill/>
                  </a:tcPr>
                </a:tc>
                <a:extLst>
                  <a:ext uri="{0D108BD9-81ED-4DB2-BD59-A6C34878D82A}">
                    <a16:rowId xmlns:a16="http://schemas.microsoft.com/office/drawing/2014/main" val="4135207625"/>
                  </a:ext>
                </a:extLst>
              </a:tr>
            </a:tbl>
          </a:graphicData>
        </a:graphic>
      </p:graphicFrame>
      <p:sp>
        <p:nvSpPr>
          <p:cNvPr id="10" name="Rectangle: Rounded Corners 9">
            <a:extLst>
              <a:ext uri="{FF2B5EF4-FFF2-40B4-BE49-F238E27FC236}">
                <a16:creationId xmlns:a16="http://schemas.microsoft.com/office/drawing/2014/main" id="{D655980A-F37D-E266-7FA3-7314E32CA6E5}"/>
              </a:ext>
            </a:extLst>
          </p:cNvPr>
          <p:cNvSpPr/>
          <p:nvPr/>
        </p:nvSpPr>
        <p:spPr>
          <a:xfrm>
            <a:off x="749300" y="3525856"/>
            <a:ext cx="4197350" cy="819150"/>
          </a:xfrm>
          <a:prstGeom prst="roundRect">
            <a:avLst>
              <a:gd name="adj" fmla="val 7977"/>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75"/>
              </a:spcAft>
              <a:buNone/>
            </a:pPr>
            <a:endParaRPr lang="en-US" sz="1200" dirty="0">
              <a:solidFill>
                <a:srgbClr val="666666"/>
              </a:solidFill>
              <a:latin typeface="+mj-lt"/>
            </a:endParaRPr>
          </a:p>
        </p:txBody>
      </p:sp>
      <p:graphicFrame>
        <p:nvGraphicFramePr>
          <p:cNvPr id="11" name="Table 10">
            <a:extLst>
              <a:ext uri="{FF2B5EF4-FFF2-40B4-BE49-F238E27FC236}">
                <a16:creationId xmlns:a16="http://schemas.microsoft.com/office/drawing/2014/main" id="{D0AE8688-5DCC-3641-0F4A-AE4D4803ADC2}"/>
              </a:ext>
            </a:extLst>
          </p:cNvPr>
          <p:cNvGraphicFramePr>
            <a:graphicFrameLocks noGrp="1"/>
          </p:cNvGraphicFramePr>
          <p:nvPr>
            <p:extLst>
              <p:ext uri="{D42A27DB-BD31-4B8C-83A1-F6EECF244321}">
                <p14:modId xmlns:p14="http://schemas.microsoft.com/office/powerpoint/2010/main" val="2999686777"/>
              </p:ext>
            </p:extLst>
          </p:nvPr>
        </p:nvGraphicFramePr>
        <p:xfrm>
          <a:off x="927099" y="3711752"/>
          <a:ext cx="3902075" cy="487680"/>
        </p:xfrm>
        <a:graphic>
          <a:graphicData uri="http://schemas.openxmlformats.org/drawingml/2006/table">
            <a:tbl>
              <a:tblPr>
                <a:tableStyleId>{5C22544A-7EE6-4342-B048-85BDC9FD1C3A}</a:tableStyleId>
              </a:tblPr>
              <a:tblGrid>
                <a:gridCol w="1009052">
                  <a:extLst>
                    <a:ext uri="{9D8B030D-6E8A-4147-A177-3AD203B41FA5}">
                      <a16:colId xmlns:a16="http://schemas.microsoft.com/office/drawing/2014/main" val="1989536211"/>
                    </a:ext>
                  </a:extLst>
                </a:gridCol>
                <a:gridCol w="2893023">
                  <a:extLst>
                    <a:ext uri="{9D8B030D-6E8A-4147-A177-3AD203B41FA5}">
                      <a16:colId xmlns:a16="http://schemas.microsoft.com/office/drawing/2014/main" val="1232431091"/>
                    </a:ext>
                  </a:extLst>
                </a:gridCol>
              </a:tblGrid>
              <a:tr h="370840">
                <a:tc>
                  <a:txBody>
                    <a:bodyPr/>
                    <a:lstStyle/>
                    <a:p>
                      <a:r>
                        <a:rPr lang="en-US" sz="3200" b="1" kern="1200" dirty="0">
                          <a:solidFill>
                            <a:schemeClr val="tx1"/>
                          </a:solidFill>
                          <a:latin typeface="+mj-lt"/>
                          <a:ea typeface="+mn-ea"/>
                          <a:cs typeface="+mn-cs"/>
                        </a:rPr>
                        <a:t>76</a:t>
                      </a:r>
                      <a:r>
                        <a:rPr lang="en-US" sz="2000" b="1" kern="1200" dirty="0">
                          <a:solidFill>
                            <a:schemeClr val="tx1"/>
                          </a:solidFill>
                          <a:latin typeface="+mj-lt"/>
                          <a:ea typeface="+mn-ea"/>
                          <a:cs typeface="+mn-cs"/>
                        </a:rPr>
                        <a:t>%</a:t>
                      </a:r>
                      <a:endParaRPr lang="en-US" sz="3200" b="1" dirty="0">
                        <a:solidFill>
                          <a:schemeClr val="tx1"/>
                        </a:solidFill>
                        <a:latin typeface="+mj-lt"/>
                      </a:endParaRPr>
                    </a:p>
                  </a:txBody>
                  <a:tcPr marL="0" marR="0" marT="0" marB="0">
                    <a:noFill/>
                  </a:tcPr>
                </a:tc>
                <a:tc>
                  <a:txBody>
                    <a:bodyPr/>
                    <a:lstStyle/>
                    <a:p>
                      <a:r>
                        <a:rPr lang="en-US" sz="1200" b="0" dirty="0">
                          <a:solidFill>
                            <a:schemeClr val="tx1"/>
                          </a:solidFill>
                          <a:latin typeface="+mj-lt"/>
                        </a:rPr>
                        <a:t>Believe non-alcoholic beer "defeats the purpose" of drinking</a:t>
                      </a:r>
                    </a:p>
                  </a:txBody>
                  <a:tcPr>
                    <a:noFill/>
                  </a:tcPr>
                </a:tc>
                <a:extLst>
                  <a:ext uri="{0D108BD9-81ED-4DB2-BD59-A6C34878D82A}">
                    <a16:rowId xmlns:a16="http://schemas.microsoft.com/office/drawing/2014/main" val="4135207625"/>
                  </a:ext>
                </a:extLst>
              </a:tr>
            </a:tbl>
          </a:graphicData>
        </a:graphic>
      </p:graphicFrame>
      <p:sp>
        <p:nvSpPr>
          <p:cNvPr id="12" name="Rectangle: Rounded Corners 11">
            <a:extLst>
              <a:ext uri="{FF2B5EF4-FFF2-40B4-BE49-F238E27FC236}">
                <a16:creationId xmlns:a16="http://schemas.microsoft.com/office/drawing/2014/main" id="{3A13C5D4-77D3-D722-A1D3-4758C4678CCA}"/>
              </a:ext>
            </a:extLst>
          </p:cNvPr>
          <p:cNvSpPr/>
          <p:nvPr/>
        </p:nvSpPr>
        <p:spPr>
          <a:xfrm>
            <a:off x="749300" y="4456242"/>
            <a:ext cx="4197350" cy="819150"/>
          </a:xfrm>
          <a:prstGeom prst="roundRect">
            <a:avLst>
              <a:gd name="adj" fmla="val 7977"/>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75"/>
              </a:spcAft>
              <a:buNone/>
            </a:pPr>
            <a:endParaRPr lang="en-US" sz="1200" dirty="0">
              <a:solidFill>
                <a:srgbClr val="666666"/>
              </a:solidFill>
              <a:latin typeface="+mj-lt"/>
            </a:endParaRPr>
          </a:p>
        </p:txBody>
      </p:sp>
      <p:graphicFrame>
        <p:nvGraphicFramePr>
          <p:cNvPr id="13" name="Table 12">
            <a:extLst>
              <a:ext uri="{FF2B5EF4-FFF2-40B4-BE49-F238E27FC236}">
                <a16:creationId xmlns:a16="http://schemas.microsoft.com/office/drawing/2014/main" id="{77C8ED13-DA39-376B-7BDE-E1B94F320FCF}"/>
              </a:ext>
            </a:extLst>
          </p:cNvPr>
          <p:cNvGraphicFramePr>
            <a:graphicFrameLocks noGrp="1"/>
          </p:cNvGraphicFramePr>
          <p:nvPr>
            <p:extLst>
              <p:ext uri="{D42A27DB-BD31-4B8C-83A1-F6EECF244321}">
                <p14:modId xmlns:p14="http://schemas.microsoft.com/office/powerpoint/2010/main" val="2071933192"/>
              </p:ext>
            </p:extLst>
          </p:nvPr>
        </p:nvGraphicFramePr>
        <p:xfrm>
          <a:off x="927099" y="4642138"/>
          <a:ext cx="3902075" cy="487680"/>
        </p:xfrm>
        <a:graphic>
          <a:graphicData uri="http://schemas.openxmlformats.org/drawingml/2006/table">
            <a:tbl>
              <a:tblPr>
                <a:tableStyleId>{5C22544A-7EE6-4342-B048-85BDC9FD1C3A}</a:tableStyleId>
              </a:tblPr>
              <a:tblGrid>
                <a:gridCol w="1009052">
                  <a:extLst>
                    <a:ext uri="{9D8B030D-6E8A-4147-A177-3AD203B41FA5}">
                      <a16:colId xmlns:a16="http://schemas.microsoft.com/office/drawing/2014/main" val="1989536211"/>
                    </a:ext>
                  </a:extLst>
                </a:gridCol>
                <a:gridCol w="2893023">
                  <a:extLst>
                    <a:ext uri="{9D8B030D-6E8A-4147-A177-3AD203B41FA5}">
                      <a16:colId xmlns:a16="http://schemas.microsoft.com/office/drawing/2014/main" val="1232431091"/>
                    </a:ext>
                  </a:extLst>
                </a:gridCol>
              </a:tblGrid>
              <a:tr h="370840">
                <a:tc>
                  <a:txBody>
                    <a:bodyPr/>
                    <a:lstStyle/>
                    <a:p>
                      <a:r>
                        <a:rPr lang="en-US" sz="3200" b="1" kern="1200" dirty="0">
                          <a:solidFill>
                            <a:schemeClr val="tx1"/>
                          </a:solidFill>
                          <a:latin typeface="+mj-lt"/>
                          <a:ea typeface="+mn-ea"/>
                          <a:cs typeface="+mn-cs"/>
                        </a:rPr>
                        <a:t>2.1</a:t>
                      </a:r>
                      <a:r>
                        <a:rPr lang="en-US" sz="2000" b="1" kern="1200" dirty="0">
                          <a:solidFill>
                            <a:schemeClr val="tx1"/>
                          </a:solidFill>
                          <a:latin typeface="+mj-lt"/>
                          <a:ea typeface="+mn-ea"/>
                          <a:cs typeface="+mn-cs"/>
                        </a:rPr>
                        <a:t>%</a:t>
                      </a:r>
                      <a:endParaRPr lang="en-US" sz="3200" b="1" dirty="0">
                        <a:solidFill>
                          <a:schemeClr val="tx1"/>
                        </a:solidFill>
                        <a:latin typeface="+mj-lt"/>
                      </a:endParaRPr>
                    </a:p>
                  </a:txBody>
                  <a:tcPr marL="0" marR="0" marT="0" marB="0">
                    <a:noFill/>
                  </a:tcPr>
                </a:tc>
                <a:tc>
                  <a:txBody>
                    <a:bodyPr/>
                    <a:lstStyle/>
                    <a:p>
                      <a:r>
                        <a:rPr lang="en-US" sz="1200" b="0" kern="1200" dirty="0">
                          <a:solidFill>
                            <a:schemeClr val="tx1"/>
                          </a:solidFill>
                          <a:latin typeface="+mj-lt"/>
                          <a:ea typeface="+mn-ea"/>
                          <a:cs typeface="+mn-cs"/>
                        </a:rPr>
                        <a:t>Tet 2026 purchase intention for non-alcoholic options</a:t>
                      </a:r>
                    </a:p>
                  </a:txBody>
                  <a:tcPr>
                    <a:noFill/>
                  </a:tcPr>
                </a:tc>
                <a:extLst>
                  <a:ext uri="{0D108BD9-81ED-4DB2-BD59-A6C34878D82A}">
                    <a16:rowId xmlns:a16="http://schemas.microsoft.com/office/drawing/2014/main" val="4135207625"/>
                  </a:ext>
                </a:extLst>
              </a:tr>
            </a:tbl>
          </a:graphicData>
        </a:graphic>
      </p:graphicFrame>
      <p:cxnSp>
        <p:nvCxnSpPr>
          <p:cNvPr id="15" name="Straight Connector 14">
            <a:extLst>
              <a:ext uri="{FF2B5EF4-FFF2-40B4-BE49-F238E27FC236}">
                <a16:creationId xmlns:a16="http://schemas.microsoft.com/office/drawing/2014/main" id="{5A4B24B6-F854-4BD9-E228-3BC2CCC01EC2}"/>
              </a:ext>
            </a:extLst>
          </p:cNvPr>
          <p:cNvCxnSpPr>
            <a:cxnSpLocks/>
          </p:cNvCxnSpPr>
          <p:nvPr/>
        </p:nvCxnSpPr>
        <p:spPr>
          <a:xfrm>
            <a:off x="5257800" y="1708150"/>
            <a:ext cx="0" cy="3567242"/>
          </a:xfrm>
          <a:prstGeom prst="line">
            <a:avLst/>
          </a:prstGeom>
          <a:ln w="952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3D5F5F9-9661-1FAB-9229-0927B03AD508}"/>
              </a:ext>
            </a:extLst>
          </p:cNvPr>
          <p:cNvSpPr txBox="1"/>
          <p:nvPr/>
        </p:nvSpPr>
        <p:spPr>
          <a:xfrm>
            <a:off x="5321300" y="1655732"/>
            <a:ext cx="8100945" cy="307777"/>
          </a:xfrm>
          <a:prstGeom prst="rect">
            <a:avLst/>
          </a:prstGeom>
          <a:noFill/>
        </p:spPr>
        <p:txBody>
          <a:bodyPr wrap="square">
            <a:spAutoFit/>
          </a:bodyPr>
          <a:lstStyle/>
          <a:p>
            <a:r>
              <a:rPr lang="en-US" sz="1400" b="1" dirty="0">
                <a:solidFill>
                  <a:srgbClr val="E95000"/>
                </a:solidFill>
              </a:rPr>
              <a:t>Why Vietnamese Consumers Reject Non-Alcoholic Beer</a:t>
            </a:r>
          </a:p>
        </p:txBody>
      </p:sp>
      <p:graphicFrame>
        <p:nvGraphicFramePr>
          <p:cNvPr id="19" name="Table 18">
            <a:extLst>
              <a:ext uri="{FF2B5EF4-FFF2-40B4-BE49-F238E27FC236}">
                <a16:creationId xmlns:a16="http://schemas.microsoft.com/office/drawing/2014/main" id="{4E9A3DC3-1911-5ECB-DD49-A5C916D39D74}"/>
              </a:ext>
            </a:extLst>
          </p:cNvPr>
          <p:cNvGraphicFramePr>
            <a:graphicFrameLocks noGrp="1"/>
          </p:cNvGraphicFramePr>
          <p:nvPr>
            <p:extLst>
              <p:ext uri="{D42A27DB-BD31-4B8C-83A1-F6EECF244321}">
                <p14:modId xmlns:p14="http://schemas.microsoft.com/office/powerpoint/2010/main" val="3414613112"/>
              </p:ext>
            </p:extLst>
          </p:nvPr>
        </p:nvGraphicFramePr>
        <p:xfrm>
          <a:off x="5397499" y="1951029"/>
          <a:ext cx="6565897" cy="3324363"/>
        </p:xfrm>
        <a:graphic>
          <a:graphicData uri="http://schemas.openxmlformats.org/drawingml/2006/table">
            <a:tbl>
              <a:tblPr>
                <a:tableStyleId>{5C22544A-7EE6-4342-B048-85BDC9FD1C3A}</a:tableStyleId>
              </a:tblPr>
              <a:tblGrid>
                <a:gridCol w="5685108">
                  <a:extLst>
                    <a:ext uri="{9D8B030D-6E8A-4147-A177-3AD203B41FA5}">
                      <a16:colId xmlns:a16="http://schemas.microsoft.com/office/drawing/2014/main" val="2609019301"/>
                    </a:ext>
                  </a:extLst>
                </a:gridCol>
                <a:gridCol w="880789">
                  <a:extLst>
                    <a:ext uri="{9D8B030D-6E8A-4147-A177-3AD203B41FA5}">
                      <a16:colId xmlns:a16="http://schemas.microsoft.com/office/drawing/2014/main" val="4079505057"/>
                    </a:ext>
                  </a:extLst>
                </a:gridCol>
              </a:tblGrid>
              <a:tr h="474909">
                <a:tc>
                  <a:txBody>
                    <a:bodyPr/>
                    <a:lstStyle/>
                    <a:p>
                      <a:r>
                        <a:rPr lang="en-US" sz="1200" b="0" i="0" dirty="0">
                          <a:solidFill>
                            <a:schemeClr val="tx1"/>
                          </a:solidFill>
                          <a:effectLst/>
                          <a:latin typeface="+mj-lt"/>
                        </a:rPr>
                        <a:t>Without alcohol, it's not beer / defeats the purpose</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82%</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74909">
                <a:tc>
                  <a:txBody>
                    <a:bodyPr/>
                    <a:lstStyle/>
                    <a:p>
                      <a:pPr marL="0" algn="l" defTabSz="914400" rtl="0" eaLnBrk="1" latinLnBrk="0" hangingPunct="1"/>
                      <a:r>
                        <a:rPr lang="en-US" sz="1200" b="0" i="0" dirty="0">
                          <a:solidFill>
                            <a:schemeClr val="tx1"/>
                          </a:solidFill>
                          <a:effectLst/>
                          <a:latin typeface="+mj-lt"/>
                        </a:rPr>
                        <a:t>Beer is for getting relaxed/tipsy, not for "pretending"</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76%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74909">
                <a:tc>
                  <a:txBody>
                    <a:bodyPr/>
                    <a:lstStyle/>
                    <a:p>
                      <a:pPr marL="0" algn="l" defTabSz="914400" rtl="0" eaLnBrk="1" latinLnBrk="0" hangingPunct="1"/>
                      <a:r>
                        <a:rPr lang="en-US" sz="1200" b="0" i="0" dirty="0">
                          <a:solidFill>
                            <a:schemeClr val="tx1"/>
                          </a:solidFill>
                          <a:effectLst/>
                          <a:latin typeface="+mj-lt"/>
                        </a:rPr>
                        <a:t>Taste is not the same / inferior quality</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71%</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74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Too expensive for what it offers</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64%</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474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Would rather drink soft drinks or water if avoiding alcohol</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58%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435623"/>
                  </a:ext>
                </a:extLst>
              </a:tr>
              <a:tr h="474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Feels awkward in social situations</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52%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038551"/>
                  </a:ext>
                </a:extLst>
              </a:tr>
              <a:tr h="474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Only useful for designated drivers (situational, not preference)</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48%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5454780"/>
                  </a:ext>
                </a:extLst>
              </a:tr>
            </a:tbl>
          </a:graphicData>
        </a:graphic>
      </p:graphicFrame>
      <p:graphicFrame>
        <p:nvGraphicFramePr>
          <p:cNvPr id="22" name="Chart 21">
            <a:extLst>
              <a:ext uri="{FF2B5EF4-FFF2-40B4-BE49-F238E27FC236}">
                <a16:creationId xmlns:a16="http://schemas.microsoft.com/office/drawing/2014/main" id="{FE27BB2F-7E17-EE5F-AA7A-E344E1F91DC4}"/>
              </a:ext>
            </a:extLst>
          </p:cNvPr>
          <p:cNvGraphicFramePr/>
          <p:nvPr>
            <p:extLst>
              <p:ext uri="{D42A27DB-BD31-4B8C-83A1-F6EECF244321}">
                <p14:modId xmlns:p14="http://schemas.microsoft.com/office/powerpoint/2010/main" val="3038609721"/>
              </p:ext>
            </p:extLst>
          </p:nvPr>
        </p:nvGraphicFramePr>
        <p:xfrm>
          <a:off x="5270501" y="2016155"/>
          <a:ext cx="5544254" cy="3324366"/>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Rounded Corners 23">
            <a:extLst>
              <a:ext uri="{FF2B5EF4-FFF2-40B4-BE49-F238E27FC236}">
                <a16:creationId xmlns:a16="http://schemas.microsoft.com/office/drawing/2014/main" id="{475EE09D-4972-8773-3348-C00DDDFFAA46}"/>
              </a:ext>
            </a:extLst>
          </p:cNvPr>
          <p:cNvSpPr/>
          <p:nvPr/>
        </p:nvSpPr>
        <p:spPr>
          <a:xfrm>
            <a:off x="1377244" y="4885983"/>
            <a:ext cx="10705899" cy="1856920"/>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200" i="1" dirty="0">
                <a:solidFill>
                  <a:schemeClr val="tx1"/>
                </a:solidFill>
              </a:rPr>
              <a:t>Non-alcoholic beer? What's the point? If I'm drinking beer, I want to feel something — get a little buzzed with my friends. Otherwise, </a:t>
            </a:r>
          </a:p>
          <a:p>
            <a:pPr algn="r">
              <a:lnSpc>
                <a:spcPct val="125000"/>
              </a:lnSpc>
            </a:pPr>
            <a:r>
              <a:rPr lang="en-US" sz="1200" i="1" dirty="0">
                <a:solidFill>
                  <a:schemeClr val="tx1"/>
                </a:solidFill>
              </a:rPr>
              <a:t>I'd just drink Coca-Cola or Heineken Silver (lower alcohol), not fake beer. It's like eating vegetarian pork — it's not the real thing.</a:t>
            </a:r>
          </a:p>
          <a:p>
            <a:pPr algn="r">
              <a:lnSpc>
                <a:spcPct val="125000"/>
              </a:lnSpc>
            </a:pPr>
            <a:r>
              <a:rPr lang="en-US" sz="1200" b="1" i="1" dirty="0">
                <a:solidFill>
                  <a:schemeClr val="tx1"/>
                </a:solidFill>
              </a:rPr>
              <a:t>— Male, 32, Construction Manager, Ho Chi Minh City</a:t>
            </a:r>
          </a:p>
        </p:txBody>
      </p:sp>
      <p:sp>
        <p:nvSpPr>
          <p:cNvPr id="25" name="Freeform 13">
            <a:extLst>
              <a:ext uri="{FF2B5EF4-FFF2-40B4-BE49-F238E27FC236}">
                <a16:creationId xmlns:a16="http://schemas.microsoft.com/office/drawing/2014/main" id="{19626D3A-4849-B12A-E075-EFF2460E7721}"/>
              </a:ext>
            </a:extLst>
          </p:cNvPr>
          <p:cNvSpPr>
            <a:spLocks noEditPoints="1"/>
          </p:cNvSpPr>
          <p:nvPr>
            <p:custDataLst>
              <p:tags r:id="rId1"/>
            </p:custDataLst>
          </p:nvPr>
        </p:nvSpPr>
        <p:spPr bwMode="gray">
          <a:xfrm>
            <a:off x="1379574" y="5389823"/>
            <a:ext cx="916862" cy="774718"/>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alpha val="21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26" name="Freeform 6">
            <a:extLst>
              <a:ext uri="{FF2B5EF4-FFF2-40B4-BE49-F238E27FC236}">
                <a16:creationId xmlns:a16="http://schemas.microsoft.com/office/drawing/2014/main" id="{78FABFC4-097A-9D51-E5D3-DD0BAA98C625}"/>
              </a:ext>
            </a:extLst>
          </p:cNvPr>
          <p:cNvSpPr/>
          <p:nvPr/>
        </p:nvSpPr>
        <p:spPr>
          <a:xfrm>
            <a:off x="429673" y="4197858"/>
            <a:ext cx="1656691" cy="2144584"/>
          </a:xfrm>
          <a:custGeom>
            <a:avLst/>
            <a:gdLst/>
            <a:ahLst/>
            <a:cxnLst/>
            <a:rect l="l" t="t" r="r" b="b"/>
            <a:pathLst>
              <a:path w="4910750" h="6356958">
                <a:moveTo>
                  <a:pt x="0" y="0"/>
                </a:moveTo>
                <a:lnTo>
                  <a:pt x="4910750" y="0"/>
                </a:lnTo>
                <a:lnTo>
                  <a:pt x="4910750" y="6356958"/>
                </a:lnTo>
                <a:lnTo>
                  <a:pt x="0" y="6356958"/>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344CD574-224A-92B1-D8B3-432A8D4F76BC}"/>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Q:  What are your views on non-alcoholic or low-alcohol beer?</a:t>
            </a:r>
          </a:p>
          <a:p>
            <a:r>
              <a:rPr lang="en-US" sz="1000" i="1" dirty="0">
                <a:solidFill>
                  <a:schemeClr val="tx1">
                    <a:lumMod val="60000"/>
                    <a:lumOff val="40000"/>
                  </a:schemeClr>
                </a:solidFill>
              </a:rPr>
              <a:t>Base: All respondents (n=1,200)| Vietnam Beer Market and Tet 2026 Consumer Trends | InsightAsia Vietnam Primary Research | December 2025</a:t>
            </a:r>
          </a:p>
        </p:txBody>
      </p:sp>
    </p:spTree>
    <p:extLst>
      <p:ext uri="{BB962C8B-B14F-4D97-AF65-F5344CB8AC3E}">
        <p14:creationId xmlns:p14="http://schemas.microsoft.com/office/powerpoint/2010/main" val="227236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52060-C247-85F3-2D7B-A448FE3AA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77AD3-8813-ECE7-41A5-53FC549F204F}"/>
              </a:ext>
            </a:extLst>
          </p:cNvPr>
          <p:cNvSpPr>
            <a:spLocks noGrp="1"/>
          </p:cNvSpPr>
          <p:nvPr>
            <p:ph type="title"/>
          </p:nvPr>
        </p:nvSpPr>
        <p:spPr/>
        <p:txBody>
          <a:bodyPr/>
          <a:lstStyle/>
          <a:p>
            <a:r>
              <a:rPr lang="en-US" dirty="0"/>
              <a:t>Research Overview &amp; Methodology</a:t>
            </a:r>
          </a:p>
        </p:txBody>
      </p:sp>
      <p:sp>
        <p:nvSpPr>
          <p:cNvPr id="4" name="TextBox 3">
            <a:extLst>
              <a:ext uri="{FF2B5EF4-FFF2-40B4-BE49-F238E27FC236}">
                <a16:creationId xmlns:a16="http://schemas.microsoft.com/office/drawing/2014/main" id="{A0ECA904-8059-920F-37E2-EC6605193FF0}"/>
              </a:ext>
            </a:extLst>
          </p:cNvPr>
          <p:cNvSpPr txBox="1"/>
          <p:nvPr/>
        </p:nvSpPr>
        <p:spPr>
          <a:xfrm>
            <a:off x="653697" y="1133286"/>
            <a:ext cx="8100945" cy="276999"/>
          </a:xfrm>
          <a:prstGeom prst="rect">
            <a:avLst/>
          </a:prstGeom>
          <a:noFill/>
        </p:spPr>
        <p:txBody>
          <a:bodyPr wrap="square">
            <a:spAutoFit/>
          </a:bodyPr>
          <a:lstStyle/>
          <a:p>
            <a:r>
              <a:rPr lang="en-US" sz="1200" dirty="0"/>
              <a:t>Comprehensive Investigation into Vietnam Beer Market</a:t>
            </a:r>
          </a:p>
        </p:txBody>
      </p:sp>
      <p:sp>
        <p:nvSpPr>
          <p:cNvPr id="6" name="TextBox 5">
            <a:extLst>
              <a:ext uri="{FF2B5EF4-FFF2-40B4-BE49-F238E27FC236}">
                <a16:creationId xmlns:a16="http://schemas.microsoft.com/office/drawing/2014/main" id="{53D67F9D-FCB7-FF3D-B988-C82409A8E74D}"/>
              </a:ext>
            </a:extLst>
          </p:cNvPr>
          <p:cNvSpPr txBox="1"/>
          <p:nvPr/>
        </p:nvSpPr>
        <p:spPr>
          <a:xfrm>
            <a:off x="653698" y="1926438"/>
            <a:ext cx="11004901" cy="615105"/>
          </a:xfrm>
          <a:prstGeom prst="rect">
            <a:avLst/>
          </a:prstGeom>
          <a:noFill/>
        </p:spPr>
        <p:txBody>
          <a:bodyPr wrap="square">
            <a:spAutoFit/>
          </a:bodyPr>
          <a:lstStyle/>
          <a:p>
            <a:pPr>
              <a:lnSpc>
                <a:spcPct val="150000"/>
              </a:lnSpc>
            </a:pPr>
            <a:r>
              <a:rPr lang="en-US" sz="1200" dirty="0"/>
              <a:t>This report examines the beer market in 2026, with a strong outlook for Tet 2026 purchases, focusing on key players, market trends, consumer usage and attitudes, brand perceptions, and beer type preferences.</a:t>
            </a:r>
          </a:p>
        </p:txBody>
      </p:sp>
      <p:sp>
        <p:nvSpPr>
          <p:cNvPr id="10" name="Text Placeholder 17">
            <a:extLst>
              <a:ext uri="{FF2B5EF4-FFF2-40B4-BE49-F238E27FC236}">
                <a16:creationId xmlns:a16="http://schemas.microsoft.com/office/drawing/2014/main" id="{DB6CDF20-B528-3949-D30D-AF81C1AB7D11}"/>
              </a:ext>
            </a:extLst>
          </p:cNvPr>
          <p:cNvSpPr txBox="1">
            <a:spLocks/>
          </p:cNvSpPr>
          <p:nvPr/>
        </p:nvSpPr>
        <p:spPr>
          <a:xfrm>
            <a:off x="653698" y="1595216"/>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Market Context</a:t>
            </a:r>
          </a:p>
        </p:txBody>
      </p:sp>
      <p:sp>
        <p:nvSpPr>
          <p:cNvPr id="27" name="Text Placeholder 17">
            <a:extLst>
              <a:ext uri="{FF2B5EF4-FFF2-40B4-BE49-F238E27FC236}">
                <a16:creationId xmlns:a16="http://schemas.microsoft.com/office/drawing/2014/main" id="{6A7D5FF7-BF79-C271-37C9-1238914E8AD6}"/>
              </a:ext>
            </a:extLst>
          </p:cNvPr>
          <p:cNvSpPr txBox="1">
            <a:spLocks/>
          </p:cNvSpPr>
          <p:nvPr/>
        </p:nvSpPr>
        <p:spPr>
          <a:xfrm>
            <a:off x="653696" y="2660858"/>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Research Objectives</a:t>
            </a:r>
          </a:p>
        </p:txBody>
      </p:sp>
      <p:sp>
        <p:nvSpPr>
          <p:cNvPr id="47" name="TextBox 46">
            <a:extLst>
              <a:ext uri="{FF2B5EF4-FFF2-40B4-BE49-F238E27FC236}">
                <a16:creationId xmlns:a16="http://schemas.microsoft.com/office/drawing/2014/main" id="{B2A1CC94-C02E-0982-E9BE-B64FE1C9CC72}"/>
              </a:ext>
            </a:extLst>
          </p:cNvPr>
          <p:cNvSpPr txBox="1"/>
          <p:nvPr/>
        </p:nvSpPr>
        <p:spPr>
          <a:xfrm>
            <a:off x="653696" y="3012413"/>
            <a:ext cx="8696781" cy="144610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dirty="0"/>
              <a:t>Assess impact of zero-alcohol laws on consumption patterns</a:t>
            </a:r>
          </a:p>
          <a:p>
            <a:pPr marL="171450" indent="-171450">
              <a:lnSpc>
                <a:spcPct val="150000"/>
              </a:lnSpc>
              <a:buFont typeface="Arial" panose="020B0604020202020204" pitchFamily="34" charset="0"/>
              <a:buChar char="•"/>
            </a:pPr>
            <a:r>
              <a:rPr lang="en-US" sz="1200" dirty="0"/>
              <a:t>Evaluate brand preferences and perceptions for Tet 2026</a:t>
            </a:r>
          </a:p>
          <a:p>
            <a:pPr marL="171450" indent="-171450">
              <a:lnSpc>
                <a:spcPct val="150000"/>
              </a:lnSpc>
              <a:buFont typeface="Arial" panose="020B0604020202020204" pitchFamily="34" charset="0"/>
              <a:buChar char="•"/>
            </a:pPr>
            <a:r>
              <a:rPr lang="en-US" sz="1200" dirty="0"/>
              <a:t>Understand purchase decision drivers across segments</a:t>
            </a:r>
          </a:p>
          <a:p>
            <a:pPr marL="171450" indent="-171450">
              <a:lnSpc>
                <a:spcPct val="150000"/>
              </a:lnSpc>
              <a:buFont typeface="Arial" panose="020B0604020202020204" pitchFamily="34" charset="0"/>
              <a:buChar char="•"/>
            </a:pPr>
            <a:r>
              <a:rPr lang="en-US" sz="1200" dirty="0"/>
              <a:t>Identify emerging trends in health-conscious consumption</a:t>
            </a:r>
          </a:p>
          <a:p>
            <a:pPr marL="171450" indent="-171450">
              <a:lnSpc>
                <a:spcPct val="150000"/>
              </a:lnSpc>
              <a:buFont typeface="Arial" panose="020B0604020202020204" pitchFamily="34" charset="0"/>
              <a:buChar char="•"/>
            </a:pPr>
            <a:r>
              <a:rPr lang="en-US" sz="1200" dirty="0"/>
              <a:t>Map regional and generational differences</a:t>
            </a:r>
          </a:p>
        </p:txBody>
      </p:sp>
      <p:grpSp>
        <p:nvGrpSpPr>
          <p:cNvPr id="51" name="Group 50">
            <a:extLst>
              <a:ext uri="{FF2B5EF4-FFF2-40B4-BE49-F238E27FC236}">
                <a16:creationId xmlns:a16="http://schemas.microsoft.com/office/drawing/2014/main" id="{45DDF15B-54B1-AFE8-AF2B-6BD786760E91}"/>
              </a:ext>
            </a:extLst>
          </p:cNvPr>
          <p:cNvGrpSpPr/>
          <p:nvPr/>
        </p:nvGrpSpPr>
        <p:grpSpPr>
          <a:xfrm>
            <a:off x="617006" y="4771597"/>
            <a:ext cx="5118100" cy="915829"/>
            <a:chOff x="654758" y="5234955"/>
            <a:chExt cx="6173042" cy="915829"/>
          </a:xfrm>
        </p:grpSpPr>
        <p:sp>
          <p:nvSpPr>
            <p:cNvPr id="52" name="TextBox 51">
              <a:extLst>
                <a:ext uri="{FF2B5EF4-FFF2-40B4-BE49-F238E27FC236}">
                  <a16:creationId xmlns:a16="http://schemas.microsoft.com/office/drawing/2014/main" id="{791F9378-4456-3706-E947-4EC01B75F6BC}"/>
                </a:ext>
              </a:extLst>
            </p:cNvPr>
            <p:cNvSpPr txBox="1"/>
            <p:nvPr/>
          </p:nvSpPr>
          <p:spPr>
            <a:xfrm>
              <a:off x="654758" y="5612175"/>
              <a:ext cx="6173042" cy="538609"/>
            </a:xfrm>
            <a:prstGeom prst="rect">
              <a:avLst/>
            </a:prstGeom>
            <a:noFill/>
          </p:spPr>
          <p:txBody>
            <a:bodyPr wrap="square">
              <a:spAutoFit/>
            </a:bodyPr>
            <a:lstStyle/>
            <a:p>
              <a:pPr marL="171450" indent="-171450">
                <a:spcBef>
                  <a:spcPts val="600"/>
                </a:spcBef>
                <a:buFont typeface="Wingdings" panose="05000000000000000000" pitchFamily="2" charset="2"/>
                <a:buChar char="§"/>
              </a:pPr>
              <a:r>
                <a:rPr lang="en-US" sz="1200" b="1" dirty="0">
                  <a:solidFill>
                    <a:srgbClr val="535353"/>
                  </a:solidFill>
                </a:rPr>
                <a:t>Fieldwork:</a:t>
              </a:r>
              <a:r>
                <a:rPr lang="en-US" sz="1200" dirty="0">
                  <a:solidFill>
                    <a:srgbClr val="535353"/>
                  </a:solidFill>
                </a:rPr>
                <a:t> December 2-15, 2025</a:t>
              </a:r>
            </a:p>
            <a:p>
              <a:pPr marL="171450" indent="-171450">
                <a:spcBef>
                  <a:spcPts val="600"/>
                </a:spcBef>
                <a:buFont typeface="Wingdings" panose="05000000000000000000" pitchFamily="2" charset="2"/>
                <a:buChar char="§"/>
              </a:pPr>
              <a:r>
                <a:rPr lang="en-US" sz="1200" b="1" dirty="0">
                  <a:solidFill>
                    <a:srgbClr val="535353"/>
                  </a:solidFill>
                </a:rPr>
                <a:t>Analysis &amp; Reporting:</a:t>
              </a:r>
              <a:r>
                <a:rPr lang="en-US" sz="1200" dirty="0">
                  <a:solidFill>
                    <a:srgbClr val="535353"/>
                  </a:solidFill>
                </a:rPr>
                <a:t> December 16-30, 2025</a:t>
              </a:r>
            </a:p>
          </p:txBody>
        </p:sp>
        <p:sp>
          <p:nvSpPr>
            <p:cNvPr id="53" name="Rectangle: Rounded Corners 52">
              <a:extLst>
                <a:ext uri="{FF2B5EF4-FFF2-40B4-BE49-F238E27FC236}">
                  <a16:creationId xmlns:a16="http://schemas.microsoft.com/office/drawing/2014/main" id="{C0FB7CD3-FC9D-E418-C7D4-C6AA2DF21D97}"/>
                </a:ext>
              </a:extLst>
            </p:cNvPr>
            <p:cNvSpPr/>
            <p:nvPr/>
          </p:nvSpPr>
          <p:spPr>
            <a:xfrm>
              <a:off x="654758" y="5234955"/>
              <a:ext cx="4710505" cy="4017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5000"/>
                  </a:solidFill>
                  <a:effectLst/>
                  <a:uLnTx/>
                  <a:uFillTx/>
                  <a:latin typeface="+mj-lt"/>
                </a:rPr>
                <a:t>Fieldwork Period &amp; Timeline</a:t>
              </a:r>
            </a:p>
          </p:txBody>
        </p:sp>
      </p:grpSp>
      <p:sp>
        <p:nvSpPr>
          <p:cNvPr id="3" name="TextBox 2">
            <a:extLst>
              <a:ext uri="{FF2B5EF4-FFF2-40B4-BE49-F238E27FC236}">
                <a16:creationId xmlns:a16="http://schemas.microsoft.com/office/drawing/2014/main" id="{0D166CEC-B10F-7855-5E39-003C9C924BB0}"/>
              </a:ext>
            </a:extLst>
          </p:cNvPr>
          <p:cNvSpPr txBox="1"/>
          <p:nvPr/>
        </p:nvSpPr>
        <p:spPr>
          <a:xfrm>
            <a:off x="576707" y="6471407"/>
            <a:ext cx="9785702" cy="246221"/>
          </a:xfrm>
          <a:prstGeom prst="rect">
            <a:avLst/>
          </a:prstGeom>
          <a:noFill/>
        </p:spPr>
        <p:txBody>
          <a:bodyPr wrap="square">
            <a:spAutoFit/>
          </a:bodyPr>
          <a:lstStyle/>
          <a:p>
            <a:r>
              <a:rPr lang="en-US" sz="1000" b="0" i="1" dirty="0">
                <a:solidFill>
                  <a:srgbClr val="666666"/>
                </a:solidFill>
                <a:effectLst/>
                <a:latin typeface="+mj-lt"/>
              </a:rPr>
              <a:t>Vietnam Beer Market and Tet 2026 Consumer Trends | InsightAsia Vietnam Primary Research </a:t>
            </a:r>
            <a:r>
              <a:rPr lang="en-US" sz="1000" i="1" dirty="0">
                <a:solidFill>
                  <a:srgbClr val="666666"/>
                </a:solidFill>
              </a:rPr>
              <a:t>| December 2025</a:t>
            </a:r>
            <a:endParaRPr lang="en-US" sz="1000" i="1" dirty="0">
              <a:latin typeface="+mj-lt"/>
            </a:endParaRPr>
          </a:p>
        </p:txBody>
      </p:sp>
    </p:spTree>
    <p:extLst>
      <p:ext uri="{BB962C8B-B14F-4D97-AF65-F5344CB8AC3E}">
        <p14:creationId xmlns:p14="http://schemas.microsoft.com/office/powerpoint/2010/main" val="3100768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188FA-C8E0-A8F0-C7C3-775236347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471C7-6442-8F08-51FE-E4CA12AD7BE5}"/>
              </a:ext>
            </a:extLst>
          </p:cNvPr>
          <p:cNvSpPr>
            <a:spLocks noGrp="1"/>
          </p:cNvSpPr>
          <p:nvPr>
            <p:ph type="title"/>
          </p:nvPr>
        </p:nvSpPr>
        <p:spPr/>
        <p:txBody>
          <a:bodyPr/>
          <a:lstStyle/>
          <a:p>
            <a:r>
              <a:rPr lang="en-US" dirty="0"/>
              <a:t>Health Trends: Reality Check on Non-Alcoholic Beer</a:t>
            </a:r>
          </a:p>
        </p:txBody>
      </p:sp>
      <p:graphicFrame>
        <p:nvGraphicFramePr>
          <p:cNvPr id="14" name="Table 13">
            <a:extLst>
              <a:ext uri="{FF2B5EF4-FFF2-40B4-BE49-F238E27FC236}">
                <a16:creationId xmlns:a16="http://schemas.microsoft.com/office/drawing/2014/main" id="{A778846F-1683-FC15-E67A-2511AFA2E77F}"/>
              </a:ext>
            </a:extLst>
          </p:cNvPr>
          <p:cNvGraphicFramePr>
            <a:graphicFrameLocks noGrp="1"/>
          </p:cNvGraphicFramePr>
          <p:nvPr>
            <p:extLst>
              <p:ext uri="{D42A27DB-BD31-4B8C-83A1-F6EECF244321}">
                <p14:modId xmlns:p14="http://schemas.microsoft.com/office/powerpoint/2010/main" val="1772443983"/>
              </p:ext>
            </p:extLst>
          </p:nvPr>
        </p:nvGraphicFramePr>
        <p:xfrm>
          <a:off x="653697" y="1520016"/>
          <a:ext cx="11157303" cy="1501215"/>
        </p:xfrm>
        <a:graphic>
          <a:graphicData uri="http://schemas.openxmlformats.org/drawingml/2006/table">
            <a:tbl>
              <a:tblPr>
                <a:tableStyleId>{5C22544A-7EE6-4342-B048-85BDC9FD1C3A}</a:tableStyleId>
              </a:tblPr>
              <a:tblGrid>
                <a:gridCol w="9660593">
                  <a:extLst>
                    <a:ext uri="{9D8B030D-6E8A-4147-A177-3AD203B41FA5}">
                      <a16:colId xmlns:a16="http://schemas.microsoft.com/office/drawing/2014/main" val="2609019301"/>
                    </a:ext>
                  </a:extLst>
                </a:gridCol>
                <a:gridCol w="1496710">
                  <a:extLst>
                    <a:ext uri="{9D8B030D-6E8A-4147-A177-3AD203B41FA5}">
                      <a16:colId xmlns:a16="http://schemas.microsoft.com/office/drawing/2014/main" val="4079505057"/>
                    </a:ext>
                  </a:extLst>
                </a:gridCol>
              </a:tblGrid>
              <a:tr h="300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95000"/>
                          </a:solidFill>
                        </a:rPr>
                        <a:t>Limited Situational Acceptance</a:t>
                      </a:r>
                      <a:endParaRPr lang="en-US" sz="1000" dirty="0">
                        <a:solidFill>
                          <a:srgbClr val="E95000"/>
                        </a:solidFill>
                      </a:endParaRPr>
                    </a:p>
                  </a:txBody>
                  <a:tcPr marL="0" marR="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200" b="0" i="0" u="none" strike="noStrike" kern="1200" baseline="0" dirty="0">
                        <a:solidFill>
                          <a:schemeClr val="tx1"/>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12237"/>
                  </a:ext>
                </a:extLst>
              </a:tr>
              <a:tr h="300243">
                <a:tc>
                  <a:txBody>
                    <a:bodyPr/>
                    <a:lstStyle/>
                    <a:p>
                      <a:r>
                        <a:rPr lang="en-US" sz="1200" b="0" i="0" dirty="0">
                          <a:solidFill>
                            <a:srgbClr val="333333"/>
                          </a:solidFill>
                          <a:effectLst/>
                          <a:latin typeface="+mj-lt"/>
                        </a:rPr>
                        <a:t>When I'm the designated driver (only practical reason)</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19050" cap="flat" cmpd="sng" algn="ctr">
                      <a:solidFill>
                        <a:schemeClr val="bg1">
                          <a:lumMod val="6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48%</a:t>
                      </a:r>
                    </a:p>
                  </a:txBody>
                  <a:tcPr marL="0" marR="0" marB="0" anchor="ctr">
                    <a:lnL w="12700" cap="flat" cmpd="sng" algn="ctr">
                      <a:noFill/>
                      <a:prstDash val="solid"/>
                      <a:round/>
                      <a:headEnd type="none" w="med" len="med"/>
                      <a:tailEnd type="none" w="med" len="med"/>
                    </a:lnL>
                    <a:lnR w="12700" cmpd="sng">
                      <a:noFill/>
                    </a:lnR>
                    <a:lnT w="19050" cap="flat" cmpd="sng" algn="ctr">
                      <a:solidFill>
                        <a:schemeClr val="bg1">
                          <a:lumMod val="6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300243">
                <a:tc>
                  <a:txBody>
                    <a:bodyPr/>
                    <a:lstStyle/>
                    <a:p>
                      <a:pPr marL="0" algn="l" defTabSz="914400" rtl="0" eaLnBrk="1" latinLnBrk="0" hangingPunct="1"/>
                      <a:r>
                        <a:rPr lang="en-US" sz="1200" b="0" i="0" dirty="0">
                          <a:solidFill>
                            <a:srgbClr val="333333"/>
                          </a:solidFill>
                          <a:effectLst/>
                          <a:latin typeface="+mj-lt"/>
                        </a:rPr>
                        <a:t>When I have health issues and doctor orders to stop (reluctantly)</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32%</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300243">
                <a:tc>
                  <a:txBody>
                    <a:bodyPr/>
                    <a:lstStyle/>
                    <a:p>
                      <a:pPr marL="0" algn="l" defTabSz="914400" rtl="0" eaLnBrk="1" latinLnBrk="0" hangingPunct="1"/>
                      <a:r>
                        <a:rPr lang="en-US" sz="1200" b="0" i="0" dirty="0">
                          <a:solidFill>
                            <a:srgbClr val="333333"/>
                          </a:solidFill>
                          <a:effectLst/>
                          <a:latin typeface="+mj-lt"/>
                        </a:rPr>
                        <a:t>During pregnancy (women only, temporary)</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18%</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300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j-lt"/>
                        </a:rPr>
                        <a:t>None — would never consider it</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38%</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graphicFrame>
        <p:nvGraphicFramePr>
          <p:cNvPr id="16" name="Chart 15">
            <a:extLst>
              <a:ext uri="{FF2B5EF4-FFF2-40B4-BE49-F238E27FC236}">
                <a16:creationId xmlns:a16="http://schemas.microsoft.com/office/drawing/2014/main" id="{3D8165C8-49AA-99E2-72B8-BCB51DFD3A5B}"/>
              </a:ext>
            </a:extLst>
          </p:cNvPr>
          <p:cNvGraphicFramePr/>
          <p:nvPr>
            <p:extLst>
              <p:ext uri="{D42A27DB-BD31-4B8C-83A1-F6EECF244321}">
                <p14:modId xmlns:p14="http://schemas.microsoft.com/office/powerpoint/2010/main" val="2505283766"/>
              </p:ext>
            </p:extLst>
          </p:nvPr>
        </p:nvGraphicFramePr>
        <p:xfrm>
          <a:off x="6197600" y="888534"/>
          <a:ext cx="5182480" cy="2140463"/>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Rounded Corners 26">
            <a:extLst>
              <a:ext uri="{FF2B5EF4-FFF2-40B4-BE49-F238E27FC236}">
                <a16:creationId xmlns:a16="http://schemas.microsoft.com/office/drawing/2014/main" id="{9FB0362D-3FEA-8F03-ACA6-5636FBE296A3}"/>
              </a:ext>
            </a:extLst>
          </p:cNvPr>
          <p:cNvSpPr/>
          <p:nvPr/>
        </p:nvSpPr>
        <p:spPr>
          <a:xfrm>
            <a:off x="1917700" y="3046134"/>
            <a:ext cx="10075931" cy="1856920"/>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200" i="1" dirty="0">
                <a:solidFill>
                  <a:schemeClr val="tx1"/>
                </a:solidFill>
              </a:rPr>
              <a:t>As a woman, even I don't see the appeal of non-alcoholic beer. If I'm at a family gathering and don't want to drink, I'll have soft drinks or juice. Why would I pay premium price for something that's trying to be beer but isn’t? </a:t>
            </a:r>
          </a:p>
          <a:p>
            <a:pPr algn="r">
              <a:lnSpc>
                <a:spcPct val="125000"/>
              </a:lnSpc>
            </a:pPr>
            <a:r>
              <a:rPr lang="en-US" sz="1200" i="1" dirty="0">
                <a:solidFill>
                  <a:schemeClr val="tx1"/>
                </a:solidFill>
              </a:rPr>
              <a:t>It makes no sense.</a:t>
            </a:r>
          </a:p>
          <a:p>
            <a:pPr algn="r">
              <a:lnSpc>
                <a:spcPct val="125000"/>
              </a:lnSpc>
            </a:pPr>
            <a:r>
              <a:rPr lang="en-US" sz="1200" b="1" i="1" dirty="0">
                <a:solidFill>
                  <a:schemeClr val="tx1"/>
                </a:solidFill>
              </a:rPr>
              <a:t>— Female, 34, Marketing Manager, Ho Chi Minh City</a:t>
            </a:r>
          </a:p>
        </p:txBody>
      </p:sp>
      <p:sp>
        <p:nvSpPr>
          <p:cNvPr id="28" name="Rectangle: Rounded Corners 27">
            <a:extLst>
              <a:ext uri="{FF2B5EF4-FFF2-40B4-BE49-F238E27FC236}">
                <a16:creationId xmlns:a16="http://schemas.microsoft.com/office/drawing/2014/main" id="{5A757474-3E61-ED1E-91C5-5A37B0163383}"/>
              </a:ext>
            </a:extLst>
          </p:cNvPr>
          <p:cNvSpPr/>
          <p:nvPr/>
        </p:nvSpPr>
        <p:spPr>
          <a:xfrm>
            <a:off x="3937000" y="4577812"/>
            <a:ext cx="8056631" cy="1856920"/>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200" i="1" dirty="0">
                <a:solidFill>
                  <a:schemeClr val="tx1"/>
                </a:solidFill>
              </a:rPr>
              <a:t>Brands keep pushing this 0.0% beer, but nobody I know buys it. We drink beer to relax, to enjoy the feeling. Without alcohol, it's just expensive water that tastes weird. If I need to drive, I simply don't drink — I don't need to pretend with fake beer.</a:t>
            </a:r>
          </a:p>
          <a:p>
            <a:pPr algn="r">
              <a:lnSpc>
                <a:spcPct val="125000"/>
              </a:lnSpc>
            </a:pPr>
            <a:r>
              <a:rPr lang="en-US" sz="1200" b="1" i="1" dirty="0">
                <a:solidFill>
                  <a:schemeClr val="tx1"/>
                </a:solidFill>
              </a:rPr>
              <a:t>— Male, 38, Sales Director, Hanoi</a:t>
            </a:r>
          </a:p>
        </p:txBody>
      </p:sp>
      <p:sp>
        <p:nvSpPr>
          <p:cNvPr id="33" name="Freeform 13">
            <a:extLst>
              <a:ext uri="{FF2B5EF4-FFF2-40B4-BE49-F238E27FC236}">
                <a16:creationId xmlns:a16="http://schemas.microsoft.com/office/drawing/2014/main" id="{95B17BD5-61B9-60A0-3441-8CAE2CA9C1E5}"/>
              </a:ext>
            </a:extLst>
          </p:cNvPr>
          <p:cNvSpPr>
            <a:spLocks noEditPoints="1"/>
          </p:cNvSpPr>
          <p:nvPr>
            <p:custDataLst>
              <p:tags r:id="rId1"/>
            </p:custDataLst>
          </p:nvPr>
        </p:nvSpPr>
        <p:spPr bwMode="gray">
          <a:xfrm>
            <a:off x="595332" y="3544226"/>
            <a:ext cx="2501794" cy="2113933"/>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chemeClr val="bg1">
              <a:lumMod val="65000"/>
              <a:alpha val="21000"/>
            </a:scheme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34" name="Freeform 13">
            <a:extLst>
              <a:ext uri="{FF2B5EF4-FFF2-40B4-BE49-F238E27FC236}">
                <a16:creationId xmlns:a16="http://schemas.microsoft.com/office/drawing/2014/main" id="{AE284473-512E-031F-0960-3D814D9D747A}"/>
              </a:ext>
            </a:extLst>
          </p:cNvPr>
          <p:cNvSpPr>
            <a:spLocks noEditPoints="1"/>
          </p:cNvSpPr>
          <p:nvPr>
            <p:custDataLst>
              <p:tags r:id="rId2"/>
            </p:custDataLst>
          </p:nvPr>
        </p:nvSpPr>
        <p:spPr bwMode="gray">
          <a:xfrm>
            <a:off x="3427815" y="4270329"/>
            <a:ext cx="863543" cy="729665"/>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chemeClr val="bg1">
              <a:lumMod val="65000"/>
              <a:alpha val="21000"/>
            </a:scheme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35" name="Freeform 49">
            <a:extLst>
              <a:ext uri="{FF2B5EF4-FFF2-40B4-BE49-F238E27FC236}">
                <a16:creationId xmlns:a16="http://schemas.microsoft.com/office/drawing/2014/main" id="{156BE731-7720-F657-2A22-371C44749D35}"/>
              </a:ext>
            </a:extLst>
          </p:cNvPr>
          <p:cNvSpPr/>
          <p:nvPr/>
        </p:nvSpPr>
        <p:spPr>
          <a:xfrm>
            <a:off x="858186" y="4015369"/>
            <a:ext cx="3218408" cy="1969249"/>
          </a:xfrm>
          <a:custGeom>
            <a:avLst/>
            <a:gdLst/>
            <a:ahLst/>
            <a:cxnLst/>
            <a:rect l="l" t="t" r="r" b="b"/>
            <a:pathLst>
              <a:path w="5325035" h="4114800">
                <a:moveTo>
                  <a:pt x="0" y="0"/>
                </a:moveTo>
                <a:lnTo>
                  <a:pt x="5325036" y="0"/>
                </a:lnTo>
                <a:lnTo>
                  <a:pt x="5325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t="1" b="-26290"/>
            </a:stretch>
          </a:blipFill>
        </p:spPr>
        <p:txBody>
          <a:bodyPr/>
          <a:lstStyle/>
          <a:p>
            <a:endParaRPr lang="en-US"/>
          </a:p>
        </p:txBody>
      </p:sp>
      <p:sp>
        <p:nvSpPr>
          <p:cNvPr id="4" name="TextBox 3">
            <a:extLst>
              <a:ext uri="{FF2B5EF4-FFF2-40B4-BE49-F238E27FC236}">
                <a16:creationId xmlns:a16="http://schemas.microsoft.com/office/drawing/2014/main" id="{D8ECBD6D-B745-3870-3A9D-AC747E9A2E65}"/>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Q: In what situations, if any, would you consider non-alcoholic beer?</a:t>
            </a:r>
          </a:p>
          <a:p>
            <a:r>
              <a:rPr lang="en-US" sz="1000" i="1" dirty="0">
                <a:solidFill>
                  <a:schemeClr val="tx1">
                    <a:lumMod val="60000"/>
                    <a:lumOff val="40000"/>
                  </a:schemeClr>
                </a:solidFill>
              </a:rPr>
              <a:t>Base: All respondents (n=1,200)| Vietnam Beer Market and Tet 2026 Consumer Trends | InsightAsia Vietnam Primary Research | December 2025</a:t>
            </a:r>
          </a:p>
        </p:txBody>
      </p:sp>
    </p:spTree>
    <p:extLst>
      <p:ext uri="{BB962C8B-B14F-4D97-AF65-F5344CB8AC3E}">
        <p14:creationId xmlns:p14="http://schemas.microsoft.com/office/powerpoint/2010/main" val="344897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BC840-05D3-C7BF-4EA3-9289C8DA10B7}"/>
            </a:ext>
          </a:extLst>
        </p:cNvPr>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6C6A1F5F-1C25-702A-2BC4-287996E1E00A}"/>
              </a:ext>
            </a:extLst>
          </p:cNvPr>
          <p:cNvGraphicFramePr>
            <a:graphicFrameLocks noGrp="1"/>
          </p:cNvGraphicFramePr>
          <p:nvPr>
            <p:extLst>
              <p:ext uri="{D42A27DB-BD31-4B8C-83A1-F6EECF244321}">
                <p14:modId xmlns:p14="http://schemas.microsoft.com/office/powerpoint/2010/main" val="3447146840"/>
              </p:ext>
            </p:extLst>
          </p:nvPr>
        </p:nvGraphicFramePr>
        <p:xfrm>
          <a:off x="1115880" y="1739900"/>
          <a:ext cx="10695120" cy="4491038"/>
        </p:xfrm>
        <a:graphic>
          <a:graphicData uri="http://schemas.openxmlformats.org/drawingml/2006/table">
            <a:tbl>
              <a:tblPr>
                <a:tableStyleId>{5C22544A-7EE6-4342-B048-85BDC9FD1C3A}</a:tableStyleId>
              </a:tblPr>
              <a:tblGrid>
                <a:gridCol w="5246820">
                  <a:extLst>
                    <a:ext uri="{9D8B030D-6E8A-4147-A177-3AD203B41FA5}">
                      <a16:colId xmlns:a16="http://schemas.microsoft.com/office/drawing/2014/main" val="670879353"/>
                    </a:ext>
                  </a:extLst>
                </a:gridCol>
                <a:gridCol w="307607">
                  <a:extLst>
                    <a:ext uri="{9D8B030D-6E8A-4147-A177-3AD203B41FA5}">
                      <a16:colId xmlns:a16="http://schemas.microsoft.com/office/drawing/2014/main" val="4126874384"/>
                    </a:ext>
                  </a:extLst>
                </a:gridCol>
                <a:gridCol w="5140693">
                  <a:extLst>
                    <a:ext uri="{9D8B030D-6E8A-4147-A177-3AD203B41FA5}">
                      <a16:colId xmlns:a16="http://schemas.microsoft.com/office/drawing/2014/main" val="1161339451"/>
                    </a:ext>
                  </a:extLst>
                </a:gridCol>
              </a:tblGrid>
              <a:tr h="1109663">
                <a:tc>
                  <a:txBody>
                    <a:bodyPr/>
                    <a:lstStyle/>
                    <a:p>
                      <a:pPr>
                        <a:lnSpc>
                          <a:spcPct val="114000"/>
                        </a:lnSpc>
                      </a:pPr>
                      <a:r>
                        <a:rPr lang="en-US" sz="1200" b="1" i="0" kern="1200" dirty="0">
                          <a:solidFill>
                            <a:srgbClr val="3F9C31"/>
                          </a:solidFill>
                          <a:effectLst/>
                          <a:latin typeface="+mn-lt"/>
                          <a:ea typeface="+mn-ea"/>
                          <a:cs typeface="+mn-cs"/>
                        </a:rPr>
                        <a:t>Brand investment mismatch</a:t>
                      </a:r>
                    </a:p>
                    <a:p>
                      <a:pPr>
                        <a:lnSpc>
                          <a:spcPct val="114000"/>
                        </a:lnSpc>
                      </a:pPr>
                      <a:r>
                        <a:rPr lang="en-US" sz="1200" b="0" i="0" kern="1200" dirty="0">
                          <a:solidFill>
                            <a:schemeClr val="dk1"/>
                          </a:solidFill>
                          <a:effectLst/>
                          <a:latin typeface="+mn-lt"/>
                          <a:ea typeface="+mn-ea"/>
                          <a:cs typeface="+mn-cs"/>
                        </a:rPr>
                        <a:t>Despite heavy marketing spend on non-alcoholic options, actual purchase penetration is only 4.2% and Tet consideration just 2.1%, a massive gap between brand push and consumer pull.</a:t>
                      </a:r>
                    </a:p>
                  </a:txBody>
                  <a:tcPr>
                    <a:lnL w="12700" cmpd="sng">
                      <a:noFill/>
                    </a:lnL>
                    <a:lnR w="9525" cap="flat" cmpd="sng" algn="ctr">
                      <a:noFill/>
                      <a:prstDash val="lgDash"/>
                      <a:round/>
                      <a:headEnd type="none" w="med" len="med"/>
                      <a:tailEnd type="none" w="med" len="med"/>
                    </a:lnR>
                    <a:lnT w="12700"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nSpc>
                          <a:spcPct val="114000"/>
                        </a:lnSpc>
                      </a:pPr>
                      <a:endParaRPr lang="en-US" sz="1200" b="0" i="0" kern="1200" dirty="0">
                        <a:solidFill>
                          <a:schemeClr val="dk1"/>
                        </a:solidFill>
                        <a:effectLst/>
                        <a:latin typeface="+mn-lt"/>
                        <a:ea typeface="+mn-ea"/>
                        <a:cs typeface="+mn-cs"/>
                      </a:endParaRPr>
                    </a:p>
                  </a:txBody>
                  <a:tcPr>
                    <a:lnL w="12700" cmpd="sng">
                      <a:noFill/>
                    </a:lnL>
                    <a:lnR w="9525" cap="flat" cmpd="sng" algn="ctr">
                      <a:noFill/>
                      <a:prstDash val="lgDash"/>
                      <a:round/>
                      <a:headEnd type="none" w="med" len="med"/>
                      <a:tailEnd type="none" w="med" len="med"/>
                    </a:lnR>
                    <a:lnT w="12700"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nSpc>
                          <a:spcPct val="114000"/>
                        </a:lnSpc>
                      </a:pPr>
                      <a:r>
                        <a:rPr lang="en-US" sz="1200" b="1" i="0" kern="1200" dirty="0">
                          <a:solidFill>
                            <a:srgbClr val="3F9C31"/>
                          </a:solidFill>
                          <a:effectLst/>
                          <a:latin typeface="+mn-lt"/>
                          <a:ea typeface="+mn-ea"/>
                          <a:cs typeface="+mn-cs"/>
                        </a:rPr>
                        <a:t>Cultural barrier is fundamental</a:t>
                      </a:r>
                    </a:p>
                    <a:p>
                      <a:pPr>
                        <a:lnSpc>
                          <a:spcPct val="114000"/>
                        </a:lnSpc>
                      </a:pPr>
                      <a:r>
                        <a:rPr lang="en-US" sz="1200" dirty="0"/>
                        <a:t>82% reject the core concept (‘without alcohol, it’s not beer’). This is not about taste or price, but about beer’s fundamental role in Vietnamese culture: alcohol enables social bonding.</a:t>
                      </a:r>
                      <a:endParaRPr lang="en-US" sz="1200" b="0" i="0" kern="1200" dirty="0">
                        <a:solidFill>
                          <a:schemeClr val="dk1"/>
                        </a:solidFill>
                        <a:effectLst/>
                        <a:latin typeface="+mn-lt"/>
                        <a:ea typeface="+mn-ea"/>
                        <a:cs typeface="+mn-cs"/>
                      </a:endParaRPr>
                    </a:p>
                  </a:txBody>
                  <a:tcPr>
                    <a:lnL w="9525" cap="flat" cmpd="sng" algn="ctr">
                      <a:noFill/>
                      <a:prstDash val="lgDash"/>
                      <a:round/>
                      <a:headEnd type="none" w="med" len="med"/>
                      <a:tailEnd type="none" w="med" len="med"/>
                    </a:lnL>
                    <a:lnR w="12700" cmpd="sng">
                      <a:noFill/>
                    </a:lnR>
                    <a:lnT w="12700"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048581"/>
                  </a:ext>
                </a:extLst>
              </a:tr>
              <a:tr h="1127125">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200" b="1" i="0" kern="1200" dirty="0">
                          <a:solidFill>
                            <a:srgbClr val="3F9C31"/>
                          </a:solidFill>
                          <a:effectLst/>
                          <a:latin typeface="+mn-lt"/>
                          <a:ea typeface="+mn-ea"/>
                          <a:cs typeface="+mn-cs"/>
                        </a:rPr>
                        <a:t>Female segment is NOT a savior</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200" b="0" i="0" kern="1200" dirty="0">
                          <a:solidFill>
                            <a:srgbClr val="444444"/>
                          </a:solidFill>
                          <a:effectLst/>
                          <a:latin typeface="+mn-lt"/>
                          <a:ea typeface="+mn-ea"/>
                          <a:cs typeface="+mn-cs"/>
                        </a:rPr>
                        <a:t>Contrary to brand assumptions, even female consumers (who drink less) don't favor non-alcoholic beer — they'd rather drink soft drinks, juice, or simply not participate in drinking occasions.</a:t>
                      </a:r>
                    </a:p>
                  </a:txBody>
                  <a:tcPr>
                    <a:lnL w="12700" cmpd="sng">
                      <a:noFill/>
                    </a:lnL>
                    <a:lnR w="9525" cap="flat" cmpd="sng" algn="ctr">
                      <a:noFill/>
                      <a:prstDash val="lgDash"/>
                      <a:round/>
                      <a:headEnd type="none" w="med" len="med"/>
                      <a:tailEnd type="none" w="med" len="med"/>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200" b="0" i="0" kern="1200" dirty="0">
                        <a:solidFill>
                          <a:srgbClr val="444444"/>
                        </a:solidFill>
                        <a:effectLst/>
                        <a:latin typeface="+mn-lt"/>
                        <a:ea typeface="+mn-ea"/>
                        <a:cs typeface="+mn-cs"/>
                      </a:endParaRPr>
                    </a:p>
                  </a:txBody>
                  <a:tcPr>
                    <a:lnL w="12700" cmpd="sng">
                      <a:noFill/>
                    </a:lnL>
                    <a:lnR w="9525" cap="flat" cmpd="sng" algn="ctr">
                      <a:noFill/>
                      <a:prstDash val="lgDash"/>
                      <a:round/>
                      <a:headEnd type="none" w="med" len="med"/>
                      <a:tailEnd type="none" w="med" len="med"/>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200" b="1" i="0" kern="1200" dirty="0">
                          <a:solidFill>
                            <a:srgbClr val="3F9C31"/>
                          </a:solidFill>
                          <a:effectLst/>
                          <a:latin typeface="+mn-lt"/>
                          <a:ea typeface="+mn-ea"/>
                          <a:cs typeface="+mn-cs"/>
                        </a:rPr>
                        <a:t>Designated driver use case is weak</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200" b="0" i="0" kern="1200" dirty="0">
                          <a:solidFill>
                            <a:srgbClr val="444444"/>
                          </a:solidFill>
                          <a:effectLst/>
                          <a:latin typeface="+mn-lt"/>
                          <a:ea typeface="+mn-ea"/>
                          <a:cs typeface="+mn-cs"/>
                        </a:rPr>
                        <a:t>Only 48% would consider it for driving situations, and even then, many said they'd prefer soft drinks or simply not drink at all rather than "fake beer“.</a:t>
                      </a:r>
                    </a:p>
                  </a:txBody>
                  <a:tcPr>
                    <a:lnL w="9525" cap="flat" cmpd="sng" algn="ctr">
                      <a:noFill/>
                      <a:prstDash val="lgDash"/>
                      <a:round/>
                      <a:headEnd type="none" w="med" len="med"/>
                      <a:tailEnd type="none" w="med" len="med"/>
                    </a:lnL>
                    <a:lnR w="12700" cmpd="sng">
                      <a:noFill/>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6714677"/>
                  </a:ext>
                </a:extLst>
              </a:tr>
              <a:tr h="1127125">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200" b="1" i="0" kern="1200" dirty="0">
                          <a:solidFill>
                            <a:srgbClr val="3F9C31"/>
                          </a:solidFill>
                          <a:effectLst/>
                          <a:latin typeface="+mn-lt"/>
                          <a:ea typeface="+mn-ea"/>
                          <a:cs typeface="+mn-cs"/>
                        </a:rPr>
                        <a:t>Generation Z is not different enough</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200" dirty="0"/>
                        <a:t>While Gen Z is slightly more health-conscious (52% trying to drink less), this means drinking less often or choosing lower-alcohol options (Heineken Silver, Tiger Crystal), not accepting 0.0% beer.</a:t>
                      </a:r>
                      <a:endParaRPr lang="en-US" sz="1200" b="0" i="0" kern="1200" dirty="0">
                        <a:solidFill>
                          <a:srgbClr val="444444"/>
                        </a:solidFill>
                        <a:effectLst/>
                        <a:latin typeface="+mn-lt"/>
                        <a:ea typeface="+mn-ea"/>
                        <a:cs typeface="+mn-cs"/>
                      </a:endParaRPr>
                    </a:p>
                  </a:txBody>
                  <a:tcPr>
                    <a:lnL w="12700" cmpd="sng">
                      <a:noFill/>
                    </a:lnL>
                    <a:lnR w="9525" cap="flat" cmpd="sng" algn="ctr">
                      <a:noFill/>
                      <a:prstDash val="lgDash"/>
                      <a:round/>
                      <a:headEnd type="none" w="med" len="med"/>
                      <a:tailEnd type="none" w="med" len="med"/>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200" b="0" i="0" kern="1200" dirty="0">
                        <a:solidFill>
                          <a:srgbClr val="444444"/>
                        </a:solidFill>
                        <a:effectLst/>
                        <a:latin typeface="+mn-lt"/>
                        <a:ea typeface="+mn-ea"/>
                        <a:cs typeface="+mn-cs"/>
                      </a:endParaRPr>
                    </a:p>
                  </a:txBody>
                  <a:tcPr>
                    <a:lnL w="12700" cmpd="sng">
                      <a:noFill/>
                    </a:lnL>
                    <a:lnR w="9525" cap="flat" cmpd="sng" algn="ctr">
                      <a:noFill/>
                      <a:prstDash val="lgDash"/>
                      <a:round/>
                      <a:headEnd type="none" w="med" len="med"/>
                      <a:tailEnd type="none" w="med" len="med"/>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200" b="1" i="0" kern="1200" dirty="0">
                          <a:solidFill>
                            <a:srgbClr val="3F9C31"/>
                          </a:solidFill>
                          <a:effectLst/>
                          <a:latin typeface="+mn-lt"/>
                          <a:ea typeface="+mn-ea"/>
                          <a:cs typeface="+mn-cs"/>
                        </a:rPr>
                        <a:t>Market growth is illusory</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200" dirty="0"/>
                        <a:t>Non-alcoholic beer shows +12% growth, but from a tiny base (0.8% → 0.9%). In absolute terms, growth is negligible and driven by a small health-restricted niche, not mainstream adoption.</a:t>
                      </a:r>
                      <a:endParaRPr lang="en-US" sz="1200" b="0" i="0" kern="1200" dirty="0">
                        <a:solidFill>
                          <a:srgbClr val="444444"/>
                        </a:solidFill>
                        <a:effectLst/>
                        <a:latin typeface="+mn-lt"/>
                        <a:ea typeface="+mn-ea"/>
                        <a:cs typeface="+mn-cs"/>
                      </a:endParaRPr>
                    </a:p>
                  </a:txBody>
                  <a:tcPr>
                    <a:lnL w="9525" cap="flat" cmpd="sng" algn="ctr">
                      <a:noFill/>
                      <a:prstDash val="lgDash"/>
                      <a:round/>
                      <a:headEnd type="none" w="med" len="med"/>
                      <a:tailEnd type="none" w="med" len="med"/>
                    </a:lnL>
                    <a:lnR w="12700" cmpd="sng">
                      <a:noFill/>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2535617"/>
                  </a:ext>
                </a:extLst>
              </a:tr>
              <a:tr h="1127125">
                <a:tc gridSpan="3">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200" b="0" i="0" kern="1200" dirty="0">
                        <a:solidFill>
                          <a:srgbClr val="444444"/>
                        </a:solidFill>
                        <a:effectLst/>
                        <a:latin typeface="+mn-lt"/>
                        <a:ea typeface="+mn-ea"/>
                        <a:cs typeface="+mn-cs"/>
                      </a:endParaRPr>
                    </a:p>
                  </a:txBody>
                  <a:tcPr>
                    <a:lnL w="12700" cmpd="sng">
                      <a:noFill/>
                    </a:lnL>
                    <a:lnR w="12700" cmpd="sng">
                      <a:noFill/>
                    </a:lnR>
                    <a:lnT w="9525" cap="flat" cmpd="sng" algn="ctr">
                      <a:noFill/>
                      <a:prstDash val="lgDash"/>
                      <a:round/>
                      <a:headEnd type="none" w="med" len="med"/>
                      <a:tailEnd type="none" w="med" len="med"/>
                    </a:lnT>
                    <a:lnB w="12700" cap="flat" cmpd="sng" algn="ctr">
                      <a:noFill/>
                      <a:prstDash val="lg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200" b="0" i="0" kern="1200" dirty="0">
                        <a:solidFill>
                          <a:srgbClr val="444444"/>
                        </a:solidFill>
                        <a:effectLst/>
                        <a:latin typeface="+mn-lt"/>
                        <a:ea typeface="+mn-ea"/>
                        <a:cs typeface="+mn-cs"/>
                      </a:endParaRPr>
                    </a:p>
                  </a:txBody>
                  <a:tcPr>
                    <a:lnL w="9525" cap="flat" cmpd="sng" algn="ctr">
                      <a:solidFill>
                        <a:schemeClr val="bg2"/>
                      </a:solidFill>
                      <a:prstDash val="lgDash"/>
                      <a:round/>
                      <a:headEnd type="none" w="med" len="med"/>
                      <a:tailEnd type="none" w="med" len="med"/>
                    </a:lnL>
                    <a:lnT w="9525" cap="flat" cmpd="sng" algn="ctr">
                      <a:solidFill>
                        <a:schemeClr val="bg2"/>
                      </a:solidFill>
                      <a:prstDash val="lgDash"/>
                      <a:round/>
                      <a:headEnd type="none" w="med" len="med"/>
                      <a:tailEnd type="none" w="med" len="med"/>
                    </a:lnT>
                    <a:lnB w="12700" cap="flat" cmpd="sng" algn="ctr">
                      <a:solidFill>
                        <a:schemeClr val="bg2"/>
                      </a:solidFill>
                      <a:prstDash val="lgDash"/>
                      <a:round/>
                      <a:headEnd type="none" w="med" len="med"/>
                      <a:tailEnd type="none" w="med" len="med"/>
                    </a:lnB>
                    <a:noFill/>
                  </a:tcPr>
                </a:tc>
                <a:extLst>
                  <a:ext uri="{0D108BD9-81ED-4DB2-BD59-A6C34878D82A}">
                    <a16:rowId xmlns:a16="http://schemas.microsoft.com/office/drawing/2014/main" val="2013727961"/>
                  </a:ext>
                </a:extLst>
              </a:tr>
            </a:tbl>
          </a:graphicData>
        </a:graphic>
      </p:graphicFrame>
      <p:sp>
        <p:nvSpPr>
          <p:cNvPr id="2" name="Title 1">
            <a:extLst>
              <a:ext uri="{FF2B5EF4-FFF2-40B4-BE49-F238E27FC236}">
                <a16:creationId xmlns:a16="http://schemas.microsoft.com/office/drawing/2014/main" id="{412F9618-4BEF-7FC6-CB7C-A794852A4713}"/>
              </a:ext>
            </a:extLst>
          </p:cNvPr>
          <p:cNvSpPr>
            <a:spLocks noGrp="1"/>
          </p:cNvSpPr>
          <p:nvPr>
            <p:ph type="title"/>
          </p:nvPr>
        </p:nvSpPr>
        <p:spPr/>
        <p:txBody>
          <a:bodyPr>
            <a:normAutofit/>
          </a:bodyPr>
          <a:lstStyle/>
          <a:p>
            <a:r>
              <a:rPr lang="en-US" dirty="0"/>
              <a:t>Strategic Insights: Non-Alcoholic Beer</a:t>
            </a:r>
          </a:p>
        </p:txBody>
      </p:sp>
      <p:sp>
        <p:nvSpPr>
          <p:cNvPr id="6" name="Oval 5">
            <a:extLst>
              <a:ext uri="{FF2B5EF4-FFF2-40B4-BE49-F238E27FC236}">
                <a16:creationId xmlns:a16="http://schemas.microsoft.com/office/drawing/2014/main" id="{45C4ED18-3FEA-71AE-7EA4-7DFF702E653D}"/>
              </a:ext>
            </a:extLst>
          </p:cNvPr>
          <p:cNvSpPr/>
          <p:nvPr/>
        </p:nvSpPr>
        <p:spPr>
          <a:xfrm>
            <a:off x="741956" y="1694391"/>
            <a:ext cx="393911" cy="393911"/>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73327F41-65C9-ED54-B7A9-E2E799002BBE}"/>
              </a:ext>
            </a:extLst>
          </p:cNvPr>
          <p:cNvGrpSpPr/>
          <p:nvPr/>
        </p:nvGrpSpPr>
        <p:grpSpPr>
          <a:xfrm>
            <a:off x="814154" y="1746913"/>
            <a:ext cx="254547" cy="271436"/>
            <a:chOff x="9011920" y="5083176"/>
            <a:chExt cx="334963" cy="357188"/>
          </a:xfrm>
          <a:solidFill>
            <a:schemeClr val="bg1"/>
          </a:solidFill>
        </p:grpSpPr>
        <p:sp>
          <p:nvSpPr>
            <p:cNvPr id="46" name="Freeform 328">
              <a:extLst>
                <a:ext uri="{FF2B5EF4-FFF2-40B4-BE49-F238E27FC236}">
                  <a16:creationId xmlns:a16="http://schemas.microsoft.com/office/drawing/2014/main" id="{A7F7AE3D-CBED-CC10-A13B-E4AA2E613153}"/>
                </a:ext>
              </a:extLst>
            </p:cNvPr>
            <p:cNvSpPr>
              <a:spLocks/>
            </p:cNvSpPr>
            <p:nvPr/>
          </p:nvSpPr>
          <p:spPr bwMode="auto">
            <a:xfrm>
              <a:off x="9011920" y="5083176"/>
              <a:ext cx="334963" cy="357188"/>
            </a:xfrm>
            <a:custGeom>
              <a:avLst/>
              <a:gdLst>
                <a:gd name="T0" fmla="*/ 735 w 923"/>
                <a:gd name="T1" fmla="*/ 209 h 985"/>
                <a:gd name="T2" fmla="*/ 687 w 923"/>
                <a:gd name="T3" fmla="*/ 270 h 985"/>
                <a:gd name="T4" fmla="*/ 821 w 923"/>
                <a:gd name="T5" fmla="*/ 607 h 985"/>
                <a:gd name="T6" fmla="*/ 679 w 923"/>
                <a:gd name="T7" fmla="*/ 839 h 985"/>
                <a:gd name="T8" fmla="*/ 412 w 923"/>
                <a:gd name="T9" fmla="*/ 904 h 985"/>
                <a:gd name="T10" fmla="*/ 114 w 923"/>
                <a:gd name="T11" fmla="*/ 496 h 985"/>
                <a:gd name="T12" fmla="*/ 257 w 923"/>
                <a:gd name="T13" fmla="*/ 264 h 985"/>
                <a:gd name="T14" fmla="*/ 487 w 923"/>
                <a:gd name="T15" fmla="*/ 196 h 985"/>
                <a:gd name="T16" fmla="*/ 420 w 923"/>
                <a:gd name="T17" fmla="*/ 266 h 985"/>
                <a:gd name="T18" fmla="*/ 470 w 923"/>
                <a:gd name="T19" fmla="*/ 313 h 985"/>
                <a:gd name="T20" fmla="*/ 576 w 923"/>
                <a:gd name="T21" fmla="*/ 202 h 985"/>
                <a:gd name="T22" fmla="*/ 624 w 923"/>
                <a:gd name="T23" fmla="*/ 153 h 985"/>
                <a:gd name="T24" fmla="*/ 573 w 923"/>
                <a:gd name="T25" fmla="*/ 105 h 985"/>
                <a:gd name="T26" fmla="*/ 463 w 923"/>
                <a:gd name="T27" fmla="*/ 0 h 985"/>
                <a:gd name="T28" fmla="*/ 415 w 923"/>
                <a:gd name="T29" fmla="*/ 50 h 985"/>
                <a:gd name="T30" fmla="*/ 487 w 923"/>
                <a:gd name="T31" fmla="*/ 118 h 985"/>
                <a:gd name="T32" fmla="*/ 211 w 923"/>
                <a:gd name="T33" fmla="*/ 201 h 985"/>
                <a:gd name="T34" fmla="*/ 37 w 923"/>
                <a:gd name="T35" fmla="*/ 485 h 985"/>
                <a:gd name="T36" fmla="*/ 399 w 923"/>
                <a:gd name="T37" fmla="*/ 981 h 985"/>
                <a:gd name="T38" fmla="*/ 468 w 923"/>
                <a:gd name="T39" fmla="*/ 985 h 985"/>
                <a:gd name="T40" fmla="*/ 725 w 923"/>
                <a:gd name="T41" fmla="*/ 903 h 985"/>
                <a:gd name="T42" fmla="*/ 897 w 923"/>
                <a:gd name="T43" fmla="*/ 618 h 985"/>
                <a:gd name="T44" fmla="*/ 735 w 923"/>
                <a:gd name="T45" fmla="*/ 20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3" h="985">
                  <a:moveTo>
                    <a:pt x="735" y="209"/>
                  </a:moveTo>
                  <a:cubicBezTo>
                    <a:pt x="687" y="270"/>
                    <a:pt x="687" y="270"/>
                    <a:pt x="687" y="270"/>
                  </a:cubicBezTo>
                  <a:cubicBezTo>
                    <a:pt x="790" y="350"/>
                    <a:pt x="841" y="479"/>
                    <a:pt x="821" y="607"/>
                  </a:cubicBezTo>
                  <a:cubicBezTo>
                    <a:pt x="806" y="701"/>
                    <a:pt x="755" y="784"/>
                    <a:pt x="679" y="839"/>
                  </a:cubicBezTo>
                  <a:cubicBezTo>
                    <a:pt x="600" y="896"/>
                    <a:pt x="506" y="919"/>
                    <a:pt x="412" y="904"/>
                  </a:cubicBezTo>
                  <a:cubicBezTo>
                    <a:pt x="217" y="872"/>
                    <a:pt x="83" y="690"/>
                    <a:pt x="114" y="496"/>
                  </a:cubicBezTo>
                  <a:cubicBezTo>
                    <a:pt x="130" y="402"/>
                    <a:pt x="181" y="320"/>
                    <a:pt x="257" y="264"/>
                  </a:cubicBezTo>
                  <a:cubicBezTo>
                    <a:pt x="324" y="215"/>
                    <a:pt x="406" y="191"/>
                    <a:pt x="487" y="196"/>
                  </a:cubicBezTo>
                  <a:cubicBezTo>
                    <a:pt x="420" y="266"/>
                    <a:pt x="420" y="266"/>
                    <a:pt x="420" y="266"/>
                  </a:cubicBezTo>
                  <a:cubicBezTo>
                    <a:pt x="470" y="313"/>
                    <a:pt x="470" y="313"/>
                    <a:pt x="470" y="313"/>
                  </a:cubicBezTo>
                  <a:cubicBezTo>
                    <a:pt x="576" y="202"/>
                    <a:pt x="576" y="202"/>
                    <a:pt x="576" y="202"/>
                  </a:cubicBezTo>
                  <a:cubicBezTo>
                    <a:pt x="624" y="153"/>
                    <a:pt x="624" y="153"/>
                    <a:pt x="624" y="153"/>
                  </a:cubicBezTo>
                  <a:cubicBezTo>
                    <a:pt x="573" y="105"/>
                    <a:pt x="573" y="105"/>
                    <a:pt x="573" y="105"/>
                  </a:cubicBezTo>
                  <a:cubicBezTo>
                    <a:pt x="463" y="0"/>
                    <a:pt x="463" y="0"/>
                    <a:pt x="463" y="0"/>
                  </a:cubicBezTo>
                  <a:cubicBezTo>
                    <a:pt x="415" y="50"/>
                    <a:pt x="415" y="50"/>
                    <a:pt x="415" y="50"/>
                  </a:cubicBezTo>
                  <a:cubicBezTo>
                    <a:pt x="487" y="118"/>
                    <a:pt x="487" y="118"/>
                    <a:pt x="487" y="118"/>
                  </a:cubicBezTo>
                  <a:cubicBezTo>
                    <a:pt x="390" y="115"/>
                    <a:pt x="293" y="143"/>
                    <a:pt x="211" y="201"/>
                  </a:cubicBezTo>
                  <a:cubicBezTo>
                    <a:pt x="117" y="269"/>
                    <a:pt x="56" y="371"/>
                    <a:pt x="37" y="485"/>
                  </a:cubicBezTo>
                  <a:cubicBezTo>
                    <a:pt x="0" y="720"/>
                    <a:pt x="163" y="942"/>
                    <a:pt x="399" y="981"/>
                  </a:cubicBezTo>
                  <a:cubicBezTo>
                    <a:pt x="423" y="984"/>
                    <a:pt x="446" y="985"/>
                    <a:pt x="468" y="985"/>
                  </a:cubicBezTo>
                  <a:cubicBezTo>
                    <a:pt x="560" y="985"/>
                    <a:pt x="648" y="957"/>
                    <a:pt x="725" y="903"/>
                  </a:cubicBezTo>
                  <a:cubicBezTo>
                    <a:pt x="817" y="834"/>
                    <a:pt x="880" y="733"/>
                    <a:pt x="897" y="618"/>
                  </a:cubicBezTo>
                  <a:cubicBezTo>
                    <a:pt x="923" y="463"/>
                    <a:pt x="861" y="307"/>
                    <a:pt x="735" y="20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7" name="Freeform 329">
              <a:extLst>
                <a:ext uri="{FF2B5EF4-FFF2-40B4-BE49-F238E27FC236}">
                  <a16:creationId xmlns:a16="http://schemas.microsoft.com/office/drawing/2014/main" id="{3F70D24E-85D3-DE28-949D-08386B73F681}"/>
                </a:ext>
              </a:extLst>
            </p:cNvPr>
            <p:cNvSpPr>
              <a:spLocks/>
            </p:cNvSpPr>
            <p:nvPr/>
          </p:nvSpPr>
          <p:spPr bwMode="auto">
            <a:xfrm>
              <a:off x="9129395" y="5213351"/>
              <a:ext cx="106363" cy="150813"/>
            </a:xfrm>
            <a:custGeom>
              <a:avLst/>
              <a:gdLst>
                <a:gd name="T0" fmla="*/ 188 w 292"/>
                <a:gd name="T1" fmla="*/ 416 h 416"/>
                <a:gd name="T2" fmla="*/ 188 w 292"/>
                <a:gd name="T3" fmla="*/ 372 h 416"/>
                <a:gd name="T4" fmla="*/ 292 w 292"/>
                <a:gd name="T5" fmla="*/ 270 h 416"/>
                <a:gd name="T6" fmla="*/ 153 w 292"/>
                <a:gd name="T7" fmla="*/ 167 h 416"/>
                <a:gd name="T8" fmla="*/ 87 w 292"/>
                <a:gd name="T9" fmla="*/ 134 h 416"/>
                <a:gd name="T10" fmla="*/ 150 w 292"/>
                <a:gd name="T11" fmla="*/ 100 h 416"/>
                <a:gd name="T12" fmla="*/ 220 w 292"/>
                <a:gd name="T13" fmla="*/ 130 h 416"/>
                <a:gd name="T14" fmla="*/ 223 w 292"/>
                <a:gd name="T15" fmla="*/ 135 h 416"/>
                <a:gd name="T16" fmla="*/ 282 w 292"/>
                <a:gd name="T17" fmla="*/ 108 h 416"/>
                <a:gd name="T18" fmla="*/ 279 w 292"/>
                <a:gd name="T19" fmla="*/ 102 h 416"/>
                <a:gd name="T20" fmla="*/ 188 w 292"/>
                <a:gd name="T21" fmla="*/ 38 h 416"/>
                <a:gd name="T22" fmla="*/ 188 w 292"/>
                <a:gd name="T23" fmla="*/ 0 h 416"/>
                <a:gd name="T24" fmla="*/ 118 w 292"/>
                <a:gd name="T25" fmla="*/ 0 h 416"/>
                <a:gd name="T26" fmla="*/ 118 w 292"/>
                <a:gd name="T27" fmla="*/ 38 h 416"/>
                <a:gd name="T28" fmla="*/ 16 w 292"/>
                <a:gd name="T29" fmla="*/ 134 h 416"/>
                <a:gd name="T30" fmla="*/ 147 w 292"/>
                <a:gd name="T31" fmla="*/ 232 h 416"/>
                <a:gd name="T32" fmla="*/ 218 w 292"/>
                <a:gd name="T33" fmla="*/ 270 h 416"/>
                <a:gd name="T34" fmla="*/ 148 w 292"/>
                <a:gd name="T35" fmla="*/ 312 h 416"/>
                <a:gd name="T36" fmla="*/ 67 w 292"/>
                <a:gd name="T37" fmla="*/ 269 h 416"/>
                <a:gd name="T38" fmla="*/ 64 w 292"/>
                <a:gd name="T39" fmla="*/ 262 h 416"/>
                <a:gd name="T40" fmla="*/ 0 w 292"/>
                <a:gd name="T41" fmla="*/ 289 h 416"/>
                <a:gd name="T42" fmla="*/ 3 w 292"/>
                <a:gd name="T43" fmla="*/ 296 h 416"/>
                <a:gd name="T44" fmla="*/ 118 w 292"/>
                <a:gd name="T45" fmla="*/ 375 h 416"/>
                <a:gd name="T46" fmla="*/ 118 w 292"/>
                <a:gd name="T47" fmla="*/ 416 h 416"/>
                <a:gd name="T48" fmla="*/ 188 w 292"/>
                <a:gd name="T4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2" h="416">
                  <a:moveTo>
                    <a:pt x="188" y="416"/>
                  </a:moveTo>
                  <a:cubicBezTo>
                    <a:pt x="188" y="372"/>
                    <a:pt x="188" y="372"/>
                    <a:pt x="188" y="372"/>
                  </a:cubicBezTo>
                  <a:cubicBezTo>
                    <a:pt x="241" y="366"/>
                    <a:pt x="292" y="334"/>
                    <a:pt x="292" y="270"/>
                  </a:cubicBezTo>
                  <a:cubicBezTo>
                    <a:pt x="292" y="184"/>
                    <a:pt x="212" y="173"/>
                    <a:pt x="153" y="167"/>
                  </a:cubicBezTo>
                  <a:cubicBezTo>
                    <a:pt x="116" y="162"/>
                    <a:pt x="87" y="157"/>
                    <a:pt x="87" y="134"/>
                  </a:cubicBezTo>
                  <a:cubicBezTo>
                    <a:pt x="87" y="103"/>
                    <a:pt x="131" y="100"/>
                    <a:pt x="150" y="100"/>
                  </a:cubicBezTo>
                  <a:cubicBezTo>
                    <a:pt x="179" y="100"/>
                    <a:pt x="209" y="113"/>
                    <a:pt x="220" y="130"/>
                  </a:cubicBezTo>
                  <a:cubicBezTo>
                    <a:pt x="223" y="135"/>
                    <a:pt x="223" y="135"/>
                    <a:pt x="223" y="135"/>
                  </a:cubicBezTo>
                  <a:cubicBezTo>
                    <a:pt x="282" y="108"/>
                    <a:pt x="282" y="108"/>
                    <a:pt x="282" y="108"/>
                  </a:cubicBezTo>
                  <a:cubicBezTo>
                    <a:pt x="279" y="102"/>
                    <a:pt x="279" y="102"/>
                    <a:pt x="279" y="102"/>
                  </a:cubicBezTo>
                  <a:cubicBezTo>
                    <a:pt x="257" y="57"/>
                    <a:pt x="217" y="45"/>
                    <a:pt x="188" y="38"/>
                  </a:cubicBezTo>
                  <a:cubicBezTo>
                    <a:pt x="188" y="0"/>
                    <a:pt x="188" y="0"/>
                    <a:pt x="188" y="0"/>
                  </a:cubicBezTo>
                  <a:cubicBezTo>
                    <a:pt x="118" y="0"/>
                    <a:pt x="118" y="0"/>
                    <a:pt x="118" y="0"/>
                  </a:cubicBezTo>
                  <a:cubicBezTo>
                    <a:pt x="118" y="38"/>
                    <a:pt x="118" y="38"/>
                    <a:pt x="118" y="38"/>
                  </a:cubicBezTo>
                  <a:cubicBezTo>
                    <a:pt x="54" y="48"/>
                    <a:pt x="16" y="84"/>
                    <a:pt x="16" y="134"/>
                  </a:cubicBezTo>
                  <a:cubicBezTo>
                    <a:pt x="16" y="218"/>
                    <a:pt x="92" y="226"/>
                    <a:pt x="147" y="232"/>
                  </a:cubicBezTo>
                  <a:cubicBezTo>
                    <a:pt x="196" y="237"/>
                    <a:pt x="218" y="250"/>
                    <a:pt x="218" y="270"/>
                  </a:cubicBezTo>
                  <a:cubicBezTo>
                    <a:pt x="218" y="308"/>
                    <a:pt x="166" y="312"/>
                    <a:pt x="148" y="312"/>
                  </a:cubicBezTo>
                  <a:cubicBezTo>
                    <a:pt x="113" y="312"/>
                    <a:pt x="76" y="293"/>
                    <a:pt x="67" y="269"/>
                  </a:cubicBezTo>
                  <a:cubicBezTo>
                    <a:pt x="64" y="262"/>
                    <a:pt x="64" y="262"/>
                    <a:pt x="64" y="262"/>
                  </a:cubicBezTo>
                  <a:cubicBezTo>
                    <a:pt x="0" y="289"/>
                    <a:pt x="0" y="289"/>
                    <a:pt x="0" y="289"/>
                  </a:cubicBezTo>
                  <a:cubicBezTo>
                    <a:pt x="3" y="296"/>
                    <a:pt x="3" y="296"/>
                    <a:pt x="3" y="296"/>
                  </a:cubicBezTo>
                  <a:cubicBezTo>
                    <a:pt x="22" y="340"/>
                    <a:pt x="62" y="367"/>
                    <a:pt x="118" y="375"/>
                  </a:cubicBezTo>
                  <a:cubicBezTo>
                    <a:pt x="118" y="416"/>
                    <a:pt x="118" y="416"/>
                    <a:pt x="118" y="416"/>
                  </a:cubicBezTo>
                  <a:lnTo>
                    <a:pt x="188" y="416"/>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nvGrpSpPr>
          <p:cNvPr id="53" name="Group 52">
            <a:extLst>
              <a:ext uri="{FF2B5EF4-FFF2-40B4-BE49-F238E27FC236}">
                <a16:creationId xmlns:a16="http://schemas.microsoft.com/office/drawing/2014/main" id="{B386EE97-1D98-CEA8-56C9-2C6BAB093424}"/>
              </a:ext>
            </a:extLst>
          </p:cNvPr>
          <p:cNvGrpSpPr/>
          <p:nvPr/>
        </p:nvGrpSpPr>
        <p:grpSpPr>
          <a:xfrm>
            <a:off x="741956" y="2818626"/>
            <a:ext cx="393911" cy="393911"/>
            <a:chOff x="741956" y="2818626"/>
            <a:chExt cx="393911" cy="393911"/>
          </a:xfrm>
        </p:grpSpPr>
        <p:grpSp>
          <p:nvGrpSpPr>
            <p:cNvPr id="13" name="Group 12">
              <a:extLst>
                <a:ext uri="{FF2B5EF4-FFF2-40B4-BE49-F238E27FC236}">
                  <a16:creationId xmlns:a16="http://schemas.microsoft.com/office/drawing/2014/main" id="{2717DD8E-0863-6B72-0950-3FF0509DCCC4}"/>
                </a:ext>
              </a:extLst>
            </p:cNvPr>
            <p:cNvGrpSpPr/>
            <p:nvPr/>
          </p:nvGrpSpPr>
          <p:grpSpPr>
            <a:xfrm>
              <a:off x="831564" y="2922149"/>
              <a:ext cx="233710" cy="220435"/>
              <a:chOff x="6960770" y="1581911"/>
              <a:chExt cx="486402" cy="484401"/>
            </a:xfrm>
            <a:solidFill>
              <a:schemeClr val="bg1"/>
            </a:solidFill>
          </p:grpSpPr>
          <p:sp>
            <p:nvSpPr>
              <p:cNvPr id="15" name="Freeform 31">
                <a:extLst>
                  <a:ext uri="{FF2B5EF4-FFF2-40B4-BE49-F238E27FC236}">
                    <a16:creationId xmlns:a16="http://schemas.microsoft.com/office/drawing/2014/main" id="{3EDE1646-2CC4-4E7B-385B-314E666EEF8E}"/>
                  </a:ext>
                </a:extLst>
              </p:cNvPr>
              <p:cNvSpPr>
                <a:spLocks noEditPoints="1"/>
              </p:cNvSpPr>
              <p:nvPr/>
            </p:nvSpPr>
            <p:spPr bwMode="auto">
              <a:xfrm>
                <a:off x="6960770" y="1581911"/>
                <a:ext cx="486402" cy="364300"/>
              </a:xfrm>
              <a:custGeom>
                <a:avLst/>
                <a:gdLst>
                  <a:gd name="T0" fmla="*/ 475 w 1088"/>
                  <a:gd name="T1" fmla="*/ 543 h 814"/>
                  <a:gd name="T2" fmla="*/ 475 w 1088"/>
                  <a:gd name="T3" fmla="*/ 543 h 814"/>
                  <a:gd name="T4" fmla="*/ 475 w 1088"/>
                  <a:gd name="T5" fmla="*/ 543 h 814"/>
                  <a:gd name="T6" fmla="*/ 475 w 1088"/>
                  <a:gd name="T7" fmla="*/ 407 h 814"/>
                  <a:gd name="T8" fmla="*/ 306 w 1088"/>
                  <a:gd name="T9" fmla="*/ 407 h 814"/>
                  <a:gd name="T10" fmla="*/ 331 w 1088"/>
                  <a:gd name="T11" fmla="*/ 543 h 814"/>
                  <a:gd name="T12" fmla="*/ 475 w 1088"/>
                  <a:gd name="T13" fmla="*/ 543 h 814"/>
                  <a:gd name="T14" fmla="*/ 679 w 1088"/>
                  <a:gd name="T15" fmla="*/ 543 h 814"/>
                  <a:gd name="T16" fmla="*/ 679 w 1088"/>
                  <a:gd name="T17" fmla="*/ 407 h 814"/>
                  <a:gd name="T18" fmla="*/ 543 w 1088"/>
                  <a:gd name="T19" fmla="*/ 407 h 814"/>
                  <a:gd name="T20" fmla="*/ 543 w 1088"/>
                  <a:gd name="T21" fmla="*/ 543 h 814"/>
                  <a:gd name="T22" fmla="*/ 679 w 1088"/>
                  <a:gd name="T23" fmla="*/ 543 h 814"/>
                  <a:gd name="T24" fmla="*/ 860 w 1088"/>
                  <a:gd name="T25" fmla="*/ 543 h 814"/>
                  <a:gd name="T26" fmla="*/ 917 w 1088"/>
                  <a:gd name="T27" fmla="*/ 407 h 814"/>
                  <a:gd name="T28" fmla="*/ 747 w 1088"/>
                  <a:gd name="T29" fmla="*/ 407 h 814"/>
                  <a:gd name="T30" fmla="*/ 747 w 1088"/>
                  <a:gd name="T31" fmla="*/ 543 h 814"/>
                  <a:gd name="T32" fmla="*/ 860 w 1088"/>
                  <a:gd name="T33" fmla="*/ 543 h 814"/>
                  <a:gd name="T34" fmla="*/ 747 w 1088"/>
                  <a:gd name="T35" fmla="*/ 204 h 814"/>
                  <a:gd name="T36" fmla="*/ 747 w 1088"/>
                  <a:gd name="T37" fmla="*/ 339 h 814"/>
                  <a:gd name="T38" fmla="*/ 945 w 1088"/>
                  <a:gd name="T39" fmla="*/ 339 h 814"/>
                  <a:gd name="T40" fmla="*/ 1001 w 1088"/>
                  <a:gd name="T41" fmla="*/ 204 h 814"/>
                  <a:gd name="T42" fmla="*/ 747 w 1088"/>
                  <a:gd name="T43" fmla="*/ 204 h 814"/>
                  <a:gd name="T44" fmla="*/ 543 w 1088"/>
                  <a:gd name="T45" fmla="*/ 204 h 814"/>
                  <a:gd name="T46" fmla="*/ 543 w 1088"/>
                  <a:gd name="T47" fmla="*/ 339 h 814"/>
                  <a:gd name="T48" fmla="*/ 679 w 1088"/>
                  <a:gd name="T49" fmla="*/ 339 h 814"/>
                  <a:gd name="T50" fmla="*/ 679 w 1088"/>
                  <a:gd name="T51" fmla="*/ 204 h 814"/>
                  <a:gd name="T52" fmla="*/ 543 w 1088"/>
                  <a:gd name="T53" fmla="*/ 204 h 814"/>
                  <a:gd name="T54" fmla="*/ 269 w 1088"/>
                  <a:gd name="T55" fmla="*/ 204 h 814"/>
                  <a:gd name="T56" fmla="*/ 294 w 1088"/>
                  <a:gd name="T57" fmla="*/ 339 h 814"/>
                  <a:gd name="T58" fmla="*/ 475 w 1088"/>
                  <a:gd name="T59" fmla="*/ 339 h 814"/>
                  <a:gd name="T60" fmla="*/ 475 w 1088"/>
                  <a:gd name="T61" fmla="*/ 204 h 814"/>
                  <a:gd name="T62" fmla="*/ 269 w 1088"/>
                  <a:gd name="T63" fmla="*/ 204 h 814"/>
                  <a:gd name="T64" fmla="*/ 34 w 1088"/>
                  <a:gd name="T65" fmla="*/ 0 h 814"/>
                  <a:gd name="T66" fmla="*/ 204 w 1088"/>
                  <a:gd name="T67" fmla="*/ 0 h 814"/>
                  <a:gd name="T68" fmla="*/ 237 w 1088"/>
                  <a:gd name="T69" fmla="*/ 28 h 814"/>
                  <a:gd name="T70" fmla="*/ 257 w 1088"/>
                  <a:gd name="T71" fmla="*/ 136 h 814"/>
                  <a:gd name="T72" fmla="*/ 1052 w 1088"/>
                  <a:gd name="T73" fmla="*/ 136 h 814"/>
                  <a:gd name="T74" fmla="*/ 1081 w 1088"/>
                  <a:gd name="T75" fmla="*/ 151 h 814"/>
                  <a:gd name="T76" fmla="*/ 1083 w 1088"/>
                  <a:gd name="T77" fmla="*/ 183 h 814"/>
                  <a:gd name="T78" fmla="*/ 914 w 1088"/>
                  <a:gd name="T79" fmla="*/ 590 h 814"/>
                  <a:gd name="T80" fmla="*/ 883 w 1088"/>
                  <a:gd name="T81" fmla="*/ 611 h 814"/>
                  <a:gd name="T82" fmla="*/ 343 w 1088"/>
                  <a:gd name="T83" fmla="*/ 611 h 814"/>
                  <a:gd name="T84" fmla="*/ 368 w 1088"/>
                  <a:gd name="T85" fmla="*/ 746 h 814"/>
                  <a:gd name="T86" fmla="*/ 815 w 1088"/>
                  <a:gd name="T87" fmla="*/ 746 h 814"/>
                  <a:gd name="T88" fmla="*/ 849 w 1088"/>
                  <a:gd name="T89" fmla="*/ 780 h 814"/>
                  <a:gd name="T90" fmla="*/ 815 w 1088"/>
                  <a:gd name="T91" fmla="*/ 814 h 814"/>
                  <a:gd name="T92" fmla="*/ 340 w 1088"/>
                  <a:gd name="T93" fmla="*/ 814 h 814"/>
                  <a:gd name="T94" fmla="*/ 306 w 1088"/>
                  <a:gd name="T95" fmla="*/ 786 h 814"/>
                  <a:gd name="T96" fmla="*/ 176 w 1088"/>
                  <a:gd name="T97" fmla="*/ 68 h 814"/>
                  <a:gd name="T98" fmla="*/ 34 w 1088"/>
                  <a:gd name="T99" fmla="*/ 68 h 814"/>
                  <a:gd name="T100" fmla="*/ 0 w 1088"/>
                  <a:gd name="T101" fmla="*/ 34 h 814"/>
                  <a:gd name="T102" fmla="*/ 34 w 1088"/>
                  <a:gd name="T103"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8" h="814">
                    <a:moveTo>
                      <a:pt x="475" y="543"/>
                    </a:moveTo>
                    <a:cubicBezTo>
                      <a:pt x="475" y="543"/>
                      <a:pt x="475" y="543"/>
                      <a:pt x="475" y="543"/>
                    </a:cubicBezTo>
                    <a:moveTo>
                      <a:pt x="475" y="543"/>
                    </a:moveTo>
                    <a:cubicBezTo>
                      <a:pt x="475" y="407"/>
                      <a:pt x="475" y="407"/>
                      <a:pt x="475" y="407"/>
                    </a:cubicBezTo>
                    <a:cubicBezTo>
                      <a:pt x="306" y="407"/>
                      <a:pt x="306" y="407"/>
                      <a:pt x="306" y="407"/>
                    </a:cubicBezTo>
                    <a:cubicBezTo>
                      <a:pt x="331" y="543"/>
                      <a:pt x="331" y="543"/>
                      <a:pt x="331" y="543"/>
                    </a:cubicBezTo>
                    <a:lnTo>
                      <a:pt x="475" y="543"/>
                    </a:lnTo>
                    <a:close/>
                    <a:moveTo>
                      <a:pt x="679" y="543"/>
                    </a:moveTo>
                    <a:cubicBezTo>
                      <a:pt x="679" y="407"/>
                      <a:pt x="679" y="407"/>
                      <a:pt x="679" y="407"/>
                    </a:cubicBezTo>
                    <a:cubicBezTo>
                      <a:pt x="543" y="407"/>
                      <a:pt x="543" y="407"/>
                      <a:pt x="543" y="407"/>
                    </a:cubicBezTo>
                    <a:cubicBezTo>
                      <a:pt x="543" y="543"/>
                      <a:pt x="543" y="543"/>
                      <a:pt x="543" y="543"/>
                    </a:cubicBezTo>
                    <a:lnTo>
                      <a:pt x="679" y="543"/>
                    </a:lnTo>
                    <a:close/>
                    <a:moveTo>
                      <a:pt x="860" y="543"/>
                    </a:moveTo>
                    <a:cubicBezTo>
                      <a:pt x="917" y="407"/>
                      <a:pt x="917" y="407"/>
                      <a:pt x="917" y="407"/>
                    </a:cubicBezTo>
                    <a:cubicBezTo>
                      <a:pt x="747" y="407"/>
                      <a:pt x="747" y="407"/>
                      <a:pt x="747" y="407"/>
                    </a:cubicBezTo>
                    <a:cubicBezTo>
                      <a:pt x="747" y="543"/>
                      <a:pt x="747" y="543"/>
                      <a:pt x="747" y="543"/>
                    </a:cubicBezTo>
                    <a:lnTo>
                      <a:pt x="860" y="543"/>
                    </a:lnTo>
                    <a:close/>
                    <a:moveTo>
                      <a:pt x="747" y="204"/>
                    </a:moveTo>
                    <a:cubicBezTo>
                      <a:pt x="747" y="339"/>
                      <a:pt x="747" y="339"/>
                      <a:pt x="747" y="339"/>
                    </a:cubicBezTo>
                    <a:cubicBezTo>
                      <a:pt x="945" y="339"/>
                      <a:pt x="945" y="339"/>
                      <a:pt x="945" y="339"/>
                    </a:cubicBezTo>
                    <a:cubicBezTo>
                      <a:pt x="1001" y="204"/>
                      <a:pt x="1001" y="204"/>
                      <a:pt x="1001" y="204"/>
                    </a:cubicBezTo>
                    <a:lnTo>
                      <a:pt x="747" y="204"/>
                    </a:lnTo>
                    <a:close/>
                    <a:moveTo>
                      <a:pt x="543" y="204"/>
                    </a:moveTo>
                    <a:cubicBezTo>
                      <a:pt x="543" y="339"/>
                      <a:pt x="543" y="339"/>
                      <a:pt x="543" y="339"/>
                    </a:cubicBezTo>
                    <a:cubicBezTo>
                      <a:pt x="679" y="339"/>
                      <a:pt x="679" y="339"/>
                      <a:pt x="679" y="339"/>
                    </a:cubicBezTo>
                    <a:cubicBezTo>
                      <a:pt x="679" y="204"/>
                      <a:pt x="679" y="204"/>
                      <a:pt x="679" y="204"/>
                    </a:cubicBezTo>
                    <a:lnTo>
                      <a:pt x="543" y="204"/>
                    </a:lnTo>
                    <a:close/>
                    <a:moveTo>
                      <a:pt x="269" y="204"/>
                    </a:moveTo>
                    <a:cubicBezTo>
                      <a:pt x="294" y="339"/>
                      <a:pt x="294" y="339"/>
                      <a:pt x="294" y="339"/>
                    </a:cubicBezTo>
                    <a:cubicBezTo>
                      <a:pt x="475" y="339"/>
                      <a:pt x="475" y="339"/>
                      <a:pt x="475" y="339"/>
                    </a:cubicBezTo>
                    <a:cubicBezTo>
                      <a:pt x="475" y="204"/>
                      <a:pt x="475" y="204"/>
                      <a:pt x="475" y="204"/>
                    </a:cubicBezTo>
                    <a:lnTo>
                      <a:pt x="269" y="204"/>
                    </a:lnTo>
                    <a:close/>
                    <a:moveTo>
                      <a:pt x="34" y="0"/>
                    </a:moveTo>
                    <a:cubicBezTo>
                      <a:pt x="204" y="0"/>
                      <a:pt x="204" y="0"/>
                      <a:pt x="204" y="0"/>
                    </a:cubicBezTo>
                    <a:cubicBezTo>
                      <a:pt x="220" y="0"/>
                      <a:pt x="234" y="12"/>
                      <a:pt x="237" y="28"/>
                    </a:cubicBezTo>
                    <a:cubicBezTo>
                      <a:pt x="257" y="136"/>
                      <a:pt x="257" y="136"/>
                      <a:pt x="257" y="136"/>
                    </a:cubicBezTo>
                    <a:cubicBezTo>
                      <a:pt x="1052" y="136"/>
                      <a:pt x="1052" y="136"/>
                      <a:pt x="1052" y="136"/>
                    </a:cubicBezTo>
                    <a:cubicBezTo>
                      <a:pt x="1064" y="136"/>
                      <a:pt x="1074" y="141"/>
                      <a:pt x="1081" y="151"/>
                    </a:cubicBezTo>
                    <a:cubicBezTo>
                      <a:pt x="1087" y="160"/>
                      <a:pt x="1088" y="172"/>
                      <a:pt x="1083" y="183"/>
                    </a:cubicBezTo>
                    <a:cubicBezTo>
                      <a:pt x="914" y="590"/>
                      <a:pt x="914" y="590"/>
                      <a:pt x="914" y="590"/>
                    </a:cubicBezTo>
                    <a:cubicBezTo>
                      <a:pt x="909" y="602"/>
                      <a:pt x="896" y="611"/>
                      <a:pt x="883" y="611"/>
                    </a:cubicBezTo>
                    <a:cubicBezTo>
                      <a:pt x="343" y="611"/>
                      <a:pt x="343" y="611"/>
                      <a:pt x="343" y="611"/>
                    </a:cubicBezTo>
                    <a:cubicBezTo>
                      <a:pt x="368" y="746"/>
                      <a:pt x="368" y="746"/>
                      <a:pt x="368" y="746"/>
                    </a:cubicBezTo>
                    <a:cubicBezTo>
                      <a:pt x="815" y="746"/>
                      <a:pt x="815" y="746"/>
                      <a:pt x="815" y="746"/>
                    </a:cubicBezTo>
                    <a:cubicBezTo>
                      <a:pt x="833" y="746"/>
                      <a:pt x="849" y="761"/>
                      <a:pt x="849" y="780"/>
                    </a:cubicBezTo>
                    <a:cubicBezTo>
                      <a:pt x="849" y="799"/>
                      <a:pt x="833" y="814"/>
                      <a:pt x="815" y="814"/>
                    </a:cubicBezTo>
                    <a:cubicBezTo>
                      <a:pt x="340" y="814"/>
                      <a:pt x="340" y="814"/>
                      <a:pt x="340" y="814"/>
                    </a:cubicBezTo>
                    <a:cubicBezTo>
                      <a:pt x="323" y="814"/>
                      <a:pt x="309" y="802"/>
                      <a:pt x="306" y="786"/>
                    </a:cubicBezTo>
                    <a:cubicBezTo>
                      <a:pt x="176" y="68"/>
                      <a:pt x="176" y="68"/>
                      <a:pt x="176" y="68"/>
                    </a:cubicBezTo>
                    <a:cubicBezTo>
                      <a:pt x="34" y="68"/>
                      <a:pt x="34" y="68"/>
                      <a:pt x="34" y="68"/>
                    </a:cubicBezTo>
                    <a:cubicBezTo>
                      <a:pt x="16" y="68"/>
                      <a:pt x="0" y="53"/>
                      <a:pt x="0" y="34"/>
                    </a:cubicBezTo>
                    <a:cubicBezTo>
                      <a:pt x="0" y="15"/>
                      <a:pt x="16" y="0"/>
                      <a:pt x="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7" name="Freeform 32">
                <a:extLst>
                  <a:ext uri="{FF2B5EF4-FFF2-40B4-BE49-F238E27FC236}">
                    <a16:creationId xmlns:a16="http://schemas.microsoft.com/office/drawing/2014/main" id="{6AA916DF-BABC-F69E-9BA3-FA41EB12225F}"/>
                  </a:ext>
                </a:extLst>
              </p:cNvPr>
              <p:cNvSpPr>
                <a:spLocks noEditPoints="1"/>
              </p:cNvSpPr>
              <p:nvPr/>
            </p:nvSpPr>
            <p:spPr bwMode="auto">
              <a:xfrm>
                <a:off x="7234997" y="1976237"/>
                <a:ext cx="90075" cy="90075"/>
              </a:xfrm>
              <a:custGeom>
                <a:avLst/>
                <a:gdLst>
                  <a:gd name="T0" fmla="*/ 102 w 204"/>
                  <a:gd name="T1" fmla="*/ 0 h 203"/>
                  <a:gd name="T2" fmla="*/ 102 w 204"/>
                  <a:gd name="T3" fmla="*/ 0 h 203"/>
                  <a:gd name="T4" fmla="*/ 102 w 204"/>
                  <a:gd name="T5" fmla="*/ 0 h 203"/>
                  <a:gd name="T6" fmla="*/ 204 w 204"/>
                  <a:gd name="T7" fmla="*/ 102 h 203"/>
                  <a:gd name="T8" fmla="*/ 102 w 204"/>
                  <a:gd name="T9" fmla="*/ 203 h 203"/>
                  <a:gd name="T10" fmla="*/ 0 w 204"/>
                  <a:gd name="T11" fmla="*/ 102 h 203"/>
                  <a:gd name="T12" fmla="*/ 102 w 20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4" h="203">
                    <a:moveTo>
                      <a:pt x="102" y="0"/>
                    </a:moveTo>
                    <a:cubicBezTo>
                      <a:pt x="102" y="0"/>
                      <a:pt x="102" y="0"/>
                      <a:pt x="102" y="0"/>
                    </a:cubicBezTo>
                    <a:moveTo>
                      <a:pt x="102" y="0"/>
                    </a:moveTo>
                    <a:cubicBezTo>
                      <a:pt x="158" y="0"/>
                      <a:pt x="204" y="45"/>
                      <a:pt x="204" y="102"/>
                    </a:cubicBezTo>
                    <a:cubicBezTo>
                      <a:pt x="204" y="158"/>
                      <a:pt x="158" y="203"/>
                      <a:pt x="102" y="203"/>
                    </a:cubicBezTo>
                    <a:cubicBezTo>
                      <a:pt x="46" y="203"/>
                      <a:pt x="0" y="158"/>
                      <a:pt x="0" y="102"/>
                    </a:cubicBezTo>
                    <a:cubicBezTo>
                      <a:pt x="0" y="45"/>
                      <a:pt x="46" y="0"/>
                      <a:pt x="10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8" name="Freeform 33">
                <a:extLst>
                  <a:ext uri="{FF2B5EF4-FFF2-40B4-BE49-F238E27FC236}">
                    <a16:creationId xmlns:a16="http://schemas.microsoft.com/office/drawing/2014/main" id="{8F618CA4-AB73-91AE-1FF8-6CA6C04E25BA}"/>
                  </a:ext>
                </a:extLst>
              </p:cNvPr>
              <p:cNvSpPr>
                <a:spLocks noEditPoints="1"/>
              </p:cNvSpPr>
              <p:nvPr/>
            </p:nvSpPr>
            <p:spPr bwMode="auto">
              <a:xfrm>
                <a:off x="7112895" y="1976237"/>
                <a:ext cx="90075" cy="90075"/>
              </a:xfrm>
              <a:custGeom>
                <a:avLst/>
                <a:gdLst>
                  <a:gd name="T0" fmla="*/ 101 w 203"/>
                  <a:gd name="T1" fmla="*/ 0 h 203"/>
                  <a:gd name="T2" fmla="*/ 101 w 203"/>
                  <a:gd name="T3" fmla="*/ 0 h 203"/>
                  <a:gd name="T4" fmla="*/ 101 w 203"/>
                  <a:gd name="T5" fmla="*/ 0 h 203"/>
                  <a:gd name="T6" fmla="*/ 203 w 203"/>
                  <a:gd name="T7" fmla="*/ 102 h 203"/>
                  <a:gd name="T8" fmla="*/ 101 w 203"/>
                  <a:gd name="T9" fmla="*/ 203 h 203"/>
                  <a:gd name="T10" fmla="*/ 0 w 203"/>
                  <a:gd name="T11" fmla="*/ 102 h 203"/>
                  <a:gd name="T12" fmla="*/ 101 w 203"/>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01" y="0"/>
                    </a:moveTo>
                    <a:cubicBezTo>
                      <a:pt x="101" y="0"/>
                      <a:pt x="101" y="0"/>
                      <a:pt x="101" y="0"/>
                    </a:cubicBezTo>
                    <a:moveTo>
                      <a:pt x="101" y="0"/>
                    </a:moveTo>
                    <a:cubicBezTo>
                      <a:pt x="158" y="0"/>
                      <a:pt x="203" y="45"/>
                      <a:pt x="203" y="102"/>
                    </a:cubicBezTo>
                    <a:cubicBezTo>
                      <a:pt x="203" y="158"/>
                      <a:pt x="158" y="203"/>
                      <a:pt x="101" y="203"/>
                    </a:cubicBezTo>
                    <a:cubicBezTo>
                      <a:pt x="45" y="203"/>
                      <a:pt x="0" y="158"/>
                      <a:pt x="0" y="102"/>
                    </a:cubicBezTo>
                    <a:cubicBezTo>
                      <a:pt x="0" y="45"/>
                      <a:pt x="45" y="0"/>
                      <a:pt x="10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48" name="Oval 47">
              <a:extLst>
                <a:ext uri="{FF2B5EF4-FFF2-40B4-BE49-F238E27FC236}">
                  <a16:creationId xmlns:a16="http://schemas.microsoft.com/office/drawing/2014/main" id="{9ABB3A12-6BDF-E82E-11C5-93605B304BC1}"/>
                </a:ext>
              </a:extLst>
            </p:cNvPr>
            <p:cNvSpPr/>
            <p:nvPr/>
          </p:nvSpPr>
          <p:spPr>
            <a:xfrm>
              <a:off x="741956" y="2818626"/>
              <a:ext cx="393911" cy="393911"/>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945">
              <a:extLst>
                <a:ext uri="{FF2B5EF4-FFF2-40B4-BE49-F238E27FC236}">
                  <a16:creationId xmlns:a16="http://schemas.microsoft.com/office/drawing/2014/main" id="{91EAB976-6CED-5288-9B8F-4406E4975D2E}"/>
                </a:ext>
              </a:extLst>
            </p:cNvPr>
            <p:cNvSpPr>
              <a:spLocks noEditPoints="1"/>
            </p:cNvSpPr>
            <p:nvPr/>
          </p:nvSpPr>
          <p:spPr bwMode="auto">
            <a:xfrm>
              <a:off x="820640" y="2888949"/>
              <a:ext cx="222114" cy="233140"/>
            </a:xfrm>
            <a:custGeom>
              <a:avLst/>
              <a:gdLst>
                <a:gd name="T0" fmla="*/ 42 w 62"/>
                <a:gd name="T1" fmla="*/ 36 h 65"/>
                <a:gd name="T2" fmla="*/ 45 w 62"/>
                <a:gd name="T3" fmla="*/ 35 h 65"/>
                <a:gd name="T4" fmla="*/ 55 w 62"/>
                <a:gd name="T5" fmla="*/ 31 h 65"/>
                <a:gd name="T6" fmla="*/ 58 w 62"/>
                <a:gd name="T7" fmla="*/ 29 h 65"/>
                <a:gd name="T8" fmla="*/ 55 w 62"/>
                <a:gd name="T9" fmla="*/ 25 h 65"/>
                <a:gd name="T10" fmla="*/ 51 w 62"/>
                <a:gd name="T11" fmla="*/ 20 h 65"/>
                <a:gd name="T12" fmla="*/ 31 w 62"/>
                <a:gd name="T13" fmla="*/ 0 h 65"/>
                <a:gd name="T14" fmla="*/ 12 w 62"/>
                <a:gd name="T15" fmla="*/ 20 h 65"/>
                <a:gd name="T16" fmla="*/ 6 w 62"/>
                <a:gd name="T17" fmla="*/ 25 h 65"/>
                <a:gd name="T18" fmla="*/ 4 w 62"/>
                <a:gd name="T19" fmla="*/ 29 h 65"/>
                <a:gd name="T20" fmla="*/ 7 w 62"/>
                <a:gd name="T21" fmla="*/ 32 h 65"/>
                <a:gd name="T22" fmla="*/ 19 w 62"/>
                <a:gd name="T23" fmla="*/ 36 h 65"/>
                <a:gd name="T24" fmla="*/ 21 w 62"/>
                <a:gd name="T25" fmla="*/ 36 h 65"/>
                <a:gd name="T26" fmla="*/ 0 w 62"/>
                <a:gd name="T27" fmla="*/ 65 h 65"/>
                <a:gd name="T28" fmla="*/ 5 w 62"/>
                <a:gd name="T29" fmla="*/ 65 h 65"/>
                <a:gd name="T30" fmla="*/ 31 w 62"/>
                <a:gd name="T31" fmla="*/ 39 h 65"/>
                <a:gd name="T32" fmla="*/ 57 w 62"/>
                <a:gd name="T33" fmla="*/ 65 h 65"/>
                <a:gd name="T34" fmla="*/ 62 w 62"/>
                <a:gd name="T35" fmla="*/ 65 h 65"/>
                <a:gd name="T36" fmla="*/ 42 w 62"/>
                <a:gd name="T37" fmla="*/ 36 h 65"/>
                <a:gd name="T38" fmla="*/ 21 w 62"/>
                <a:gd name="T39" fmla="*/ 31 h 65"/>
                <a:gd name="T40" fmla="*/ 13 w 62"/>
                <a:gd name="T41" fmla="*/ 27 h 65"/>
                <a:gd name="T42" fmla="*/ 17 w 62"/>
                <a:gd name="T43" fmla="*/ 20 h 65"/>
                <a:gd name="T44" fmla="*/ 31 w 62"/>
                <a:gd name="T45" fmla="*/ 6 h 65"/>
                <a:gd name="T46" fmla="*/ 46 w 62"/>
                <a:gd name="T47" fmla="*/ 20 h 65"/>
                <a:gd name="T48" fmla="*/ 50 w 62"/>
                <a:gd name="T49" fmla="*/ 27 h 65"/>
                <a:gd name="T50" fmla="*/ 43 w 62"/>
                <a:gd name="T51" fmla="*/ 30 h 65"/>
                <a:gd name="T52" fmla="*/ 31 w 62"/>
                <a:gd name="T53" fmla="*/ 34 h 65"/>
                <a:gd name="T54" fmla="*/ 21 w 62"/>
                <a:gd name="T55"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65">
                  <a:moveTo>
                    <a:pt x="42" y="36"/>
                  </a:moveTo>
                  <a:cubicBezTo>
                    <a:pt x="43" y="36"/>
                    <a:pt x="44" y="35"/>
                    <a:pt x="45" y="35"/>
                  </a:cubicBezTo>
                  <a:cubicBezTo>
                    <a:pt x="48" y="33"/>
                    <a:pt x="52" y="32"/>
                    <a:pt x="55" y="31"/>
                  </a:cubicBezTo>
                  <a:cubicBezTo>
                    <a:pt x="57" y="31"/>
                    <a:pt x="58" y="29"/>
                    <a:pt x="58" y="29"/>
                  </a:cubicBezTo>
                  <a:cubicBezTo>
                    <a:pt x="58" y="27"/>
                    <a:pt x="57" y="26"/>
                    <a:pt x="55" y="25"/>
                  </a:cubicBezTo>
                  <a:cubicBezTo>
                    <a:pt x="54" y="24"/>
                    <a:pt x="51" y="22"/>
                    <a:pt x="51" y="20"/>
                  </a:cubicBezTo>
                  <a:cubicBezTo>
                    <a:pt x="50" y="9"/>
                    <a:pt x="42" y="0"/>
                    <a:pt x="31" y="0"/>
                  </a:cubicBezTo>
                  <a:cubicBezTo>
                    <a:pt x="21" y="0"/>
                    <a:pt x="12" y="9"/>
                    <a:pt x="12" y="20"/>
                  </a:cubicBezTo>
                  <a:cubicBezTo>
                    <a:pt x="12" y="22"/>
                    <a:pt x="8" y="24"/>
                    <a:pt x="6" y="25"/>
                  </a:cubicBezTo>
                  <a:cubicBezTo>
                    <a:pt x="5" y="26"/>
                    <a:pt x="3" y="27"/>
                    <a:pt x="4" y="29"/>
                  </a:cubicBezTo>
                  <a:cubicBezTo>
                    <a:pt x="4" y="30"/>
                    <a:pt x="5" y="31"/>
                    <a:pt x="7" y="32"/>
                  </a:cubicBezTo>
                  <a:cubicBezTo>
                    <a:pt x="10" y="32"/>
                    <a:pt x="15" y="34"/>
                    <a:pt x="19" y="36"/>
                  </a:cubicBezTo>
                  <a:cubicBezTo>
                    <a:pt x="20" y="36"/>
                    <a:pt x="20" y="36"/>
                    <a:pt x="21" y="36"/>
                  </a:cubicBezTo>
                  <a:cubicBezTo>
                    <a:pt x="9" y="40"/>
                    <a:pt x="0" y="52"/>
                    <a:pt x="0" y="65"/>
                  </a:cubicBezTo>
                  <a:cubicBezTo>
                    <a:pt x="5" y="65"/>
                    <a:pt x="5" y="65"/>
                    <a:pt x="5" y="65"/>
                  </a:cubicBezTo>
                  <a:cubicBezTo>
                    <a:pt x="5" y="51"/>
                    <a:pt x="17" y="39"/>
                    <a:pt x="31" y="39"/>
                  </a:cubicBezTo>
                  <a:cubicBezTo>
                    <a:pt x="46" y="39"/>
                    <a:pt x="57" y="51"/>
                    <a:pt x="57" y="65"/>
                  </a:cubicBezTo>
                  <a:cubicBezTo>
                    <a:pt x="62" y="65"/>
                    <a:pt x="62" y="65"/>
                    <a:pt x="62" y="65"/>
                  </a:cubicBezTo>
                  <a:cubicBezTo>
                    <a:pt x="62" y="52"/>
                    <a:pt x="54" y="41"/>
                    <a:pt x="42" y="36"/>
                  </a:cubicBezTo>
                  <a:close/>
                  <a:moveTo>
                    <a:pt x="21" y="31"/>
                  </a:moveTo>
                  <a:cubicBezTo>
                    <a:pt x="19" y="30"/>
                    <a:pt x="16" y="28"/>
                    <a:pt x="13" y="27"/>
                  </a:cubicBezTo>
                  <a:cubicBezTo>
                    <a:pt x="15" y="26"/>
                    <a:pt x="17" y="23"/>
                    <a:pt x="17" y="20"/>
                  </a:cubicBezTo>
                  <a:cubicBezTo>
                    <a:pt x="17" y="12"/>
                    <a:pt x="24" y="6"/>
                    <a:pt x="31" y="6"/>
                  </a:cubicBezTo>
                  <a:cubicBezTo>
                    <a:pt x="39" y="6"/>
                    <a:pt x="45" y="12"/>
                    <a:pt x="46" y="20"/>
                  </a:cubicBezTo>
                  <a:cubicBezTo>
                    <a:pt x="46" y="23"/>
                    <a:pt x="48" y="26"/>
                    <a:pt x="50" y="27"/>
                  </a:cubicBezTo>
                  <a:cubicBezTo>
                    <a:pt x="48" y="28"/>
                    <a:pt x="45" y="29"/>
                    <a:pt x="43" y="30"/>
                  </a:cubicBezTo>
                  <a:cubicBezTo>
                    <a:pt x="38" y="32"/>
                    <a:pt x="34" y="34"/>
                    <a:pt x="31" y="34"/>
                  </a:cubicBezTo>
                  <a:cubicBezTo>
                    <a:pt x="29" y="34"/>
                    <a:pt x="25" y="32"/>
                    <a:pt x="21" y="3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x-none"/>
            </a:p>
          </p:txBody>
        </p:sp>
      </p:grpSp>
      <p:grpSp>
        <p:nvGrpSpPr>
          <p:cNvPr id="62" name="Group 61">
            <a:extLst>
              <a:ext uri="{FF2B5EF4-FFF2-40B4-BE49-F238E27FC236}">
                <a16:creationId xmlns:a16="http://schemas.microsoft.com/office/drawing/2014/main" id="{6942A54A-6027-A36B-AFEB-17B37D0543AD}"/>
              </a:ext>
            </a:extLst>
          </p:cNvPr>
          <p:cNvGrpSpPr/>
          <p:nvPr/>
        </p:nvGrpSpPr>
        <p:grpSpPr>
          <a:xfrm>
            <a:off x="729342" y="3942861"/>
            <a:ext cx="393911" cy="393911"/>
            <a:chOff x="729342" y="3942861"/>
            <a:chExt cx="393911" cy="393911"/>
          </a:xfrm>
        </p:grpSpPr>
        <p:grpSp>
          <p:nvGrpSpPr>
            <p:cNvPr id="54" name="Group 53">
              <a:extLst>
                <a:ext uri="{FF2B5EF4-FFF2-40B4-BE49-F238E27FC236}">
                  <a16:creationId xmlns:a16="http://schemas.microsoft.com/office/drawing/2014/main" id="{3E728573-740D-A657-7B57-1E3222BF4241}"/>
                </a:ext>
              </a:extLst>
            </p:cNvPr>
            <p:cNvGrpSpPr/>
            <p:nvPr/>
          </p:nvGrpSpPr>
          <p:grpSpPr>
            <a:xfrm>
              <a:off x="729342" y="3942861"/>
              <a:ext cx="393911" cy="393911"/>
              <a:chOff x="741956" y="2818626"/>
              <a:chExt cx="393911" cy="393911"/>
            </a:xfrm>
          </p:grpSpPr>
          <p:grpSp>
            <p:nvGrpSpPr>
              <p:cNvPr id="55" name="Group 54">
                <a:extLst>
                  <a:ext uri="{FF2B5EF4-FFF2-40B4-BE49-F238E27FC236}">
                    <a16:creationId xmlns:a16="http://schemas.microsoft.com/office/drawing/2014/main" id="{C388D8C8-A5AC-7DEF-AF83-8BC7F560B0B9}"/>
                  </a:ext>
                </a:extLst>
              </p:cNvPr>
              <p:cNvGrpSpPr/>
              <p:nvPr/>
            </p:nvGrpSpPr>
            <p:grpSpPr>
              <a:xfrm>
                <a:off x="831564" y="2922149"/>
                <a:ext cx="233710" cy="220435"/>
                <a:chOff x="6960770" y="1581911"/>
                <a:chExt cx="486402" cy="484401"/>
              </a:xfrm>
              <a:solidFill>
                <a:schemeClr val="bg1"/>
              </a:solidFill>
            </p:grpSpPr>
            <p:sp>
              <p:nvSpPr>
                <p:cNvPr id="58" name="Freeform 31">
                  <a:extLst>
                    <a:ext uri="{FF2B5EF4-FFF2-40B4-BE49-F238E27FC236}">
                      <a16:creationId xmlns:a16="http://schemas.microsoft.com/office/drawing/2014/main" id="{F3DD1A2E-BDAF-DAC5-D279-07AEE70FE44E}"/>
                    </a:ext>
                  </a:extLst>
                </p:cNvPr>
                <p:cNvSpPr>
                  <a:spLocks noEditPoints="1"/>
                </p:cNvSpPr>
                <p:nvPr/>
              </p:nvSpPr>
              <p:spPr bwMode="auto">
                <a:xfrm>
                  <a:off x="6960770" y="1581911"/>
                  <a:ext cx="486402" cy="364300"/>
                </a:xfrm>
                <a:custGeom>
                  <a:avLst/>
                  <a:gdLst>
                    <a:gd name="T0" fmla="*/ 475 w 1088"/>
                    <a:gd name="T1" fmla="*/ 543 h 814"/>
                    <a:gd name="T2" fmla="*/ 475 w 1088"/>
                    <a:gd name="T3" fmla="*/ 543 h 814"/>
                    <a:gd name="T4" fmla="*/ 475 w 1088"/>
                    <a:gd name="T5" fmla="*/ 543 h 814"/>
                    <a:gd name="T6" fmla="*/ 475 w 1088"/>
                    <a:gd name="T7" fmla="*/ 407 h 814"/>
                    <a:gd name="T8" fmla="*/ 306 w 1088"/>
                    <a:gd name="T9" fmla="*/ 407 h 814"/>
                    <a:gd name="T10" fmla="*/ 331 w 1088"/>
                    <a:gd name="T11" fmla="*/ 543 h 814"/>
                    <a:gd name="T12" fmla="*/ 475 w 1088"/>
                    <a:gd name="T13" fmla="*/ 543 h 814"/>
                    <a:gd name="T14" fmla="*/ 679 w 1088"/>
                    <a:gd name="T15" fmla="*/ 543 h 814"/>
                    <a:gd name="T16" fmla="*/ 679 w 1088"/>
                    <a:gd name="T17" fmla="*/ 407 h 814"/>
                    <a:gd name="T18" fmla="*/ 543 w 1088"/>
                    <a:gd name="T19" fmla="*/ 407 h 814"/>
                    <a:gd name="T20" fmla="*/ 543 w 1088"/>
                    <a:gd name="T21" fmla="*/ 543 h 814"/>
                    <a:gd name="T22" fmla="*/ 679 w 1088"/>
                    <a:gd name="T23" fmla="*/ 543 h 814"/>
                    <a:gd name="T24" fmla="*/ 860 w 1088"/>
                    <a:gd name="T25" fmla="*/ 543 h 814"/>
                    <a:gd name="T26" fmla="*/ 917 w 1088"/>
                    <a:gd name="T27" fmla="*/ 407 h 814"/>
                    <a:gd name="T28" fmla="*/ 747 w 1088"/>
                    <a:gd name="T29" fmla="*/ 407 h 814"/>
                    <a:gd name="T30" fmla="*/ 747 w 1088"/>
                    <a:gd name="T31" fmla="*/ 543 h 814"/>
                    <a:gd name="T32" fmla="*/ 860 w 1088"/>
                    <a:gd name="T33" fmla="*/ 543 h 814"/>
                    <a:gd name="T34" fmla="*/ 747 w 1088"/>
                    <a:gd name="T35" fmla="*/ 204 h 814"/>
                    <a:gd name="T36" fmla="*/ 747 w 1088"/>
                    <a:gd name="T37" fmla="*/ 339 h 814"/>
                    <a:gd name="T38" fmla="*/ 945 w 1088"/>
                    <a:gd name="T39" fmla="*/ 339 h 814"/>
                    <a:gd name="T40" fmla="*/ 1001 w 1088"/>
                    <a:gd name="T41" fmla="*/ 204 h 814"/>
                    <a:gd name="T42" fmla="*/ 747 w 1088"/>
                    <a:gd name="T43" fmla="*/ 204 h 814"/>
                    <a:gd name="T44" fmla="*/ 543 w 1088"/>
                    <a:gd name="T45" fmla="*/ 204 h 814"/>
                    <a:gd name="T46" fmla="*/ 543 w 1088"/>
                    <a:gd name="T47" fmla="*/ 339 h 814"/>
                    <a:gd name="T48" fmla="*/ 679 w 1088"/>
                    <a:gd name="T49" fmla="*/ 339 h 814"/>
                    <a:gd name="T50" fmla="*/ 679 w 1088"/>
                    <a:gd name="T51" fmla="*/ 204 h 814"/>
                    <a:gd name="T52" fmla="*/ 543 w 1088"/>
                    <a:gd name="T53" fmla="*/ 204 h 814"/>
                    <a:gd name="T54" fmla="*/ 269 w 1088"/>
                    <a:gd name="T55" fmla="*/ 204 h 814"/>
                    <a:gd name="T56" fmla="*/ 294 w 1088"/>
                    <a:gd name="T57" fmla="*/ 339 h 814"/>
                    <a:gd name="T58" fmla="*/ 475 w 1088"/>
                    <a:gd name="T59" fmla="*/ 339 h 814"/>
                    <a:gd name="T60" fmla="*/ 475 w 1088"/>
                    <a:gd name="T61" fmla="*/ 204 h 814"/>
                    <a:gd name="T62" fmla="*/ 269 w 1088"/>
                    <a:gd name="T63" fmla="*/ 204 h 814"/>
                    <a:gd name="T64" fmla="*/ 34 w 1088"/>
                    <a:gd name="T65" fmla="*/ 0 h 814"/>
                    <a:gd name="T66" fmla="*/ 204 w 1088"/>
                    <a:gd name="T67" fmla="*/ 0 h 814"/>
                    <a:gd name="T68" fmla="*/ 237 w 1088"/>
                    <a:gd name="T69" fmla="*/ 28 h 814"/>
                    <a:gd name="T70" fmla="*/ 257 w 1088"/>
                    <a:gd name="T71" fmla="*/ 136 h 814"/>
                    <a:gd name="T72" fmla="*/ 1052 w 1088"/>
                    <a:gd name="T73" fmla="*/ 136 h 814"/>
                    <a:gd name="T74" fmla="*/ 1081 w 1088"/>
                    <a:gd name="T75" fmla="*/ 151 h 814"/>
                    <a:gd name="T76" fmla="*/ 1083 w 1088"/>
                    <a:gd name="T77" fmla="*/ 183 h 814"/>
                    <a:gd name="T78" fmla="*/ 914 w 1088"/>
                    <a:gd name="T79" fmla="*/ 590 h 814"/>
                    <a:gd name="T80" fmla="*/ 883 w 1088"/>
                    <a:gd name="T81" fmla="*/ 611 h 814"/>
                    <a:gd name="T82" fmla="*/ 343 w 1088"/>
                    <a:gd name="T83" fmla="*/ 611 h 814"/>
                    <a:gd name="T84" fmla="*/ 368 w 1088"/>
                    <a:gd name="T85" fmla="*/ 746 h 814"/>
                    <a:gd name="T86" fmla="*/ 815 w 1088"/>
                    <a:gd name="T87" fmla="*/ 746 h 814"/>
                    <a:gd name="T88" fmla="*/ 849 w 1088"/>
                    <a:gd name="T89" fmla="*/ 780 h 814"/>
                    <a:gd name="T90" fmla="*/ 815 w 1088"/>
                    <a:gd name="T91" fmla="*/ 814 h 814"/>
                    <a:gd name="T92" fmla="*/ 340 w 1088"/>
                    <a:gd name="T93" fmla="*/ 814 h 814"/>
                    <a:gd name="T94" fmla="*/ 306 w 1088"/>
                    <a:gd name="T95" fmla="*/ 786 h 814"/>
                    <a:gd name="T96" fmla="*/ 176 w 1088"/>
                    <a:gd name="T97" fmla="*/ 68 h 814"/>
                    <a:gd name="T98" fmla="*/ 34 w 1088"/>
                    <a:gd name="T99" fmla="*/ 68 h 814"/>
                    <a:gd name="T100" fmla="*/ 0 w 1088"/>
                    <a:gd name="T101" fmla="*/ 34 h 814"/>
                    <a:gd name="T102" fmla="*/ 34 w 1088"/>
                    <a:gd name="T103"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8" h="814">
                      <a:moveTo>
                        <a:pt x="475" y="543"/>
                      </a:moveTo>
                      <a:cubicBezTo>
                        <a:pt x="475" y="543"/>
                        <a:pt x="475" y="543"/>
                        <a:pt x="475" y="543"/>
                      </a:cubicBezTo>
                      <a:moveTo>
                        <a:pt x="475" y="543"/>
                      </a:moveTo>
                      <a:cubicBezTo>
                        <a:pt x="475" y="407"/>
                        <a:pt x="475" y="407"/>
                        <a:pt x="475" y="407"/>
                      </a:cubicBezTo>
                      <a:cubicBezTo>
                        <a:pt x="306" y="407"/>
                        <a:pt x="306" y="407"/>
                        <a:pt x="306" y="407"/>
                      </a:cubicBezTo>
                      <a:cubicBezTo>
                        <a:pt x="331" y="543"/>
                        <a:pt x="331" y="543"/>
                        <a:pt x="331" y="543"/>
                      </a:cubicBezTo>
                      <a:lnTo>
                        <a:pt x="475" y="543"/>
                      </a:lnTo>
                      <a:close/>
                      <a:moveTo>
                        <a:pt x="679" y="543"/>
                      </a:moveTo>
                      <a:cubicBezTo>
                        <a:pt x="679" y="407"/>
                        <a:pt x="679" y="407"/>
                        <a:pt x="679" y="407"/>
                      </a:cubicBezTo>
                      <a:cubicBezTo>
                        <a:pt x="543" y="407"/>
                        <a:pt x="543" y="407"/>
                        <a:pt x="543" y="407"/>
                      </a:cubicBezTo>
                      <a:cubicBezTo>
                        <a:pt x="543" y="543"/>
                        <a:pt x="543" y="543"/>
                        <a:pt x="543" y="543"/>
                      </a:cubicBezTo>
                      <a:lnTo>
                        <a:pt x="679" y="543"/>
                      </a:lnTo>
                      <a:close/>
                      <a:moveTo>
                        <a:pt x="860" y="543"/>
                      </a:moveTo>
                      <a:cubicBezTo>
                        <a:pt x="917" y="407"/>
                        <a:pt x="917" y="407"/>
                        <a:pt x="917" y="407"/>
                      </a:cubicBezTo>
                      <a:cubicBezTo>
                        <a:pt x="747" y="407"/>
                        <a:pt x="747" y="407"/>
                        <a:pt x="747" y="407"/>
                      </a:cubicBezTo>
                      <a:cubicBezTo>
                        <a:pt x="747" y="543"/>
                        <a:pt x="747" y="543"/>
                        <a:pt x="747" y="543"/>
                      </a:cubicBezTo>
                      <a:lnTo>
                        <a:pt x="860" y="543"/>
                      </a:lnTo>
                      <a:close/>
                      <a:moveTo>
                        <a:pt x="747" y="204"/>
                      </a:moveTo>
                      <a:cubicBezTo>
                        <a:pt x="747" y="339"/>
                        <a:pt x="747" y="339"/>
                        <a:pt x="747" y="339"/>
                      </a:cubicBezTo>
                      <a:cubicBezTo>
                        <a:pt x="945" y="339"/>
                        <a:pt x="945" y="339"/>
                        <a:pt x="945" y="339"/>
                      </a:cubicBezTo>
                      <a:cubicBezTo>
                        <a:pt x="1001" y="204"/>
                        <a:pt x="1001" y="204"/>
                        <a:pt x="1001" y="204"/>
                      </a:cubicBezTo>
                      <a:lnTo>
                        <a:pt x="747" y="204"/>
                      </a:lnTo>
                      <a:close/>
                      <a:moveTo>
                        <a:pt x="543" y="204"/>
                      </a:moveTo>
                      <a:cubicBezTo>
                        <a:pt x="543" y="339"/>
                        <a:pt x="543" y="339"/>
                        <a:pt x="543" y="339"/>
                      </a:cubicBezTo>
                      <a:cubicBezTo>
                        <a:pt x="679" y="339"/>
                        <a:pt x="679" y="339"/>
                        <a:pt x="679" y="339"/>
                      </a:cubicBezTo>
                      <a:cubicBezTo>
                        <a:pt x="679" y="204"/>
                        <a:pt x="679" y="204"/>
                        <a:pt x="679" y="204"/>
                      </a:cubicBezTo>
                      <a:lnTo>
                        <a:pt x="543" y="204"/>
                      </a:lnTo>
                      <a:close/>
                      <a:moveTo>
                        <a:pt x="269" y="204"/>
                      </a:moveTo>
                      <a:cubicBezTo>
                        <a:pt x="294" y="339"/>
                        <a:pt x="294" y="339"/>
                        <a:pt x="294" y="339"/>
                      </a:cubicBezTo>
                      <a:cubicBezTo>
                        <a:pt x="475" y="339"/>
                        <a:pt x="475" y="339"/>
                        <a:pt x="475" y="339"/>
                      </a:cubicBezTo>
                      <a:cubicBezTo>
                        <a:pt x="475" y="204"/>
                        <a:pt x="475" y="204"/>
                        <a:pt x="475" y="204"/>
                      </a:cubicBezTo>
                      <a:lnTo>
                        <a:pt x="269" y="204"/>
                      </a:lnTo>
                      <a:close/>
                      <a:moveTo>
                        <a:pt x="34" y="0"/>
                      </a:moveTo>
                      <a:cubicBezTo>
                        <a:pt x="204" y="0"/>
                        <a:pt x="204" y="0"/>
                        <a:pt x="204" y="0"/>
                      </a:cubicBezTo>
                      <a:cubicBezTo>
                        <a:pt x="220" y="0"/>
                        <a:pt x="234" y="12"/>
                        <a:pt x="237" y="28"/>
                      </a:cubicBezTo>
                      <a:cubicBezTo>
                        <a:pt x="257" y="136"/>
                        <a:pt x="257" y="136"/>
                        <a:pt x="257" y="136"/>
                      </a:cubicBezTo>
                      <a:cubicBezTo>
                        <a:pt x="1052" y="136"/>
                        <a:pt x="1052" y="136"/>
                        <a:pt x="1052" y="136"/>
                      </a:cubicBezTo>
                      <a:cubicBezTo>
                        <a:pt x="1064" y="136"/>
                        <a:pt x="1074" y="141"/>
                        <a:pt x="1081" y="151"/>
                      </a:cubicBezTo>
                      <a:cubicBezTo>
                        <a:pt x="1087" y="160"/>
                        <a:pt x="1088" y="172"/>
                        <a:pt x="1083" y="183"/>
                      </a:cubicBezTo>
                      <a:cubicBezTo>
                        <a:pt x="914" y="590"/>
                        <a:pt x="914" y="590"/>
                        <a:pt x="914" y="590"/>
                      </a:cubicBezTo>
                      <a:cubicBezTo>
                        <a:pt x="909" y="602"/>
                        <a:pt x="896" y="611"/>
                        <a:pt x="883" y="611"/>
                      </a:cubicBezTo>
                      <a:cubicBezTo>
                        <a:pt x="343" y="611"/>
                        <a:pt x="343" y="611"/>
                        <a:pt x="343" y="611"/>
                      </a:cubicBezTo>
                      <a:cubicBezTo>
                        <a:pt x="368" y="746"/>
                        <a:pt x="368" y="746"/>
                        <a:pt x="368" y="746"/>
                      </a:cubicBezTo>
                      <a:cubicBezTo>
                        <a:pt x="815" y="746"/>
                        <a:pt x="815" y="746"/>
                        <a:pt x="815" y="746"/>
                      </a:cubicBezTo>
                      <a:cubicBezTo>
                        <a:pt x="833" y="746"/>
                        <a:pt x="849" y="761"/>
                        <a:pt x="849" y="780"/>
                      </a:cubicBezTo>
                      <a:cubicBezTo>
                        <a:pt x="849" y="799"/>
                        <a:pt x="833" y="814"/>
                        <a:pt x="815" y="814"/>
                      </a:cubicBezTo>
                      <a:cubicBezTo>
                        <a:pt x="340" y="814"/>
                        <a:pt x="340" y="814"/>
                        <a:pt x="340" y="814"/>
                      </a:cubicBezTo>
                      <a:cubicBezTo>
                        <a:pt x="323" y="814"/>
                        <a:pt x="309" y="802"/>
                        <a:pt x="306" y="786"/>
                      </a:cubicBezTo>
                      <a:cubicBezTo>
                        <a:pt x="176" y="68"/>
                        <a:pt x="176" y="68"/>
                        <a:pt x="176" y="68"/>
                      </a:cubicBezTo>
                      <a:cubicBezTo>
                        <a:pt x="34" y="68"/>
                        <a:pt x="34" y="68"/>
                        <a:pt x="34" y="68"/>
                      </a:cubicBezTo>
                      <a:cubicBezTo>
                        <a:pt x="16" y="68"/>
                        <a:pt x="0" y="53"/>
                        <a:pt x="0" y="34"/>
                      </a:cubicBezTo>
                      <a:cubicBezTo>
                        <a:pt x="0" y="15"/>
                        <a:pt x="16" y="0"/>
                        <a:pt x="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9" name="Freeform 32">
                  <a:extLst>
                    <a:ext uri="{FF2B5EF4-FFF2-40B4-BE49-F238E27FC236}">
                      <a16:creationId xmlns:a16="http://schemas.microsoft.com/office/drawing/2014/main" id="{C3B3D5BD-C52B-6117-9697-C378B5DB0597}"/>
                    </a:ext>
                  </a:extLst>
                </p:cNvPr>
                <p:cNvSpPr>
                  <a:spLocks noEditPoints="1"/>
                </p:cNvSpPr>
                <p:nvPr/>
              </p:nvSpPr>
              <p:spPr bwMode="auto">
                <a:xfrm>
                  <a:off x="7234997" y="1976237"/>
                  <a:ext cx="90075" cy="90075"/>
                </a:xfrm>
                <a:custGeom>
                  <a:avLst/>
                  <a:gdLst>
                    <a:gd name="T0" fmla="*/ 102 w 204"/>
                    <a:gd name="T1" fmla="*/ 0 h 203"/>
                    <a:gd name="T2" fmla="*/ 102 w 204"/>
                    <a:gd name="T3" fmla="*/ 0 h 203"/>
                    <a:gd name="T4" fmla="*/ 102 w 204"/>
                    <a:gd name="T5" fmla="*/ 0 h 203"/>
                    <a:gd name="T6" fmla="*/ 204 w 204"/>
                    <a:gd name="T7" fmla="*/ 102 h 203"/>
                    <a:gd name="T8" fmla="*/ 102 w 204"/>
                    <a:gd name="T9" fmla="*/ 203 h 203"/>
                    <a:gd name="T10" fmla="*/ 0 w 204"/>
                    <a:gd name="T11" fmla="*/ 102 h 203"/>
                    <a:gd name="T12" fmla="*/ 102 w 20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4" h="203">
                      <a:moveTo>
                        <a:pt x="102" y="0"/>
                      </a:moveTo>
                      <a:cubicBezTo>
                        <a:pt x="102" y="0"/>
                        <a:pt x="102" y="0"/>
                        <a:pt x="102" y="0"/>
                      </a:cubicBezTo>
                      <a:moveTo>
                        <a:pt x="102" y="0"/>
                      </a:moveTo>
                      <a:cubicBezTo>
                        <a:pt x="158" y="0"/>
                        <a:pt x="204" y="45"/>
                        <a:pt x="204" y="102"/>
                      </a:cubicBezTo>
                      <a:cubicBezTo>
                        <a:pt x="204" y="158"/>
                        <a:pt x="158" y="203"/>
                        <a:pt x="102" y="203"/>
                      </a:cubicBezTo>
                      <a:cubicBezTo>
                        <a:pt x="46" y="203"/>
                        <a:pt x="0" y="158"/>
                        <a:pt x="0" y="102"/>
                      </a:cubicBezTo>
                      <a:cubicBezTo>
                        <a:pt x="0" y="45"/>
                        <a:pt x="46" y="0"/>
                        <a:pt x="10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0" name="Freeform 33">
                  <a:extLst>
                    <a:ext uri="{FF2B5EF4-FFF2-40B4-BE49-F238E27FC236}">
                      <a16:creationId xmlns:a16="http://schemas.microsoft.com/office/drawing/2014/main" id="{E92ABB2C-DFA9-D82A-2BD7-3C365A73AEE0}"/>
                    </a:ext>
                  </a:extLst>
                </p:cNvPr>
                <p:cNvSpPr>
                  <a:spLocks noEditPoints="1"/>
                </p:cNvSpPr>
                <p:nvPr/>
              </p:nvSpPr>
              <p:spPr bwMode="auto">
                <a:xfrm>
                  <a:off x="7112895" y="1976237"/>
                  <a:ext cx="90075" cy="90075"/>
                </a:xfrm>
                <a:custGeom>
                  <a:avLst/>
                  <a:gdLst>
                    <a:gd name="T0" fmla="*/ 101 w 203"/>
                    <a:gd name="T1" fmla="*/ 0 h 203"/>
                    <a:gd name="T2" fmla="*/ 101 w 203"/>
                    <a:gd name="T3" fmla="*/ 0 h 203"/>
                    <a:gd name="T4" fmla="*/ 101 w 203"/>
                    <a:gd name="T5" fmla="*/ 0 h 203"/>
                    <a:gd name="T6" fmla="*/ 203 w 203"/>
                    <a:gd name="T7" fmla="*/ 102 h 203"/>
                    <a:gd name="T8" fmla="*/ 101 w 203"/>
                    <a:gd name="T9" fmla="*/ 203 h 203"/>
                    <a:gd name="T10" fmla="*/ 0 w 203"/>
                    <a:gd name="T11" fmla="*/ 102 h 203"/>
                    <a:gd name="T12" fmla="*/ 101 w 203"/>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01" y="0"/>
                      </a:moveTo>
                      <a:cubicBezTo>
                        <a:pt x="101" y="0"/>
                        <a:pt x="101" y="0"/>
                        <a:pt x="101" y="0"/>
                      </a:cubicBezTo>
                      <a:moveTo>
                        <a:pt x="101" y="0"/>
                      </a:moveTo>
                      <a:cubicBezTo>
                        <a:pt x="158" y="0"/>
                        <a:pt x="203" y="45"/>
                        <a:pt x="203" y="102"/>
                      </a:cubicBezTo>
                      <a:cubicBezTo>
                        <a:pt x="203" y="158"/>
                        <a:pt x="158" y="203"/>
                        <a:pt x="101" y="203"/>
                      </a:cubicBezTo>
                      <a:cubicBezTo>
                        <a:pt x="45" y="203"/>
                        <a:pt x="0" y="158"/>
                        <a:pt x="0" y="102"/>
                      </a:cubicBezTo>
                      <a:cubicBezTo>
                        <a:pt x="0" y="45"/>
                        <a:pt x="45" y="0"/>
                        <a:pt x="10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56" name="Oval 55">
                <a:extLst>
                  <a:ext uri="{FF2B5EF4-FFF2-40B4-BE49-F238E27FC236}">
                    <a16:creationId xmlns:a16="http://schemas.microsoft.com/office/drawing/2014/main" id="{937387A7-8C94-0FBA-8838-ECB8E7AC141F}"/>
                  </a:ext>
                </a:extLst>
              </p:cNvPr>
              <p:cNvSpPr/>
              <p:nvPr/>
            </p:nvSpPr>
            <p:spPr>
              <a:xfrm>
                <a:off x="741956" y="2818626"/>
                <a:ext cx="393911" cy="393911"/>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reeform 392">
              <a:extLst>
                <a:ext uri="{FF2B5EF4-FFF2-40B4-BE49-F238E27FC236}">
                  <a16:creationId xmlns:a16="http://schemas.microsoft.com/office/drawing/2014/main" id="{1A9DD6AD-3689-C513-D58E-0168BE55A02F}"/>
                </a:ext>
              </a:extLst>
            </p:cNvPr>
            <p:cNvSpPr>
              <a:spLocks noEditPoints="1"/>
            </p:cNvSpPr>
            <p:nvPr/>
          </p:nvSpPr>
          <p:spPr bwMode="auto">
            <a:xfrm>
              <a:off x="869194" y="3984529"/>
              <a:ext cx="114206" cy="299473"/>
            </a:xfrm>
            <a:custGeom>
              <a:avLst/>
              <a:gdLst>
                <a:gd name="T0" fmla="*/ 301 w 466"/>
                <a:gd name="T1" fmla="*/ 133 h 1238"/>
                <a:gd name="T2" fmla="*/ 233 w 466"/>
                <a:gd name="T3" fmla="*/ 201 h 1238"/>
                <a:gd name="T4" fmla="*/ 165 w 466"/>
                <a:gd name="T5" fmla="*/ 133 h 1238"/>
                <a:gd name="T6" fmla="*/ 233 w 466"/>
                <a:gd name="T7" fmla="*/ 65 h 1238"/>
                <a:gd name="T8" fmla="*/ 301 w 466"/>
                <a:gd name="T9" fmla="*/ 133 h 1238"/>
                <a:gd name="T10" fmla="*/ 100 w 466"/>
                <a:gd name="T11" fmla="*/ 133 h 1238"/>
                <a:gd name="T12" fmla="*/ 233 w 466"/>
                <a:gd name="T13" fmla="*/ 266 h 1238"/>
                <a:gd name="T14" fmla="*/ 366 w 466"/>
                <a:gd name="T15" fmla="*/ 133 h 1238"/>
                <a:gd name="T16" fmla="*/ 233 w 466"/>
                <a:gd name="T17" fmla="*/ 0 h 1238"/>
                <a:gd name="T18" fmla="*/ 100 w 466"/>
                <a:gd name="T19" fmla="*/ 133 h 1238"/>
                <a:gd name="T20" fmla="*/ 307 w 466"/>
                <a:gd name="T21" fmla="*/ 475 h 1238"/>
                <a:gd name="T22" fmla="*/ 364 w 466"/>
                <a:gd name="T23" fmla="*/ 498 h 1238"/>
                <a:gd name="T24" fmla="*/ 382 w 466"/>
                <a:gd name="T25" fmla="*/ 485 h 1238"/>
                <a:gd name="T26" fmla="*/ 372 w 466"/>
                <a:gd name="T27" fmla="*/ 440 h 1238"/>
                <a:gd name="T28" fmla="*/ 284 w 466"/>
                <a:gd name="T29" fmla="*/ 426 h 1238"/>
                <a:gd name="T30" fmla="*/ 251 w 466"/>
                <a:gd name="T31" fmla="*/ 440 h 1238"/>
                <a:gd name="T32" fmla="*/ 307 w 466"/>
                <a:gd name="T33" fmla="*/ 475 h 1238"/>
                <a:gd name="T34" fmla="*/ 200 w 466"/>
                <a:gd name="T35" fmla="*/ 1173 h 1238"/>
                <a:gd name="T36" fmla="*/ 139 w 466"/>
                <a:gd name="T37" fmla="*/ 1173 h 1238"/>
                <a:gd name="T38" fmla="*/ 140 w 466"/>
                <a:gd name="T39" fmla="*/ 746 h 1238"/>
                <a:gd name="T40" fmla="*/ 327 w 466"/>
                <a:gd name="T41" fmla="*/ 746 h 1238"/>
                <a:gd name="T42" fmla="*/ 327 w 466"/>
                <a:gd name="T43" fmla="*/ 1173 h 1238"/>
                <a:gd name="T44" fmla="*/ 266 w 466"/>
                <a:gd name="T45" fmla="*/ 1173 h 1238"/>
                <a:gd name="T46" fmla="*/ 266 w 466"/>
                <a:gd name="T47" fmla="*/ 854 h 1238"/>
                <a:gd name="T48" fmla="*/ 233 w 466"/>
                <a:gd name="T49" fmla="*/ 821 h 1238"/>
                <a:gd name="T50" fmla="*/ 200 w 466"/>
                <a:gd name="T51" fmla="*/ 854 h 1238"/>
                <a:gd name="T52" fmla="*/ 200 w 466"/>
                <a:gd name="T53" fmla="*/ 1173 h 1238"/>
                <a:gd name="T54" fmla="*/ 74 w 466"/>
                <a:gd name="T55" fmla="*/ 1205 h 1238"/>
                <a:gd name="T56" fmla="*/ 107 w 466"/>
                <a:gd name="T57" fmla="*/ 1238 h 1238"/>
                <a:gd name="T58" fmla="*/ 359 w 466"/>
                <a:gd name="T59" fmla="*/ 1238 h 1238"/>
                <a:gd name="T60" fmla="*/ 392 w 466"/>
                <a:gd name="T61" fmla="*/ 1205 h 1238"/>
                <a:gd name="T62" fmla="*/ 392 w 466"/>
                <a:gd name="T63" fmla="*/ 583 h 1238"/>
                <a:gd name="T64" fmla="*/ 433 w 466"/>
                <a:gd name="T65" fmla="*/ 586 h 1238"/>
                <a:gd name="T66" fmla="*/ 466 w 466"/>
                <a:gd name="T67" fmla="*/ 553 h 1238"/>
                <a:gd name="T68" fmla="*/ 466 w 466"/>
                <a:gd name="T69" fmla="*/ 355 h 1238"/>
                <a:gd name="T70" fmla="*/ 433 w 466"/>
                <a:gd name="T71" fmla="*/ 323 h 1238"/>
                <a:gd name="T72" fmla="*/ 400 w 466"/>
                <a:gd name="T73" fmla="*/ 355 h 1238"/>
                <a:gd name="T74" fmla="*/ 400 w 466"/>
                <a:gd name="T75" fmla="*/ 519 h 1238"/>
                <a:gd name="T76" fmla="*/ 395 w 466"/>
                <a:gd name="T77" fmla="*/ 518 h 1238"/>
                <a:gd name="T78" fmla="*/ 217 w 466"/>
                <a:gd name="T79" fmla="*/ 435 h 1238"/>
                <a:gd name="T80" fmla="*/ 94 w 466"/>
                <a:gd name="T81" fmla="*/ 438 h 1238"/>
                <a:gd name="T82" fmla="*/ 83 w 466"/>
                <a:gd name="T83" fmla="*/ 483 h 1238"/>
                <a:gd name="T84" fmla="*/ 128 w 466"/>
                <a:gd name="T85" fmla="*/ 493 h 1238"/>
                <a:gd name="T86" fmla="*/ 157 w 466"/>
                <a:gd name="T87" fmla="*/ 484 h 1238"/>
                <a:gd name="T88" fmla="*/ 188 w 466"/>
                <a:gd name="T89" fmla="*/ 494 h 1238"/>
                <a:gd name="T90" fmla="*/ 327 w 466"/>
                <a:gd name="T91" fmla="*/ 568 h 1238"/>
                <a:gd name="T92" fmla="*/ 327 w 466"/>
                <a:gd name="T93" fmla="*/ 681 h 1238"/>
                <a:gd name="T94" fmla="*/ 140 w 466"/>
                <a:gd name="T95" fmla="*/ 681 h 1238"/>
                <a:gd name="T96" fmla="*/ 140 w 466"/>
                <a:gd name="T97" fmla="*/ 573 h 1238"/>
                <a:gd name="T98" fmla="*/ 226 w 466"/>
                <a:gd name="T99" fmla="*/ 532 h 1238"/>
                <a:gd name="T100" fmla="*/ 175 w 466"/>
                <a:gd name="T101" fmla="*/ 502 h 1238"/>
                <a:gd name="T102" fmla="*/ 155 w 466"/>
                <a:gd name="T103" fmla="*/ 497 h 1238"/>
                <a:gd name="T104" fmla="*/ 77 w 466"/>
                <a:gd name="T105" fmla="*/ 521 h 1238"/>
                <a:gd name="T106" fmla="*/ 66 w 466"/>
                <a:gd name="T107" fmla="*/ 522 h 1238"/>
                <a:gd name="T108" fmla="*/ 66 w 466"/>
                <a:gd name="T109" fmla="*/ 355 h 1238"/>
                <a:gd name="T110" fmla="*/ 33 w 466"/>
                <a:gd name="T111" fmla="*/ 323 h 1238"/>
                <a:gd name="T112" fmla="*/ 0 w 466"/>
                <a:gd name="T113" fmla="*/ 355 h 1238"/>
                <a:gd name="T114" fmla="*/ 0 w 466"/>
                <a:gd name="T115" fmla="*/ 556 h 1238"/>
                <a:gd name="T116" fmla="*/ 33 w 466"/>
                <a:gd name="T117" fmla="*/ 589 h 1238"/>
                <a:gd name="T118" fmla="*/ 74 w 466"/>
                <a:gd name="T119" fmla="*/ 587 h 1238"/>
                <a:gd name="T120" fmla="*/ 74 w 466"/>
                <a:gd name="T121" fmla="*/ 120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6" h="1238">
                  <a:moveTo>
                    <a:pt x="301" y="133"/>
                  </a:moveTo>
                  <a:cubicBezTo>
                    <a:pt x="301" y="170"/>
                    <a:pt x="270" y="201"/>
                    <a:pt x="233" y="201"/>
                  </a:cubicBezTo>
                  <a:cubicBezTo>
                    <a:pt x="196" y="201"/>
                    <a:pt x="165" y="170"/>
                    <a:pt x="165" y="133"/>
                  </a:cubicBezTo>
                  <a:cubicBezTo>
                    <a:pt x="165" y="96"/>
                    <a:pt x="196" y="65"/>
                    <a:pt x="233" y="65"/>
                  </a:cubicBezTo>
                  <a:cubicBezTo>
                    <a:pt x="270" y="65"/>
                    <a:pt x="301" y="96"/>
                    <a:pt x="301" y="133"/>
                  </a:cubicBezTo>
                  <a:close/>
                  <a:moveTo>
                    <a:pt x="100" y="133"/>
                  </a:moveTo>
                  <a:cubicBezTo>
                    <a:pt x="100" y="206"/>
                    <a:pt x="160" y="266"/>
                    <a:pt x="233" y="266"/>
                  </a:cubicBezTo>
                  <a:cubicBezTo>
                    <a:pt x="306" y="266"/>
                    <a:pt x="366" y="206"/>
                    <a:pt x="366" y="133"/>
                  </a:cubicBezTo>
                  <a:cubicBezTo>
                    <a:pt x="366" y="60"/>
                    <a:pt x="306" y="0"/>
                    <a:pt x="233" y="0"/>
                  </a:cubicBezTo>
                  <a:cubicBezTo>
                    <a:pt x="160" y="0"/>
                    <a:pt x="100" y="60"/>
                    <a:pt x="100" y="133"/>
                  </a:cubicBezTo>
                  <a:close/>
                  <a:moveTo>
                    <a:pt x="307" y="475"/>
                  </a:moveTo>
                  <a:cubicBezTo>
                    <a:pt x="324" y="484"/>
                    <a:pt x="343" y="493"/>
                    <a:pt x="364" y="498"/>
                  </a:cubicBezTo>
                  <a:cubicBezTo>
                    <a:pt x="371" y="496"/>
                    <a:pt x="378" y="492"/>
                    <a:pt x="382" y="485"/>
                  </a:cubicBezTo>
                  <a:cubicBezTo>
                    <a:pt x="392" y="469"/>
                    <a:pt x="387" y="449"/>
                    <a:pt x="372" y="440"/>
                  </a:cubicBezTo>
                  <a:cubicBezTo>
                    <a:pt x="342" y="420"/>
                    <a:pt x="312" y="417"/>
                    <a:pt x="284" y="426"/>
                  </a:cubicBezTo>
                  <a:cubicBezTo>
                    <a:pt x="273" y="429"/>
                    <a:pt x="262" y="434"/>
                    <a:pt x="251" y="440"/>
                  </a:cubicBezTo>
                  <a:cubicBezTo>
                    <a:pt x="269" y="451"/>
                    <a:pt x="287" y="464"/>
                    <a:pt x="307" y="475"/>
                  </a:cubicBezTo>
                  <a:close/>
                  <a:moveTo>
                    <a:pt x="200" y="1173"/>
                  </a:moveTo>
                  <a:cubicBezTo>
                    <a:pt x="139" y="1173"/>
                    <a:pt x="139" y="1173"/>
                    <a:pt x="139" y="1173"/>
                  </a:cubicBezTo>
                  <a:cubicBezTo>
                    <a:pt x="140" y="746"/>
                    <a:pt x="140" y="746"/>
                    <a:pt x="140" y="746"/>
                  </a:cubicBezTo>
                  <a:cubicBezTo>
                    <a:pt x="327" y="746"/>
                    <a:pt x="327" y="746"/>
                    <a:pt x="327" y="746"/>
                  </a:cubicBezTo>
                  <a:cubicBezTo>
                    <a:pt x="327" y="1173"/>
                    <a:pt x="327" y="1173"/>
                    <a:pt x="327" y="1173"/>
                  </a:cubicBezTo>
                  <a:cubicBezTo>
                    <a:pt x="266" y="1173"/>
                    <a:pt x="266" y="1173"/>
                    <a:pt x="266" y="1173"/>
                  </a:cubicBezTo>
                  <a:cubicBezTo>
                    <a:pt x="266" y="854"/>
                    <a:pt x="266" y="854"/>
                    <a:pt x="266" y="854"/>
                  </a:cubicBezTo>
                  <a:cubicBezTo>
                    <a:pt x="266" y="836"/>
                    <a:pt x="251" y="821"/>
                    <a:pt x="233" y="821"/>
                  </a:cubicBezTo>
                  <a:cubicBezTo>
                    <a:pt x="215" y="821"/>
                    <a:pt x="200" y="836"/>
                    <a:pt x="200" y="854"/>
                  </a:cubicBezTo>
                  <a:lnTo>
                    <a:pt x="200" y="1173"/>
                  </a:lnTo>
                  <a:close/>
                  <a:moveTo>
                    <a:pt x="74" y="1205"/>
                  </a:moveTo>
                  <a:cubicBezTo>
                    <a:pt x="74" y="1223"/>
                    <a:pt x="89" y="1238"/>
                    <a:pt x="107" y="1238"/>
                  </a:cubicBezTo>
                  <a:cubicBezTo>
                    <a:pt x="359" y="1238"/>
                    <a:pt x="359" y="1238"/>
                    <a:pt x="359" y="1238"/>
                  </a:cubicBezTo>
                  <a:cubicBezTo>
                    <a:pt x="377" y="1238"/>
                    <a:pt x="392" y="1223"/>
                    <a:pt x="392" y="1205"/>
                  </a:cubicBezTo>
                  <a:cubicBezTo>
                    <a:pt x="392" y="583"/>
                    <a:pt x="392" y="583"/>
                    <a:pt x="392" y="583"/>
                  </a:cubicBezTo>
                  <a:cubicBezTo>
                    <a:pt x="405" y="585"/>
                    <a:pt x="419" y="586"/>
                    <a:pt x="433" y="586"/>
                  </a:cubicBezTo>
                  <a:cubicBezTo>
                    <a:pt x="451" y="586"/>
                    <a:pt x="466" y="571"/>
                    <a:pt x="466" y="553"/>
                  </a:cubicBezTo>
                  <a:cubicBezTo>
                    <a:pt x="466" y="355"/>
                    <a:pt x="466" y="355"/>
                    <a:pt x="466" y="355"/>
                  </a:cubicBezTo>
                  <a:cubicBezTo>
                    <a:pt x="466" y="337"/>
                    <a:pt x="451" y="323"/>
                    <a:pt x="433" y="323"/>
                  </a:cubicBezTo>
                  <a:cubicBezTo>
                    <a:pt x="415" y="323"/>
                    <a:pt x="400" y="337"/>
                    <a:pt x="400" y="355"/>
                  </a:cubicBezTo>
                  <a:cubicBezTo>
                    <a:pt x="400" y="519"/>
                    <a:pt x="400" y="519"/>
                    <a:pt x="400" y="519"/>
                  </a:cubicBezTo>
                  <a:cubicBezTo>
                    <a:pt x="395" y="518"/>
                    <a:pt x="395" y="518"/>
                    <a:pt x="395" y="518"/>
                  </a:cubicBezTo>
                  <a:cubicBezTo>
                    <a:pt x="312" y="507"/>
                    <a:pt x="265" y="458"/>
                    <a:pt x="217" y="435"/>
                  </a:cubicBezTo>
                  <a:cubicBezTo>
                    <a:pt x="180" y="417"/>
                    <a:pt x="140" y="409"/>
                    <a:pt x="94" y="438"/>
                  </a:cubicBezTo>
                  <a:cubicBezTo>
                    <a:pt x="79" y="447"/>
                    <a:pt x="74" y="467"/>
                    <a:pt x="83" y="483"/>
                  </a:cubicBezTo>
                  <a:cubicBezTo>
                    <a:pt x="93" y="498"/>
                    <a:pt x="113" y="502"/>
                    <a:pt x="128" y="493"/>
                  </a:cubicBezTo>
                  <a:cubicBezTo>
                    <a:pt x="140" y="485"/>
                    <a:pt x="149" y="484"/>
                    <a:pt x="157" y="484"/>
                  </a:cubicBezTo>
                  <a:cubicBezTo>
                    <a:pt x="165" y="484"/>
                    <a:pt x="175" y="487"/>
                    <a:pt x="188" y="494"/>
                  </a:cubicBezTo>
                  <a:cubicBezTo>
                    <a:pt x="220" y="509"/>
                    <a:pt x="263" y="546"/>
                    <a:pt x="327" y="568"/>
                  </a:cubicBezTo>
                  <a:cubicBezTo>
                    <a:pt x="327" y="681"/>
                    <a:pt x="327" y="681"/>
                    <a:pt x="327" y="681"/>
                  </a:cubicBezTo>
                  <a:cubicBezTo>
                    <a:pt x="140" y="681"/>
                    <a:pt x="140" y="681"/>
                    <a:pt x="140" y="681"/>
                  </a:cubicBezTo>
                  <a:cubicBezTo>
                    <a:pt x="140" y="573"/>
                    <a:pt x="140" y="573"/>
                    <a:pt x="140" y="573"/>
                  </a:cubicBezTo>
                  <a:cubicBezTo>
                    <a:pt x="174" y="562"/>
                    <a:pt x="202" y="547"/>
                    <a:pt x="226" y="532"/>
                  </a:cubicBezTo>
                  <a:cubicBezTo>
                    <a:pt x="205" y="519"/>
                    <a:pt x="188" y="507"/>
                    <a:pt x="175" y="502"/>
                  </a:cubicBezTo>
                  <a:cubicBezTo>
                    <a:pt x="167" y="499"/>
                    <a:pt x="161" y="497"/>
                    <a:pt x="155" y="497"/>
                  </a:cubicBezTo>
                  <a:cubicBezTo>
                    <a:pt x="133" y="508"/>
                    <a:pt x="107" y="517"/>
                    <a:pt x="77" y="521"/>
                  </a:cubicBezTo>
                  <a:cubicBezTo>
                    <a:pt x="66" y="522"/>
                    <a:pt x="66" y="522"/>
                    <a:pt x="66" y="522"/>
                  </a:cubicBezTo>
                  <a:cubicBezTo>
                    <a:pt x="66" y="355"/>
                    <a:pt x="66" y="355"/>
                    <a:pt x="66" y="355"/>
                  </a:cubicBezTo>
                  <a:cubicBezTo>
                    <a:pt x="66" y="337"/>
                    <a:pt x="51" y="323"/>
                    <a:pt x="33" y="323"/>
                  </a:cubicBezTo>
                  <a:cubicBezTo>
                    <a:pt x="15" y="323"/>
                    <a:pt x="0" y="337"/>
                    <a:pt x="0" y="355"/>
                  </a:cubicBezTo>
                  <a:cubicBezTo>
                    <a:pt x="0" y="556"/>
                    <a:pt x="0" y="556"/>
                    <a:pt x="0" y="556"/>
                  </a:cubicBezTo>
                  <a:cubicBezTo>
                    <a:pt x="0" y="574"/>
                    <a:pt x="15" y="589"/>
                    <a:pt x="33" y="589"/>
                  </a:cubicBezTo>
                  <a:cubicBezTo>
                    <a:pt x="47" y="589"/>
                    <a:pt x="61" y="588"/>
                    <a:pt x="74" y="587"/>
                  </a:cubicBezTo>
                  <a:lnTo>
                    <a:pt x="74" y="12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x-none" dirty="0"/>
            </a:p>
          </p:txBody>
        </p:sp>
      </p:grpSp>
      <p:grpSp>
        <p:nvGrpSpPr>
          <p:cNvPr id="78" name="Group 77">
            <a:extLst>
              <a:ext uri="{FF2B5EF4-FFF2-40B4-BE49-F238E27FC236}">
                <a16:creationId xmlns:a16="http://schemas.microsoft.com/office/drawing/2014/main" id="{0DBE5B6C-4ABD-85E7-CDF5-80755F82E7E6}"/>
              </a:ext>
            </a:extLst>
          </p:cNvPr>
          <p:cNvGrpSpPr/>
          <p:nvPr/>
        </p:nvGrpSpPr>
        <p:grpSpPr>
          <a:xfrm>
            <a:off x="6261950" y="1706183"/>
            <a:ext cx="393911" cy="393911"/>
            <a:chOff x="6261950" y="1706183"/>
            <a:chExt cx="393911" cy="393911"/>
          </a:xfrm>
        </p:grpSpPr>
        <p:grpSp>
          <p:nvGrpSpPr>
            <p:cNvPr id="64" name="Group 63">
              <a:extLst>
                <a:ext uri="{FF2B5EF4-FFF2-40B4-BE49-F238E27FC236}">
                  <a16:creationId xmlns:a16="http://schemas.microsoft.com/office/drawing/2014/main" id="{EA896F39-62F4-79C1-3757-6FAE803D39EF}"/>
                </a:ext>
              </a:extLst>
            </p:cNvPr>
            <p:cNvGrpSpPr/>
            <p:nvPr/>
          </p:nvGrpSpPr>
          <p:grpSpPr>
            <a:xfrm>
              <a:off x="6261950" y="1706183"/>
              <a:ext cx="393911" cy="393911"/>
              <a:chOff x="741956" y="2818626"/>
              <a:chExt cx="393911" cy="393911"/>
            </a:xfrm>
          </p:grpSpPr>
          <p:grpSp>
            <p:nvGrpSpPr>
              <p:cNvPr id="66" name="Group 65">
                <a:extLst>
                  <a:ext uri="{FF2B5EF4-FFF2-40B4-BE49-F238E27FC236}">
                    <a16:creationId xmlns:a16="http://schemas.microsoft.com/office/drawing/2014/main" id="{C11953DD-D6C8-1734-8557-456D46822E0A}"/>
                  </a:ext>
                </a:extLst>
              </p:cNvPr>
              <p:cNvGrpSpPr/>
              <p:nvPr/>
            </p:nvGrpSpPr>
            <p:grpSpPr>
              <a:xfrm>
                <a:off x="831564" y="2922149"/>
                <a:ext cx="233710" cy="220435"/>
                <a:chOff x="6960770" y="1581911"/>
                <a:chExt cx="486402" cy="484401"/>
              </a:xfrm>
              <a:solidFill>
                <a:schemeClr val="bg1"/>
              </a:solidFill>
            </p:grpSpPr>
            <p:sp>
              <p:nvSpPr>
                <p:cNvPr id="68" name="Freeform 31">
                  <a:extLst>
                    <a:ext uri="{FF2B5EF4-FFF2-40B4-BE49-F238E27FC236}">
                      <a16:creationId xmlns:a16="http://schemas.microsoft.com/office/drawing/2014/main" id="{780C50DC-970C-2B6A-AB10-62281A7259CF}"/>
                    </a:ext>
                  </a:extLst>
                </p:cNvPr>
                <p:cNvSpPr>
                  <a:spLocks noEditPoints="1"/>
                </p:cNvSpPr>
                <p:nvPr/>
              </p:nvSpPr>
              <p:spPr bwMode="auto">
                <a:xfrm>
                  <a:off x="6960770" y="1581911"/>
                  <a:ext cx="486402" cy="364300"/>
                </a:xfrm>
                <a:custGeom>
                  <a:avLst/>
                  <a:gdLst>
                    <a:gd name="T0" fmla="*/ 475 w 1088"/>
                    <a:gd name="T1" fmla="*/ 543 h 814"/>
                    <a:gd name="T2" fmla="*/ 475 w 1088"/>
                    <a:gd name="T3" fmla="*/ 543 h 814"/>
                    <a:gd name="T4" fmla="*/ 475 w 1088"/>
                    <a:gd name="T5" fmla="*/ 543 h 814"/>
                    <a:gd name="T6" fmla="*/ 475 w 1088"/>
                    <a:gd name="T7" fmla="*/ 407 h 814"/>
                    <a:gd name="T8" fmla="*/ 306 w 1088"/>
                    <a:gd name="T9" fmla="*/ 407 h 814"/>
                    <a:gd name="T10" fmla="*/ 331 w 1088"/>
                    <a:gd name="T11" fmla="*/ 543 h 814"/>
                    <a:gd name="T12" fmla="*/ 475 w 1088"/>
                    <a:gd name="T13" fmla="*/ 543 h 814"/>
                    <a:gd name="T14" fmla="*/ 679 w 1088"/>
                    <a:gd name="T15" fmla="*/ 543 h 814"/>
                    <a:gd name="T16" fmla="*/ 679 w 1088"/>
                    <a:gd name="T17" fmla="*/ 407 h 814"/>
                    <a:gd name="T18" fmla="*/ 543 w 1088"/>
                    <a:gd name="T19" fmla="*/ 407 h 814"/>
                    <a:gd name="T20" fmla="*/ 543 w 1088"/>
                    <a:gd name="T21" fmla="*/ 543 h 814"/>
                    <a:gd name="T22" fmla="*/ 679 w 1088"/>
                    <a:gd name="T23" fmla="*/ 543 h 814"/>
                    <a:gd name="T24" fmla="*/ 860 w 1088"/>
                    <a:gd name="T25" fmla="*/ 543 h 814"/>
                    <a:gd name="T26" fmla="*/ 917 w 1088"/>
                    <a:gd name="T27" fmla="*/ 407 h 814"/>
                    <a:gd name="T28" fmla="*/ 747 w 1088"/>
                    <a:gd name="T29" fmla="*/ 407 h 814"/>
                    <a:gd name="T30" fmla="*/ 747 w 1088"/>
                    <a:gd name="T31" fmla="*/ 543 h 814"/>
                    <a:gd name="T32" fmla="*/ 860 w 1088"/>
                    <a:gd name="T33" fmla="*/ 543 h 814"/>
                    <a:gd name="T34" fmla="*/ 747 w 1088"/>
                    <a:gd name="T35" fmla="*/ 204 h 814"/>
                    <a:gd name="T36" fmla="*/ 747 w 1088"/>
                    <a:gd name="T37" fmla="*/ 339 h 814"/>
                    <a:gd name="T38" fmla="*/ 945 w 1088"/>
                    <a:gd name="T39" fmla="*/ 339 h 814"/>
                    <a:gd name="T40" fmla="*/ 1001 w 1088"/>
                    <a:gd name="T41" fmla="*/ 204 h 814"/>
                    <a:gd name="T42" fmla="*/ 747 w 1088"/>
                    <a:gd name="T43" fmla="*/ 204 h 814"/>
                    <a:gd name="T44" fmla="*/ 543 w 1088"/>
                    <a:gd name="T45" fmla="*/ 204 h 814"/>
                    <a:gd name="T46" fmla="*/ 543 w 1088"/>
                    <a:gd name="T47" fmla="*/ 339 h 814"/>
                    <a:gd name="T48" fmla="*/ 679 w 1088"/>
                    <a:gd name="T49" fmla="*/ 339 h 814"/>
                    <a:gd name="T50" fmla="*/ 679 w 1088"/>
                    <a:gd name="T51" fmla="*/ 204 h 814"/>
                    <a:gd name="T52" fmla="*/ 543 w 1088"/>
                    <a:gd name="T53" fmla="*/ 204 h 814"/>
                    <a:gd name="T54" fmla="*/ 269 w 1088"/>
                    <a:gd name="T55" fmla="*/ 204 h 814"/>
                    <a:gd name="T56" fmla="*/ 294 w 1088"/>
                    <a:gd name="T57" fmla="*/ 339 h 814"/>
                    <a:gd name="T58" fmla="*/ 475 w 1088"/>
                    <a:gd name="T59" fmla="*/ 339 h 814"/>
                    <a:gd name="T60" fmla="*/ 475 w 1088"/>
                    <a:gd name="T61" fmla="*/ 204 h 814"/>
                    <a:gd name="T62" fmla="*/ 269 w 1088"/>
                    <a:gd name="T63" fmla="*/ 204 h 814"/>
                    <a:gd name="T64" fmla="*/ 34 w 1088"/>
                    <a:gd name="T65" fmla="*/ 0 h 814"/>
                    <a:gd name="T66" fmla="*/ 204 w 1088"/>
                    <a:gd name="T67" fmla="*/ 0 h 814"/>
                    <a:gd name="T68" fmla="*/ 237 w 1088"/>
                    <a:gd name="T69" fmla="*/ 28 h 814"/>
                    <a:gd name="T70" fmla="*/ 257 w 1088"/>
                    <a:gd name="T71" fmla="*/ 136 h 814"/>
                    <a:gd name="T72" fmla="*/ 1052 w 1088"/>
                    <a:gd name="T73" fmla="*/ 136 h 814"/>
                    <a:gd name="T74" fmla="*/ 1081 w 1088"/>
                    <a:gd name="T75" fmla="*/ 151 h 814"/>
                    <a:gd name="T76" fmla="*/ 1083 w 1088"/>
                    <a:gd name="T77" fmla="*/ 183 h 814"/>
                    <a:gd name="T78" fmla="*/ 914 w 1088"/>
                    <a:gd name="T79" fmla="*/ 590 h 814"/>
                    <a:gd name="T80" fmla="*/ 883 w 1088"/>
                    <a:gd name="T81" fmla="*/ 611 h 814"/>
                    <a:gd name="T82" fmla="*/ 343 w 1088"/>
                    <a:gd name="T83" fmla="*/ 611 h 814"/>
                    <a:gd name="T84" fmla="*/ 368 w 1088"/>
                    <a:gd name="T85" fmla="*/ 746 h 814"/>
                    <a:gd name="T86" fmla="*/ 815 w 1088"/>
                    <a:gd name="T87" fmla="*/ 746 h 814"/>
                    <a:gd name="T88" fmla="*/ 849 w 1088"/>
                    <a:gd name="T89" fmla="*/ 780 h 814"/>
                    <a:gd name="T90" fmla="*/ 815 w 1088"/>
                    <a:gd name="T91" fmla="*/ 814 h 814"/>
                    <a:gd name="T92" fmla="*/ 340 w 1088"/>
                    <a:gd name="T93" fmla="*/ 814 h 814"/>
                    <a:gd name="T94" fmla="*/ 306 w 1088"/>
                    <a:gd name="T95" fmla="*/ 786 h 814"/>
                    <a:gd name="T96" fmla="*/ 176 w 1088"/>
                    <a:gd name="T97" fmla="*/ 68 h 814"/>
                    <a:gd name="T98" fmla="*/ 34 w 1088"/>
                    <a:gd name="T99" fmla="*/ 68 h 814"/>
                    <a:gd name="T100" fmla="*/ 0 w 1088"/>
                    <a:gd name="T101" fmla="*/ 34 h 814"/>
                    <a:gd name="T102" fmla="*/ 34 w 1088"/>
                    <a:gd name="T103"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8" h="814">
                      <a:moveTo>
                        <a:pt x="475" y="543"/>
                      </a:moveTo>
                      <a:cubicBezTo>
                        <a:pt x="475" y="543"/>
                        <a:pt x="475" y="543"/>
                        <a:pt x="475" y="543"/>
                      </a:cubicBezTo>
                      <a:moveTo>
                        <a:pt x="475" y="543"/>
                      </a:moveTo>
                      <a:cubicBezTo>
                        <a:pt x="475" y="407"/>
                        <a:pt x="475" y="407"/>
                        <a:pt x="475" y="407"/>
                      </a:cubicBezTo>
                      <a:cubicBezTo>
                        <a:pt x="306" y="407"/>
                        <a:pt x="306" y="407"/>
                        <a:pt x="306" y="407"/>
                      </a:cubicBezTo>
                      <a:cubicBezTo>
                        <a:pt x="331" y="543"/>
                        <a:pt x="331" y="543"/>
                        <a:pt x="331" y="543"/>
                      </a:cubicBezTo>
                      <a:lnTo>
                        <a:pt x="475" y="543"/>
                      </a:lnTo>
                      <a:close/>
                      <a:moveTo>
                        <a:pt x="679" y="543"/>
                      </a:moveTo>
                      <a:cubicBezTo>
                        <a:pt x="679" y="407"/>
                        <a:pt x="679" y="407"/>
                        <a:pt x="679" y="407"/>
                      </a:cubicBezTo>
                      <a:cubicBezTo>
                        <a:pt x="543" y="407"/>
                        <a:pt x="543" y="407"/>
                        <a:pt x="543" y="407"/>
                      </a:cubicBezTo>
                      <a:cubicBezTo>
                        <a:pt x="543" y="543"/>
                        <a:pt x="543" y="543"/>
                        <a:pt x="543" y="543"/>
                      </a:cubicBezTo>
                      <a:lnTo>
                        <a:pt x="679" y="543"/>
                      </a:lnTo>
                      <a:close/>
                      <a:moveTo>
                        <a:pt x="860" y="543"/>
                      </a:moveTo>
                      <a:cubicBezTo>
                        <a:pt x="917" y="407"/>
                        <a:pt x="917" y="407"/>
                        <a:pt x="917" y="407"/>
                      </a:cubicBezTo>
                      <a:cubicBezTo>
                        <a:pt x="747" y="407"/>
                        <a:pt x="747" y="407"/>
                        <a:pt x="747" y="407"/>
                      </a:cubicBezTo>
                      <a:cubicBezTo>
                        <a:pt x="747" y="543"/>
                        <a:pt x="747" y="543"/>
                        <a:pt x="747" y="543"/>
                      </a:cubicBezTo>
                      <a:lnTo>
                        <a:pt x="860" y="543"/>
                      </a:lnTo>
                      <a:close/>
                      <a:moveTo>
                        <a:pt x="747" y="204"/>
                      </a:moveTo>
                      <a:cubicBezTo>
                        <a:pt x="747" y="339"/>
                        <a:pt x="747" y="339"/>
                        <a:pt x="747" y="339"/>
                      </a:cubicBezTo>
                      <a:cubicBezTo>
                        <a:pt x="945" y="339"/>
                        <a:pt x="945" y="339"/>
                        <a:pt x="945" y="339"/>
                      </a:cubicBezTo>
                      <a:cubicBezTo>
                        <a:pt x="1001" y="204"/>
                        <a:pt x="1001" y="204"/>
                        <a:pt x="1001" y="204"/>
                      </a:cubicBezTo>
                      <a:lnTo>
                        <a:pt x="747" y="204"/>
                      </a:lnTo>
                      <a:close/>
                      <a:moveTo>
                        <a:pt x="543" y="204"/>
                      </a:moveTo>
                      <a:cubicBezTo>
                        <a:pt x="543" y="339"/>
                        <a:pt x="543" y="339"/>
                        <a:pt x="543" y="339"/>
                      </a:cubicBezTo>
                      <a:cubicBezTo>
                        <a:pt x="679" y="339"/>
                        <a:pt x="679" y="339"/>
                        <a:pt x="679" y="339"/>
                      </a:cubicBezTo>
                      <a:cubicBezTo>
                        <a:pt x="679" y="204"/>
                        <a:pt x="679" y="204"/>
                        <a:pt x="679" y="204"/>
                      </a:cubicBezTo>
                      <a:lnTo>
                        <a:pt x="543" y="204"/>
                      </a:lnTo>
                      <a:close/>
                      <a:moveTo>
                        <a:pt x="269" y="204"/>
                      </a:moveTo>
                      <a:cubicBezTo>
                        <a:pt x="294" y="339"/>
                        <a:pt x="294" y="339"/>
                        <a:pt x="294" y="339"/>
                      </a:cubicBezTo>
                      <a:cubicBezTo>
                        <a:pt x="475" y="339"/>
                        <a:pt x="475" y="339"/>
                        <a:pt x="475" y="339"/>
                      </a:cubicBezTo>
                      <a:cubicBezTo>
                        <a:pt x="475" y="204"/>
                        <a:pt x="475" y="204"/>
                        <a:pt x="475" y="204"/>
                      </a:cubicBezTo>
                      <a:lnTo>
                        <a:pt x="269" y="204"/>
                      </a:lnTo>
                      <a:close/>
                      <a:moveTo>
                        <a:pt x="34" y="0"/>
                      </a:moveTo>
                      <a:cubicBezTo>
                        <a:pt x="204" y="0"/>
                        <a:pt x="204" y="0"/>
                        <a:pt x="204" y="0"/>
                      </a:cubicBezTo>
                      <a:cubicBezTo>
                        <a:pt x="220" y="0"/>
                        <a:pt x="234" y="12"/>
                        <a:pt x="237" y="28"/>
                      </a:cubicBezTo>
                      <a:cubicBezTo>
                        <a:pt x="257" y="136"/>
                        <a:pt x="257" y="136"/>
                        <a:pt x="257" y="136"/>
                      </a:cubicBezTo>
                      <a:cubicBezTo>
                        <a:pt x="1052" y="136"/>
                        <a:pt x="1052" y="136"/>
                        <a:pt x="1052" y="136"/>
                      </a:cubicBezTo>
                      <a:cubicBezTo>
                        <a:pt x="1064" y="136"/>
                        <a:pt x="1074" y="141"/>
                        <a:pt x="1081" y="151"/>
                      </a:cubicBezTo>
                      <a:cubicBezTo>
                        <a:pt x="1087" y="160"/>
                        <a:pt x="1088" y="172"/>
                        <a:pt x="1083" y="183"/>
                      </a:cubicBezTo>
                      <a:cubicBezTo>
                        <a:pt x="914" y="590"/>
                        <a:pt x="914" y="590"/>
                        <a:pt x="914" y="590"/>
                      </a:cubicBezTo>
                      <a:cubicBezTo>
                        <a:pt x="909" y="602"/>
                        <a:pt x="896" y="611"/>
                        <a:pt x="883" y="611"/>
                      </a:cubicBezTo>
                      <a:cubicBezTo>
                        <a:pt x="343" y="611"/>
                        <a:pt x="343" y="611"/>
                        <a:pt x="343" y="611"/>
                      </a:cubicBezTo>
                      <a:cubicBezTo>
                        <a:pt x="368" y="746"/>
                        <a:pt x="368" y="746"/>
                        <a:pt x="368" y="746"/>
                      </a:cubicBezTo>
                      <a:cubicBezTo>
                        <a:pt x="815" y="746"/>
                        <a:pt x="815" y="746"/>
                        <a:pt x="815" y="746"/>
                      </a:cubicBezTo>
                      <a:cubicBezTo>
                        <a:pt x="833" y="746"/>
                        <a:pt x="849" y="761"/>
                        <a:pt x="849" y="780"/>
                      </a:cubicBezTo>
                      <a:cubicBezTo>
                        <a:pt x="849" y="799"/>
                        <a:pt x="833" y="814"/>
                        <a:pt x="815" y="814"/>
                      </a:cubicBezTo>
                      <a:cubicBezTo>
                        <a:pt x="340" y="814"/>
                        <a:pt x="340" y="814"/>
                        <a:pt x="340" y="814"/>
                      </a:cubicBezTo>
                      <a:cubicBezTo>
                        <a:pt x="323" y="814"/>
                        <a:pt x="309" y="802"/>
                        <a:pt x="306" y="786"/>
                      </a:cubicBezTo>
                      <a:cubicBezTo>
                        <a:pt x="176" y="68"/>
                        <a:pt x="176" y="68"/>
                        <a:pt x="176" y="68"/>
                      </a:cubicBezTo>
                      <a:cubicBezTo>
                        <a:pt x="34" y="68"/>
                        <a:pt x="34" y="68"/>
                        <a:pt x="34" y="68"/>
                      </a:cubicBezTo>
                      <a:cubicBezTo>
                        <a:pt x="16" y="68"/>
                        <a:pt x="0" y="53"/>
                        <a:pt x="0" y="34"/>
                      </a:cubicBezTo>
                      <a:cubicBezTo>
                        <a:pt x="0" y="15"/>
                        <a:pt x="16" y="0"/>
                        <a:pt x="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9" name="Freeform 32">
                  <a:extLst>
                    <a:ext uri="{FF2B5EF4-FFF2-40B4-BE49-F238E27FC236}">
                      <a16:creationId xmlns:a16="http://schemas.microsoft.com/office/drawing/2014/main" id="{297022E1-AA31-AEAA-FE98-2D1063B92103}"/>
                    </a:ext>
                  </a:extLst>
                </p:cNvPr>
                <p:cNvSpPr>
                  <a:spLocks noEditPoints="1"/>
                </p:cNvSpPr>
                <p:nvPr/>
              </p:nvSpPr>
              <p:spPr bwMode="auto">
                <a:xfrm>
                  <a:off x="7234997" y="1976237"/>
                  <a:ext cx="90075" cy="90075"/>
                </a:xfrm>
                <a:custGeom>
                  <a:avLst/>
                  <a:gdLst>
                    <a:gd name="T0" fmla="*/ 102 w 204"/>
                    <a:gd name="T1" fmla="*/ 0 h 203"/>
                    <a:gd name="T2" fmla="*/ 102 w 204"/>
                    <a:gd name="T3" fmla="*/ 0 h 203"/>
                    <a:gd name="T4" fmla="*/ 102 w 204"/>
                    <a:gd name="T5" fmla="*/ 0 h 203"/>
                    <a:gd name="T6" fmla="*/ 204 w 204"/>
                    <a:gd name="T7" fmla="*/ 102 h 203"/>
                    <a:gd name="T8" fmla="*/ 102 w 204"/>
                    <a:gd name="T9" fmla="*/ 203 h 203"/>
                    <a:gd name="T10" fmla="*/ 0 w 204"/>
                    <a:gd name="T11" fmla="*/ 102 h 203"/>
                    <a:gd name="T12" fmla="*/ 102 w 20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4" h="203">
                      <a:moveTo>
                        <a:pt x="102" y="0"/>
                      </a:moveTo>
                      <a:cubicBezTo>
                        <a:pt x="102" y="0"/>
                        <a:pt x="102" y="0"/>
                        <a:pt x="102" y="0"/>
                      </a:cubicBezTo>
                      <a:moveTo>
                        <a:pt x="102" y="0"/>
                      </a:moveTo>
                      <a:cubicBezTo>
                        <a:pt x="158" y="0"/>
                        <a:pt x="204" y="45"/>
                        <a:pt x="204" y="102"/>
                      </a:cubicBezTo>
                      <a:cubicBezTo>
                        <a:pt x="204" y="158"/>
                        <a:pt x="158" y="203"/>
                        <a:pt x="102" y="203"/>
                      </a:cubicBezTo>
                      <a:cubicBezTo>
                        <a:pt x="46" y="203"/>
                        <a:pt x="0" y="158"/>
                        <a:pt x="0" y="102"/>
                      </a:cubicBezTo>
                      <a:cubicBezTo>
                        <a:pt x="0" y="45"/>
                        <a:pt x="46" y="0"/>
                        <a:pt x="10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0" name="Freeform 33">
                  <a:extLst>
                    <a:ext uri="{FF2B5EF4-FFF2-40B4-BE49-F238E27FC236}">
                      <a16:creationId xmlns:a16="http://schemas.microsoft.com/office/drawing/2014/main" id="{41447D07-B381-FF34-FD60-CF19AF383911}"/>
                    </a:ext>
                  </a:extLst>
                </p:cNvPr>
                <p:cNvSpPr>
                  <a:spLocks noEditPoints="1"/>
                </p:cNvSpPr>
                <p:nvPr/>
              </p:nvSpPr>
              <p:spPr bwMode="auto">
                <a:xfrm>
                  <a:off x="7112895" y="1976237"/>
                  <a:ext cx="90075" cy="90075"/>
                </a:xfrm>
                <a:custGeom>
                  <a:avLst/>
                  <a:gdLst>
                    <a:gd name="T0" fmla="*/ 101 w 203"/>
                    <a:gd name="T1" fmla="*/ 0 h 203"/>
                    <a:gd name="T2" fmla="*/ 101 w 203"/>
                    <a:gd name="T3" fmla="*/ 0 h 203"/>
                    <a:gd name="T4" fmla="*/ 101 w 203"/>
                    <a:gd name="T5" fmla="*/ 0 h 203"/>
                    <a:gd name="T6" fmla="*/ 203 w 203"/>
                    <a:gd name="T7" fmla="*/ 102 h 203"/>
                    <a:gd name="T8" fmla="*/ 101 w 203"/>
                    <a:gd name="T9" fmla="*/ 203 h 203"/>
                    <a:gd name="T10" fmla="*/ 0 w 203"/>
                    <a:gd name="T11" fmla="*/ 102 h 203"/>
                    <a:gd name="T12" fmla="*/ 101 w 203"/>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01" y="0"/>
                      </a:moveTo>
                      <a:cubicBezTo>
                        <a:pt x="101" y="0"/>
                        <a:pt x="101" y="0"/>
                        <a:pt x="101" y="0"/>
                      </a:cubicBezTo>
                      <a:moveTo>
                        <a:pt x="101" y="0"/>
                      </a:moveTo>
                      <a:cubicBezTo>
                        <a:pt x="158" y="0"/>
                        <a:pt x="203" y="45"/>
                        <a:pt x="203" y="102"/>
                      </a:cubicBezTo>
                      <a:cubicBezTo>
                        <a:pt x="203" y="158"/>
                        <a:pt x="158" y="203"/>
                        <a:pt x="101" y="203"/>
                      </a:cubicBezTo>
                      <a:cubicBezTo>
                        <a:pt x="45" y="203"/>
                        <a:pt x="0" y="158"/>
                        <a:pt x="0" y="102"/>
                      </a:cubicBezTo>
                      <a:cubicBezTo>
                        <a:pt x="0" y="45"/>
                        <a:pt x="45" y="0"/>
                        <a:pt x="10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67" name="Oval 66">
                <a:extLst>
                  <a:ext uri="{FF2B5EF4-FFF2-40B4-BE49-F238E27FC236}">
                    <a16:creationId xmlns:a16="http://schemas.microsoft.com/office/drawing/2014/main" id="{26685F16-C32A-023F-D70D-54C592949DB9}"/>
                  </a:ext>
                </a:extLst>
              </p:cNvPr>
              <p:cNvSpPr/>
              <p:nvPr/>
            </p:nvSpPr>
            <p:spPr>
              <a:xfrm>
                <a:off x="741956" y="2818626"/>
                <a:ext cx="393911" cy="393911"/>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A3F8DCAC-846B-AF4C-4E83-92C734BF9027}"/>
                </a:ext>
              </a:extLst>
            </p:cNvPr>
            <p:cNvGrpSpPr/>
            <p:nvPr/>
          </p:nvGrpSpPr>
          <p:grpSpPr>
            <a:xfrm>
              <a:off x="6327514" y="1785690"/>
              <a:ext cx="272866" cy="199658"/>
              <a:chOff x="6275388" y="2192338"/>
              <a:chExt cx="455613" cy="333376"/>
            </a:xfrm>
            <a:solidFill>
              <a:schemeClr val="bg1"/>
            </a:solidFill>
          </p:grpSpPr>
          <p:sp>
            <p:nvSpPr>
              <p:cNvPr id="72" name="Freeform 367">
                <a:extLst>
                  <a:ext uri="{FF2B5EF4-FFF2-40B4-BE49-F238E27FC236}">
                    <a16:creationId xmlns:a16="http://schemas.microsoft.com/office/drawing/2014/main" id="{41DB864A-E373-CC3E-4DD6-B47914FA450A}"/>
                  </a:ext>
                </a:extLst>
              </p:cNvPr>
              <p:cNvSpPr>
                <a:spLocks noEditPoints="1"/>
              </p:cNvSpPr>
              <p:nvPr/>
            </p:nvSpPr>
            <p:spPr bwMode="auto">
              <a:xfrm>
                <a:off x="6400801" y="2352676"/>
                <a:ext cx="206375" cy="173038"/>
              </a:xfrm>
              <a:custGeom>
                <a:avLst/>
                <a:gdLst>
                  <a:gd name="T0" fmla="*/ 149 w 678"/>
                  <a:gd name="T1" fmla="*/ 3 h 569"/>
                  <a:gd name="T2" fmla="*/ 128 w 678"/>
                  <a:gd name="T3" fmla="*/ 10 h 569"/>
                  <a:gd name="T4" fmla="*/ 0 w 678"/>
                  <a:gd name="T5" fmla="*/ 267 h 569"/>
                  <a:gd name="T6" fmla="*/ 0 w 678"/>
                  <a:gd name="T7" fmla="*/ 535 h 569"/>
                  <a:gd name="T8" fmla="*/ 34 w 678"/>
                  <a:gd name="T9" fmla="*/ 569 h 569"/>
                  <a:gd name="T10" fmla="*/ 644 w 678"/>
                  <a:gd name="T11" fmla="*/ 569 h 569"/>
                  <a:gd name="T12" fmla="*/ 678 w 678"/>
                  <a:gd name="T13" fmla="*/ 535 h 569"/>
                  <a:gd name="T14" fmla="*/ 678 w 678"/>
                  <a:gd name="T15" fmla="*/ 267 h 569"/>
                  <a:gd name="T16" fmla="*/ 550 w 678"/>
                  <a:gd name="T17" fmla="*/ 10 h 569"/>
                  <a:gd name="T18" fmla="*/ 512 w 678"/>
                  <a:gd name="T19" fmla="*/ 7 h 569"/>
                  <a:gd name="T20" fmla="*/ 339 w 678"/>
                  <a:gd name="T21" fmla="*/ 55 h 569"/>
                  <a:gd name="T22" fmla="*/ 166 w 678"/>
                  <a:gd name="T23" fmla="*/ 7 h 569"/>
                  <a:gd name="T24" fmla="*/ 149 w 678"/>
                  <a:gd name="T25" fmla="*/ 3 h 569"/>
                  <a:gd name="T26" fmla="*/ 152 w 678"/>
                  <a:gd name="T27" fmla="*/ 78 h 569"/>
                  <a:gd name="T28" fmla="*/ 339 w 678"/>
                  <a:gd name="T29" fmla="*/ 123 h 569"/>
                  <a:gd name="T30" fmla="*/ 526 w 678"/>
                  <a:gd name="T31" fmla="*/ 78 h 569"/>
                  <a:gd name="T32" fmla="*/ 610 w 678"/>
                  <a:gd name="T33" fmla="*/ 267 h 569"/>
                  <a:gd name="T34" fmla="*/ 610 w 678"/>
                  <a:gd name="T35" fmla="*/ 501 h 569"/>
                  <a:gd name="T36" fmla="*/ 68 w 678"/>
                  <a:gd name="T37" fmla="*/ 501 h 569"/>
                  <a:gd name="T38" fmla="*/ 68 w 678"/>
                  <a:gd name="T39" fmla="*/ 267 h 569"/>
                  <a:gd name="T40" fmla="*/ 152 w 678"/>
                  <a:gd name="T41" fmla="*/ 7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8" h="569">
                    <a:moveTo>
                      <a:pt x="149" y="3"/>
                    </a:moveTo>
                    <a:cubicBezTo>
                      <a:pt x="142" y="2"/>
                      <a:pt x="134" y="5"/>
                      <a:pt x="128" y="10"/>
                    </a:cubicBezTo>
                    <a:cubicBezTo>
                      <a:pt x="50" y="69"/>
                      <a:pt x="0" y="162"/>
                      <a:pt x="0" y="267"/>
                    </a:cubicBezTo>
                    <a:cubicBezTo>
                      <a:pt x="0" y="535"/>
                      <a:pt x="0" y="535"/>
                      <a:pt x="0" y="535"/>
                    </a:cubicBezTo>
                    <a:cubicBezTo>
                      <a:pt x="0" y="554"/>
                      <a:pt x="16" y="569"/>
                      <a:pt x="34" y="569"/>
                    </a:cubicBezTo>
                    <a:cubicBezTo>
                      <a:pt x="644" y="569"/>
                      <a:pt x="644" y="569"/>
                      <a:pt x="644" y="569"/>
                    </a:cubicBezTo>
                    <a:cubicBezTo>
                      <a:pt x="662" y="569"/>
                      <a:pt x="678" y="554"/>
                      <a:pt x="678" y="535"/>
                    </a:cubicBezTo>
                    <a:cubicBezTo>
                      <a:pt x="678" y="267"/>
                      <a:pt x="678" y="267"/>
                      <a:pt x="678" y="267"/>
                    </a:cubicBezTo>
                    <a:cubicBezTo>
                      <a:pt x="678" y="162"/>
                      <a:pt x="627" y="69"/>
                      <a:pt x="550" y="10"/>
                    </a:cubicBezTo>
                    <a:cubicBezTo>
                      <a:pt x="539" y="1"/>
                      <a:pt x="524" y="0"/>
                      <a:pt x="512" y="7"/>
                    </a:cubicBezTo>
                    <a:cubicBezTo>
                      <a:pt x="461" y="37"/>
                      <a:pt x="402" y="55"/>
                      <a:pt x="339" y="55"/>
                    </a:cubicBezTo>
                    <a:cubicBezTo>
                      <a:pt x="276" y="55"/>
                      <a:pt x="217" y="37"/>
                      <a:pt x="166" y="7"/>
                    </a:cubicBezTo>
                    <a:cubicBezTo>
                      <a:pt x="161" y="5"/>
                      <a:pt x="155" y="3"/>
                      <a:pt x="149" y="3"/>
                    </a:cubicBezTo>
                    <a:close/>
                    <a:moveTo>
                      <a:pt x="152" y="78"/>
                    </a:moveTo>
                    <a:cubicBezTo>
                      <a:pt x="208" y="106"/>
                      <a:pt x="272" y="123"/>
                      <a:pt x="339" y="123"/>
                    </a:cubicBezTo>
                    <a:cubicBezTo>
                      <a:pt x="406" y="123"/>
                      <a:pt x="470" y="106"/>
                      <a:pt x="526" y="78"/>
                    </a:cubicBezTo>
                    <a:cubicBezTo>
                      <a:pt x="577" y="125"/>
                      <a:pt x="610" y="192"/>
                      <a:pt x="610" y="267"/>
                    </a:cubicBezTo>
                    <a:cubicBezTo>
                      <a:pt x="610" y="501"/>
                      <a:pt x="610" y="501"/>
                      <a:pt x="610" y="501"/>
                    </a:cubicBezTo>
                    <a:cubicBezTo>
                      <a:pt x="68" y="501"/>
                      <a:pt x="68" y="501"/>
                      <a:pt x="68" y="501"/>
                    </a:cubicBezTo>
                    <a:cubicBezTo>
                      <a:pt x="68" y="267"/>
                      <a:pt x="68" y="267"/>
                      <a:pt x="68" y="267"/>
                    </a:cubicBezTo>
                    <a:cubicBezTo>
                      <a:pt x="68" y="192"/>
                      <a:pt x="101" y="125"/>
                      <a:pt x="152" y="7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3" name="Freeform 368">
                <a:extLst>
                  <a:ext uri="{FF2B5EF4-FFF2-40B4-BE49-F238E27FC236}">
                    <a16:creationId xmlns:a16="http://schemas.microsoft.com/office/drawing/2014/main" id="{9EC755EB-9AF9-CA54-73EB-9941312D3C1F}"/>
                  </a:ext>
                </a:extLst>
              </p:cNvPr>
              <p:cNvSpPr>
                <a:spLocks noEditPoints="1"/>
              </p:cNvSpPr>
              <p:nvPr/>
            </p:nvSpPr>
            <p:spPr bwMode="auto">
              <a:xfrm>
                <a:off x="6430963" y="2192338"/>
                <a:ext cx="146050" cy="146050"/>
              </a:xfrm>
              <a:custGeom>
                <a:avLst/>
                <a:gdLst>
                  <a:gd name="T0" fmla="*/ 239 w 478"/>
                  <a:gd name="T1" fmla="*/ 0 h 479"/>
                  <a:gd name="T2" fmla="*/ 0 w 478"/>
                  <a:gd name="T3" fmla="*/ 239 h 479"/>
                  <a:gd name="T4" fmla="*/ 239 w 478"/>
                  <a:gd name="T5" fmla="*/ 479 h 479"/>
                  <a:gd name="T6" fmla="*/ 478 w 478"/>
                  <a:gd name="T7" fmla="*/ 239 h 479"/>
                  <a:gd name="T8" fmla="*/ 239 w 478"/>
                  <a:gd name="T9" fmla="*/ 0 h 479"/>
                  <a:gd name="T10" fmla="*/ 239 w 478"/>
                  <a:gd name="T11" fmla="*/ 68 h 479"/>
                  <a:gd name="T12" fmla="*/ 410 w 478"/>
                  <a:gd name="T13" fmla="*/ 239 h 479"/>
                  <a:gd name="T14" fmla="*/ 239 w 478"/>
                  <a:gd name="T15" fmla="*/ 411 h 479"/>
                  <a:gd name="T16" fmla="*/ 68 w 478"/>
                  <a:gd name="T17" fmla="*/ 239 h 479"/>
                  <a:gd name="T18" fmla="*/ 239 w 478"/>
                  <a:gd name="T19" fmla="*/ 6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79">
                    <a:moveTo>
                      <a:pt x="239" y="0"/>
                    </a:moveTo>
                    <a:cubicBezTo>
                      <a:pt x="107" y="0"/>
                      <a:pt x="0" y="108"/>
                      <a:pt x="0" y="239"/>
                    </a:cubicBezTo>
                    <a:cubicBezTo>
                      <a:pt x="0" y="371"/>
                      <a:pt x="107" y="479"/>
                      <a:pt x="239" y="479"/>
                    </a:cubicBezTo>
                    <a:cubicBezTo>
                      <a:pt x="371" y="479"/>
                      <a:pt x="478" y="371"/>
                      <a:pt x="478" y="239"/>
                    </a:cubicBezTo>
                    <a:cubicBezTo>
                      <a:pt x="478" y="108"/>
                      <a:pt x="371" y="0"/>
                      <a:pt x="239" y="0"/>
                    </a:cubicBezTo>
                    <a:close/>
                    <a:moveTo>
                      <a:pt x="239" y="68"/>
                    </a:moveTo>
                    <a:cubicBezTo>
                      <a:pt x="334" y="68"/>
                      <a:pt x="410" y="144"/>
                      <a:pt x="410" y="239"/>
                    </a:cubicBezTo>
                    <a:cubicBezTo>
                      <a:pt x="410" y="335"/>
                      <a:pt x="334" y="411"/>
                      <a:pt x="239" y="411"/>
                    </a:cubicBezTo>
                    <a:cubicBezTo>
                      <a:pt x="144" y="411"/>
                      <a:pt x="68" y="334"/>
                      <a:pt x="68" y="239"/>
                    </a:cubicBezTo>
                    <a:cubicBezTo>
                      <a:pt x="68" y="144"/>
                      <a:pt x="144" y="68"/>
                      <a:pt x="239"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4" name="Freeform 369">
                <a:extLst>
                  <a:ext uri="{FF2B5EF4-FFF2-40B4-BE49-F238E27FC236}">
                    <a16:creationId xmlns:a16="http://schemas.microsoft.com/office/drawing/2014/main" id="{99511503-0F5E-FDB6-62F8-34FC0FC00D5C}"/>
                  </a:ext>
                </a:extLst>
              </p:cNvPr>
              <p:cNvSpPr>
                <a:spLocks/>
              </p:cNvSpPr>
              <p:nvPr/>
            </p:nvSpPr>
            <p:spPr bwMode="auto">
              <a:xfrm>
                <a:off x="6584951" y="2338388"/>
                <a:ext cx="146050" cy="138113"/>
              </a:xfrm>
              <a:custGeom>
                <a:avLst/>
                <a:gdLst>
                  <a:gd name="T0" fmla="*/ 65 w 482"/>
                  <a:gd name="T1" fmla="*/ 3 h 457"/>
                  <a:gd name="T2" fmla="*/ 43 w 482"/>
                  <a:gd name="T3" fmla="*/ 10 h 457"/>
                  <a:gd name="T4" fmla="*/ 14 w 482"/>
                  <a:gd name="T5" fmla="*/ 36 h 457"/>
                  <a:gd name="T6" fmla="*/ 13 w 482"/>
                  <a:gd name="T7" fmla="*/ 84 h 457"/>
                  <a:gd name="T8" fmla="*/ 61 w 482"/>
                  <a:gd name="T9" fmla="*/ 84 h 457"/>
                  <a:gd name="T10" fmla="*/ 62 w 482"/>
                  <a:gd name="T11" fmla="*/ 83 h 457"/>
                  <a:gd name="T12" fmla="*/ 68 w 482"/>
                  <a:gd name="T13" fmla="*/ 78 h 457"/>
                  <a:gd name="T14" fmla="*/ 211 w 482"/>
                  <a:gd name="T15" fmla="*/ 111 h 457"/>
                  <a:gd name="T16" fmla="*/ 355 w 482"/>
                  <a:gd name="T17" fmla="*/ 78 h 457"/>
                  <a:gd name="T18" fmla="*/ 414 w 482"/>
                  <a:gd name="T19" fmla="*/ 215 h 457"/>
                  <a:gd name="T20" fmla="*/ 414 w 482"/>
                  <a:gd name="T21" fmla="*/ 389 h 457"/>
                  <a:gd name="T22" fmla="*/ 143 w 482"/>
                  <a:gd name="T23" fmla="*/ 389 h 457"/>
                  <a:gd name="T24" fmla="*/ 108 w 482"/>
                  <a:gd name="T25" fmla="*/ 423 h 457"/>
                  <a:gd name="T26" fmla="*/ 142 w 482"/>
                  <a:gd name="T27" fmla="*/ 457 h 457"/>
                  <a:gd name="T28" fmla="*/ 143 w 482"/>
                  <a:gd name="T29" fmla="*/ 457 h 457"/>
                  <a:gd name="T30" fmla="*/ 448 w 482"/>
                  <a:gd name="T31" fmla="*/ 457 h 457"/>
                  <a:gd name="T32" fmla="*/ 482 w 482"/>
                  <a:gd name="T33" fmla="*/ 423 h 457"/>
                  <a:gd name="T34" fmla="*/ 482 w 482"/>
                  <a:gd name="T35" fmla="*/ 215 h 457"/>
                  <a:gd name="T36" fmla="*/ 380 w 482"/>
                  <a:gd name="T37" fmla="*/ 10 h 457"/>
                  <a:gd name="T38" fmla="*/ 342 w 482"/>
                  <a:gd name="T39" fmla="*/ 7 h 457"/>
                  <a:gd name="T40" fmla="*/ 211 w 482"/>
                  <a:gd name="T41" fmla="*/ 43 h 457"/>
                  <a:gd name="T42" fmla="*/ 81 w 482"/>
                  <a:gd name="T43" fmla="*/ 7 h 457"/>
                  <a:gd name="T44" fmla="*/ 65 w 482"/>
                  <a:gd name="T45" fmla="*/ 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2" h="457">
                    <a:moveTo>
                      <a:pt x="65" y="3"/>
                    </a:moveTo>
                    <a:cubicBezTo>
                      <a:pt x="57" y="3"/>
                      <a:pt x="49" y="5"/>
                      <a:pt x="43" y="10"/>
                    </a:cubicBezTo>
                    <a:cubicBezTo>
                      <a:pt x="32" y="18"/>
                      <a:pt x="23" y="27"/>
                      <a:pt x="14" y="36"/>
                    </a:cubicBezTo>
                    <a:cubicBezTo>
                      <a:pt x="0" y="49"/>
                      <a:pt x="0" y="70"/>
                      <a:pt x="13" y="84"/>
                    </a:cubicBezTo>
                    <a:cubicBezTo>
                      <a:pt x="27" y="97"/>
                      <a:pt x="48" y="97"/>
                      <a:pt x="61" y="84"/>
                    </a:cubicBezTo>
                    <a:cubicBezTo>
                      <a:pt x="62" y="83"/>
                      <a:pt x="62" y="83"/>
                      <a:pt x="62" y="83"/>
                    </a:cubicBezTo>
                    <a:cubicBezTo>
                      <a:pt x="64" y="81"/>
                      <a:pt x="66" y="80"/>
                      <a:pt x="68" y="78"/>
                    </a:cubicBezTo>
                    <a:cubicBezTo>
                      <a:pt x="111" y="99"/>
                      <a:pt x="160" y="111"/>
                      <a:pt x="211" y="111"/>
                    </a:cubicBezTo>
                    <a:cubicBezTo>
                      <a:pt x="263" y="111"/>
                      <a:pt x="312" y="99"/>
                      <a:pt x="355" y="78"/>
                    </a:cubicBezTo>
                    <a:cubicBezTo>
                      <a:pt x="391" y="112"/>
                      <a:pt x="414" y="161"/>
                      <a:pt x="414" y="215"/>
                    </a:cubicBezTo>
                    <a:cubicBezTo>
                      <a:pt x="414" y="389"/>
                      <a:pt x="414" y="389"/>
                      <a:pt x="414" y="389"/>
                    </a:cubicBezTo>
                    <a:cubicBezTo>
                      <a:pt x="143" y="389"/>
                      <a:pt x="143" y="389"/>
                      <a:pt x="143" y="389"/>
                    </a:cubicBezTo>
                    <a:cubicBezTo>
                      <a:pt x="124" y="389"/>
                      <a:pt x="109" y="404"/>
                      <a:pt x="108" y="423"/>
                    </a:cubicBezTo>
                    <a:cubicBezTo>
                      <a:pt x="108" y="442"/>
                      <a:pt x="123" y="457"/>
                      <a:pt x="142" y="457"/>
                    </a:cubicBezTo>
                    <a:cubicBezTo>
                      <a:pt x="142" y="457"/>
                      <a:pt x="143" y="457"/>
                      <a:pt x="143" y="457"/>
                    </a:cubicBezTo>
                    <a:cubicBezTo>
                      <a:pt x="448" y="457"/>
                      <a:pt x="448" y="457"/>
                      <a:pt x="448" y="457"/>
                    </a:cubicBezTo>
                    <a:cubicBezTo>
                      <a:pt x="467" y="457"/>
                      <a:pt x="482" y="442"/>
                      <a:pt x="482" y="423"/>
                    </a:cubicBezTo>
                    <a:cubicBezTo>
                      <a:pt x="482" y="215"/>
                      <a:pt x="482" y="215"/>
                      <a:pt x="482" y="215"/>
                    </a:cubicBezTo>
                    <a:cubicBezTo>
                      <a:pt x="482" y="132"/>
                      <a:pt x="442" y="57"/>
                      <a:pt x="380" y="10"/>
                    </a:cubicBezTo>
                    <a:cubicBezTo>
                      <a:pt x="369" y="1"/>
                      <a:pt x="354" y="0"/>
                      <a:pt x="342" y="7"/>
                    </a:cubicBezTo>
                    <a:cubicBezTo>
                      <a:pt x="304" y="30"/>
                      <a:pt x="259" y="43"/>
                      <a:pt x="211" y="43"/>
                    </a:cubicBezTo>
                    <a:cubicBezTo>
                      <a:pt x="164" y="43"/>
                      <a:pt x="119" y="30"/>
                      <a:pt x="81" y="7"/>
                    </a:cubicBezTo>
                    <a:cubicBezTo>
                      <a:pt x="76" y="5"/>
                      <a:pt x="70" y="3"/>
                      <a:pt x="65" y="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5" name="Freeform 370">
                <a:extLst>
                  <a:ext uri="{FF2B5EF4-FFF2-40B4-BE49-F238E27FC236}">
                    <a16:creationId xmlns:a16="http://schemas.microsoft.com/office/drawing/2014/main" id="{1C3A89A9-F402-15E9-5FC3-8E83A7B670A1}"/>
                  </a:ext>
                </a:extLst>
              </p:cNvPr>
              <p:cNvSpPr>
                <a:spLocks noEditPoints="1"/>
              </p:cNvSpPr>
              <p:nvPr/>
            </p:nvSpPr>
            <p:spPr bwMode="auto">
              <a:xfrm>
                <a:off x="6589713" y="2212976"/>
                <a:ext cx="117475" cy="117475"/>
              </a:xfrm>
              <a:custGeom>
                <a:avLst/>
                <a:gdLst>
                  <a:gd name="T0" fmla="*/ 193 w 387"/>
                  <a:gd name="T1" fmla="*/ 0 h 387"/>
                  <a:gd name="T2" fmla="*/ 0 w 387"/>
                  <a:gd name="T3" fmla="*/ 194 h 387"/>
                  <a:gd name="T4" fmla="*/ 193 w 387"/>
                  <a:gd name="T5" fmla="*/ 387 h 387"/>
                  <a:gd name="T6" fmla="*/ 387 w 387"/>
                  <a:gd name="T7" fmla="*/ 194 h 387"/>
                  <a:gd name="T8" fmla="*/ 193 w 387"/>
                  <a:gd name="T9" fmla="*/ 0 h 387"/>
                  <a:gd name="T10" fmla="*/ 193 w 387"/>
                  <a:gd name="T11" fmla="*/ 68 h 387"/>
                  <a:gd name="T12" fmla="*/ 319 w 387"/>
                  <a:gd name="T13" fmla="*/ 194 h 387"/>
                  <a:gd name="T14" fmla="*/ 193 w 387"/>
                  <a:gd name="T15" fmla="*/ 319 h 387"/>
                  <a:gd name="T16" fmla="*/ 68 w 387"/>
                  <a:gd name="T17" fmla="*/ 194 h 387"/>
                  <a:gd name="T18" fmla="*/ 193 w 387"/>
                  <a:gd name="T19" fmla="*/ 6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87">
                    <a:moveTo>
                      <a:pt x="193" y="0"/>
                    </a:moveTo>
                    <a:cubicBezTo>
                      <a:pt x="87" y="0"/>
                      <a:pt x="0" y="87"/>
                      <a:pt x="0" y="194"/>
                    </a:cubicBezTo>
                    <a:cubicBezTo>
                      <a:pt x="0" y="300"/>
                      <a:pt x="87" y="387"/>
                      <a:pt x="193" y="387"/>
                    </a:cubicBezTo>
                    <a:cubicBezTo>
                      <a:pt x="300" y="387"/>
                      <a:pt x="387" y="300"/>
                      <a:pt x="387" y="194"/>
                    </a:cubicBezTo>
                    <a:cubicBezTo>
                      <a:pt x="387" y="87"/>
                      <a:pt x="300" y="0"/>
                      <a:pt x="193" y="0"/>
                    </a:cubicBezTo>
                    <a:close/>
                    <a:moveTo>
                      <a:pt x="193" y="68"/>
                    </a:moveTo>
                    <a:cubicBezTo>
                      <a:pt x="263" y="68"/>
                      <a:pt x="319" y="124"/>
                      <a:pt x="319" y="194"/>
                    </a:cubicBezTo>
                    <a:cubicBezTo>
                      <a:pt x="319" y="263"/>
                      <a:pt x="263" y="319"/>
                      <a:pt x="193" y="319"/>
                    </a:cubicBezTo>
                    <a:cubicBezTo>
                      <a:pt x="124" y="319"/>
                      <a:pt x="68" y="263"/>
                      <a:pt x="68" y="194"/>
                    </a:cubicBezTo>
                    <a:cubicBezTo>
                      <a:pt x="68" y="124"/>
                      <a:pt x="124" y="68"/>
                      <a:pt x="193"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6" name="Freeform 371">
                <a:extLst>
                  <a:ext uri="{FF2B5EF4-FFF2-40B4-BE49-F238E27FC236}">
                    <a16:creationId xmlns:a16="http://schemas.microsoft.com/office/drawing/2014/main" id="{1C1705FA-6053-3AE0-50E6-12C1F7A15690}"/>
                  </a:ext>
                </a:extLst>
              </p:cNvPr>
              <p:cNvSpPr>
                <a:spLocks/>
              </p:cNvSpPr>
              <p:nvPr/>
            </p:nvSpPr>
            <p:spPr bwMode="auto">
              <a:xfrm>
                <a:off x="6275388" y="2338388"/>
                <a:ext cx="147638" cy="138113"/>
              </a:xfrm>
              <a:custGeom>
                <a:avLst/>
                <a:gdLst>
                  <a:gd name="T0" fmla="*/ 124 w 482"/>
                  <a:gd name="T1" fmla="*/ 3 h 458"/>
                  <a:gd name="T2" fmla="*/ 102 w 482"/>
                  <a:gd name="T3" fmla="*/ 10 h 458"/>
                  <a:gd name="T4" fmla="*/ 0 w 482"/>
                  <a:gd name="T5" fmla="*/ 215 h 458"/>
                  <a:gd name="T6" fmla="*/ 0 w 482"/>
                  <a:gd name="T7" fmla="*/ 423 h 458"/>
                  <a:gd name="T8" fmla="*/ 34 w 482"/>
                  <a:gd name="T9" fmla="*/ 457 h 458"/>
                  <a:gd name="T10" fmla="*/ 339 w 482"/>
                  <a:gd name="T11" fmla="*/ 457 h 458"/>
                  <a:gd name="T12" fmla="*/ 373 w 482"/>
                  <a:gd name="T13" fmla="*/ 424 h 458"/>
                  <a:gd name="T14" fmla="*/ 340 w 482"/>
                  <a:gd name="T15" fmla="*/ 389 h 458"/>
                  <a:gd name="T16" fmla="*/ 339 w 482"/>
                  <a:gd name="T17" fmla="*/ 389 h 458"/>
                  <a:gd name="T18" fmla="*/ 68 w 482"/>
                  <a:gd name="T19" fmla="*/ 389 h 458"/>
                  <a:gd name="T20" fmla="*/ 68 w 482"/>
                  <a:gd name="T21" fmla="*/ 215 h 458"/>
                  <a:gd name="T22" fmla="*/ 127 w 482"/>
                  <a:gd name="T23" fmla="*/ 78 h 458"/>
                  <a:gd name="T24" fmla="*/ 270 w 482"/>
                  <a:gd name="T25" fmla="*/ 111 h 458"/>
                  <a:gd name="T26" fmla="*/ 414 w 482"/>
                  <a:gd name="T27" fmla="*/ 78 h 458"/>
                  <a:gd name="T28" fmla="*/ 420 w 482"/>
                  <a:gd name="T29" fmla="*/ 83 h 458"/>
                  <a:gd name="T30" fmla="*/ 468 w 482"/>
                  <a:gd name="T31" fmla="*/ 85 h 458"/>
                  <a:gd name="T32" fmla="*/ 469 w 482"/>
                  <a:gd name="T33" fmla="*/ 36 h 458"/>
                  <a:gd name="T34" fmla="*/ 468 w 482"/>
                  <a:gd name="T35" fmla="*/ 36 h 458"/>
                  <a:gd name="T36" fmla="*/ 439 w 482"/>
                  <a:gd name="T37" fmla="*/ 10 h 458"/>
                  <a:gd name="T38" fmla="*/ 401 w 482"/>
                  <a:gd name="T39" fmla="*/ 7 h 458"/>
                  <a:gd name="T40" fmla="*/ 270 w 482"/>
                  <a:gd name="T41" fmla="*/ 43 h 458"/>
                  <a:gd name="T42" fmla="*/ 140 w 482"/>
                  <a:gd name="T43" fmla="*/ 7 h 458"/>
                  <a:gd name="T44" fmla="*/ 124 w 482"/>
                  <a:gd name="T45" fmla="*/ 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2" h="458">
                    <a:moveTo>
                      <a:pt x="124" y="3"/>
                    </a:moveTo>
                    <a:cubicBezTo>
                      <a:pt x="116" y="3"/>
                      <a:pt x="108" y="5"/>
                      <a:pt x="102" y="10"/>
                    </a:cubicBezTo>
                    <a:cubicBezTo>
                      <a:pt x="40" y="57"/>
                      <a:pt x="0" y="132"/>
                      <a:pt x="0" y="215"/>
                    </a:cubicBezTo>
                    <a:cubicBezTo>
                      <a:pt x="0" y="423"/>
                      <a:pt x="0" y="423"/>
                      <a:pt x="0" y="423"/>
                    </a:cubicBezTo>
                    <a:cubicBezTo>
                      <a:pt x="0" y="442"/>
                      <a:pt x="15" y="457"/>
                      <a:pt x="34" y="457"/>
                    </a:cubicBezTo>
                    <a:cubicBezTo>
                      <a:pt x="339" y="457"/>
                      <a:pt x="339" y="457"/>
                      <a:pt x="339" y="457"/>
                    </a:cubicBezTo>
                    <a:cubicBezTo>
                      <a:pt x="358" y="458"/>
                      <a:pt x="373" y="443"/>
                      <a:pt x="373" y="424"/>
                    </a:cubicBezTo>
                    <a:cubicBezTo>
                      <a:pt x="374" y="405"/>
                      <a:pt x="359" y="390"/>
                      <a:pt x="340" y="389"/>
                    </a:cubicBezTo>
                    <a:cubicBezTo>
                      <a:pt x="340" y="389"/>
                      <a:pt x="339" y="389"/>
                      <a:pt x="339" y="389"/>
                    </a:cubicBezTo>
                    <a:cubicBezTo>
                      <a:pt x="68" y="389"/>
                      <a:pt x="68" y="389"/>
                      <a:pt x="68" y="389"/>
                    </a:cubicBezTo>
                    <a:cubicBezTo>
                      <a:pt x="68" y="215"/>
                      <a:pt x="68" y="215"/>
                      <a:pt x="68" y="215"/>
                    </a:cubicBezTo>
                    <a:cubicBezTo>
                      <a:pt x="68" y="161"/>
                      <a:pt x="91" y="112"/>
                      <a:pt x="127" y="78"/>
                    </a:cubicBezTo>
                    <a:cubicBezTo>
                      <a:pt x="170" y="99"/>
                      <a:pt x="219" y="111"/>
                      <a:pt x="270" y="111"/>
                    </a:cubicBezTo>
                    <a:cubicBezTo>
                      <a:pt x="322" y="111"/>
                      <a:pt x="371" y="99"/>
                      <a:pt x="414" y="78"/>
                    </a:cubicBezTo>
                    <a:cubicBezTo>
                      <a:pt x="416" y="80"/>
                      <a:pt x="418" y="81"/>
                      <a:pt x="420" y="83"/>
                    </a:cubicBezTo>
                    <a:cubicBezTo>
                      <a:pt x="433" y="97"/>
                      <a:pt x="454" y="97"/>
                      <a:pt x="468" y="85"/>
                    </a:cubicBezTo>
                    <a:cubicBezTo>
                      <a:pt x="481" y="72"/>
                      <a:pt x="482" y="50"/>
                      <a:pt x="469" y="36"/>
                    </a:cubicBezTo>
                    <a:cubicBezTo>
                      <a:pt x="468" y="36"/>
                      <a:pt x="468" y="36"/>
                      <a:pt x="468" y="36"/>
                    </a:cubicBezTo>
                    <a:cubicBezTo>
                      <a:pt x="459" y="27"/>
                      <a:pt x="450" y="18"/>
                      <a:pt x="439" y="10"/>
                    </a:cubicBezTo>
                    <a:cubicBezTo>
                      <a:pt x="428" y="1"/>
                      <a:pt x="413" y="0"/>
                      <a:pt x="401" y="7"/>
                    </a:cubicBezTo>
                    <a:cubicBezTo>
                      <a:pt x="363" y="30"/>
                      <a:pt x="318" y="43"/>
                      <a:pt x="270" y="43"/>
                    </a:cubicBezTo>
                    <a:cubicBezTo>
                      <a:pt x="223" y="43"/>
                      <a:pt x="178" y="30"/>
                      <a:pt x="140" y="7"/>
                    </a:cubicBezTo>
                    <a:cubicBezTo>
                      <a:pt x="135" y="5"/>
                      <a:pt x="129" y="3"/>
                      <a:pt x="124" y="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7" name="Freeform 372">
                <a:extLst>
                  <a:ext uri="{FF2B5EF4-FFF2-40B4-BE49-F238E27FC236}">
                    <a16:creationId xmlns:a16="http://schemas.microsoft.com/office/drawing/2014/main" id="{44AA75CC-91A1-596D-E2FB-623CFCCE29C7}"/>
                  </a:ext>
                </a:extLst>
              </p:cNvPr>
              <p:cNvSpPr>
                <a:spLocks noEditPoints="1"/>
              </p:cNvSpPr>
              <p:nvPr/>
            </p:nvSpPr>
            <p:spPr bwMode="auto">
              <a:xfrm>
                <a:off x="6299201" y="2212976"/>
                <a:ext cx="117475" cy="117475"/>
              </a:xfrm>
              <a:custGeom>
                <a:avLst/>
                <a:gdLst>
                  <a:gd name="T0" fmla="*/ 193 w 387"/>
                  <a:gd name="T1" fmla="*/ 0 h 387"/>
                  <a:gd name="T2" fmla="*/ 0 w 387"/>
                  <a:gd name="T3" fmla="*/ 194 h 387"/>
                  <a:gd name="T4" fmla="*/ 193 w 387"/>
                  <a:gd name="T5" fmla="*/ 387 h 387"/>
                  <a:gd name="T6" fmla="*/ 387 w 387"/>
                  <a:gd name="T7" fmla="*/ 194 h 387"/>
                  <a:gd name="T8" fmla="*/ 193 w 387"/>
                  <a:gd name="T9" fmla="*/ 0 h 387"/>
                  <a:gd name="T10" fmla="*/ 193 w 387"/>
                  <a:gd name="T11" fmla="*/ 68 h 387"/>
                  <a:gd name="T12" fmla="*/ 319 w 387"/>
                  <a:gd name="T13" fmla="*/ 194 h 387"/>
                  <a:gd name="T14" fmla="*/ 193 w 387"/>
                  <a:gd name="T15" fmla="*/ 319 h 387"/>
                  <a:gd name="T16" fmla="*/ 68 w 387"/>
                  <a:gd name="T17" fmla="*/ 194 h 387"/>
                  <a:gd name="T18" fmla="*/ 193 w 387"/>
                  <a:gd name="T19" fmla="*/ 6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87">
                    <a:moveTo>
                      <a:pt x="193" y="0"/>
                    </a:moveTo>
                    <a:cubicBezTo>
                      <a:pt x="87" y="0"/>
                      <a:pt x="0" y="88"/>
                      <a:pt x="0" y="194"/>
                    </a:cubicBezTo>
                    <a:cubicBezTo>
                      <a:pt x="0" y="300"/>
                      <a:pt x="87" y="387"/>
                      <a:pt x="193" y="387"/>
                    </a:cubicBezTo>
                    <a:cubicBezTo>
                      <a:pt x="300" y="387"/>
                      <a:pt x="387" y="300"/>
                      <a:pt x="387" y="194"/>
                    </a:cubicBezTo>
                    <a:cubicBezTo>
                      <a:pt x="387" y="87"/>
                      <a:pt x="300" y="0"/>
                      <a:pt x="193" y="0"/>
                    </a:cubicBezTo>
                    <a:close/>
                    <a:moveTo>
                      <a:pt x="193" y="68"/>
                    </a:moveTo>
                    <a:cubicBezTo>
                      <a:pt x="263" y="68"/>
                      <a:pt x="319" y="124"/>
                      <a:pt x="319" y="194"/>
                    </a:cubicBezTo>
                    <a:cubicBezTo>
                      <a:pt x="319" y="263"/>
                      <a:pt x="263" y="319"/>
                      <a:pt x="193" y="319"/>
                    </a:cubicBezTo>
                    <a:cubicBezTo>
                      <a:pt x="124" y="319"/>
                      <a:pt x="68" y="263"/>
                      <a:pt x="68" y="194"/>
                    </a:cubicBezTo>
                    <a:cubicBezTo>
                      <a:pt x="68" y="124"/>
                      <a:pt x="124" y="68"/>
                      <a:pt x="193"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grpSp>
        <p:nvGrpSpPr>
          <p:cNvPr id="98" name="Group 97">
            <a:extLst>
              <a:ext uri="{FF2B5EF4-FFF2-40B4-BE49-F238E27FC236}">
                <a16:creationId xmlns:a16="http://schemas.microsoft.com/office/drawing/2014/main" id="{7D0EF934-C91E-750E-DC87-86815BA4465A}"/>
              </a:ext>
            </a:extLst>
          </p:cNvPr>
          <p:cNvGrpSpPr/>
          <p:nvPr/>
        </p:nvGrpSpPr>
        <p:grpSpPr>
          <a:xfrm>
            <a:off x="6248737" y="2818625"/>
            <a:ext cx="393911" cy="393911"/>
            <a:chOff x="6248737" y="2818625"/>
            <a:chExt cx="393911" cy="393911"/>
          </a:xfrm>
        </p:grpSpPr>
        <p:grpSp>
          <p:nvGrpSpPr>
            <p:cNvPr id="80" name="Group 79">
              <a:extLst>
                <a:ext uri="{FF2B5EF4-FFF2-40B4-BE49-F238E27FC236}">
                  <a16:creationId xmlns:a16="http://schemas.microsoft.com/office/drawing/2014/main" id="{14D01EEB-9297-22CF-5A37-0EA8DB9367B1}"/>
                </a:ext>
              </a:extLst>
            </p:cNvPr>
            <p:cNvGrpSpPr/>
            <p:nvPr/>
          </p:nvGrpSpPr>
          <p:grpSpPr>
            <a:xfrm>
              <a:off x="6248737" y="2818625"/>
              <a:ext cx="393911" cy="393911"/>
              <a:chOff x="736248" y="2818626"/>
              <a:chExt cx="393911" cy="393911"/>
            </a:xfrm>
          </p:grpSpPr>
          <p:grpSp>
            <p:nvGrpSpPr>
              <p:cNvPr id="88" name="Group 87">
                <a:extLst>
                  <a:ext uri="{FF2B5EF4-FFF2-40B4-BE49-F238E27FC236}">
                    <a16:creationId xmlns:a16="http://schemas.microsoft.com/office/drawing/2014/main" id="{71E20A92-7C5F-7CE9-73DA-D1269FC9662D}"/>
                  </a:ext>
                </a:extLst>
              </p:cNvPr>
              <p:cNvGrpSpPr/>
              <p:nvPr/>
            </p:nvGrpSpPr>
            <p:grpSpPr>
              <a:xfrm>
                <a:off x="831564" y="2922149"/>
                <a:ext cx="233710" cy="220435"/>
                <a:chOff x="6960770" y="1581911"/>
                <a:chExt cx="486402" cy="484401"/>
              </a:xfrm>
              <a:solidFill>
                <a:schemeClr val="bg1"/>
              </a:solidFill>
            </p:grpSpPr>
            <p:sp>
              <p:nvSpPr>
                <p:cNvPr id="90" name="Freeform 31">
                  <a:extLst>
                    <a:ext uri="{FF2B5EF4-FFF2-40B4-BE49-F238E27FC236}">
                      <a16:creationId xmlns:a16="http://schemas.microsoft.com/office/drawing/2014/main" id="{3088C18A-7D29-BECA-EE30-0F698631E080}"/>
                    </a:ext>
                  </a:extLst>
                </p:cNvPr>
                <p:cNvSpPr>
                  <a:spLocks noEditPoints="1"/>
                </p:cNvSpPr>
                <p:nvPr/>
              </p:nvSpPr>
              <p:spPr bwMode="auto">
                <a:xfrm>
                  <a:off x="6960770" y="1581911"/>
                  <a:ext cx="486402" cy="364300"/>
                </a:xfrm>
                <a:custGeom>
                  <a:avLst/>
                  <a:gdLst>
                    <a:gd name="T0" fmla="*/ 475 w 1088"/>
                    <a:gd name="T1" fmla="*/ 543 h 814"/>
                    <a:gd name="T2" fmla="*/ 475 w 1088"/>
                    <a:gd name="T3" fmla="*/ 543 h 814"/>
                    <a:gd name="T4" fmla="*/ 475 w 1088"/>
                    <a:gd name="T5" fmla="*/ 543 h 814"/>
                    <a:gd name="T6" fmla="*/ 475 w 1088"/>
                    <a:gd name="T7" fmla="*/ 407 h 814"/>
                    <a:gd name="T8" fmla="*/ 306 w 1088"/>
                    <a:gd name="T9" fmla="*/ 407 h 814"/>
                    <a:gd name="T10" fmla="*/ 331 w 1088"/>
                    <a:gd name="T11" fmla="*/ 543 h 814"/>
                    <a:gd name="T12" fmla="*/ 475 w 1088"/>
                    <a:gd name="T13" fmla="*/ 543 h 814"/>
                    <a:gd name="T14" fmla="*/ 679 w 1088"/>
                    <a:gd name="T15" fmla="*/ 543 h 814"/>
                    <a:gd name="T16" fmla="*/ 679 w 1088"/>
                    <a:gd name="T17" fmla="*/ 407 h 814"/>
                    <a:gd name="T18" fmla="*/ 543 w 1088"/>
                    <a:gd name="T19" fmla="*/ 407 h 814"/>
                    <a:gd name="T20" fmla="*/ 543 w 1088"/>
                    <a:gd name="T21" fmla="*/ 543 h 814"/>
                    <a:gd name="T22" fmla="*/ 679 w 1088"/>
                    <a:gd name="T23" fmla="*/ 543 h 814"/>
                    <a:gd name="T24" fmla="*/ 860 w 1088"/>
                    <a:gd name="T25" fmla="*/ 543 h 814"/>
                    <a:gd name="T26" fmla="*/ 917 w 1088"/>
                    <a:gd name="T27" fmla="*/ 407 h 814"/>
                    <a:gd name="T28" fmla="*/ 747 w 1088"/>
                    <a:gd name="T29" fmla="*/ 407 h 814"/>
                    <a:gd name="T30" fmla="*/ 747 w 1088"/>
                    <a:gd name="T31" fmla="*/ 543 h 814"/>
                    <a:gd name="T32" fmla="*/ 860 w 1088"/>
                    <a:gd name="T33" fmla="*/ 543 h 814"/>
                    <a:gd name="T34" fmla="*/ 747 w 1088"/>
                    <a:gd name="T35" fmla="*/ 204 h 814"/>
                    <a:gd name="T36" fmla="*/ 747 w 1088"/>
                    <a:gd name="T37" fmla="*/ 339 h 814"/>
                    <a:gd name="T38" fmla="*/ 945 w 1088"/>
                    <a:gd name="T39" fmla="*/ 339 h 814"/>
                    <a:gd name="T40" fmla="*/ 1001 w 1088"/>
                    <a:gd name="T41" fmla="*/ 204 h 814"/>
                    <a:gd name="T42" fmla="*/ 747 w 1088"/>
                    <a:gd name="T43" fmla="*/ 204 h 814"/>
                    <a:gd name="T44" fmla="*/ 543 w 1088"/>
                    <a:gd name="T45" fmla="*/ 204 h 814"/>
                    <a:gd name="T46" fmla="*/ 543 w 1088"/>
                    <a:gd name="T47" fmla="*/ 339 h 814"/>
                    <a:gd name="T48" fmla="*/ 679 w 1088"/>
                    <a:gd name="T49" fmla="*/ 339 h 814"/>
                    <a:gd name="T50" fmla="*/ 679 w 1088"/>
                    <a:gd name="T51" fmla="*/ 204 h 814"/>
                    <a:gd name="T52" fmla="*/ 543 w 1088"/>
                    <a:gd name="T53" fmla="*/ 204 h 814"/>
                    <a:gd name="T54" fmla="*/ 269 w 1088"/>
                    <a:gd name="T55" fmla="*/ 204 h 814"/>
                    <a:gd name="T56" fmla="*/ 294 w 1088"/>
                    <a:gd name="T57" fmla="*/ 339 h 814"/>
                    <a:gd name="T58" fmla="*/ 475 w 1088"/>
                    <a:gd name="T59" fmla="*/ 339 h 814"/>
                    <a:gd name="T60" fmla="*/ 475 w 1088"/>
                    <a:gd name="T61" fmla="*/ 204 h 814"/>
                    <a:gd name="T62" fmla="*/ 269 w 1088"/>
                    <a:gd name="T63" fmla="*/ 204 h 814"/>
                    <a:gd name="T64" fmla="*/ 34 w 1088"/>
                    <a:gd name="T65" fmla="*/ 0 h 814"/>
                    <a:gd name="T66" fmla="*/ 204 w 1088"/>
                    <a:gd name="T67" fmla="*/ 0 h 814"/>
                    <a:gd name="T68" fmla="*/ 237 w 1088"/>
                    <a:gd name="T69" fmla="*/ 28 h 814"/>
                    <a:gd name="T70" fmla="*/ 257 w 1088"/>
                    <a:gd name="T71" fmla="*/ 136 h 814"/>
                    <a:gd name="T72" fmla="*/ 1052 w 1088"/>
                    <a:gd name="T73" fmla="*/ 136 h 814"/>
                    <a:gd name="T74" fmla="*/ 1081 w 1088"/>
                    <a:gd name="T75" fmla="*/ 151 h 814"/>
                    <a:gd name="T76" fmla="*/ 1083 w 1088"/>
                    <a:gd name="T77" fmla="*/ 183 h 814"/>
                    <a:gd name="T78" fmla="*/ 914 w 1088"/>
                    <a:gd name="T79" fmla="*/ 590 h 814"/>
                    <a:gd name="T80" fmla="*/ 883 w 1088"/>
                    <a:gd name="T81" fmla="*/ 611 h 814"/>
                    <a:gd name="T82" fmla="*/ 343 w 1088"/>
                    <a:gd name="T83" fmla="*/ 611 h 814"/>
                    <a:gd name="T84" fmla="*/ 368 w 1088"/>
                    <a:gd name="T85" fmla="*/ 746 h 814"/>
                    <a:gd name="T86" fmla="*/ 815 w 1088"/>
                    <a:gd name="T87" fmla="*/ 746 h 814"/>
                    <a:gd name="T88" fmla="*/ 849 w 1088"/>
                    <a:gd name="T89" fmla="*/ 780 h 814"/>
                    <a:gd name="T90" fmla="*/ 815 w 1088"/>
                    <a:gd name="T91" fmla="*/ 814 h 814"/>
                    <a:gd name="T92" fmla="*/ 340 w 1088"/>
                    <a:gd name="T93" fmla="*/ 814 h 814"/>
                    <a:gd name="T94" fmla="*/ 306 w 1088"/>
                    <a:gd name="T95" fmla="*/ 786 h 814"/>
                    <a:gd name="T96" fmla="*/ 176 w 1088"/>
                    <a:gd name="T97" fmla="*/ 68 h 814"/>
                    <a:gd name="T98" fmla="*/ 34 w 1088"/>
                    <a:gd name="T99" fmla="*/ 68 h 814"/>
                    <a:gd name="T100" fmla="*/ 0 w 1088"/>
                    <a:gd name="T101" fmla="*/ 34 h 814"/>
                    <a:gd name="T102" fmla="*/ 34 w 1088"/>
                    <a:gd name="T103"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8" h="814">
                      <a:moveTo>
                        <a:pt x="475" y="543"/>
                      </a:moveTo>
                      <a:cubicBezTo>
                        <a:pt x="475" y="543"/>
                        <a:pt x="475" y="543"/>
                        <a:pt x="475" y="543"/>
                      </a:cubicBezTo>
                      <a:moveTo>
                        <a:pt x="475" y="543"/>
                      </a:moveTo>
                      <a:cubicBezTo>
                        <a:pt x="475" y="407"/>
                        <a:pt x="475" y="407"/>
                        <a:pt x="475" y="407"/>
                      </a:cubicBezTo>
                      <a:cubicBezTo>
                        <a:pt x="306" y="407"/>
                        <a:pt x="306" y="407"/>
                        <a:pt x="306" y="407"/>
                      </a:cubicBezTo>
                      <a:cubicBezTo>
                        <a:pt x="331" y="543"/>
                        <a:pt x="331" y="543"/>
                        <a:pt x="331" y="543"/>
                      </a:cubicBezTo>
                      <a:lnTo>
                        <a:pt x="475" y="543"/>
                      </a:lnTo>
                      <a:close/>
                      <a:moveTo>
                        <a:pt x="679" y="543"/>
                      </a:moveTo>
                      <a:cubicBezTo>
                        <a:pt x="679" y="407"/>
                        <a:pt x="679" y="407"/>
                        <a:pt x="679" y="407"/>
                      </a:cubicBezTo>
                      <a:cubicBezTo>
                        <a:pt x="543" y="407"/>
                        <a:pt x="543" y="407"/>
                        <a:pt x="543" y="407"/>
                      </a:cubicBezTo>
                      <a:cubicBezTo>
                        <a:pt x="543" y="543"/>
                        <a:pt x="543" y="543"/>
                        <a:pt x="543" y="543"/>
                      </a:cubicBezTo>
                      <a:lnTo>
                        <a:pt x="679" y="543"/>
                      </a:lnTo>
                      <a:close/>
                      <a:moveTo>
                        <a:pt x="860" y="543"/>
                      </a:moveTo>
                      <a:cubicBezTo>
                        <a:pt x="917" y="407"/>
                        <a:pt x="917" y="407"/>
                        <a:pt x="917" y="407"/>
                      </a:cubicBezTo>
                      <a:cubicBezTo>
                        <a:pt x="747" y="407"/>
                        <a:pt x="747" y="407"/>
                        <a:pt x="747" y="407"/>
                      </a:cubicBezTo>
                      <a:cubicBezTo>
                        <a:pt x="747" y="543"/>
                        <a:pt x="747" y="543"/>
                        <a:pt x="747" y="543"/>
                      </a:cubicBezTo>
                      <a:lnTo>
                        <a:pt x="860" y="543"/>
                      </a:lnTo>
                      <a:close/>
                      <a:moveTo>
                        <a:pt x="747" y="204"/>
                      </a:moveTo>
                      <a:cubicBezTo>
                        <a:pt x="747" y="339"/>
                        <a:pt x="747" y="339"/>
                        <a:pt x="747" y="339"/>
                      </a:cubicBezTo>
                      <a:cubicBezTo>
                        <a:pt x="945" y="339"/>
                        <a:pt x="945" y="339"/>
                        <a:pt x="945" y="339"/>
                      </a:cubicBezTo>
                      <a:cubicBezTo>
                        <a:pt x="1001" y="204"/>
                        <a:pt x="1001" y="204"/>
                        <a:pt x="1001" y="204"/>
                      </a:cubicBezTo>
                      <a:lnTo>
                        <a:pt x="747" y="204"/>
                      </a:lnTo>
                      <a:close/>
                      <a:moveTo>
                        <a:pt x="543" y="204"/>
                      </a:moveTo>
                      <a:cubicBezTo>
                        <a:pt x="543" y="339"/>
                        <a:pt x="543" y="339"/>
                        <a:pt x="543" y="339"/>
                      </a:cubicBezTo>
                      <a:cubicBezTo>
                        <a:pt x="679" y="339"/>
                        <a:pt x="679" y="339"/>
                        <a:pt x="679" y="339"/>
                      </a:cubicBezTo>
                      <a:cubicBezTo>
                        <a:pt x="679" y="204"/>
                        <a:pt x="679" y="204"/>
                        <a:pt x="679" y="204"/>
                      </a:cubicBezTo>
                      <a:lnTo>
                        <a:pt x="543" y="204"/>
                      </a:lnTo>
                      <a:close/>
                      <a:moveTo>
                        <a:pt x="269" y="204"/>
                      </a:moveTo>
                      <a:cubicBezTo>
                        <a:pt x="294" y="339"/>
                        <a:pt x="294" y="339"/>
                        <a:pt x="294" y="339"/>
                      </a:cubicBezTo>
                      <a:cubicBezTo>
                        <a:pt x="475" y="339"/>
                        <a:pt x="475" y="339"/>
                        <a:pt x="475" y="339"/>
                      </a:cubicBezTo>
                      <a:cubicBezTo>
                        <a:pt x="475" y="204"/>
                        <a:pt x="475" y="204"/>
                        <a:pt x="475" y="204"/>
                      </a:cubicBezTo>
                      <a:lnTo>
                        <a:pt x="269" y="204"/>
                      </a:lnTo>
                      <a:close/>
                      <a:moveTo>
                        <a:pt x="34" y="0"/>
                      </a:moveTo>
                      <a:cubicBezTo>
                        <a:pt x="204" y="0"/>
                        <a:pt x="204" y="0"/>
                        <a:pt x="204" y="0"/>
                      </a:cubicBezTo>
                      <a:cubicBezTo>
                        <a:pt x="220" y="0"/>
                        <a:pt x="234" y="12"/>
                        <a:pt x="237" y="28"/>
                      </a:cubicBezTo>
                      <a:cubicBezTo>
                        <a:pt x="257" y="136"/>
                        <a:pt x="257" y="136"/>
                        <a:pt x="257" y="136"/>
                      </a:cubicBezTo>
                      <a:cubicBezTo>
                        <a:pt x="1052" y="136"/>
                        <a:pt x="1052" y="136"/>
                        <a:pt x="1052" y="136"/>
                      </a:cubicBezTo>
                      <a:cubicBezTo>
                        <a:pt x="1064" y="136"/>
                        <a:pt x="1074" y="141"/>
                        <a:pt x="1081" y="151"/>
                      </a:cubicBezTo>
                      <a:cubicBezTo>
                        <a:pt x="1087" y="160"/>
                        <a:pt x="1088" y="172"/>
                        <a:pt x="1083" y="183"/>
                      </a:cubicBezTo>
                      <a:cubicBezTo>
                        <a:pt x="914" y="590"/>
                        <a:pt x="914" y="590"/>
                        <a:pt x="914" y="590"/>
                      </a:cubicBezTo>
                      <a:cubicBezTo>
                        <a:pt x="909" y="602"/>
                        <a:pt x="896" y="611"/>
                        <a:pt x="883" y="611"/>
                      </a:cubicBezTo>
                      <a:cubicBezTo>
                        <a:pt x="343" y="611"/>
                        <a:pt x="343" y="611"/>
                        <a:pt x="343" y="611"/>
                      </a:cubicBezTo>
                      <a:cubicBezTo>
                        <a:pt x="368" y="746"/>
                        <a:pt x="368" y="746"/>
                        <a:pt x="368" y="746"/>
                      </a:cubicBezTo>
                      <a:cubicBezTo>
                        <a:pt x="815" y="746"/>
                        <a:pt x="815" y="746"/>
                        <a:pt x="815" y="746"/>
                      </a:cubicBezTo>
                      <a:cubicBezTo>
                        <a:pt x="833" y="746"/>
                        <a:pt x="849" y="761"/>
                        <a:pt x="849" y="780"/>
                      </a:cubicBezTo>
                      <a:cubicBezTo>
                        <a:pt x="849" y="799"/>
                        <a:pt x="833" y="814"/>
                        <a:pt x="815" y="814"/>
                      </a:cubicBezTo>
                      <a:cubicBezTo>
                        <a:pt x="340" y="814"/>
                        <a:pt x="340" y="814"/>
                        <a:pt x="340" y="814"/>
                      </a:cubicBezTo>
                      <a:cubicBezTo>
                        <a:pt x="323" y="814"/>
                        <a:pt x="309" y="802"/>
                        <a:pt x="306" y="786"/>
                      </a:cubicBezTo>
                      <a:cubicBezTo>
                        <a:pt x="176" y="68"/>
                        <a:pt x="176" y="68"/>
                        <a:pt x="176" y="68"/>
                      </a:cubicBezTo>
                      <a:cubicBezTo>
                        <a:pt x="34" y="68"/>
                        <a:pt x="34" y="68"/>
                        <a:pt x="34" y="68"/>
                      </a:cubicBezTo>
                      <a:cubicBezTo>
                        <a:pt x="16" y="68"/>
                        <a:pt x="0" y="53"/>
                        <a:pt x="0" y="34"/>
                      </a:cubicBezTo>
                      <a:cubicBezTo>
                        <a:pt x="0" y="15"/>
                        <a:pt x="16" y="0"/>
                        <a:pt x="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1" name="Freeform 32">
                  <a:extLst>
                    <a:ext uri="{FF2B5EF4-FFF2-40B4-BE49-F238E27FC236}">
                      <a16:creationId xmlns:a16="http://schemas.microsoft.com/office/drawing/2014/main" id="{99850F4A-B3F3-D15E-4FEA-ABA165CB5CE1}"/>
                    </a:ext>
                  </a:extLst>
                </p:cNvPr>
                <p:cNvSpPr>
                  <a:spLocks noEditPoints="1"/>
                </p:cNvSpPr>
                <p:nvPr/>
              </p:nvSpPr>
              <p:spPr bwMode="auto">
                <a:xfrm>
                  <a:off x="7234997" y="1976237"/>
                  <a:ext cx="90075" cy="90075"/>
                </a:xfrm>
                <a:custGeom>
                  <a:avLst/>
                  <a:gdLst>
                    <a:gd name="T0" fmla="*/ 102 w 204"/>
                    <a:gd name="T1" fmla="*/ 0 h 203"/>
                    <a:gd name="T2" fmla="*/ 102 w 204"/>
                    <a:gd name="T3" fmla="*/ 0 h 203"/>
                    <a:gd name="T4" fmla="*/ 102 w 204"/>
                    <a:gd name="T5" fmla="*/ 0 h 203"/>
                    <a:gd name="T6" fmla="*/ 204 w 204"/>
                    <a:gd name="T7" fmla="*/ 102 h 203"/>
                    <a:gd name="T8" fmla="*/ 102 w 204"/>
                    <a:gd name="T9" fmla="*/ 203 h 203"/>
                    <a:gd name="T10" fmla="*/ 0 w 204"/>
                    <a:gd name="T11" fmla="*/ 102 h 203"/>
                    <a:gd name="T12" fmla="*/ 102 w 20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4" h="203">
                      <a:moveTo>
                        <a:pt x="102" y="0"/>
                      </a:moveTo>
                      <a:cubicBezTo>
                        <a:pt x="102" y="0"/>
                        <a:pt x="102" y="0"/>
                        <a:pt x="102" y="0"/>
                      </a:cubicBezTo>
                      <a:moveTo>
                        <a:pt x="102" y="0"/>
                      </a:moveTo>
                      <a:cubicBezTo>
                        <a:pt x="158" y="0"/>
                        <a:pt x="204" y="45"/>
                        <a:pt x="204" y="102"/>
                      </a:cubicBezTo>
                      <a:cubicBezTo>
                        <a:pt x="204" y="158"/>
                        <a:pt x="158" y="203"/>
                        <a:pt x="102" y="203"/>
                      </a:cubicBezTo>
                      <a:cubicBezTo>
                        <a:pt x="46" y="203"/>
                        <a:pt x="0" y="158"/>
                        <a:pt x="0" y="102"/>
                      </a:cubicBezTo>
                      <a:cubicBezTo>
                        <a:pt x="0" y="45"/>
                        <a:pt x="46" y="0"/>
                        <a:pt x="10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2" name="Freeform 33">
                  <a:extLst>
                    <a:ext uri="{FF2B5EF4-FFF2-40B4-BE49-F238E27FC236}">
                      <a16:creationId xmlns:a16="http://schemas.microsoft.com/office/drawing/2014/main" id="{754264FE-F4CE-5E8D-7A33-E36424347C3E}"/>
                    </a:ext>
                  </a:extLst>
                </p:cNvPr>
                <p:cNvSpPr>
                  <a:spLocks noEditPoints="1"/>
                </p:cNvSpPr>
                <p:nvPr/>
              </p:nvSpPr>
              <p:spPr bwMode="auto">
                <a:xfrm>
                  <a:off x="7112895" y="1976237"/>
                  <a:ext cx="90075" cy="90075"/>
                </a:xfrm>
                <a:custGeom>
                  <a:avLst/>
                  <a:gdLst>
                    <a:gd name="T0" fmla="*/ 101 w 203"/>
                    <a:gd name="T1" fmla="*/ 0 h 203"/>
                    <a:gd name="T2" fmla="*/ 101 w 203"/>
                    <a:gd name="T3" fmla="*/ 0 h 203"/>
                    <a:gd name="T4" fmla="*/ 101 w 203"/>
                    <a:gd name="T5" fmla="*/ 0 h 203"/>
                    <a:gd name="T6" fmla="*/ 203 w 203"/>
                    <a:gd name="T7" fmla="*/ 102 h 203"/>
                    <a:gd name="T8" fmla="*/ 101 w 203"/>
                    <a:gd name="T9" fmla="*/ 203 h 203"/>
                    <a:gd name="T10" fmla="*/ 0 w 203"/>
                    <a:gd name="T11" fmla="*/ 102 h 203"/>
                    <a:gd name="T12" fmla="*/ 101 w 203"/>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01" y="0"/>
                      </a:moveTo>
                      <a:cubicBezTo>
                        <a:pt x="101" y="0"/>
                        <a:pt x="101" y="0"/>
                        <a:pt x="101" y="0"/>
                      </a:cubicBezTo>
                      <a:moveTo>
                        <a:pt x="101" y="0"/>
                      </a:moveTo>
                      <a:cubicBezTo>
                        <a:pt x="158" y="0"/>
                        <a:pt x="203" y="45"/>
                        <a:pt x="203" y="102"/>
                      </a:cubicBezTo>
                      <a:cubicBezTo>
                        <a:pt x="203" y="158"/>
                        <a:pt x="158" y="203"/>
                        <a:pt x="101" y="203"/>
                      </a:cubicBezTo>
                      <a:cubicBezTo>
                        <a:pt x="45" y="203"/>
                        <a:pt x="0" y="158"/>
                        <a:pt x="0" y="102"/>
                      </a:cubicBezTo>
                      <a:cubicBezTo>
                        <a:pt x="0" y="45"/>
                        <a:pt x="45" y="0"/>
                        <a:pt x="10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89" name="Oval 88">
                <a:extLst>
                  <a:ext uri="{FF2B5EF4-FFF2-40B4-BE49-F238E27FC236}">
                    <a16:creationId xmlns:a16="http://schemas.microsoft.com/office/drawing/2014/main" id="{843C3367-B563-7962-CB51-588E5C2C32EB}"/>
                  </a:ext>
                </a:extLst>
              </p:cNvPr>
              <p:cNvSpPr/>
              <p:nvPr/>
            </p:nvSpPr>
            <p:spPr>
              <a:xfrm>
                <a:off x="736248" y="2818626"/>
                <a:ext cx="393911" cy="393911"/>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784A5494-9543-D135-CA91-12E6558855CF}"/>
                </a:ext>
              </a:extLst>
            </p:cNvPr>
            <p:cNvGrpSpPr/>
            <p:nvPr/>
          </p:nvGrpSpPr>
          <p:grpSpPr>
            <a:xfrm>
              <a:off x="6304938" y="2943085"/>
              <a:ext cx="292881" cy="165781"/>
              <a:chOff x="1352033" y="2066696"/>
              <a:chExt cx="572539" cy="324079"/>
            </a:xfrm>
            <a:solidFill>
              <a:schemeClr val="bg1"/>
            </a:solidFill>
          </p:grpSpPr>
          <p:sp>
            <p:nvSpPr>
              <p:cNvPr id="94" name="Oval 62">
                <a:extLst>
                  <a:ext uri="{FF2B5EF4-FFF2-40B4-BE49-F238E27FC236}">
                    <a16:creationId xmlns:a16="http://schemas.microsoft.com/office/drawing/2014/main" id="{B9BD37EA-0D54-708D-E8DB-0C3F4B69C27C}"/>
                  </a:ext>
                </a:extLst>
              </p:cNvPr>
              <p:cNvSpPr>
                <a:spLocks noChangeArrowheads="1"/>
              </p:cNvSpPr>
              <p:nvPr/>
            </p:nvSpPr>
            <p:spPr bwMode="auto">
              <a:xfrm>
                <a:off x="1468438" y="2314575"/>
                <a:ext cx="33338" cy="33337"/>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5" name="Oval 63">
                <a:extLst>
                  <a:ext uri="{FF2B5EF4-FFF2-40B4-BE49-F238E27FC236}">
                    <a16:creationId xmlns:a16="http://schemas.microsoft.com/office/drawing/2014/main" id="{C8955CBB-6B75-B519-3BDF-2C9622A31FC5}"/>
                  </a:ext>
                </a:extLst>
              </p:cNvPr>
              <p:cNvSpPr>
                <a:spLocks noChangeArrowheads="1"/>
              </p:cNvSpPr>
              <p:nvPr/>
            </p:nvSpPr>
            <p:spPr bwMode="auto">
              <a:xfrm>
                <a:off x="1771650" y="2314575"/>
                <a:ext cx="31750" cy="33337"/>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6" name="Freeform 64">
                <a:extLst>
                  <a:ext uri="{FF2B5EF4-FFF2-40B4-BE49-F238E27FC236}">
                    <a16:creationId xmlns:a16="http://schemas.microsoft.com/office/drawing/2014/main" id="{57214364-0732-7C8C-3D48-EC3A7B9C60A0}"/>
                  </a:ext>
                </a:extLst>
              </p:cNvPr>
              <p:cNvSpPr>
                <a:spLocks noEditPoints="1"/>
              </p:cNvSpPr>
              <p:nvPr/>
            </p:nvSpPr>
            <p:spPr bwMode="auto">
              <a:xfrm>
                <a:off x="1352033" y="2066696"/>
                <a:ext cx="572539" cy="324079"/>
              </a:xfrm>
              <a:custGeom>
                <a:avLst/>
                <a:gdLst>
                  <a:gd name="T0" fmla="*/ 1238 w 1352"/>
                  <a:gd name="T1" fmla="*/ 587 h 767"/>
                  <a:gd name="T2" fmla="*/ 1080 w 1352"/>
                  <a:gd name="T3" fmla="*/ 452 h 767"/>
                  <a:gd name="T4" fmla="*/ 924 w 1352"/>
                  <a:gd name="T5" fmla="*/ 587 h 767"/>
                  <a:gd name="T6" fmla="*/ 285 w 1352"/>
                  <a:gd name="T7" fmla="*/ 452 h 767"/>
                  <a:gd name="T8" fmla="*/ 278 w 1352"/>
                  <a:gd name="T9" fmla="*/ 452 h 767"/>
                  <a:gd name="T10" fmla="*/ 263 w 1352"/>
                  <a:gd name="T11" fmla="*/ 452 h 767"/>
                  <a:gd name="T12" fmla="*/ 256 w 1352"/>
                  <a:gd name="T13" fmla="*/ 452 h 767"/>
                  <a:gd name="T14" fmla="*/ 79 w 1352"/>
                  <a:gd name="T15" fmla="*/ 587 h 767"/>
                  <a:gd name="T16" fmla="*/ 45 w 1352"/>
                  <a:gd name="T17" fmla="*/ 452 h 767"/>
                  <a:gd name="T18" fmla="*/ 135 w 1352"/>
                  <a:gd name="T19" fmla="*/ 428 h 767"/>
                  <a:gd name="T20" fmla="*/ 45 w 1352"/>
                  <a:gd name="T21" fmla="*/ 406 h 767"/>
                  <a:gd name="T22" fmla="*/ 49 w 1352"/>
                  <a:gd name="T23" fmla="*/ 343 h 767"/>
                  <a:gd name="T24" fmla="*/ 160 w 1352"/>
                  <a:gd name="T25" fmla="*/ 282 h 767"/>
                  <a:gd name="T26" fmla="*/ 367 w 1352"/>
                  <a:gd name="T27" fmla="*/ 45 h 767"/>
                  <a:gd name="T28" fmla="*/ 913 w 1352"/>
                  <a:gd name="T29" fmla="*/ 91 h 767"/>
                  <a:gd name="T30" fmla="*/ 316 w 1352"/>
                  <a:gd name="T31" fmla="*/ 131 h 767"/>
                  <a:gd name="T32" fmla="*/ 356 w 1352"/>
                  <a:gd name="T33" fmla="*/ 271 h 767"/>
                  <a:gd name="T34" fmla="*/ 1201 w 1352"/>
                  <a:gd name="T35" fmla="*/ 341 h 767"/>
                  <a:gd name="T36" fmla="*/ 1304 w 1352"/>
                  <a:gd name="T37" fmla="*/ 352 h 767"/>
                  <a:gd name="T38" fmla="*/ 1239 w 1352"/>
                  <a:gd name="T39" fmla="*/ 406 h 767"/>
                  <a:gd name="T40" fmla="*/ 1239 w 1352"/>
                  <a:gd name="T41" fmla="*/ 452 h 767"/>
                  <a:gd name="T42" fmla="*/ 1304 w 1352"/>
                  <a:gd name="T43" fmla="*/ 541 h 767"/>
                  <a:gd name="T44" fmla="*/ 1082 w 1352"/>
                  <a:gd name="T45" fmla="*/ 722 h 767"/>
                  <a:gd name="T46" fmla="*/ 1082 w 1352"/>
                  <a:gd name="T47" fmla="*/ 496 h 767"/>
                  <a:gd name="T48" fmla="*/ 1082 w 1352"/>
                  <a:gd name="T49" fmla="*/ 722 h 767"/>
                  <a:gd name="T50" fmla="*/ 158 w 1352"/>
                  <a:gd name="T51" fmla="*/ 609 h 767"/>
                  <a:gd name="T52" fmla="*/ 383 w 1352"/>
                  <a:gd name="T53" fmla="*/ 609 h 767"/>
                  <a:gd name="T54" fmla="*/ 699 w 1352"/>
                  <a:gd name="T55" fmla="*/ 136 h 767"/>
                  <a:gd name="T56" fmla="*/ 997 w 1352"/>
                  <a:gd name="T57" fmla="*/ 226 h 767"/>
                  <a:gd name="T58" fmla="*/ 699 w 1352"/>
                  <a:gd name="T59" fmla="*/ 136 h 767"/>
                  <a:gd name="T60" fmla="*/ 361 w 1352"/>
                  <a:gd name="T61" fmla="*/ 136 h 767"/>
                  <a:gd name="T62" fmla="*/ 653 w 1352"/>
                  <a:gd name="T63" fmla="*/ 226 h 767"/>
                  <a:gd name="T64" fmla="*/ 1350 w 1352"/>
                  <a:gd name="T65" fmla="*/ 541 h 767"/>
                  <a:gd name="T66" fmla="*/ 1293 w 1352"/>
                  <a:gd name="T67" fmla="*/ 293 h 767"/>
                  <a:gd name="T68" fmla="*/ 1037 w 1352"/>
                  <a:gd name="T69" fmla="*/ 201 h 767"/>
                  <a:gd name="T70" fmla="*/ 827 w 1352"/>
                  <a:gd name="T71" fmla="*/ 0 h 767"/>
                  <a:gd name="T72" fmla="*/ 235 w 1352"/>
                  <a:gd name="T73" fmla="*/ 75 h 767"/>
                  <a:gd name="T74" fmla="*/ 56 w 1352"/>
                  <a:gd name="T75" fmla="*/ 293 h 767"/>
                  <a:gd name="T76" fmla="*/ 0 w 1352"/>
                  <a:gd name="T77" fmla="*/ 350 h 767"/>
                  <a:gd name="T78" fmla="*/ 79 w 1352"/>
                  <a:gd name="T79" fmla="*/ 632 h 767"/>
                  <a:gd name="T80" fmla="*/ 270 w 1352"/>
                  <a:gd name="T81" fmla="*/ 767 h 767"/>
                  <a:gd name="T82" fmla="*/ 925 w 1352"/>
                  <a:gd name="T83" fmla="*/ 632 h 767"/>
                  <a:gd name="T84" fmla="*/ 1238 w 1352"/>
                  <a:gd name="T85" fmla="*/ 632 h 767"/>
                  <a:gd name="T86" fmla="*/ 1350 w 1352"/>
                  <a:gd name="T87" fmla="*/ 541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2" h="767">
                    <a:moveTo>
                      <a:pt x="1260" y="587"/>
                    </a:moveTo>
                    <a:cubicBezTo>
                      <a:pt x="1238" y="587"/>
                      <a:pt x="1238" y="587"/>
                      <a:pt x="1238" y="587"/>
                    </a:cubicBezTo>
                    <a:cubicBezTo>
                      <a:pt x="1227" y="510"/>
                      <a:pt x="1162" y="452"/>
                      <a:pt x="1082" y="452"/>
                    </a:cubicBezTo>
                    <a:cubicBezTo>
                      <a:pt x="1081" y="452"/>
                      <a:pt x="1081" y="452"/>
                      <a:pt x="1080" y="452"/>
                    </a:cubicBezTo>
                    <a:cubicBezTo>
                      <a:pt x="1080" y="452"/>
                      <a:pt x="1080" y="452"/>
                      <a:pt x="1080" y="452"/>
                    </a:cubicBezTo>
                    <a:cubicBezTo>
                      <a:pt x="1001" y="452"/>
                      <a:pt x="935" y="510"/>
                      <a:pt x="924" y="587"/>
                    </a:cubicBezTo>
                    <a:cubicBezTo>
                      <a:pt x="426" y="587"/>
                      <a:pt x="426" y="587"/>
                      <a:pt x="426" y="587"/>
                    </a:cubicBezTo>
                    <a:cubicBezTo>
                      <a:pt x="417" y="514"/>
                      <a:pt x="359" y="459"/>
                      <a:pt x="285" y="452"/>
                    </a:cubicBezTo>
                    <a:cubicBezTo>
                      <a:pt x="285" y="452"/>
                      <a:pt x="284" y="452"/>
                      <a:pt x="283" y="452"/>
                    </a:cubicBezTo>
                    <a:cubicBezTo>
                      <a:pt x="281" y="452"/>
                      <a:pt x="280" y="452"/>
                      <a:pt x="278" y="452"/>
                    </a:cubicBezTo>
                    <a:cubicBezTo>
                      <a:pt x="276" y="452"/>
                      <a:pt x="273" y="452"/>
                      <a:pt x="270" y="452"/>
                    </a:cubicBezTo>
                    <a:cubicBezTo>
                      <a:pt x="268" y="452"/>
                      <a:pt x="266" y="452"/>
                      <a:pt x="263" y="452"/>
                    </a:cubicBezTo>
                    <a:cubicBezTo>
                      <a:pt x="261" y="452"/>
                      <a:pt x="259" y="452"/>
                      <a:pt x="257" y="452"/>
                    </a:cubicBezTo>
                    <a:cubicBezTo>
                      <a:pt x="256" y="452"/>
                      <a:pt x="256" y="452"/>
                      <a:pt x="256" y="452"/>
                    </a:cubicBezTo>
                    <a:cubicBezTo>
                      <a:pt x="183" y="459"/>
                      <a:pt x="125" y="514"/>
                      <a:pt x="114" y="587"/>
                    </a:cubicBezTo>
                    <a:cubicBezTo>
                      <a:pt x="79" y="587"/>
                      <a:pt x="79" y="587"/>
                      <a:pt x="79" y="587"/>
                    </a:cubicBezTo>
                    <a:cubicBezTo>
                      <a:pt x="61" y="587"/>
                      <a:pt x="45" y="571"/>
                      <a:pt x="45" y="553"/>
                    </a:cubicBezTo>
                    <a:cubicBezTo>
                      <a:pt x="45" y="452"/>
                      <a:pt x="45" y="452"/>
                      <a:pt x="45" y="452"/>
                    </a:cubicBezTo>
                    <a:cubicBezTo>
                      <a:pt x="113" y="452"/>
                      <a:pt x="113" y="452"/>
                      <a:pt x="113" y="452"/>
                    </a:cubicBezTo>
                    <a:cubicBezTo>
                      <a:pt x="126" y="452"/>
                      <a:pt x="135" y="442"/>
                      <a:pt x="135" y="428"/>
                    </a:cubicBezTo>
                    <a:cubicBezTo>
                      <a:pt x="135" y="415"/>
                      <a:pt x="126" y="406"/>
                      <a:pt x="113" y="406"/>
                    </a:cubicBezTo>
                    <a:cubicBezTo>
                      <a:pt x="45" y="406"/>
                      <a:pt x="45" y="406"/>
                      <a:pt x="45" y="406"/>
                    </a:cubicBezTo>
                    <a:cubicBezTo>
                      <a:pt x="45" y="350"/>
                      <a:pt x="45" y="350"/>
                      <a:pt x="45" y="350"/>
                    </a:cubicBezTo>
                    <a:cubicBezTo>
                      <a:pt x="45" y="347"/>
                      <a:pt x="45" y="345"/>
                      <a:pt x="49" y="343"/>
                    </a:cubicBezTo>
                    <a:cubicBezTo>
                      <a:pt x="52" y="341"/>
                      <a:pt x="54" y="339"/>
                      <a:pt x="59" y="339"/>
                    </a:cubicBezTo>
                    <a:cubicBezTo>
                      <a:pt x="99" y="339"/>
                      <a:pt x="140" y="316"/>
                      <a:pt x="160" y="282"/>
                    </a:cubicBezTo>
                    <a:cubicBezTo>
                      <a:pt x="273" y="99"/>
                      <a:pt x="273" y="99"/>
                      <a:pt x="273" y="99"/>
                    </a:cubicBezTo>
                    <a:cubicBezTo>
                      <a:pt x="293" y="66"/>
                      <a:pt x="329" y="45"/>
                      <a:pt x="367" y="45"/>
                    </a:cubicBezTo>
                    <a:cubicBezTo>
                      <a:pt x="827" y="45"/>
                      <a:pt x="827" y="45"/>
                      <a:pt x="827" y="45"/>
                    </a:cubicBezTo>
                    <a:cubicBezTo>
                      <a:pt x="861" y="45"/>
                      <a:pt x="893" y="62"/>
                      <a:pt x="913" y="91"/>
                    </a:cubicBezTo>
                    <a:cubicBezTo>
                      <a:pt x="356" y="91"/>
                      <a:pt x="356" y="91"/>
                      <a:pt x="356" y="91"/>
                    </a:cubicBezTo>
                    <a:cubicBezTo>
                      <a:pt x="334" y="91"/>
                      <a:pt x="316" y="108"/>
                      <a:pt x="316" y="131"/>
                    </a:cubicBezTo>
                    <a:cubicBezTo>
                      <a:pt x="316" y="231"/>
                      <a:pt x="316" y="231"/>
                      <a:pt x="316" y="231"/>
                    </a:cubicBezTo>
                    <a:cubicBezTo>
                      <a:pt x="316" y="253"/>
                      <a:pt x="334" y="271"/>
                      <a:pt x="356" y="271"/>
                    </a:cubicBezTo>
                    <a:cubicBezTo>
                      <a:pt x="1032" y="271"/>
                      <a:pt x="1032" y="271"/>
                      <a:pt x="1032" y="271"/>
                    </a:cubicBezTo>
                    <a:cubicBezTo>
                      <a:pt x="1076" y="315"/>
                      <a:pt x="1136" y="341"/>
                      <a:pt x="1201" y="341"/>
                    </a:cubicBezTo>
                    <a:cubicBezTo>
                      <a:pt x="1293" y="341"/>
                      <a:pt x="1293" y="341"/>
                      <a:pt x="1293" y="341"/>
                    </a:cubicBezTo>
                    <a:cubicBezTo>
                      <a:pt x="1301" y="341"/>
                      <a:pt x="1304" y="345"/>
                      <a:pt x="1304" y="352"/>
                    </a:cubicBezTo>
                    <a:cubicBezTo>
                      <a:pt x="1304" y="406"/>
                      <a:pt x="1304" y="406"/>
                      <a:pt x="1304" y="406"/>
                    </a:cubicBezTo>
                    <a:cubicBezTo>
                      <a:pt x="1239" y="406"/>
                      <a:pt x="1239" y="406"/>
                      <a:pt x="1239" y="406"/>
                    </a:cubicBezTo>
                    <a:cubicBezTo>
                      <a:pt x="1226" y="406"/>
                      <a:pt x="1217" y="415"/>
                      <a:pt x="1217" y="428"/>
                    </a:cubicBezTo>
                    <a:cubicBezTo>
                      <a:pt x="1217" y="442"/>
                      <a:pt x="1226" y="452"/>
                      <a:pt x="1239" y="452"/>
                    </a:cubicBezTo>
                    <a:cubicBezTo>
                      <a:pt x="1304" y="452"/>
                      <a:pt x="1304" y="452"/>
                      <a:pt x="1304" y="452"/>
                    </a:cubicBezTo>
                    <a:cubicBezTo>
                      <a:pt x="1304" y="541"/>
                      <a:pt x="1304" y="541"/>
                      <a:pt x="1304" y="541"/>
                    </a:cubicBezTo>
                    <a:cubicBezTo>
                      <a:pt x="1304" y="566"/>
                      <a:pt x="1285" y="587"/>
                      <a:pt x="1260" y="587"/>
                    </a:cubicBezTo>
                    <a:close/>
                    <a:moveTo>
                      <a:pt x="1082" y="722"/>
                    </a:moveTo>
                    <a:cubicBezTo>
                      <a:pt x="1018" y="722"/>
                      <a:pt x="969" y="673"/>
                      <a:pt x="969" y="609"/>
                    </a:cubicBezTo>
                    <a:cubicBezTo>
                      <a:pt x="969" y="546"/>
                      <a:pt x="1018" y="496"/>
                      <a:pt x="1082" y="496"/>
                    </a:cubicBezTo>
                    <a:cubicBezTo>
                      <a:pt x="1145" y="496"/>
                      <a:pt x="1194" y="546"/>
                      <a:pt x="1194" y="609"/>
                    </a:cubicBezTo>
                    <a:cubicBezTo>
                      <a:pt x="1194" y="673"/>
                      <a:pt x="1145" y="722"/>
                      <a:pt x="1082" y="722"/>
                    </a:cubicBezTo>
                    <a:close/>
                    <a:moveTo>
                      <a:pt x="270" y="722"/>
                    </a:moveTo>
                    <a:cubicBezTo>
                      <a:pt x="208" y="722"/>
                      <a:pt x="158" y="673"/>
                      <a:pt x="158" y="609"/>
                    </a:cubicBezTo>
                    <a:cubicBezTo>
                      <a:pt x="158" y="546"/>
                      <a:pt x="208" y="496"/>
                      <a:pt x="270" y="496"/>
                    </a:cubicBezTo>
                    <a:cubicBezTo>
                      <a:pt x="334" y="496"/>
                      <a:pt x="383" y="546"/>
                      <a:pt x="383" y="609"/>
                    </a:cubicBezTo>
                    <a:cubicBezTo>
                      <a:pt x="383" y="673"/>
                      <a:pt x="334" y="722"/>
                      <a:pt x="270" y="722"/>
                    </a:cubicBezTo>
                    <a:close/>
                    <a:moveTo>
                      <a:pt x="699" y="136"/>
                    </a:moveTo>
                    <a:cubicBezTo>
                      <a:pt x="941" y="136"/>
                      <a:pt x="941" y="136"/>
                      <a:pt x="941" y="136"/>
                    </a:cubicBezTo>
                    <a:cubicBezTo>
                      <a:pt x="997" y="226"/>
                      <a:pt x="997" y="226"/>
                      <a:pt x="997" y="226"/>
                    </a:cubicBezTo>
                    <a:cubicBezTo>
                      <a:pt x="699" y="226"/>
                      <a:pt x="699" y="226"/>
                      <a:pt x="699" y="226"/>
                    </a:cubicBezTo>
                    <a:lnTo>
                      <a:pt x="699" y="136"/>
                    </a:lnTo>
                    <a:close/>
                    <a:moveTo>
                      <a:pt x="361" y="226"/>
                    </a:moveTo>
                    <a:cubicBezTo>
                      <a:pt x="361" y="136"/>
                      <a:pt x="361" y="136"/>
                      <a:pt x="361" y="136"/>
                    </a:cubicBezTo>
                    <a:cubicBezTo>
                      <a:pt x="653" y="136"/>
                      <a:pt x="653" y="136"/>
                      <a:pt x="653" y="136"/>
                    </a:cubicBezTo>
                    <a:cubicBezTo>
                      <a:pt x="653" y="226"/>
                      <a:pt x="653" y="226"/>
                      <a:pt x="653" y="226"/>
                    </a:cubicBezTo>
                    <a:lnTo>
                      <a:pt x="361" y="226"/>
                    </a:lnTo>
                    <a:close/>
                    <a:moveTo>
                      <a:pt x="1350" y="541"/>
                    </a:moveTo>
                    <a:cubicBezTo>
                      <a:pt x="1350" y="350"/>
                      <a:pt x="1350" y="350"/>
                      <a:pt x="1350" y="350"/>
                    </a:cubicBezTo>
                    <a:cubicBezTo>
                      <a:pt x="1350" y="318"/>
                      <a:pt x="1325" y="293"/>
                      <a:pt x="1293" y="293"/>
                    </a:cubicBezTo>
                    <a:cubicBezTo>
                      <a:pt x="1201" y="293"/>
                      <a:pt x="1201" y="293"/>
                      <a:pt x="1201" y="293"/>
                    </a:cubicBezTo>
                    <a:cubicBezTo>
                      <a:pt x="1136" y="293"/>
                      <a:pt x="1072" y="258"/>
                      <a:pt x="1037" y="201"/>
                    </a:cubicBezTo>
                    <a:cubicBezTo>
                      <a:pt x="960" y="75"/>
                      <a:pt x="960" y="75"/>
                      <a:pt x="960" y="75"/>
                    </a:cubicBezTo>
                    <a:cubicBezTo>
                      <a:pt x="933" y="29"/>
                      <a:pt x="881" y="0"/>
                      <a:pt x="827" y="0"/>
                    </a:cubicBezTo>
                    <a:cubicBezTo>
                      <a:pt x="367" y="0"/>
                      <a:pt x="367" y="0"/>
                      <a:pt x="367" y="0"/>
                    </a:cubicBezTo>
                    <a:cubicBezTo>
                      <a:pt x="313" y="0"/>
                      <a:pt x="264" y="29"/>
                      <a:pt x="235" y="75"/>
                    </a:cubicBezTo>
                    <a:cubicBezTo>
                      <a:pt x="122" y="258"/>
                      <a:pt x="122" y="258"/>
                      <a:pt x="122" y="258"/>
                    </a:cubicBezTo>
                    <a:cubicBezTo>
                      <a:pt x="108" y="280"/>
                      <a:pt x="83" y="293"/>
                      <a:pt x="56" y="293"/>
                    </a:cubicBezTo>
                    <a:cubicBezTo>
                      <a:pt x="41" y="293"/>
                      <a:pt x="27" y="300"/>
                      <a:pt x="16" y="309"/>
                    </a:cubicBezTo>
                    <a:cubicBezTo>
                      <a:pt x="7" y="320"/>
                      <a:pt x="0" y="334"/>
                      <a:pt x="0" y="350"/>
                    </a:cubicBezTo>
                    <a:cubicBezTo>
                      <a:pt x="0" y="553"/>
                      <a:pt x="0" y="553"/>
                      <a:pt x="0" y="553"/>
                    </a:cubicBezTo>
                    <a:cubicBezTo>
                      <a:pt x="0" y="595"/>
                      <a:pt x="36" y="632"/>
                      <a:pt x="79" y="632"/>
                    </a:cubicBezTo>
                    <a:cubicBezTo>
                      <a:pt x="114" y="632"/>
                      <a:pt x="114" y="632"/>
                      <a:pt x="114" y="632"/>
                    </a:cubicBezTo>
                    <a:cubicBezTo>
                      <a:pt x="125" y="709"/>
                      <a:pt x="190" y="767"/>
                      <a:pt x="270" y="767"/>
                    </a:cubicBezTo>
                    <a:cubicBezTo>
                      <a:pt x="351" y="767"/>
                      <a:pt x="416" y="709"/>
                      <a:pt x="426" y="632"/>
                    </a:cubicBezTo>
                    <a:cubicBezTo>
                      <a:pt x="925" y="632"/>
                      <a:pt x="925" y="632"/>
                      <a:pt x="925" y="632"/>
                    </a:cubicBezTo>
                    <a:cubicBezTo>
                      <a:pt x="936" y="709"/>
                      <a:pt x="1001" y="767"/>
                      <a:pt x="1082" y="767"/>
                    </a:cubicBezTo>
                    <a:cubicBezTo>
                      <a:pt x="1162" y="767"/>
                      <a:pt x="1227" y="709"/>
                      <a:pt x="1238" y="632"/>
                    </a:cubicBezTo>
                    <a:cubicBezTo>
                      <a:pt x="1262" y="632"/>
                      <a:pt x="1262" y="632"/>
                      <a:pt x="1262" y="632"/>
                    </a:cubicBezTo>
                    <a:cubicBezTo>
                      <a:pt x="1312" y="632"/>
                      <a:pt x="1352" y="591"/>
                      <a:pt x="1350" y="541"/>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7" name="Freeform 65">
                <a:extLst>
                  <a:ext uri="{FF2B5EF4-FFF2-40B4-BE49-F238E27FC236}">
                    <a16:creationId xmlns:a16="http://schemas.microsoft.com/office/drawing/2014/main" id="{ABEF9C59-645F-BD51-394A-97D54E1356A4}"/>
                  </a:ext>
                </a:extLst>
              </p:cNvPr>
              <p:cNvSpPr>
                <a:spLocks/>
              </p:cNvSpPr>
              <p:nvPr/>
            </p:nvSpPr>
            <p:spPr bwMode="auto">
              <a:xfrm>
                <a:off x="1627188" y="2230438"/>
                <a:ext cx="58738" cy="33337"/>
              </a:xfrm>
              <a:custGeom>
                <a:avLst/>
                <a:gdLst>
                  <a:gd name="T0" fmla="*/ 136 w 158"/>
                  <a:gd name="T1" fmla="*/ 0 h 89"/>
                  <a:gd name="T2" fmla="*/ 23 w 158"/>
                  <a:gd name="T3" fmla="*/ 0 h 89"/>
                  <a:gd name="T4" fmla="*/ 0 w 158"/>
                  <a:gd name="T5" fmla="*/ 22 h 89"/>
                  <a:gd name="T6" fmla="*/ 23 w 158"/>
                  <a:gd name="T7" fmla="*/ 45 h 89"/>
                  <a:gd name="T8" fmla="*/ 113 w 158"/>
                  <a:gd name="T9" fmla="*/ 45 h 89"/>
                  <a:gd name="T10" fmla="*/ 113 w 158"/>
                  <a:gd name="T11" fmla="*/ 67 h 89"/>
                  <a:gd name="T12" fmla="*/ 136 w 158"/>
                  <a:gd name="T13" fmla="*/ 89 h 89"/>
                  <a:gd name="T14" fmla="*/ 158 w 158"/>
                  <a:gd name="T15" fmla="*/ 67 h 89"/>
                  <a:gd name="T16" fmla="*/ 158 w 158"/>
                  <a:gd name="T17" fmla="*/ 22 h 89"/>
                  <a:gd name="T18" fmla="*/ 136 w 158"/>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89">
                    <a:moveTo>
                      <a:pt x="136" y="0"/>
                    </a:moveTo>
                    <a:cubicBezTo>
                      <a:pt x="23" y="0"/>
                      <a:pt x="23" y="0"/>
                      <a:pt x="23" y="0"/>
                    </a:cubicBezTo>
                    <a:cubicBezTo>
                      <a:pt x="9" y="0"/>
                      <a:pt x="0" y="8"/>
                      <a:pt x="0" y="22"/>
                    </a:cubicBezTo>
                    <a:cubicBezTo>
                      <a:pt x="0" y="35"/>
                      <a:pt x="9" y="45"/>
                      <a:pt x="23" y="45"/>
                    </a:cubicBezTo>
                    <a:cubicBezTo>
                      <a:pt x="113" y="45"/>
                      <a:pt x="113" y="45"/>
                      <a:pt x="113" y="45"/>
                    </a:cubicBezTo>
                    <a:cubicBezTo>
                      <a:pt x="113" y="67"/>
                      <a:pt x="113" y="67"/>
                      <a:pt x="113" y="67"/>
                    </a:cubicBezTo>
                    <a:cubicBezTo>
                      <a:pt x="113" y="81"/>
                      <a:pt x="122" y="89"/>
                      <a:pt x="136" y="89"/>
                    </a:cubicBezTo>
                    <a:cubicBezTo>
                      <a:pt x="149" y="89"/>
                      <a:pt x="158" y="81"/>
                      <a:pt x="158" y="67"/>
                    </a:cubicBezTo>
                    <a:cubicBezTo>
                      <a:pt x="158" y="22"/>
                      <a:pt x="158" y="22"/>
                      <a:pt x="158" y="22"/>
                    </a:cubicBezTo>
                    <a:cubicBezTo>
                      <a:pt x="158" y="8"/>
                      <a:pt x="149"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grpSp>
        <p:nvGrpSpPr>
          <p:cNvPr id="114" name="Group 113">
            <a:extLst>
              <a:ext uri="{FF2B5EF4-FFF2-40B4-BE49-F238E27FC236}">
                <a16:creationId xmlns:a16="http://schemas.microsoft.com/office/drawing/2014/main" id="{00534C6D-9A54-FDE2-4880-DBD84E0E328C}"/>
              </a:ext>
            </a:extLst>
          </p:cNvPr>
          <p:cNvGrpSpPr/>
          <p:nvPr/>
        </p:nvGrpSpPr>
        <p:grpSpPr>
          <a:xfrm>
            <a:off x="6263471" y="3931067"/>
            <a:ext cx="393911" cy="393911"/>
            <a:chOff x="6263471" y="3931067"/>
            <a:chExt cx="393911" cy="393911"/>
          </a:xfrm>
        </p:grpSpPr>
        <p:grpSp>
          <p:nvGrpSpPr>
            <p:cNvPr id="100" name="Group 99">
              <a:extLst>
                <a:ext uri="{FF2B5EF4-FFF2-40B4-BE49-F238E27FC236}">
                  <a16:creationId xmlns:a16="http://schemas.microsoft.com/office/drawing/2014/main" id="{7B2B2E72-3C32-B7CE-F576-E824C8AA2A9F}"/>
                </a:ext>
              </a:extLst>
            </p:cNvPr>
            <p:cNvGrpSpPr/>
            <p:nvPr/>
          </p:nvGrpSpPr>
          <p:grpSpPr>
            <a:xfrm>
              <a:off x="6263471" y="3931067"/>
              <a:ext cx="393911" cy="393911"/>
              <a:chOff x="741956" y="2818626"/>
              <a:chExt cx="393911" cy="393911"/>
            </a:xfrm>
          </p:grpSpPr>
          <p:grpSp>
            <p:nvGrpSpPr>
              <p:cNvPr id="106" name="Group 105">
                <a:extLst>
                  <a:ext uri="{FF2B5EF4-FFF2-40B4-BE49-F238E27FC236}">
                    <a16:creationId xmlns:a16="http://schemas.microsoft.com/office/drawing/2014/main" id="{6C87C922-4B98-ADC7-C437-A1E7434CDBC3}"/>
                  </a:ext>
                </a:extLst>
              </p:cNvPr>
              <p:cNvGrpSpPr/>
              <p:nvPr/>
            </p:nvGrpSpPr>
            <p:grpSpPr>
              <a:xfrm>
                <a:off x="831564" y="2922149"/>
                <a:ext cx="233710" cy="220435"/>
                <a:chOff x="6960770" y="1581911"/>
                <a:chExt cx="486402" cy="484401"/>
              </a:xfrm>
              <a:solidFill>
                <a:schemeClr val="bg1"/>
              </a:solidFill>
            </p:grpSpPr>
            <p:sp>
              <p:nvSpPr>
                <p:cNvPr id="108" name="Freeform 31">
                  <a:extLst>
                    <a:ext uri="{FF2B5EF4-FFF2-40B4-BE49-F238E27FC236}">
                      <a16:creationId xmlns:a16="http://schemas.microsoft.com/office/drawing/2014/main" id="{9FB18925-6C13-3694-F61A-2A18202B8AE5}"/>
                    </a:ext>
                  </a:extLst>
                </p:cNvPr>
                <p:cNvSpPr>
                  <a:spLocks noEditPoints="1"/>
                </p:cNvSpPr>
                <p:nvPr/>
              </p:nvSpPr>
              <p:spPr bwMode="auto">
                <a:xfrm>
                  <a:off x="6960770" y="1581911"/>
                  <a:ext cx="486402" cy="364300"/>
                </a:xfrm>
                <a:custGeom>
                  <a:avLst/>
                  <a:gdLst>
                    <a:gd name="T0" fmla="*/ 475 w 1088"/>
                    <a:gd name="T1" fmla="*/ 543 h 814"/>
                    <a:gd name="T2" fmla="*/ 475 w 1088"/>
                    <a:gd name="T3" fmla="*/ 543 h 814"/>
                    <a:gd name="T4" fmla="*/ 475 w 1088"/>
                    <a:gd name="T5" fmla="*/ 543 h 814"/>
                    <a:gd name="T6" fmla="*/ 475 w 1088"/>
                    <a:gd name="T7" fmla="*/ 407 h 814"/>
                    <a:gd name="T8" fmla="*/ 306 w 1088"/>
                    <a:gd name="T9" fmla="*/ 407 h 814"/>
                    <a:gd name="T10" fmla="*/ 331 w 1088"/>
                    <a:gd name="T11" fmla="*/ 543 h 814"/>
                    <a:gd name="T12" fmla="*/ 475 w 1088"/>
                    <a:gd name="T13" fmla="*/ 543 h 814"/>
                    <a:gd name="T14" fmla="*/ 679 w 1088"/>
                    <a:gd name="T15" fmla="*/ 543 h 814"/>
                    <a:gd name="T16" fmla="*/ 679 w 1088"/>
                    <a:gd name="T17" fmla="*/ 407 h 814"/>
                    <a:gd name="T18" fmla="*/ 543 w 1088"/>
                    <a:gd name="T19" fmla="*/ 407 h 814"/>
                    <a:gd name="T20" fmla="*/ 543 w 1088"/>
                    <a:gd name="T21" fmla="*/ 543 h 814"/>
                    <a:gd name="T22" fmla="*/ 679 w 1088"/>
                    <a:gd name="T23" fmla="*/ 543 h 814"/>
                    <a:gd name="T24" fmla="*/ 860 w 1088"/>
                    <a:gd name="T25" fmla="*/ 543 h 814"/>
                    <a:gd name="T26" fmla="*/ 917 w 1088"/>
                    <a:gd name="T27" fmla="*/ 407 h 814"/>
                    <a:gd name="T28" fmla="*/ 747 w 1088"/>
                    <a:gd name="T29" fmla="*/ 407 h 814"/>
                    <a:gd name="T30" fmla="*/ 747 w 1088"/>
                    <a:gd name="T31" fmla="*/ 543 h 814"/>
                    <a:gd name="T32" fmla="*/ 860 w 1088"/>
                    <a:gd name="T33" fmla="*/ 543 h 814"/>
                    <a:gd name="T34" fmla="*/ 747 w 1088"/>
                    <a:gd name="T35" fmla="*/ 204 h 814"/>
                    <a:gd name="T36" fmla="*/ 747 w 1088"/>
                    <a:gd name="T37" fmla="*/ 339 h 814"/>
                    <a:gd name="T38" fmla="*/ 945 w 1088"/>
                    <a:gd name="T39" fmla="*/ 339 h 814"/>
                    <a:gd name="T40" fmla="*/ 1001 w 1088"/>
                    <a:gd name="T41" fmla="*/ 204 h 814"/>
                    <a:gd name="T42" fmla="*/ 747 w 1088"/>
                    <a:gd name="T43" fmla="*/ 204 h 814"/>
                    <a:gd name="T44" fmla="*/ 543 w 1088"/>
                    <a:gd name="T45" fmla="*/ 204 h 814"/>
                    <a:gd name="T46" fmla="*/ 543 w 1088"/>
                    <a:gd name="T47" fmla="*/ 339 h 814"/>
                    <a:gd name="T48" fmla="*/ 679 w 1088"/>
                    <a:gd name="T49" fmla="*/ 339 h 814"/>
                    <a:gd name="T50" fmla="*/ 679 w 1088"/>
                    <a:gd name="T51" fmla="*/ 204 h 814"/>
                    <a:gd name="T52" fmla="*/ 543 w 1088"/>
                    <a:gd name="T53" fmla="*/ 204 h 814"/>
                    <a:gd name="T54" fmla="*/ 269 w 1088"/>
                    <a:gd name="T55" fmla="*/ 204 h 814"/>
                    <a:gd name="T56" fmla="*/ 294 w 1088"/>
                    <a:gd name="T57" fmla="*/ 339 h 814"/>
                    <a:gd name="T58" fmla="*/ 475 w 1088"/>
                    <a:gd name="T59" fmla="*/ 339 h 814"/>
                    <a:gd name="T60" fmla="*/ 475 w 1088"/>
                    <a:gd name="T61" fmla="*/ 204 h 814"/>
                    <a:gd name="T62" fmla="*/ 269 w 1088"/>
                    <a:gd name="T63" fmla="*/ 204 h 814"/>
                    <a:gd name="T64" fmla="*/ 34 w 1088"/>
                    <a:gd name="T65" fmla="*/ 0 h 814"/>
                    <a:gd name="T66" fmla="*/ 204 w 1088"/>
                    <a:gd name="T67" fmla="*/ 0 h 814"/>
                    <a:gd name="T68" fmla="*/ 237 w 1088"/>
                    <a:gd name="T69" fmla="*/ 28 h 814"/>
                    <a:gd name="T70" fmla="*/ 257 w 1088"/>
                    <a:gd name="T71" fmla="*/ 136 h 814"/>
                    <a:gd name="T72" fmla="*/ 1052 w 1088"/>
                    <a:gd name="T73" fmla="*/ 136 h 814"/>
                    <a:gd name="T74" fmla="*/ 1081 w 1088"/>
                    <a:gd name="T75" fmla="*/ 151 h 814"/>
                    <a:gd name="T76" fmla="*/ 1083 w 1088"/>
                    <a:gd name="T77" fmla="*/ 183 h 814"/>
                    <a:gd name="T78" fmla="*/ 914 w 1088"/>
                    <a:gd name="T79" fmla="*/ 590 h 814"/>
                    <a:gd name="T80" fmla="*/ 883 w 1088"/>
                    <a:gd name="T81" fmla="*/ 611 h 814"/>
                    <a:gd name="T82" fmla="*/ 343 w 1088"/>
                    <a:gd name="T83" fmla="*/ 611 h 814"/>
                    <a:gd name="T84" fmla="*/ 368 w 1088"/>
                    <a:gd name="T85" fmla="*/ 746 h 814"/>
                    <a:gd name="T86" fmla="*/ 815 w 1088"/>
                    <a:gd name="T87" fmla="*/ 746 h 814"/>
                    <a:gd name="T88" fmla="*/ 849 w 1088"/>
                    <a:gd name="T89" fmla="*/ 780 h 814"/>
                    <a:gd name="T90" fmla="*/ 815 w 1088"/>
                    <a:gd name="T91" fmla="*/ 814 h 814"/>
                    <a:gd name="T92" fmla="*/ 340 w 1088"/>
                    <a:gd name="T93" fmla="*/ 814 h 814"/>
                    <a:gd name="T94" fmla="*/ 306 w 1088"/>
                    <a:gd name="T95" fmla="*/ 786 h 814"/>
                    <a:gd name="T96" fmla="*/ 176 w 1088"/>
                    <a:gd name="T97" fmla="*/ 68 h 814"/>
                    <a:gd name="T98" fmla="*/ 34 w 1088"/>
                    <a:gd name="T99" fmla="*/ 68 h 814"/>
                    <a:gd name="T100" fmla="*/ 0 w 1088"/>
                    <a:gd name="T101" fmla="*/ 34 h 814"/>
                    <a:gd name="T102" fmla="*/ 34 w 1088"/>
                    <a:gd name="T103"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8" h="814">
                      <a:moveTo>
                        <a:pt x="475" y="543"/>
                      </a:moveTo>
                      <a:cubicBezTo>
                        <a:pt x="475" y="543"/>
                        <a:pt x="475" y="543"/>
                        <a:pt x="475" y="543"/>
                      </a:cubicBezTo>
                      <a:moveTo>
                        <a:pt x="475" y="543"/>
                      </a:moveTo>
                      <a:cubicBezTo>
                        <a:pt x="475" y="407"/>
                        <a:pt x="475" y="407"/>
                        <a:pt x="475" y="407"/>
                      </a:cubicBezTo>
                      <a:cubicBezTo>
                        <a:pt x="306" y="407"/>
                        <a:pt x="306" y="407"/>
                        <a:pt x="306" y="407"/>
                      </a:cubicBezTo>
                      <a:cubicBezTo>
                        <a:pt x="331" y="543"/>
                        <a:pt x="331" y="543"/>
                        <a:pt x="331" y="543"/>
                      </a:cubicBezTo>
                      <a:lnTo>
                        <a:pt x="475" y="543"/>
                      </a:lnTo>
                      <a:close/>
                      <a:moveTo>
                        <a:pt x="679" y="543"/>
                      </a:moveTo>
                      <a:cubicBezTo>
                        <a:pt x="679" y="407"/>
                        <a:pt x="679" y="407"/>
                        <a:pt x="679" y="407"/>
                      </a:cubicBezTo>
                      <a:cubicBezTo>
                        <a:pt x="543" y="407"/>
                        <a:pt x="543" y="407"/>
                        <a:pt x="543" y="407"/>
                      </a:cubicBezTo>
                      <a:cubicBezTo>
                        <a:pt x="543" y="543"/>
                        <a:pt x="543" y="543"/>
                        <a:pt x="543" y="543"/>
                      </a:cubicBezTo>
                      <a:lnTo>
                        <a:pt x="679" y="543"/>
                      </a:lnTo>
                      <a:close/>
                      <a:moveTo>
                        <a:pt x="860" y="543"/>
                      </a:moveTo>
                      <a:cubicBezTo>
                        <a:pt x="917" y="407"/>
                        <a:pt x="917" y="407"/>
                        <a:pt x="917" y="407"/>
                      </a:cubicBezTo>
                      <a:cubicBezTo>
                        <a:pt x="747" y="407"/>
                        <a:pt x="747" y="407"/>
                        <a:pt x="747" y="407"/>
                      </a:cubicBezTo>
                      <a:cubicBezTo>
                        <a:pt x="747" y="543"/>
                        <a:pt x="747" y="543"/>
                        <a:pt x="747" y="543"/>
                      </a:cubicBezTo>
                      <a:lnTo>
                        <a:pt x="860" y="543"/>
                      </a:lnTo>
                      <a:close/>
                      <a:moveTo>
                        <a:pt x="747" y="204"/>
                      </a:moveTo>
                      <a:cubicBezTo>
                        <a:pt x="747" y="339"/>
                        <a:pt x="747" y="339"/>
                        <a:pt x="747" y="339"/>
                      </a:cubicBezTo>
                      <a:cubicBezTo>
                        <a:pt x="945" y="339"/>
                        <a:pt x="945" y="339"/>
                        <a:pt x="945" y="339"/>
                      </a:cubicBezTo>
                      <a:cubicBezTo>
                        <a:pt x="1001" y="204"/>
                        <a:pt x="1001" y="204"/>
                        <a:pt x="1001" y="204"/>
                      </a:cubicBezTo>
                      <a:lnTo>
                        <a:pt x="747" y="204"/>
                      </a:lnTo>
                      <a:close/>
                      <a:moveTo>
                        <a:pt x="543" y="204"/>
                      </a:moveTo>
                      <a:cubicBezTo>
                        <a:pt x="543" y="339"/>
                        <a:pt x="543" y="339"/>
                        <a:pt x="543" y="339"/>
                      </a:cubicBezTo>
                      <a:cubicBezTo>
                        <a:pt x="679" y="339"/>
                        <a:pt x="679" y="339"/>
                        <a:pt x="679" y="339"/>
                      </a:cubicBezTo>
                      <a:cubicBezTo>
                        <a:pt x="679" y="204"/>
                        <a:pt x="679" y="204"/>
                        <a:pt x="679" y="204"/>
                      </a:cubicBezTo>
                      <a:lnTo>
                        <a:pt x="543" y="204"/>
                      </a:lnTo>
                      <a:close/>
                      <a:moveTo>
                        <a:pt x="269" y="204"/>
                      </a:moveTo>
                      <a:cubicBezTo>
                        <a:pt x="294" y="339"/>
                        <a:pt x="294" y="339"/>
                        <a:pt x="294" y="339"/>
                      </a:cubicBezTo>
                      <a:cubicBezTo>
                        <a:pt x="475" y="339"/>
                        <a:pt x="475" y="339"/>
                        <a:pt x="475" y="339"/>
                      </a:cubicBezTo>
                      <a:cubicBezTo>
                        <a:pt x="475" y="204"/>
                        <a:pt x="475" y="204"/>
                        <a:pt x="475" y="204"/>
                      </a:cubicBezTo>
                      <a:lnTo>
                        <a:pt x="269" y="204"/>
                      </a:lnTo>
                      <a:close/>
                      <a:moveTo>
                        <a:pt x="34" y="0"/>
                      </a:moveTo>
                      <a:cubicBezTo>
                        <a:pt x="204" y="0"/>
                        <a:pt x="204" y="0"/>
                        <a:pt x="204" y="0"/>
                      </a:cubicBezTo>
                      <a:cubicBezTo>
                        <a:pt x="220" y="0"/>
                        <a:pt x="234" y="12"/>
                        <a:pt x="237" y="28"/>
                      </a:cubicBezTo>
                      <a:cubicBezTo>
                        <a:pt x="257" y="136"/>
                        <a:pt x="257" y="136"/>
                        <a:pt x="257" y="136"/>
                      </a:cubicBezTo>
                      <a:cubicBezTo>
                        <a:pt x="1052" y="136"/>
                        <a:pt x="1052" y="136"/>
                        <a:pt x="1052" y="136"/>
                      </a:cubicBezTo>
                      <a:cubicBezTo>
                        <a:pt x="1064" y="136"/>
                        <a:pt x="1074" y="141"/>
                        <a:pt x="1081" y="151"/>
                      </a:cubicBezTo>
                      <a:cubicBezTo>
                        <a:pt x="1087" y="160"/>
                        <a:pt x="1088" y="172"/>
                        <a:pt x="1083" y="183"/>
                      </a:cubicBezTo>
                      <a:cubicBezTo>
                        <a:pt x="914" y="590"/>
                        <a:pt x="914" y="590"/>
                        <a:pt x="914" y="590"/>
                      </a:cubicBezTo>
                      <a:cubicBezTo>
                        <a:pt x="909" y="602"/>
                        <a:pt x="896" y="611"/>
                        <a:pt x="883" y="611"/>
                      </a:cubicBezTo>
                      <a:cubicBezTo>
                        <a:pt x="343" y="611"/>
                        <a:pt x="343" y="611"/>
                        <a:pt x="343" y="611"/>
                      </a:cubicBezTo>
                      <a:cubicBezTo>
                        <a:pt x="368" y="746"/>
                        <a:pt x="368" y="746"/>
                        <a:pt x="368" y="746"/>
                      </a:cubicBezTo>
                      <a:cubicBezTo>
                        <a:pt x="815" y="746"/>
                        <a:pt x="815" y="746"/>
                        <a:pt x="815" y="746"/>
                      </a:cubicBezTo>
                      <a:cubicBezTo>
                        <a:pt x="833" y="746"/>
                        <a:pt x="849" y="761"/>
                        <a:pt x="849" y="780"/>
                      </a:cubicBezTo>
                      <a:cubicBezTo>
                        <a:pt x="849" y="799"/>
                        <a:pt x="833" y="814"/>
                        <a:pt x="815" y="814"/>
                      </a:cubicBezTo>
                      <a:cubicBezTo>
                        <a:pt x="340" y="814"/>
                        <a:pt x="340" y="814"/>
                        <a:pt x="340" y="814"/>
                      </a:cubicBezTo>
                      <a:cubicBezTo>
                        <a:pt x="323" y="814"/>
                        <a:pt x="309" y="802"/>
                        <a:pt x="306" y="786"/>
                      </a:cubicBezTo>
                      <a:cubicBezTo>
                        <a:pt x="176" y="68"/>
                        <a:pt x="176" y="68"/>
                        <a:pt x="176" y="68"/>
                      </a:cubicBezTo>
                      <a:cubicBezTo>
                        <a:pt x="34" y="68"/>
                        <a:pt x="34" y="68"/>
                        <a:pt x="34" y="68"/>
                      </a:cubicBezTo>
                      <a:cubicBezTo>
                        <a:pt x="16" y="68"/>
                        <a:pt x="0" y="53"/>
                        <a:pt x="0" y="34"/>
                      </a:cubicBezTo>
                      <a:cubicBezTo>
                        <a:pt x="0" y="15"/>
                        <a:pt x="16" y="0"/>
                        <a:pt x="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09" name="Freeform 32">
                  <a:extLst>
                    <a:ext uri="{FF2B5EF4-FFF2-40B4-BE49-F238E27FC236}">
                      <a16:creationId xmlns:a16="http://schemas.microsoft.com/office/drawing/2014/main" id="{982D3ACB-224A-4F82-8371-FA5DB1B1513A}"/>
                    </a:ext>
                  </a:extLst>
                </p:cNvPr>
                <p:cNvSpPr>
                  <a:spLocks noEditPoints="1"/>
                </p:cNvSpPr>
                <p:nvPr/>
              </p:nvSpPr>
              <p:spPr bwMode="auto">
                <a:xfrm>
                  <a:off x="7234997" y="1976237"/>
                  <a:ext cx="90075" cy="90075"/>
                </a:xfrm>
                <a:custGeom>
                  <a:avLst/>
                  <a:gdLst>
                    <a:gd name="T0" fmla="*/ 102 w 204"/>
                    <a:gd name="T1" fmla="*/ 0 h 203"/>
                    <a:gd name="T2" fmla="*/ 102 w 204"/>
                    <a:gd name="T3" fmla="*/ 0 h 203"/>
                    <a:gd name="T4" fmla="*/ 102 w 204"/>
                    <a:gd name="T5" fmla="*/ 0 h 203"/>
                    <a:gd name="T6" fmla="*/ 204 w 204"/>
                    <a:gd name="T7" fmla="*/ 102 h 203"/>
                    <a:gd name="T8" fmla="*/ 102 w 204"/>
                    <a:gd name="T9" fmla="*/ 203 h 203"/>
                    <a:gd name="T10" fmla="*/ 0 w 204"/>
                    <a:gd name="T11" fmla="*/ 102 h 203"/>
                    <a:gd name="T12" fmla="*/ 102 w 20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4" h="203">
                      <a:moveTo>
                        <a:pt x="102" y="0"/>
                      </a:moveTo>
                      <a:cubicBezTo>
                        <a:pt x="102" y="0"/>
                        <a:pt x="102" y="0"/>
                        <a:pt x="102" y="0"/>
                      </a:cubicBezTo>
                      <a:moveTo>
                        <a:pt x="102" y="0"/>
                      </a:moveTo>
                      <a:cubicBezTo>
                        <a:pt x="158" y="0"/>
                        <a:pt x="204" y="45"/>
                        <a:pt x="204" y="102"/>
                      </a:cubicBezTo>
                      <a:cubicBezTo>
                        <a:pt x="204" y="158"/>
                        <a:pt x="158" y="203"/>
                        <a:pt x="102" y="203"/>
                      </a:cubicBezTo>
                      <a:cubicBezTo>
                        <a:pt x="46" y="203"/>
                        <a:pt x="0" y="158"/>
                        <a:pt x="0" y="102"/>
                      </a:cubicBezTo>
                      <a:cubicBezTo>
                        <a:pt x="0" y="45"/>
                        <a:pt x="46" y="0"/>
                        <a:pt x="10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10" name="Freeform 33">
                  <a:extLst>
                    <a:ext uri="{FF2B5EF4-FFF2-40B4-BE49-F238E27FC236}">
                      <a16:creationId xmlns:a16="http://schemas.microsoft.com/office/drawing/2014/main" id="{9307B867-D225-AAFE-A206-3646C9295859}"/>
                    </a:ext>
                  </a:extLst>
                </p:cNvPr>
                <p:cNvSpPr>
                  <a:spLocks noEditPoints="1"/>
                </p:cNvSpPr>
                <p:nvPr/>
              </p:nvSpPr>
              <p:spPr bwMode="auto">
                <a:xfrm>
                  <a:off x="7112895" y="1976237"/>
                  <a:ext cx="90075" cy="90075"/>
                </a:xfrm>
                <a:custGeom>
                  <a:avLst/>
                  <a:gdLst>
                    <a:gd name="T0" fmla="*/ 101 w 203"/>
                    <a:gd name="T1" fmla="*/ 0 h 203"/>
                    <a:gd name="T2" fmla="*/ 101 w 203"/>
                    <a:gd name="T3" fmla="*/ 0 h 203"/>
                    <a:gd name="T4" fmla="*/ 101 w 203"/>
                    <a:gd name="T5" fmla="*/ 0 h 203"/>
                    <a:gd name="T6" fmla="*/ 203 w 203"/>
                    <a:gd name="T7" fmla="*/ 102 h 203"/>
                    <a:gd name="T8" fmla="*/ 101 w 203"/>
                    <a:gd name="T9" fmla="*/ 203 h 203"/>
                    <a:gd name="T10" fmla="*/ 0 w 203"/>
                    <a:gd name="T11" fmla="*/ 102 h 203"/>
                    <a:gd name="T12" fmla="*/ 101 w 203"/>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01" y="0"/>
                      </a:moveTo>
                      <a:cubicBezTo>
                        <a:pt x="101" y="0"/>
                        <a:pt x="101" y="0"/>
                        <a:pt x="101" y="0"/>
                      </a:cubicBezTo>
                      <a:moveTo>
                        <a:pt x="101" y="0"/>
                      </a:moveTo>
                      <a:cubicBezTo>
                        <a:pt x="158" y="0"/>
                        <a:pt x="203" y="45"/>
                        <a:pt x="203" y="102"/>
                      </a:cubicBezTo>
                      <a:cubicBezTo>
                        <a:pt x="203" y="158"/>
                        <a:pt x="158" y="203"/>
                        <a:pt x="101" y="203"/>
                      </a:cubicBezTo>
                      <a:cubicBezTo>
                        <a:pt x="45" y="203"/>
                        <a:pt x="0" y="158"/>
                        <a:pt x="0" y="102"/>
                      </a:cubicBezTo>
                      <a:cubicBezTo>
                        <a:pt x="0" y="45"/>
                        <a:pt x="45" y="0"/>
                        <a:pt x="10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107" name="Oval 106">
                <a:extLst>
                  <a:ext uri="{FF2B5EF4-FFF2-40B4-BE49-F238E27FC236}">
                    <a16:creationId xmlns:a16="http://schemas.microsoft.com/office/drawing/2014/main" id="{6ACA4ECA-A6BD-0CC3-9DA4-3CCD33116F94}"/>
                  </a:ext>
                </a:extLst>
              </p:cNvPr>
              <p:cNvSpPr/>
              <p:nvPr/>
            </p:nvSpPr>
            <p:spPr>
              <a:xfrm>
                <a:off x="741956" y="2818626"/>
                <a:ext cx="393911" cy="393911"/>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E6D306C9-A382-EF4F-BEA1-D46BD83F35F1}"/>
                </a:ext>
              </a:extLst>
            </p:cNvPr>
            <p:cNvGrpSpPr/>
            <p:nvPr/>
          </p:nvGrpSpPr>
          <p:grpSpPr>
            <a:xfrm>
              <a:off x="6358623" y="4005396"/>
              <a:ext cx="248673" cy="220434"/>
              <a:chOff x="6210300" y="2456675"/>
              <a:chExt cx="652754" cy="578627"/>
            </a:xfrm>
            <a:solidFill>
              <a:schemeClr val="bg1"/>
            </a:solidFill>
          </p:grpSpPr>
          <p:sp>
            <p:nvSpPr>
              <p:cNvPr id="112" name="Freeform 43">
                <a:extLst>
                  <a:ext uri="{FF2B5EF4-FFF2-40B4-BE49-F238E27FC236}">
                    <a16:creationId xmlns:a16="http://schemas.microsoft.com/office/drawing/2014/main" id="{3C282CBB-115B-E669-574C-69AE89550765}"/>
                  </a:ext>
                </a:extLst>
              </p:cNvPr>
              <p:cNvSpPr>
                <a:spLocks noEditPoints="1"/>
              </p:cNvSpPr>
              <p:nvPr/>
            </p:nvSpPr>
            <p:spPr bwMode="auto">
              <a:xfrm>
                <a:off x="6289676" y="2456675"/>
                <a:ext cx="545892" cy="507192"/>
              </a:xfrm>
              <a:custGeom>
                <a:avLst/>
                <a:gdLst>
                  <a:gd name="T0" fmla="*/ 35 w 257"/>
                  <a:gd name="T1" fmla="*/ 238 h 239"/>
                  <a:gd name="T2" fmla="*/ 58 w 257"/>
                  <a:gd name="T3" fmla="*/ 204 h 239"/>
                  <a:gd name="T4" fmla="*/ 84 w 257"/>
                  <a:gd name="T5" fmla="*/ 159 h 239"/>
                  <a:gd name="T6" fmla="*/ 104 w 257"/>
                  <a:gd name="T7" fmla="*/ 162 h 239"/>
                  <a:gd name="T8" fmla="*/ 127 w 257"/>
                  <a:gd name="T9" fmla="*/ 132 h 239"/>
                  <a:gd name="T10" fmla="*/ 193 w 257"/>
                  <a:gd name="T11" fmla="*/ 122 h 239"/>
                  <a:gd name="T12" fmla="*/ 221 w 257"/>
                  <a:gd name="T13" fmla="*/ 88 h 239"/>
                  <a:gd name="T14" fmla="*/ 236 w 257"/>
                  <a:gd name="T15" fmla="*/ 28 h 239"/>
                  <a:gd name="T16" fmla="*/ 248 w 257"/>
                  <a:gd name="T17" fmla="*/ 45 h 239"/>
                  <a:gd name="T18" fmla="*/ 255 w 257"/>
                  <a:gd name="T19" fmla="*/ 35 h 239"/>
                  <a:gd name="T20" fmla="*/ 238 w 257"/>
                  <a:gd name="T21" fmla="*/ 1 h 239"/>
                  <a:gd name="T22" fmla="*/ 202 w 257"/>
                  <a:gd name="T23" fmla="*/ 14 h 239"/>
                  <a:gd name="T24" fmla="*/ 208 w 257"/>
                  <a:gd name="T25" fmla="*/ 28 h 239"/>
                  <a:gd name="T26" fmla="*/ 202 w 257"/>
                  <a:gd name="T27" fmla="*/ 66 h 239"/>
                  <a:gd name="T28" fmla="*/ 188 w 257"/>
                  <a:gd name="T29" fmla="*/ 65 h 239"/>
                  <a:gd name="T30" fmla="*/ 166 w 257"/>
                  <a:gd name="T31" fmla="*/ 100 h 239"/>
                  <a:gd name="T32" fmla="*/ 98 w 257"/>
                  <a:gd name="T33" fmla="*/ 105 h 239"/>
                  <a:gd name="T34" fmla="*/ 70 w 257"/>
                  <a:gd name="T35" fmla="*/ 139 h 239"/>
                  <a:gd name="T36" fmla="*/ 42 w 257"/>
                  <a:gd name="T37" fmla="*/ 184 h 239"/>
                  <a:gd name="T38" fmla="*/ 24 w 257"/>
                  <a:gd name="T39" fmla="*/ 182 h 239"/>
                  <a:gd name="T40" fmla="*/ 1 w 257"/>
                  <a:gd name="T41" fmla="*/ 215 h 239"/>
                  <a:gd name="T42" fmla="*/ 191 w 257"/>
                  <a:gd name="T43" fmla="*/ 80 h 239"/>
                  <a:gd name="T44" fmla="*/ 207 w 257"/>
                  <a:gd name="T45" fmla="*/ 91 h 239"/>
                  <a:gd name="T46" fmla="*/ 193 w 257"/>
                  <a:gd name="T47" fmla="*/ 107 h 239"/>
                  <a:gd name="T48" fmla="*/ 191 w 257"/>
                  <a:gd name="T49" fmla="*/ 80 h 239"/>
                  <a:gd name="T50" fmla="*/ 98 w 257"/>
                  <a:gd name="T51" fmla="*/ 120 h 239"/>
                  <a:gd name="T52" fmla="*/ 109 w 257"/>
                  <a:gd name="T53" fmla="*/ 142 h 239"/>
                  <a:gd name="T54" fmla="*/ 98 w 257"/>
                  <a:gd name="T55" fmla="*/ 148 h 239"/>
                  <a:gd name="T56" fmla="*/ 96 w 257"/>
                  <a:gd name="T57" fmla="*/ 121 h 239"/>
                  <a:gd name="T58" fmla="*/ 27 w 257"/>
                  <a:gd name="T59" fmla="*/ 197 h 239"/>
                  <a:gd name="T60" fmla="*/ 43 w 257"/>
                  <a:gd name="T61" fmla="*/ 207 h 239"/>
                  <a:gd name="T62" fmla="*/ 32 w 257"/>
                  <a:gd name="T63" fmla="*/ 223 h 239"/>
                  <a:gd name="T64" fmla="*/ 16 w 257"/>
                  <a:gd name="T65" fmla="*/ 21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9">
                    <a:moveTo>
                      <a:pt x="30" y="239"/>
                    </a:moveTo>
                    <a:cubicBezTo>
                      <a:pt x="31" y="239"/>
                      <a:pt x="33" y="238"/>
                      <a:pt x="35" y="238"/>
                    </a:cubicBezTo>
                    <a:cubicBezTo>
                      <a:pt x="43" y="237"/>
                      <a:pt x="49" y="232"/>
                      <a:pt x="53" y="226"/>
                    </a:cubicBezTo>
                    <a:cubicBezTo>
                      <a:pt x="58" y="220"/>
                      <a:pt x="59" y="212"/>
                      <a:pt x="58" y="204"/>
                    </a:cubicBezTo>
                    <a:cubicBezTo>
                      <a:pt x="57" y="200"/>
                      <a:pt x="55" y="197"/>
                      <a:pt x="53" y="194"/>
                    </a:cubicBezTo>
                    <a:cubicBezTo>
                      <a:pt x="84" y="159"/>
                      <a:pt x="84" y="159"/>
                      <a:pt x="84" y="159"/>
                    </a:cubicBezTo>
                    <a:cubicBezTo>
                      <a:pt x="88" y="161"/>
                      <a:pt x="93" y="163"/>
                      <a:pt x="98" y="163"/>
                    </a:cubicBezTo>
                    <a:cubicBezTo>
                      <a:pt x="100" y="163"/>
                      <a:pt x="102" y="162"/>
                      <a:pt x="104" y="162"/>
                    </a:cubicBezTo>
                    <a:cubicBezTo>
                      <a:pt x="111" y="161"/>
                      <a:pt x="118" y="156"/>
                      <a:pt x="122" y="150"/>
                    </a:cubicBezTo>
                    <a:cubicBezTo>
                      <a:pt x="126" y="145"/>
                      <a:pt x="127" y="139"/>
                      <a:pt x="127" y="132"/>
                    </a:cubicBezTo>
                    <a:cubicBezTo>
                      <a:pt x="173" y="114"/>
                      <a:pt x="173" y="114"/>
                      <a:pt x="173" y="114"/>
                    </a:cubicBezTo>
                    <a:cubicBezTo>
                      <a:pt x="178" y="119"/>
                      <a:pt x="186" y="122"/>
                      <a:pt x="193" y="122"/>
                    </a:cubicBezTo>
                    <a:cubicBezTo>
                      <a:pt x="195" y="122"/>
                      <a:pt x="197" y="122"/>
                      <a:pt x="199" y="122"/>
                    </a:cubicBezTo>
                    <a:cubicBezTo>
                      <a:pt x="214" y="119"/>
                      <a:pt x="224" y="103"/>
                      <a:pt x="221" y="88"/>
                    </a:cubicBezTo>
                    <a:cubicBezTo>
                      <a:pt x="220" y="83"/>
                      <a:pt x="218" y="78"/>
                      <a:pt x="215" y="75"/>
                    </a:cubicBezTo>
                    <a:cubicBezTo>
                      <a:pt x="236" y="28"/>
                      <a:pt x="236" y="28"/>
                      <a:pt x="236" y="28"/>
                    </a:cubicBezTo>
                    <a:cubicBezTo>
                      <a:pt x="242" y="41"/>
                      <a:pt x="242" y="41"/>
                      <a:pt x="242" y="41"/>
                    </a:cubicBezTo>
                    <a:cubicBezTo>
                      <a:pt x="243" y="44"/>
                      <a:pt x="246" y="45"/>
                      <a:pt x="248" y="45"/>
                    </a:cubicBezTo>
                    <a:cubicBezTo>
                      <a:pt x="249" y="45"/>
                      <a:pt x="251" y="45"/>
                      <a:pt x="252" y="45"/>
                    </a:cubicBezTo>
                    <a:cubicBezTo>
                      <a:pt x="255" y="43"/>
                      <a:pt x="257" y="39"/>
                      <a:pt x="255" y="35"/>
                    </a:cubicBezTo>
                    <a:cubicBezTo>
                      <a:pt x="242" y="5"/>
                      <a:pt x="242" y="5"/>
                      <a:pt x="242" y="5"/>
                    </a:cubicBezTo>
                    <a:cubicBezTo>
                      <a:pt x="241" y="3"/>
                      <a:pt x="240" y="1"/>
                      <a:pt x="238" y="1"/>
                    </a:cubicBezTo>
                    <a:cubicBezTo>
                      <a:pt x="236" y="0"/>
                      <a:pt x="234" y="0"/>
                      <a:pt x="232" y="1"/>
                    </a:cubicBezTo>
                    <a:cubicBezTo>
                      <a:pt x="202" y="14"/>
                      <a:pt x="202" y="14"/>
                      <a:pt x="202" y="14"/>
                    </a:cubicBezTo>
                    <a:cubicBezTo>
                      <a:pt x="198" y="16"/>
                      <a:pt x="196" y="21"/>
                      <a:pt x="198" y="24"/>
                    </a:cubicBezTo>
                    <a:cubicBezTo>
                      <a:pt x="200" y="28"/>
                      <a:pt x="204" y="30"/>
                      <a:pt x="208" y="28"/>
                    </a:cubicBezTo>
                    <a:cubicBezTo>
                      <a:pt x="222" y="22"/>
                      <a:pt x="222" y="22"/>
                      <a:pt x="222" y="22"/>
                    </a:cubicBezTo>
                    <a:cubicBezTo>
                      <a:pt x="202" y="66"/>
                      <a:pt x="202" y="66"/>
                      <a:pt x="202" y="66"/>
                    </a:cubicBezTo>
                    <a:cubicBezTo>
                      <a:pt x="199" y="65"/>
                      <a:pt x="196" y="65"/>
                      <a:pt x="193" y="65"/>
                    </a:cubicBezTo>
                    <a:cubicBezTo>
                      <a:pt x="192" y="65"/>
                      <a:pt x="190" y="65"/>
                      <a:pt x="188" y="65"/>
                    </a:cubicBezTo>
                    <a:cubicBezTo>
                      <a:pt x="172" y="68"/>
                      <a:pt x="162" y="83"/>
                      <a:pt x="165" y="99"/>
                    </a:cubicBezTo>
                    <a:cubicBezTo>
                      <a:pt x="165" y="99"/>
                      <a:pt x="166" y="100"/>
                      <a:pt x="166" y="100"/>
                    </a:cubicBezTo>
                    <a:cubicBezTo>
                      <a:pt x="122" y="118"/>
                      <a:pt x="122" y="118"/>
                      <a:pt x="122" y="118"/>
                    </a:cubicBezTo>
                    <a:cubicBezTo>
                      <a:pt x="117" y="110"/>
                      <a:pt x="108" y="105"/>
                      <a:pt x="98" y="105"/>
                    </a:cubicBezTo>
                    <a:cubicBezTo>
                      <a:pt x="96" y="105"/>
                      <a:pt x="95" y="106"/>
                      <a:pt x="93" y="106"/>
                    </a:cubicBezTo>
                    <a:cubicBezTo>
                      <a:pt x="77" y="109"/>
                      <a:pt x="67" y="124"/>
                      <a:pt x="70" y="139"/>
                    </a:cubicBezTo>
                    <a:cubicBezTo>
                      <a:pt x="71" y="142"/>
                      <a:pt x="72" y="145"/>
                      <a:pt x="73" y="148"/>
                    </a:cubicBezTo>
                    <a:cubicBezTo>
                      <a:pt x="42" y="184"/>
                      <a:pt x="42" y="184"/>
                      <a:pt x="42" y="184"/>
                    </a:cubicBezTo>
                    <a:cubicBezTo>
                      <a:pt x="38" y="182"/>
                      <a:pt x="34" y="181"/>
                      <a:pt x="30" y="181"/>
                    </a:cubicBezTo>
                    <a:cubicBezTo>
                      <a:pt x="28" y="181"/>
                      <a:pt x="26" y="181"/>
                      <a:pt x="24" y="182"/>
                    </a:cubicBezTo>
                    <a:cubicBezTo>
                      <a:pt x="17" y="183"/>
                      <a:pt x="10" y="188"/>
                      <a:pt x="6" y="194"/>
                    </a:cubicBezTo>
                    <a:cubicBezTo>
                      <a:pt x="2" y="200"/>
                      <a:pt x="0" y="208"/>
                      <a:pt x="1" y="215"/>
                    </a:cubicBezTo>
                    <a:cubicBezTo>
                      <a:pt x="4" y="229"/>
                      <a:pt x="16" y="239"/>
                      <a:pt x="30" y="239"/>
                    </a:cubicBezTo>
                    <a:close/>
                    <a:moveTo>
                      <a:pt x="191" y="80"/>
                    </a:moveTo>
                    <a:cubicBezTo>
                      <a:pt x="192" y="80"/>
                      <a:pt x="193" y="80"/>
                      <a:pt x="193" y="80"/>
                    </a:cubicBezTo>
                    <a:cubicBezTo>
                      <a:pt x="200" y="80"/>
                      <a:pt x="205" y="84"/>
                      <a:pt x="207" y="91"/>
                    </a:cubicBezTo>
                    <a:cubicBezTo>
                      <a:pt x="208" y="98"/>
                      <a:pt x="203" y="105"/>
                      <a:pt x="196" y="107"/>
                    </a:cubicBezTo>
                    <a:cubicBezTo>
                      <a:pt x="195" y="107"/>
                      <a:pt x="194" y="107"/>
                      <a:pt x="193" y="107"/>
                    </a:cubicBezTo>
                    <a:cubicBezTo>
                      <a:pt x="187" y="107"/>
                      <a:pt x="181" y="102"/>
                      <a:pt x="180" y="96"/>
                    </a:cubicBezTo>
                    <a:cubicBezTo>
                      <a:pt x="179" y="89"/>
                      <a:pt x="183" y="82"/>
                      <a:pt x="191" y="80"/>
                    </a:cubicBezTo>
                    <a:close/>
                    <a:moveTo>
                      <a:pt x="96" y="121"/>
                    </a:moveTo>
                    <a:cubicBezTo>
                      <a:pt x="97" y="121"/>
                      <a:pt x="97" y="120"/>
                      <a:pt x="98" y="120"/>
                    </a:cubicBezTo>
                    <a:cubicBezTo>
                      <a:pt x="105" y="120"/>
                      <a:pt x="110" y="125"/>
                      <a:pt x="112" y="131"/>
                    </a:cubicBezTo>
                    <a:cubicBezTo>
                      <a:pt x="112" y="135"/>
                      <a:pt x="112" y="139"/>
                      <a:pt x="109" y="142"/>
                    </a:cubicBezTo>
                    <a:cubicBezTo>
                      <a:pt x="107" y="145"/>
                      <a:pt x="104" y="147"/>
                      <a:pt x="101" y="147"/>
                    </a:cubicBezTo>
                    <a:cubicBezTo>
                      <a:pt x="100" y="147"/>
                      <a:pt x="99" y="148"/>
                      <a:pt x="98" y="148"/>
                    </a:cubicBezTo>
                    <a:cubicBezTo>
                      <a:pt x="92" y="148"/>
                      <a:pt x="86" y="143"/>
                      <a:pt x="85" y="137"/>
                    </a:cubicBezTo>
                    <a:cubicBezTo>
                      <a:pt x="84" y="129"/>
                      <a:pt x="88" y="122"/>
                      <a:pt x="96" y="121"/>
                    </a:cubicBezTo>
                    <a:close/>
                    <a:moveTo>
                      <a:pt x="18" y="202"/>
                    </a:moveTo>
                    <a:cubicBezTo>
                      <a:pt x="20" y="199"/>
                      <a:pt x="23" y="197"/>
                      <a:pt x="27" y="197"/>
                    </a:cubicBezTo>
                    <a:cubicBezTo>
                      <a:pt x="28" y="196"/>
                      <a:pt x="29" y="196"/>
                      <a:pt x="30" y="196"/>
                    </a:cubicBezTo>
                    <a:cubicBezTo>
                      <a:pt x="36" y="196"/>
                      <a:pt x="42" y="201"/>
                      <a:pt x="43" y="207"/>
                    </a:cubicBezTo>
                    <a:cubicBezTo>
                      <a:pt x="44" y="211"/>
                      <a:pt x="43" y="215"/>
                      <a:pt x="41" y="218"/>
                    </a:cubicBezTo>
                    <a:cubicBezTo>
                      <a:pt x="39" y="221"/>
                      <a:pt x="36" y="223"/>
                      <a:pt x="32" y="223"/>
                    </a:cubicBezTo>
                    <a:cubicBezTo>
                      <a:pt x="31" y="223"/>
                      <a:pt x="30" y="223"/>
                      <a:pt x="30" y="223"/>
                    </a:cubicBezTo>
                    <a:cubicBezTo>
                      <a:pt x="23" y="223"/>
                      <a:pt x="18" y="219"/>
                      <a:pt x="16" y="213"/>
                    </a:cubicBezTo>
                    <a:cubicBezTo>
                      <a:pt x="16" y="209"/>
                      <a:pt x="16" y="205"/>
                      <a:pt x="18" y="202"/>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a:p>
            </p:txBody>
          </p:sp>
          <p:sp>
            <p:nvSpPr>
              <p:cNvPr id="113" name="Freeform 44">
                <a:extLst>
                  <a:ext uri="{FF2B5EF4-FFF2-40B4-BE49-F238E27FC236}">
                    <a16:creationId xmlns:a16="http://schemas.microsoft.com/office/drawing/2014/main" id="{63330153-2748-BDE8-4375-F636B81A36C9}"/>
                  </a:ext>
                </a:extLst>
              </p:cNvPr>
              <p:cNvSpPr>
                <a:spLocks/>
              </p:cNvSpPr>
              <p:nvPr/>
            </p:nvSpPr>
            <p:spPr bwMode="auto">
              <a:xfrm>
                <a:off x="6210300" y="2456675"/>
                <a:ext cx="652754" cy="578627"/>
              </a:xfrm>
              <a:custGeom>
                <a:avLst/>
                <a:gdLst>
                  <a:gd name="T0" fmla="*/ 296 w 304"/>
                  <a:gd name="T1" fmla="*/ 241 h 269"/>
                  <a:gd name="T2" fmla="*/ 31 w 304"/>
                  <a:gd name="T3" fmla="*/ 241 h 269"/>
                  <a:gd name="T4" fmla="*/ 31 w 304"/>
                  <a:gd name="T5" fmla="*/ 8 h 269"/>
                  <a:gd name="T6" fmla="*/ 24 w 304"/>
                  <a:gd name="T7" fmla="*/ 0 h 269"/>
                  <a:gd name="T8" fmla="*/ 16 w 304"/>
                  <a:gd name="T9" fmla="*/ 8 h 269"/>
                  <a:gd name="T10" fmla="*/ 16 w 304"/>
                  <a:gd name="T11" fmla="*/ 241 h 269"/>
                  <a:gd name="T12" fmla="*/ 8 w 304"/>
                  <a:gd name="T13" fmla="*/ 241 h 269"/>
                  <a:gd name="T14" fmla="*/ 0 w 304"/>
                  <a:gd name="T15" fmla="*/ 248 h 269"/>
                  <a:gd name="T16" fmla="*/ 8 w 304"/>
                  <a:gd name="T17" fmla="*/ 256 h 269"/>
                  <a:gd name="T18" fmla="*/ 16 w 304"/>
                  <a:gd name="T19" fmla="*/ 256 h 269"/>
                  <a:gd name="T20" fmla="*/ 16 w 304"/>
                  <a:gd name="T21" fmla="*/ 262 h 269"/>
                  <a:gd name="T22" fmla="*/ 24 w 304"/>
                  <a:gd name="T23" fmla="*/ 269 h 269"/>
                  <a:gd name="T24" fmla="*/ 31 w 304"/>
                  <a:gd name="T25" fmla="*/ 262 h 269"/>
                  <a:gd name="T26" fmla="*/ 31 w 304"/>
                  <a:gd name="T27" fmla="*/ 256 h 269"/>
                  <a:gd name="T28" fmla="*/ 296 w 304"/>
                  <a:gd name="T29" fmla="*/ 256 h 269"/>
                  <a:gd name="T30" fmla="*/ 304 w 304"/>
                  <a:gd name="T31" fmla="*/ 248 h 269"/>
                  <a:gd name="T32" fmla="*/ 296 w 304"/>
                  <a:gd name="T33"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269">
                    <a:moveTo>
                      <a:pt x="296" y="241"/>
                    </a:moveTo>
                    <a:cubicBezTo>
                      <a:pt x="31" y="241"/>
                      <a:pt x="31" y="241"/>
                      <a:pt x="31" y="241"/>
                    </a:cubicBezTo>
                    <a:cubicBezTo>
                      <a:pt x="31" y="8"/>
                      <a:pt x="31" y="8"/>
                      <a:pt x="31" y="8"/>
                    </a:cubicBezTo>
                    <a:cubicBezTo>
                      <a:pt x="31" y="3"/>
                      <a:pt x="28" y="0"/>
                      <a:pt x="24" y="0"/>
                    </a:cubicBezTo>
                    <a:cubicBezTo>
                      <a:pt x="20" y="0"/>
                      <a:pt x="16" y="3"/>
                      <a:pt x="16" y="8"/>
                    </a:cubicBezTo>
                    <a:cubicBezTo>
                      <a:pt x="16" y="241"/>
                      <a:pt x="16" y="241"/>
                      <a:pt x="16" y="241"/>
                    </a:cubicBezTo>
                    <a:cubicBezTo>
                      <a:pt x="8" y="241"/>
                      <a:pt x="8" y="241"/>
                      <a:pt x="8" y="241"/>
                    </a:cubicBezTo>
                    <a:cubicBezTo>
                      <a:pt x="3" y="241"/>
                      <a:pt x="0" y="244"/>
                      <a:pt x="0" y="248"/>
                    </a:cubicBezTo>
                    <a:cubicBezTo>
                      <a:pt x="0" y="253"/>
                      <a:pt x="3" y="256"/>
                      <a:pt x="8" y="256"/>
                    </a:cubicBezTo>
                    <a:cubicBezTo>
                      <a:pt x="16" y="256"/>
                      <a:pt x="16" y="256"/>
                      <a:pt x="16" y="256"/>
                    </a:cubicBezTo>
                    <a:cubicBezTo>
                      <a:pt x="16" y="262"/>
                      <a:pt x="16" y="262"/>
                      <a:pt x="16" y="262"/>
                    </a:cubicBezTo>
                    <a:cubicBezTo>
                      <a:pt x="16" y="266"/>
                      <a:pt x="20" y="269"/>
                      <a:pt x="24" y="269"/>
                    </a:cubicBezTo>
                    <a:cubicBezTo>
                      <a:pt x="28" y="269"/>
                      <a:pt x="31" y="266"/>
                      <a:pt x="31" y="262"/>
                    </a:cubicBezTo>
                    <a:cubicBezTo>
                      <a:pt x="31" y="256"/>
                      <a:pt x="31" y="256"/>
                      <a:pt x="31" y="256"/>
                    </a:cubicBezTo>
                    <a:cubicBezTo>
                      <a:pt x="296" y="256"/>
                      <a:pt x="296" y="256"/>
                      <a:pt x="296" y="256"/>
                    </a:cubicBezTo>
                    <a:cubicBezTo>
                      <a:pt x="300" y="256"/>
                      <a:pt x="304" y="253"/>
                      <a:pt x="304" y="248"/>
                    </a:cubicBezTo>
                    <a:cubicBezTo>
                      <a:pt x="304" y="244"/>
                      <a:pt x="300" y="241"/>
                      <a:pt x="296" y="241"/>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a:p>
            </p:txBody>
          </p:sp>
        </p:grpSp>
      </p:grpSp>
      <p:sp>
        <p:nvSpPr>
          <p:cNvPr id="117" name="Rectangle: Rounded Corners 116">
            <a:extLst>
              <a:ext uri="{FF2B5EF4-FFF2-40B4-BE49-F238E27FC236}">
                <a16:creationId xmlns:a16="http://schemas.microsoft.com/office/drawing/2014/main" id="{031372D5-B9EA-D671-C717-0B31FFD753B2}"/>
              </a:ext>
            </a:extLst>
          </p:cNvPr>
          <p:cNvSpPr/>
          <p:nvPr/>
        </p:nvSpPr>
        <p:spPr>
          <a:xfrm>
            <a:off x="741956" y="5170899"/>
            <a:ext cx="11116222" cy="1078311"/>
          </a:xfrm>
          <a:prstGeom prst="roundRect">
            <a:avLst>
              <a:gd name="adj" fmla="val 7555"/>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14000"/>
              </a:lnSpc>
              <a:defRPr/>
            </a:pPr>
            <a:r>
              <a:rPr lang="en-US" sz="1400" b="1" dirty="0">
                <a:solidFill>
                  <a:schemeClr val="bg1"/>
                </a:solidFill>
              </a:rPr>
              <a:t>Recommendation</a:t>
            </a:r>
          </a:p>
          <a:p>
            <a:pPr lvl="0">
              <a:lnSpc>
                <a:spcPct val="114000"/>
              </a:lnSpc>
              <a:defRPr/>
            </a:pPr>
            <a:r>
              <a:rPr lang="en-US" sz="1200" dirty="0">
                <a:solidFill>
                  <a:schemeClr val="bg1"/>
                </a:solidFill>
              </a:rPr>
              <a:t>Brands should recalibrate expectations and marketing spend. Non-alcoholic beer will remain a tiny niche for health-restricted situations, not a growth engine. Focus instead on moderation messaging around regular beer (smaller pack sizes, lower-ABV variants that still taste like beer) rather than pushing a product category consumers fundamentally reject</a:t>
            </a:r>
          </a:p>
        </p:txBody>
      </p:sp>
      <p:sp>
        <p:nvSpPr>
          <p:cNvPr id="119" name="Rectangle 1">
            <a:extLst>
              <a:ext uri="{FF2B5EF4-FFF2-40B4-BE49-F238E27FC236}">
                <a16:creationId xmlns:a16="http://schemas.microsoft.com/office/drawing/2014/main" id="{FDE4260F-825B-CD20-6530-7794CC01D621}"/>
              </a:ext>
            </a:extLst>
          </p:cNvPr>
          <p:cNvSpPr>
            <a:spLocks noChangeArrowheads="1"/>
          </p:cNvSpPr>
          <p:nvPr/>
        </p:nvSpPr>
        <p:spPr bwMode="auto">
          <a:xfrm>
            <a:off x="4532313" y="1663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1882F6D-E7B4-165A-E5AD-CB3D0198C588}"/>
              </a:ext>
            </a:extLst>
          </p:cNvPr>
          <p:cNvSpPr txBox="1"/>
          <p:nvPr/>
        </p:nvSpPr>
        <p:spPr>
          <a:xfrm>
            <a:off x="576706" y="6479102"/>
            <a:ext cx="9949779" cy="246221"/>
          </a:xfrm>
          <a:prstGeom prst="rect">
            <a:avLst/>
          </a:prstGeom>
          <a:noFill/>
        </p:spPr>
        <p:txBody>
          <a:bodyPr wrap="square" anchor="b">
            <a:spAutoFit/>
          </a:bodyPr>
          <a:lstStyle/>
          <a:p>
            <a:r>
              <a:rPr lang="en-US" sz="1000" i="1" dirty="0">
                <a:solidFill>
                  <a:schemeClr val="tx1">
                    <a:lumMod val="60000"/>
                    <a:lumOff val="40000"/>
                  </a:schemeClr>
                </a:solidFill>
              </a:rPr>
              <a:t>Vietnam Beer Market and Tet 2026 Consumer Trends | InsightAsia Vietnam Primary Research | December 2025</a:t>
            </a:r>
          </a:p>
        </p:txBody>
      </p:sp>
    </p:spTree>
    <p:extLst>
      <p:ext uri="{BB962C8B-B14F-4D97-AF65-F5344CB8AC3E}">
        <p14:creationId xmlns:p14="http://schemas.microsoft.com/office/powerpoint/2010/main" val="206531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2C58-032F-72B5-9DAF-69503100EA79}"/>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38DAE5A5-8938-B854-AF3C-9740F06394AE}"/>
              </a:ext>
            </a:extLst>
          </p:cNvPr>
          <p:cNvSpPr/>
          <p:nvPr/>
        </p:nvSpPr>
        <p:spPr>
          <a:xfrm>
            <a:off x="9681867" y="2000681"/>
            <a:ext cx="2166919" cy="315755"/>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r>
              <a:rPr lang="en-US" sz="1200" dirty="0"/>
              <a:t>Gen X (44-45)</a:t>
            </a:r>
          </a:p>
        </p:txBody>
      </p:sp>
      <p:graphicFrame>
        <p:nvGraphicFramePr>
          <p:cNvPr id="118" name="Table 117">
            <a:extLst>
              <a:ext uri="{FF2B5EF4-FFF2-40B4-BE49-F238E27FC236}">
                <a16:creationId xmlns:a16="http://schemas.microsoft.com/office/drawing/2014/main" id="{AE2F373E-2C31-8EB3-3D7B-F7FE0697DEF3}"/>
              </a:ext>
            </a:extLst>
          </p:cNvPr>
          <p:cNvGraphicFramePr>
            <a:graphicFrameLocks noGrp="1"/>
          </p:cNvGraphicFramePr>
          <p:nvPr>
            <p:extLst>
              <p:ext uri="{D42A27DB-BD31-4B8C-83A1-F6EECF244321}">
                <p14:modId xmlns:p14="http://schemas.microsoft.com/office/powerpoint/2010/main" val="498696024"/>
              </p:ext>
            </p:extLst>
          </p:nvPr>
        </p:nvGraphicFramePr>
        <p:xfrm>
          <a:off x="653698" y="2264082"/>
          <a:ext cx="11221145" cy="4037397"/>
        </p:xfrm>
        <a:graphic>
          <a:graphicData uri="http://schemas.openxmlformats.org/drawingml/2006/table">
            <a:tbl>
              <a:tblPr/>
              <a:tblGrid>
                <a:gridCol w="2821444">
                  <a:extLst>
                    <a:ext uri="{9D8B030D-6E8A-4147-A177-3AD203B41FA5}">
                      <a16:colId xmlns:a16="http://schemas.microsoft.com/office/drawing/2014/main" val="473246979"/>
                    </a:ext>
                  </a:extLst>
                </a:gridCol>
                <a:gridCol w="2678523">
                  <a:extLst>
                    <a:ext uri="{9D8B030D-6E8A-4147-A177-3AD203B41FA5}">
                      <a16:colId xmlns:a16="http://schemas.microsoft.com/office/drawing/2014/main" val="121607277"/>
                    </a:ext>
                  </a:extLst>
                </a:gridCol>
                <a:gridCol w="2718486">
                  <a:extLst>
                    <a:ext uri="{9D8B030D-6E8A-4147-A177-3AD203B41FA5}">
                      <a16:colId xmlns:a16="http://schemas.microsoft.com/office/drawing/2014/main" val="1049449270"/>
                    </a:ext>
                  </a:extLst>
                </a:gridCol>
                <a:gridCol w="3002692">
                  <a:extLst>
                    <a:ext uri="{9D8B030D-6E8A-4147-A177-3AD203B41FA5}">
                      <a16:colId xmlns:a16="http://schemas.microsoft.com/office/drawing/2014/main" val="293801411"/>
                    </a:ext>
                  </a:extLst>
                </a:gridCol>
              </a:tblGrid>
              <a:tr h="464245">
                <a:tc>
                  <a:txBody>
                    <a:bodyPr/>
                    <a:lstStyle/>
                    <a:p>
                      <a:pPr algn="ctr">
                        <a:buNone/>
                      </a:pPr>
                      <a:r>
                        <a:rPr lang="en-US" sz="1200" b="1">
                          <a:effectLst/>
                          <a:latin typeface="+mj-lt"/>
                        </a:rPr>
                        <a:t>Attribute</a:t>
                      </a:r>
                    </a:p>
                  </a:txBody>
                  <a:tcPr marL="26754" marR="26754" marT="32105" marB="32105" anchor="ctr">
                    <a:lnL>
                      <a:noFill/>
                    </a:lnL>
                    <a:lnR>
                      <a:noFill/>
                    </a:lnR>
                    <a:lnT>
                      <a:noFill/>
                    </a:lnT>
                    <a:lnB>
                      <a:noFill/>
                    </a:lnB>
                    <a:noFill/>
                  </a:tcPr>
                </a:tc>
                <a:tc>
                  <a:txBody>
                    <a:bodyPr/>
                    <a:lstStyle/>
                    <a:p>
                      <a:pPr algn="ctr">
                        <a:buNone/>
                      </a:pPr>
                      <a:endParaRPr lang="en-US" sz="1200" b="1" dirty="0">
                        <a:effectLst/>
                        <a:latin typeface="+mj-lt"/>
                      </a:endParaRPr>
                    </a:p>
                  </a:txBody>
                  <a:tcPr marL="26754" marR="26754" marT="32105" marB="32105" anchor="ctr">
                    <a:lnL>
                      <a:noFill/>
                    </a:lnL>
                    <a:lnR>
                      <a:noFill/>
                    </a:lnR>
                    <a:lnT>
                      <a:noFill/>
                    </a:lnT>
                    <a:lnB>
                      <a:noFill/>
                    </a:lnB>
                    <a:noFill/>
                  </a:tcPr>
                </a:tc>
                <a:tc>
                  <a:txBody>
                    <a:bodyPr/>
                    <a:lstStyle/>
                    <a:p>
                      <a:pPr algn="ctr">
                        <a:buNone/>
                      </a:pPr>
                      <a:endParaRPr lang="en-US" sz="1200" b="1" dirty="0">
                        <a:effectLst/>
                        <a:latin typeface="+mj-lt"/>
                      </a:endParaRPr>
                    </a:p>
                  </a:txBody>
                  <a:tcPr marL="26754" marR="26754" marT="32105" marB="32105" anchor="ctr">
                    <a:lnL>
                      <a:noFill/>
                    </a:lnL>
                    <a:lnR>
                      <a:noFill/>
                    </a:lnR>
                    <a:lnT>
                      <a:noFill/>
                    </a:lnT>
                    <a:lnB>
                      <a:noFill/>
                    </a:lnB>
                    <a:noFill/>
                  </a:tcPr>
                </a:tc>
                <a:tc>
                  <a:txBody>
                    <a:bodyPr/>
                    <a:lstStyle/>
                    <a:p>
                      <a:pPr algn="ctr">
                        <a:buNone/>
                      </a:pPr>
                      <a:endParaRPr lang="en-US" sz="1200" b="1" dirty="0">
                        <a:effectLst/>
                        <a:latin typeface="+mj-lt"/>
                      </a:endParaRPr>
                    </a:p>
                  </a:txBody>
                  <a:tcPr marL="26754" marR="26754" marT="32105" marB="32105" anchor="ctr">
                    <a:lnL>
                      <a:noFill/>
                    </a:lnL>
                    <a:lnR>
                      <a:noFill/>
                    </a:lnR>
                    <a:lnT>
                      <a:noFill/>
                    </a:lnT>
                    <a:lnB>
                      <a:noFill/>
                    </a:lnB>
                    <a:noFill/>
                  </a:tcPr>
                </a:tc>
                <a:extLst>
                  <a:ext uri="{0D108BD9-81ED-4DB2-BD59-A6C34878D82A}">
                    <a16:rowId xmlns:a16="http://schemas.microsoft.com/office/drawing/2014/main" val="2606796099"/>
                  </a:ext>
                </a:extLst>
              </a:tr>
              <a:tr h="324832">
                <a:tc>
                  <a:txBody>
                    <a:bodyPr/>
                    <a:lstStyle/>
                    <a:p>
                      <a:pPr algn="l">
                        <a:buNone/>
                      </a:pPr>
                      <a:r>
                        <a:rPr lang="en-US" sz="1200" b="0" dirty="0">
                          <a:solidFill>
                            <a:schemeClr val="tx1"/>
                          </a:solidFill>
                          <a:effectLst/>
                          <a:latin typeface="+mj-lt"/>
                        </a:rPr>
                        <a:t>Consumption Frequency</a:t>
                      </a:r>
                    </a:p>
                  </a:txBody>
                  <a:tcPr marL="40132" marR="26754" marT="26754" marB="26754" anchor="ctr">
                    <a:lnL>
                      <a:noFill/>
                    </a:lnL>
                    <a:lnR>
                      <a:noFill/>
                    </a:lnR>
                    <a:lnT>
                      <a:noFill/>
                    </a:lnT>
                    <a:lnB w="6350" cap="flat" cmpd="sng" algn="ctr">
                      <a:solidFill>
                        <a:srgbClr val="EEEEEE"/>
                      </a:solidFill>
                      <a:prstDash val="solid"/>
                      <a:round/>
                      <a:headEnd type="none" w="med" len="med"/>
                      <a:tailEnd type="none" w="med" len="med"/>
                    </a:lnB>
                    <a:solidFill>
                      <a:schemeClr val="bg1">
                        <a:lumMod val="95000"/>
                      </a:schemeClr>
                    </a:solidFill>
                  </a:tcPr>
                </a:tc>
                <a:tc>
                  <a:txBody>
                    <a:bodyPr/>
                    <a:lstStyle/>
                    <a:p>
                      <a:pPr algn="l">
                        <a:buNone/>
                      </a:pPr>
                      <a:r>
                        <a:rPr lang="en-US" sz="1200" b="0" dirty="0">
                          <a:solidFill>
                            <a:schemeClr val="tx1"/>
                          </a:solidFill>
                          <a:effectLst/>
                          <a:latin typeface="+mj-lt"/>
                        </a:rPr>
                        <a:t>1.8x/week</a:t>
                      </a:r>
                    </a:p>
                  </a:txBody>
                  <a:tcPr marL="182880" marR="26754" marT="26754" marB="26754" anchor="ctr">
                    <a:lnL>
                      <a:noFill/>
                    </a:lnL>
                    <a:lnR>
                      <a:noFill/>
                    </a:lnR>
                    <a:lnT>
                      <a:noFill/>
                    </a:lnT>
                    <a:lnB w="6350" cap="flat" cmpd="sng" algn="ctr">
                      <a:solidFill>
                        <a:srgbClr val="EEEEEE"/>
                      </a:solidFill>
                      <a:prstDash val="solid"/>
                      <a:round/>
                      <a:headEnd type="none" w="med" len="med"/>
                      <a:tailEnd type="none" w="med" len="med"/>
                    </a:lnB>
                    <a:solidFill>
                      <a:schemeClr val="bg1">
                        <a:lumMod val="95000"/>
                      </a:schemeClr>
                    </a:solidFill>
                  </a:tcPr>
                </a:tc>
                <a:tc>
                  <a:txBody>
                    <a:bodyPr/>
                    <a:lstStyle/>
                    <a:p>
                      <a:pPr algn="l">
                        <a:buNone/>
                      </a:pPr>
                      <a:r>
                        <a:rPr lang="en-US" sz="1200" b="1" dirty="0">
                          <a:solidFill>
                            <a:schemeClr val="tx1"/>
                          </a:solidFill>
                          <a:effectLst/>
                          <a:latin typeface="+mj-lt"/>
                        </a:rPr>
                        <a:t>2.4x/week</a:t>
                      </a:r>
                    </a:p>
                  </a:txBody>
                  <a:tcPr marL="182880" marR="26754" marT="26754" marB="26754" anchor="ctr">
                    <a:lnL>
                      <a:noFill/>
                    </a:lnL>
                    <a:lnR>
                      <a:noFill/>
                    </a:lnR>
                    <a:lnT>
                      <a:noFill/>
                    </a:lnT>
                    <a:lnB w="6350" cap="flat" cmpd="sng" algn="ctr">
                      <a:solidFill>
                        <a:srgbClr val="EEEEEE"/>
                      </a:solidFill>
                      <a:prstDash val="solid"/>
                      <a:round/>
                      <a:headEnd type="none" w="med" len="med"/>
                      <a:tailEnd type="none" w="med" len="med"/>
                    </a:lnB>
                    <a:solidFill>
                      <a:schemeClr val="bg1">
                        <a:lumMod val="95000"/>
                      </a:schemeClr>
                    </a:solidFill>
                  </a:tcPr>
                </a:tc>
                <a:tc>
                  <a:txBody>
                    <a:bodyPr/>
                    <a:lstStyle/>
                    <a:p>
                      <a:pPr algn="l">
                        <a:buNone/>
                      </a:pPr>
                      <a:r>
                        <a:rPr lang="en-US" sz="1200" b="0" dirty="0">
                          <a:solidFill>
                            <a:schemeClr val="tx1"/>
                          </a:solidFill>
                          <a:effectLst/>
                          <a:latin typeface="+mj-lt"/>
                        </a:rPr>
                        <a:t>2.1x/week</a:t>
                      </a:r>
                    </a:p>
                  </a:txBody>
                  <a:tcPr marL="182880" marR="26754" marT="26754" marB="26754" anchor="ctr">
                    <a:lnL>
                      <a:noFill/>
                    </a:lnL>
                    <a:lnR>
                      <a:noFill/>
                    </a:lnR>
                    <a:lnT>
                      <a:noFill/>
                    </a:lnT>
                    <a:lnB w="6350" cap="flat" cmpd="sng" algn="ctr">
                      <a:solidFill>
                        <a:srgbClr val="EEEEE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7461979"/>
                  </a:ext>
                </a:extLst>
              </a:tr>
              <a:tr h="324832">
                <a:tc>
                  <a:txBody>
                    <a:bodyPr/>
                    <a:lstStyle/>
                    <a:p>
                      <a:pPr algn="l">
                        <a:buNone/>
                      </a:pPr>
                      <a:r>
                        <a:rPr lang="en-US" sz="1200" b="0" dirty="0">
                          <a:solidFill>
                            <a:schemeClr val="tx1"/>
                          </a:solidFill>
                          <a:effectLst/>
                          <a:latin typeface="+mj-lt"/>
                        </a:rPr>
                        <a:t>Avg. Tet Beer Spend</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solidFill>
                      <a:schemeClr val="bg1">
                        <a:lumMod val="95000"/>
                      </a:schemeClr>
                    </a:solidFill>
                  </a:tcPr>
                </a:tc>
                <a:tc>
                  <a:txBody>
                    <a:bodyPr/>
                    <a:lstStyle/>
                    <a:p>
                      <a:pPr algn="l">
                        <a:buNone/>
                      </a:pPr>
                      <a:r>
                        <a:rPr lang="en-US" sz="1200" b="0" dirty="0">
                          <a:solidFill>
                            <a:schemeClr val="tx1"/>
                          </a:solidFill>
                          <a:effectLst/>
                          <a:latin typeface="+mj-lt"/>
                        </a:rPr>
                        <a:t>2.8M VND</a:t>
                      </a:r>
                    </a:p>
                  </a:txBody>
                  <a:tcPr marL="182880"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solidFill>
                      <a:schemeClr val="bg1">
                        <a:lumMod val="95000"/>
                      </a:schemeClr>
                    </a:solidFill>
                  </a:tcPr>
                </a:tc>
                <a:tc>
                  <a:txBody>
                    <a:bodyPr/>
                    <a:lstStyle/>
                    <a:p>
                      <a:pPr algn="l">
                        <a:buNone/>
                      </a:pPr>
                      <a:r>
                        <a:rPr lang="en-US" sz="1200" b="1" dirty="0">
                          <a:solidFill>
                            <a:schemeClr val="tx1"/>
                          </a:solidFill>
                          <a:effectLst/>
                          <a:latin typeface="+mj-lt"/>
                        </a:rPr>
                        <a:t>4.2M VND</a:t>
                      </a:r>
                    </a:p>
                  </a:txBody>
                  <a:tcPr marL="182880"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solidFill>
                      <a:schemeClr val="bg1">
                        <a:lumMod val="95000"/>
                      </a:schemeClr>
                    </a:solidFill>
                  </a:tcPr>
                </a:tc>
                <a:tc>
                  <a:txBody>
                    <a:bodyPr/>
                    <a:lstStyle/>
                    <a:p>
                      <a:pPr algn="l">
                        <a:buNone/>
                      </a:pPr>
                      <a:r>
                        <a:rPr lang="en-US" sz="1200" b="0" dirty="0">
                          <a:solidFill>
                            <a:schemeClr val="tx1"/>
                          </a:solidFill>
                          <a:effectLst/>
                          <a:latin typeface="+mj-lt"/>
                        </a:rPr>
                        <a:t>3.6M VND</a:t>
                      </a:r>
                    </a:p>
                  </a:txBody>
                  <a:tcPr marL="182880"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8343520"/>
                  </a:ext>
                </a:extLst>
              </a:tr>
              <a:tr h="324832">
                <a:tc>
                  <a:txBody>
                    <a:bodyPr/>
                    <a:lstStyle/>
                    <a:p>
                      <a:pPr algn="l">
                        <a:buNone/>
                      </a:pPr>
                      <a:r>
                        <a:rPr lang="en-US" sz="1200" b="0" dirty="0">
                          <a:solidFill>
                            <a:srgbClr val="333333"/>
                          </a:solidFill>
                          <a:effectLst/>
                          <a:latin typeface="+mj-lt"/>
                        </a:rPr>
                        <a:t>Premium Beer Preference</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58%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52%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32%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61228789"/>
                  </a:ext>
                </a:extLst>
              </a:tr>
              <a:tr h="324832">
                <a:tc>
                  <a:txBody>
                    <a:bodyPr/>
                    <a:lstStyle/>
                    <a:p>
                      <a:pPr algn="l">
                        <a:buNone/>
                      </a:pPr>
                      <a:r>
                        <a:rPr lang="en-US" sz="1200" b="0" dirty="0">
                          <a:solidFill>
                            <a:srgbClr val="333333"/>
                          </a:solidFill>
                          <a:effectLst/>
                          <a:latin typeface="+mj-lt"/>
                        </a:rPr>
                        <a:t>Brand Loyalty</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E95000"/>
                          </a:solidFill>
                          <a:effectLst/>
                          <a:latin typeface="+mj-lt"/>
                        </a:rPr>
                        <a:t>34%</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48%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72%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806488484"/>
                  </a:ext>
                </a:extLst>
              </a:tr>
              <a:tr h="324832">
                <a:tc>
                  <a:txBody>
                    <a:bodyPr/>
                    <a:lstStyle/>
                    <a:p>
                      <a:pPr algn="l">
                        <a:buNone/>
                      </a:pPr>
                      <a:r>
                        <a:rPr lang="en-US" sz="1200" b="0" dirty="0">
                          <a:solidFill>
                            <a:srgbClr val="333333"/>
                          </a:solidFill>
                          <a:effectLst/>
                          <a:latin typeface="+mj-lt"/>
                        </a:rPr>
                        <a:t>Willing to Try New Brands</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68%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54%</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28%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3740017675"/>
                  </a:ext>
                </a:extLst>
              </a:tr>
              <a:tr h="324832">
                <a:tc>
                  <a:txBody>
                    <a:bodyPr/>
                    <a:lstStyle/>
                    <a:p>
                      <a:pPr algn="l">
                        <a:buNone/>
                      </a:pPr>
                      <a:r>
                        <a:rPr lang="en-US" sz="1200" b="0" dirty="0">
                          <a:solidFill>
                            <a:srgbClr val="333333"/>
                          </a:solidFill>
                          <a:effectLst/>
                          <a:latin typeface="+mj-lt"/>
                        </a:rPr>
                        <a:t>Health-Conscious (reducing alcohol)</a:t>
                      </a:r>
                    </a:p>
                  </a:txBody>
                  <a:tcPr marL="40132" marR="0"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38%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28%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E95000"/>
                          </a:solidFill>
                          <a:effectLst/>
                          <a:latin typeface="+mj-lt"/>
                        </a:rPr>
                        <a:t>18%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2512259229"/>
                  </a:ext>
                </a:extLst>
              </a:tr>
              <a:tr h="324832">
                <a:tc>
                  <a:txBody>
                    <a:bodyPr/>
                    <a:lstStyle/>
                    <a:p>
                      <a:pPr algn="l">
                        <a:buNone/>
                      </a:pPr>
                      <a:r>
                        <a:rPr lang="en-US" sz="1200" b="0" dirty="0">
                          <a:solidFill>
                            <a:srgbClr val="333333"/>
                          </a:solidFill>
                          <a:effectLst/>
                          <a:latin typeface="+mj-lt"/>
                        </a:rPr>
                        <a:t>Digital Purchase Research</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74%</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62%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28%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223220884"/>
                  </a:ext>
                </a:extLst>
              </a:tr>
              <a:tr h="324832">
                <a:tc>
                  <a:txBody>
                    <a:bodyPr/>
                    <a:lstStyle/>
                    <a:p>
                      <a:pPr algn="l">
                        <a:buNone/>
                      </a:pPr>
                      <a:r>
                        <a:rPr lang="en-US" sz="1200" b="0" dirty="0">
                          <a:solidFill>
                            <a:srgbClr val="333333"/>
                          </a:solidFill>
                          <a:effectLst/>
                          <a:latin typeface="+mj-lt"/>
                        </a:rPr>
                        <a:t>E-commerce Purchase for Tet</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22%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18%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E95000"/>
                          </a:solidFill>
                          <a:effectLst/>
                          <a:latin typeface="+mj-lt"/>
                        </a:rPr>
                        <a:t>6%</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3892766360"/>
                  </a:ext>
                </a:extLst>
              </a:tr>
              <a:tr h="324832">
                <a:tc>
                  <a:txBody>
                    <a:bodyPr/>
                    <a:lstStyle/>
                    <a:p>
                      <a:pPr algn="l">
                        <a:buNone/>
                      </a:pPr>
                      <a:r>
                        <a:rPr lang="en-US" sz="1200" b="0" dirty="0">
                          <a:solidFill>
                            <a:srgbClr val="333333"/>
                          </a:solidFill>
                          <a:effectLst/>
                          <a:latin typeface="+mj-lt"/>
                        </a:rPr>
                        <a:t>Non-Alcoholic Consideration</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22%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15%</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E95000"/>
                          </a:solidFill>
                          <a:effectLst/>
                          <a:latin typeface="+mj-lt"/>
                        </a:rPr>
                        <a:t>12%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519909423"/>
                  </a:ext>
                </a:extLst>
              </a:tr>
              <a:tr h="324832">
                <a:tc>
                  <a:txBody>
                    <a:bodyPr/>
                    <a:lstStyle/>
                    <a:p>
                      <a:pPr algn="l">
                        <a:buNone/>
                      </a:pPr>
                      <a:r>
                        <a:rPr lang="en-US" sz="1200" b="0" dirty="0">
                          <a:solidFill>
                            <a:srgbClr val="333333"/>
                          </a:solidFill>
                          <a:effectLst/>
                          <a:latin typeface="+mj-lt"/>
                        </a:rPr>
                        <a:t>Craft Beer Interest</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36%</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28%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E95000"/>
                          </a:solidFill>
                          <a:effectLst/>
                          <a:latin typeface="+mj-lt"/>
                        </a:rPr>
                        <a:t>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575425118"/>
                  </a:ext>
                </a:extLst>
              </a:tr>
              <a:tr h="324832">
                <a:tc>
                  <a:txBody>
                    <a:bodyPr/>
                    <a:lstStyle/>
                    <a:p>
                      <a:pPr algn="l">
                        <a:buNone/>
                      </a:pPr>
                      <a:r>
                        <a:rPr lang="en-US" sz="1200" b="0" dirty="0">
                          <a:solidFill>
                            <a:srgbClr val="333333"/>
                          </a:solidFill>
                          <a:effectLst/>
                          <a:latin typeface="+mj-lt"/>
                        </a:rPr>
                        <a:t>Sustainability Matters</a:t>
                      </a:r>
                    </a:p>
                  </a:txBody>
                  <a:tcPr marL="40132"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28A745"/>
                          </a:solidFill>
                          <a:effectLst/>
                          <a:latin typeface="+mj-lt"/>
                        </a:rPr>
                        <a:t>48%</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effectLst/>
                          <a:latin typeface="+mj-lt"/>
                        </a:rPr>
                        <a:t>32%</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b="0" dirty="0">
                          <a:solidFill>
                            <a:srgbClr val="E95000"/>
                          </a:solidFill>
                          <a:effectLst/>
                          <a:latin typeface="+mj-lt"/>
                        </a:rPr>
                        <a:t>14%</a:t>
                      </a:r>
                    </a:p>
                  </a:txBody>
                  <a:tcPr marL="26754" marR="26754" marT="26754" marB="26754"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629464915"/>
                  </a:ext>
                </a:extLst>
              </a:tr>
            </a:tbl>
          </a:graphicData>
        </a:graphic>
      </p:graphicFrame>
      <p:sp>
        <p:nvSpPr>
          <p:cNvPr id="20" name="Rectangle: Rounded Corners 19">
            <a:extLst>
              <a:ext uri="{FF2B5EF4-FFF2-40B4-BE49-F238E27FC236}">
                <a16:creationId xmlns:a16="http://schemas.microsoft.com/office/drawing/2014/main" id="{A8BDF07A-D340-B43A-6AF6-7A041F0DD74C}"/>
              </a:ext>
            </a:extLst>
          </p:cNvPr>
          <p:cNvSpPr/>
          <p:nvPr/>
        </p:nvSpPr>
        <p:spPr>
          <a:xfrm>
            <a:off x="6616402" y="2000681"/>
            <a:ext cx="2166919" cy="315755"/>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algn="r"/>
            <a:r>
              <a:rPr lang="en-US" sz="1200" dirty="0"/>
              <a:t>Millennials (28-43)</a:t>
            </a:r>
          </a:p>
        </p:txBody>
      </p:sp>
      <p:sp>
        <p:nvSpPr>
          <p:cNvPr id="19" name="Rectangle: Rounded Corners 18">
            <a:extLst>
              <a:ext uri="{FF2B5EF4-FFF2-40B4-BE49-F238E27FC236}">
                <a16:creationId xmlns:a16="http://schemas.microsoft.com/office/drawing/2014/main" id="{DF3C7E71-9B74-BE0E-4765-44881B994602}"/>
              </a:ext>
            </a:extLst>
          </p:cNvPr>
          <p:cNvSpPr/>
          <p:nvPr/>
        </p:nvSpPr>
        <p:spPr>
          <a:xfrm>
            <a:off x="3989916" y="2000681"/>
            <a:ext cx="2166919" cy="315755"/>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200" dirty="0"/>
              <a:t>Gen Z (18-27)</a:t>
            </a:r>
          </a:p>
        </p:txBody>
      </p:sp>
      <p:graphicFrame>
        <p:nvGraphicFramePr>
          <p:cNvPr id="10" name="Chart 9">
            <a:extLst>
              <a:ext uri="{FF2B5EF4-FFF2-40B4-BE49-F238E27FC236}">
                <a16:creationId xmlns:a16="http://schemas.microsoft.com/office/drawing/2014/main" id="{3EA5CAC4-40E6-0AA5-F783-949D87725BE1}"/>
              </a:ext>
            </a:extLst>
          </p:cNvPr>
          <p:cNvGraphicFramePr/>
          <p:nvPr>
            <p:extLst>
              <p:ext uri="{D42A27DB-BD31-4B8C-83A1-F6EECF244321}">
                <p14:modId xmlns:p14="http://schemas.microsoft.com/office/powerpoint/2010/main" val="3398287098"/>
              </p:ext>
            </p:extLst>
          </p:nvPr>
        </p:nvGraphicFramePr>
        <p:xfrm>
          <a:off x="3610471" y="3362292"/>
          <a:ext cx="2236823" cy="29434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C0A3B23E-1631-7F7D-9169-57A878171058}"/>
              </a:ext>
            </a:extLst>
          </p:cNvPr>
          <p:cNvGraphicFramePr/>
          <p:nvPr>
            <p:extLst>
              <p:ext uri="{D42A27DB-BD31-4B8C-83A1-F6EECF244321}">
                <p14:modId xmlns:p14="http://schemas.microsoft.com/office/powerpoint/2010/main" val="4053909358"/>
              </p:ext>
            </p:extLst>
          </p:nvPr>
        </p:nvGraphicFramePr>
        <p:xfrm>
          <a:off x="6276627" y="3374022"/>
          <a:ext cx="2236823" cy="2943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A70DD15D-9753-BA54-7F20-7FFA4BB0BBF5}"/>
              </a:ext>
            </a:extLst>
          </p:cNvPr>
          <p:cNvGraphicFramePr/>
          <p:nvPr>
            <p:extLst>
              <p:ext uri="{D42A27DB-BD31-4B8C-83A1-F6EECF244321}">
                <p14:modId xmlns:p14="http://schemas.microsoft.com/office/powerpoint/2010/main" val="2925320810"/>
              </p:ext>
            </p:extLst>
          </p:nvPr>
        </p:nvGraphicFramePr>
        <p:xfrm>
          <a:off x="8989907" y="3362292"/>
          <a:ext cx="2236823" cy="294346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296509E8-CF32-D04E-3A16-952B10D263DE}"/>
              </a:ext>
            </a:extLst>
          </p:cNvPr>
          <p:cNvSpPr>
            <a:spLocks noGrp="1"/>
          </p:cNvSpPr>
          <p:nvPr>
            <p:ph type="title"/>
          </p:nvPr>
        </p:nvSpPr>
        <p:spPr/>
        <p:txBody>
          <a:bodyPr>
            <a:normAutofit/>
          </a:bodyPr>
          <a:lstStyle/>
          <a:p>
            <a:r>
              <a:rPr lang="en-US" dirty="0"/>
              <a:t>Generational Shifts in Beer Consumption</a:t>
            </a:r>
          </a:p>
        </p:txBody>
      </p:sp>
      <p:sp>
        <p:nvSpPr>
          <p:cNvPr id="3" name="TextBox 2">
            <a:extLst>
              <a:ext uri="{FF2B5EF4-FFF2-40B4-BE49-F238E27FC236}">
                <a16:creationId xmlns:a16="http://schemas.microsoft.com/office/drawing/2014/main" id="{7E00A857-4EA5-CEB9-8D35-DC93C5A94FA5}"/>
              </a:ext>
            </a:extLst>
          </p:cNvPr>
          <p:cNvSpPr txBox="1"/>
          <p:nvPr/>
        </p:nvSpPr>
        <p:spPr>
          <a:xfrm>
            <a:off x="653697" y="1133286"/>
            <a:ext cx="8100945" cy="276999"/>
          </a:xfrm>
          <a:prstGeom prst="rect">
            <a:avLst/>
          </a:prstGeom>
          <a:noFill/>
        </p:spPr>
        <p:txBody>
          <a:bodyPr wrap="square">
            <a:spAutoFit/>
          </a:bodyPr>
          <a:lstStyle/>
          <a:p>
            <a:r>
              <a:rPr lang="en-US" sz="1200" dirty="0"/>
              <a:t>Behavioral Differences Across Generations</a:t>
            </a:r>
          </a:p>
        </p:txBody>
      </p:sp>
      <p:sp>
        <p:nvSpPr>
          <p:cNvPr id="5" name="Freeform 6">
            <a:extLst>
              <a:ext uri="{FF2B5EF4-FFF2-40B4-BE49-F238E27FC236}">
                <a16:creationId xmlns:a16="http://schemas.microsoft.com/office/drawing/2014/main" id="{612E9660-BE25-5428-A678-58D162A6D43B}"/>
              </a:ext>
            </a:extLst>
          </p:cNvPr>
          <p:cNvSpPr/>
          <p:nvPr/>
        </p:nvSpPr>
        <p:spPr>
          <a:xfrm>
            <a:off x="6262332" y="1614955"/>
            <a:ext cx="951017" cy="1058155"/>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86616EF2-492E-F558-ACB1-55C3EF00424D}"/>
              </a:ext>
            </a:extLst>
          </p:cNvPr>
          <p:cNvSpPr/>
          <p:nvPr/>
        </p:nvSpPr>
        <p:spPr>
          <a:xfrm>
            <a:off x="9002322" y="1614955"/>
            <a:ext cx="980116" cy="1058155"/>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ACB031D2-DBD1-2D74-BA84-DBAC153C3DA0}"/>
              </a:ext>
            </a:extLst>
          </p:cNvPr>
          <p:cNvSpPr/>
          <p:nvPr/>
        </p:nvSpPr>
        <p:spPr>
          <a:xfrm>
            <a:off x="3579777" y="1614954"/>
            <a:ext cx="1017152" cy="1058156"/>
          </a:xfrm>
          <a:custGeom>
            <a:avLst/>
            <a:gdLst/>
            <a:ahLst/>
            <a:cxnLst/>
            <a:rect l="l" t="t" r="r" b="b"/>
            <a:pathLst>
              <a:path w="3955352" h="4114800">
                <a:moveTo>
                  <a:pt x="0" y="0"/>
                </a:moveTo>
                <a:lnTo>
                  <a:pt x="3955352" y="0"/>
                </a:lnTo>
                <a:lnTo>
                  <a:pt x="39553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6745B33B-B5CB-F76F-0F7A-9DA028D24B56}"/>
              </a:ext>
            </a:extLst>
          </p:cNvPr>
          <p:cNvSpPr txBox="1"/>
          <p:nvPr/>
        </p:nvSpPr>
        <p:spPr>
          <a:xfrm>
            <a:off x="576706" y="6479102"/>
            <a:ext cx="9949779" cy="246221"/>
          </a:xfrm>
          <a:prstGeom prst="rect">
            <a:avLst/>
          </a:prstGeom>
          <a:noFill/>
        </p:spPr>
        <p:txBody>
          <a:bodyPr wrap="square" anchor="b">
            <a:spAutoFit/>
          </a:bodyPr>
          <a:lstStyle/>
          <a:p>
            <a:r>
              <a:rPr lang="en-US" sz="1000" i="1" dirty="0">
                <a:solidFill>
                  <a:schemeClr val="tx1">
                    <a:lumMod val="60000"/>
                    <a:lumOff val="40000"/>
                  </a:schemeClr>
                </a:solidFill>
              </a:rPr>
              <a:t>Base: All respondents (n=1,200)| Vietnam Beer Market and Tet 2026 Consumer Trends | InsightAsia Vietnam Primary Research | December 2025</a:t>
            </a:r>
          </a:p>
        </p:txBody>
      </p:sp>
      <p:sp>
        <p:nvSpPr>
          <p:cNvPr id="13" name="TextBox 12">
            <a:extLst>
              <a:ext uri="{FF2B5EF4-FFF2-40B4-BE49-F238E27FC236}">
                <a16:creationId xmlns:a16="http://schemas.microsoft.com/office/drawing/2014/main" id="{12A6505A-F6EA-FE2A-2FB7-F3DB3A58748B}"/>
              </a:ext>
            </a:extLst>
          </p:cNvPr>
          <p:cNvSpPr txBox="1"/>
          <p:nvPr/>
        </p:nvSpPr>
        <p:spPr>
          <a:xfrm>
            <a:off x="4994859" y="2323151"/>
            <a:ext cx="941916" cy="276999"/>
          </a:xfrm>
          <a:prstGeom prst="rect">
            <a:avLst/>
          </a:prstGeom>
          <a:noFill/>
        </p:spPr>
        <p:txBody>
          <a:bodyPr wrap="square">
            <a:spAutoFit/>
          </a:bodyPr>
          <a:lstStyle/>
          <a:p>
            <a:r>
              <a:rPr lang="pt-BR" sz="1200" b="0" dirty="0">
                <a:solidFill>
                  <a:srgbClr val="999999"/>
                </a:solidFill>
                <a:effectLst/>
                <a:latin typeface="+mj-lt"/>
              </a:rPr>
              <a:t>(n=348)</a:t>
            </a:r>
            <a:endParaRPr lang="en-US" sz="1200" dirty="0">
              <a:latin typeface="+mj-lt"/>
            </a:endParaRPr>
          </a:p>
        </p:txBody>
      </p:sp>
      <p:sp>
        <p:nvSpPr>
          <p:cNvPr id="15" name="TextBox 14">
            <a:extLst>
              <a:ext uri="{FF2B5EF4-FFF2-40B4-BE49-F238E27FC236}">
                <a16:creationId xmlns:a16="http://schemas.microsoft.com/office/drawing/2014/main" id="{E8D5012C-5B7C-A4E9-D3B9-AB33A6670DBB}"/>
              </a:ext>
            </a:extLst>
          </p:cNvPr>
          <p:cNvSpPr txBox="1"/>
          <p:nvPr/>
        </p:nvSpPr>
        <p:spPr>
          <a:xfrm>
            <a:off x="7592958" y="2317409"/>
            <a:ext cx="941916" cy="276999"/>
          </a:xfrm>
          <a:prstGeom prst="rect">
            <a:avLst/>
          </a:prstGeom>
          <a:noFill/>
        </p:spPr>
        <p:txBody>
          <a:bodyPr wrap="square">
            <a:spAutoFit/>
          </a:bodyPr>
          <a:lstStyle/>
          <a:p>
            <a:r>
              <a:rPr lang="pt-BR" sz="1200" b="0" dirty="0">
                <a:solidFill>
                  <a:srgbClr val="999999"/>
                </a:solidFill>
                <a:effectLst/>
                <a:latin typeface="+mj-lt"/>
              </a:rPr>
              <a:t>(n=</a:t>
            </a:r>
            <a:r>
              <a:rPr lang="pt-BR" sz="1200" dirty="0">
                <a:solidFill>
                  <a:srgbClr val="999999"/>
                </a:solidFill>
                <a:latin typeface="+mj-lt"/>
              </a:rPr>
              <a:t>612</a:t>
            </a:r>
            <a:r>
              <a:rPr lang="pt-BR" sz="1200" b="0" dirty="0">
                <a:solidFill>
                  <a:srgbClr val="999999"/>
                </a:solidFill>
                <a:effectLst/>
                <a:latin typeface="+mj-lt"/>
              </a:rPr>
              <a:t>)</a:t>
            </a:r>
            <a:endParaRPr lang="en-US" sz="1200" dirty="0">
              <a:latin typeface="+mj-lt"/>
            </a:endParaRPr>
          </a:p>
        </p:txBody>
      </p:sp>
      <p:sp>
        <p:nvSpPr>
          <p:cNvPr id="16" name="TextBox 15">
            <a:extLst>
              <a:ext uri="{FF2B5EF4-FFF2-40B4-BE49-F238E27FC236}">
                <a16:creationId xmlns:a16="http://schemas.microsoft.com/office/drawing/2014/main" id="{135227E4-B017-59A7-1BBF-D6BF5F6770CF}"/>
              </a:ext>
            </a:extLst>
          </p:cNvPr>
          <p:cNvSpPr txBox="1"/>
          <p:nvPr/>
        </p:nvSpPr>
        <p:spPr>
          <a:xfrm>
            <a:off x="10596386" y="2317409"/>
            <a:ext cx="941916" cy="276999"/>
          </a:xfrm>
          <a:prstGeom prst="rect">
            <a:avLst/>
          </a:prstGeom>
          <a:noFill/>
        </p:spPr>
        <p:txBody>
          <a:bodyPr wrap="square">
            <a:spAutoFit/>
          </a:bodyPr>
          <a:lstStyle/>
          <a:p>
            <a:r>
              <a:rPr lang="pt-BR" sz="1200" b="0" dirty="0">
                <a:solidFill>
                  <a:srgbClr val="999999"/>
                </a:solidFill>
                <a:effectLst/>
                <a:latin typeface="+mj-lt"/>
              </a:rPr>
              <a:t>(n=240)</a:t>
            </a:r>
            <a:endParaRPr lang="en-US" sz="1200" dirty="0">
              <a:latin typeface="+mj-lt"/>
            </a:endParaRPr>
          </a:p>
        </p:txBody>
      </p:sp>
    </p:spTree>
    <p:extLst>
      <p:ext uri="{BB962C8B-B14F-4D97-AF65-F5344CB8AC3E}">
        <p14:creationId xmlns:p14="http://schemas.microsoft.com/office/powerpoint/2010/main" val="263012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EBB52-FFC9-D67E-861C-DD431B462368}"/>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60B6011C-D614-6ABA-FF82-59C4D94CD2FA}"/>
              </a:ext>
            </a:extLst>
          </p:cNvPr>
          <p:cNvSpPr/>
          <p:nvPr/>
        </p:nvSpPr>
        <p:spPr>
          <a:xfrm>
            <a:off x="631438" y="4936285"/>
            <a:ext cx="4365342" cy="1078876"/>
          </a:xfrm>
          <a:prstGeom prst="roundRect">
            <a:avLst>
              <a:gd name="adj" fmla="val 5294"/>
            </a:avLst>
          </a:prstGeom>
          <a:solidFill>
            <a:srgbClr val="3F9C31">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14000"/>
              </a:lnSpc>
              <a:defRPr/>
            </a:pPr>
            <a:endParaRPr lang="en-US" sz="1200" dirty="0">
              <a:solidFill>
                <a:schemeClr val="bg1"/>
              </a:solidFill>
            </a:endParaRPr>
          </a:p>
        </p:txBody>
      </p:sp>
      <p:sp>
        <p:nvSpPr>
          <p:cNvPr id="30" name="Rectangle: Rounded Corners 29">
            <a:extLst>
              <a:ext uri="{FF2B5EF4-FFF2-40B4-BE49-F238E27FC236}">
                <a16:creationId xmlns:a16="http://schemas.microsoft.com/office/drawing/2014/main" id="{51F65FAA-20CE-4675-E94C-04B9472929A8}"/>
              </a:ext>
            </a:extLst>
          </p:cNvPr>
          <p:cNvSpPr/>
          <p:nvPr/>
        </p:nvSpPr>
        <p:spPr>
          <a:xfrm>
            <a:off x="653698" y="2675941"/>
            <a:ext cx="4365342" cy="1078876"/>
          </a:xfrm>
          <a:prstGeom prst="roundRect">
            <a:avLst>
              <a:gd name="adj" fmla="val 5294"/>
            </a:avLst>
          </a:prstGeom>
          <a:solidFill>
            <a:srgbClr val="3F9C31">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14000"/>
              </a:lnSpc>
              <a:defRPr/>
            </a:pPr>
            <a:endParaRPr lang="en-US" sz="1200" dirty="0">
              <a:solidFill>
                <a:schemeClr val="bg1"/>
              </a:solidFill>
            </a:endParaRPr>
          </a:p>
        </p:txBody>
      </p:sp>
      <p:graphicFrame>
        <p:nvGraphicFramePr>
          <p:cNvPr id="8" name="Chart 7">
            <a:extLst>
              <a:ext uri="{FF2B5EF4-FFF2-40B4-BE49-F238E27FC236}">
                <a16:creationId xmlns:a16="http://schemas.microsoft.com/office/drawing/2014/main" id="{F669B478-255F-D8B1-B6E7-28468510510B}"/>
              </a:ext>
            </a:extLst>
          </p:cNvPr>
          <p:cNvGraphicFramePr/>
          <p:nvPr>
            <p:extLst>
              <p:ext uri="{D42A27DB-BD31-4B8C-83A1-F6EECF244321}">
                <p14:modId xmlns:p14="http://schemas.microsoft.com/office/powerpoint/2010/main" val="1226169933"/>
              </p:ext>
            </p:extLst>
          </p:nvPr>
        </p:nvGraphicFramePr>
        <p:xfrm>
          <a:off x="298450" y="2515851"/>
          <a:ext cx="5031318" cy="1315166"/>
        </p:xfrm>
        <a:graphic>
          <a:graphicData uri="http://schemas.openxmlformats.org/drawingml/2006/chart">
            <c:chart xmlns:c="http://schemas.openxmlformats.org/drawingml/2006/chart" xmlns:r="http://schemas.openxmlformats.org/officeDocument/2006/relationships" r:id="rId2"/>
          </a:graphicData>
        </a:graphic>
      </p:graphicFrame>
      <p:pic>
        <p:nvPicPr>
          <p:cNvPr id="6146" name="Picture 2" descr="Craft beer logo- vector illustration of hops, emblem design on white  background. 7214988 Vector Art at Vecteezy">
            <a:extLst>
              <a:ext uri="{FF2B5EF4-FFF2-40B4-BE49-F238E27FC236}">
                <a16:creationId xmlns:a16="http://schemas.microsoft.com/office/drawing/2014/main" id="{AE323A54-1BC1-5173-EB22-726FA105C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496" y="3805438"/>
            <a:ext cx="803184" cy="8031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5EE1EC-A0AD-3F34-AA48-CAEDDEF7C3E6}"/>
              </a:ext>
            </a:extLst>
          </p:cNvPr>
          <p:cNvSpPr>
            <a:spLocks noGrp="1"/>
          </p:cNvSpPr>
          <p:nvPr>
            <p:ph type="title"/>
          </p:nvPr>
        </p:nvSpPr>
        <p:spPr/>
        <p:txBody>
          <a:bodyPr>
            <a:normAutofit/>
          </a:bodyPr>
          <a:lstStyle/>
          <a:p>
            <a:r>
              <a:rPr lang="en-US" dirty="0"/>
              <a:t>Generational Shifts in Beer Consumption</a:t>
            </a:r>
          </a:p>
        </p:txBody>
      </p:sp>
      <p:sp>
        <p:nvSpPr>
          <p:cNvPr id="3" name="TextBox 2">
            <a:extLst>
              <a:ext uri="{FF2B5EF4-FFF2-40B4-BE49-F238E27FC236}">
                <a16:creationId xmlns:a16="http://schemas.microsoft.com/office/drawing/2014/main" id="{BBB2CC66-2536-9CAE-63CB-73699022F9C8}"/>
              </a:ext>
            </a:extLst>
          </p:cNvPr>
          <p:cNvSpPr txBox="1"/>
          <p:nvPr/>
        </p:nvSpPr>
        <p:spPr>
          <a:xfrm>
            <a:off x="653697" y="1133286"/>
            <a:ext cx="8100945" cy="276999"/>
          </a:xfrm>
          <a:prstGeom prst="rect">
            <a:avLst/>
          </a:prstGeom>
          <a:noFill/>
        </p:spPr>
        <p:txBody>
          <a:bodyPr wrap="square">
            <a:spAutoFit/>
          </a:bodyPr>
          <a:lstStyle/>
          <a:p>
            <a:r>
              <a:rPr lang="en-US" sz="1200" dirty="0"/>
              <a:t>Brand Preference by Generation and Usage Overview by Generation</a:t>
            </a:r>
          </a:p>
        </p:txBody>
      </p:sp>
      <p:sp>
        <p:nvSpPr>
          <p:cNvPr id="9" name="Freeform 2">
            <a:extLst>
              <a:ext uri="{FF2B5EF4-FFF2-40B4-BE49-F238E27FC236}">
                <a16:creationId xmlns:a16="http://schemas.microsoft.com/office/drawing/2014/main" id="{D6CBC9B5-8F40-F613-FFC2-BE10A8FC4315}"/>
              </a:ext>
            </a:extLst>
          </p:cNvPr>
          <p:cNvSpPr/>
          <p:nvPr/>
        </p:nvSpPr>
        <p:spPr>
          <a:xfrm>
            <a:off x="2538100" y="1731355"/>
            <a:ext cx="793318" cy="449216"/>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4"/>
            <a:stretch>
              <a:fillRect/>
            </a:stretch>
          </a:blipFill>
        </p:spPr>
        <p:txBody>
          <a:bodyPr/>
          <a:lstStyle/>
          <a:p>
            <a:endParaRPr lang="en-US"/>
          </a:p>
        </p:txBody>
      </p:sp>
      <p:sp>
        <p:nvSpPr>
          <p:cNvPr id="11" name="Freeform 4">
            <a:extLst>
              <a:ext uri="{FF2B5EF4-FFF2-40B4-BE49-F238E27FC236}">
                <a16:creationId xmlns:a16="http://schemas.microsoft.com/office/drawing/2014/main" id="{ABDE1065-8DB4-31FE-68A2-A2EF8F2E59B6}"/>
              </a:ext>
            </a:extLst>
          </p:cNvPr>
          <p:cNvSpPr/>
          <p:nvPr/>
        </p:nvSpPr>
        <p:spPr>
          <a:xfrm>
            <a:off x="941139" y="3917515"/>
            <a:ext cx="786851" cy="619645"/>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0BF8B47C-ABC7-11E0-C64F-829AE432ED45}"/>
              </a:ext>
            </a:extLst>
          </p:cNvPr>
          <p:cNvPicPr>
            <a:picLocks noChangeAspect="1"/>
          </p:cNvPicPr>
          <p:nvPr/>
        </p:nvPicPr>
        <p:blipFill>
          <a:blip r:embed="rId6"/>
          <a:stretch>
            <a:fillRect/>
          </a:stretch>
        </p:blipFill>
        <p:spPr>
          <a:xfrm>
            <a:off x="4253182" y="1781724"/>
            <a:ext cx="526484" cy="468132"/>
          </a:xfrm>
          <a:prstGeom prst="rect">
            <a:avLst/>
          </a:prstGeom>
        </p:spPr>
      </p:pic>
      <p:pic>
        <p:nvPicPr>
          <p:cNvPr id="15" name="Picture 14">
            <a:extLst>
              <a:ext uri="{FF2B5EF4-FFF2-40B4-BE49-F238E27FC236}">
                <a16:creationId xmlns:a16="http://schemas.microsoft.com/office/drawing/2014/main" id="{4EF4A453-E826-18D3-3B02-9C668D8B5B23}"/>
              </a:ext>
            </a:extLst>
          </p:cNvPr>
          <p:cNvPicPr>
            <a:picLocks noChangeAspect="1"/>
          </p:cNvPicPr>
          <p:nvPr/>
        </p:nvPicPr>
        <p:blipFill>
          <a:blip r:embed="rId7"/>
          <a:stretch>
            <a:fillRect/>
          </a:stretch>
        </p:blipFill>
        <p:spPr>
          <a:xfrm>
            <a:off x="1145569" y="1685477"/>
            <a:ext cx="470767" cy="465666"/>
          </a:xfrm>
          <a:prstGeom prst="rect">
            <a:avLst/>
          </a:prstGeom>
        </p:spPr>
      </p:pic>
      <p:graphicFrame>
        <p:nvGraphicFramePr>
          <p:cNvPr id="17" name="Table 16">
            <a:extLst>
              <a:ext uri="{FF2B5EF4-FFF2-40B4-BE49-F238E27FC236}">
                <a16:creationId xmlns:a16="http://schemas.microsoft.com/office/drawing/2014/main" id="{9E04AC7D-1313-AB80-F1DC-4D5F5C9FFF08}"/>
              </a:ext>
            </a:extLst>
          </p:cNvPr>
          <p:cNvGraphicFramePr>
            <a:graphicFrameLocks noGrp="1"/>
          </p:cNvGraphicFramePr>
          <p:nvPr>
            <p:extLst>
              <p:ext uri="{D42A27DB-BD31-4B8C-83A1-F6EECF244321}">
                <p14:modId xmlns:p14="http://schemas.microsoft.com/office/powerpoint/2010/main" val="3414895804"/>
              </p:ext>
            </p:extLst>
          </p:nvPr>
        </p:nvGraphicFramePr>
        <p:xfrm>
          <a:off x="552450" y="2224115"/>
          <a:ext cx="4764618" cy="335280"/>
        </p:xfrm>
        <a:graphic>
          <a:graphicData uri="http://schemas.openxmlformats.org/drawingml/2006/table">
            <a:tbl>
              <a:tblPr firstRow="1" bandRow="1">
                <a:tableStyleId>{5C22544A-7EE6-4342-B048-85BDC9FD1C3A}</a:tableStyleId>
              </a:tblPr>
              <a:tblGrid>
                <a:gridCol w="1588206">
                  <a:extLst>
                    <a:ext uri="{9D8B030D-6E8A-4147-A177-3AD203B41FA5}">
                      <a16:colId xmlns:a16="http://schemas.microsoft.com/office/drawing/2014/main" val="3730012463"/>
                    </a:ext>
                  </a:extLst>
                </a:gridCol>
                <a:gridCol w="1588206">
                  <a:extLst>
                    <a:ext uri="{9D8B030D-6E8A-4147-A177-3AD203B41FA5}">
                      <a16:colId xmlns:a16="http://schemas.microsoft.com/office/drawing/2014/main" val="3720268757"/>
                    </a:ext>
                  </a:extLst>
                </a:gridCol>
                <a:gridCol w="1588206">
                  <a:extLst>
                    <a:ext uri="{9D8B030D-6E8A-4147-A177-3AD203B41FA5}">
                      <a16:colId xmlns:a16="http://schemas.microsoft.com/office/drawing/2014/main" val="3421626200"/>
                    </a:ext>
                  </a:extLst>
                </a:gridCol>
              </a:tblGrid>
              <a:tr h="2688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Modern,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premium image</a:t>
                      </a:r>
                    </a:p>
                  </a:txBody>
                  <a:tcPr marL="0" marR="0" marT="0" marB="0">
                    <a:lnL w="12700" cmpd="sng">
                      <a:noFill/>
                    </a:lnL>
                    <a:lnR w="12700" cmpd="sng">
                      <a:noFill/>
                    </a:lnR>
                    <a:lnT w="12700" cmpd="sng">
                      <a:noFill/>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Balanced modern/accessible</a:t>
                      </a:r>
                    </a:p>
                  </a:txBody>
                  <a:tcPr marL="0" marR="0" marT="0" marB="0">
                    <a:lnL w="12700" cmpd="sng">
                      <a:noFill/>
                    </a:lnL>
                    <a:lnR w="12700" cmpd="sng">
                      <a:noFill/>
                    </a:lnR>
                    <a:lnT w="12700" cmpd="sng">
                      <a:noFill/>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Tradition,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familiarity</a:t>
                      </a:r>
                    </a:p>
                  </a:txBody>
                  <a:tcPr marL="0" marR="0" marT="0" marB="0">
                    <a:lnL w="12700" cmpd="sng">
                      <a:noFill/>
                    </a:lnL>
                    <a:lnR w="12700" cmpd="sng">
                      <a:noFill/>
                    </a:lnR>
                    <a:lnT w="12700" cmpd="sng">
                      <a:noFill/>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809877"/>
                  </a:ext>
                </a:extLst>
              </a:tr>
            </a:tbl>
          </a:graphicData>
        </a:graphic>
      </p:graphicFrame>
      <p:graphicFrame>
        <p:nvGraphicFramePr>
          <p:cNvPr id="18" name="Chart 17">
            <a:extLst>
              <a:ext uri="{FF2B5EF4-FFF2-40B4-BE49-F238E27FC236}">
                <a16:creationId xmlns:a16="http://schemas.microsoft.com/office/drawing/2014/main" id="{7C2B6C88-80E6-B5EB-6DC0-853D0A01E715}"/>
              </a:ext>
            </a:extLst>
          </p:cNvPr>
          <p:cNvGraphicFramePr/>
          <p:nvPr>
            <p:extLst>
              <p:ext uri="{D42A27DB-BD31-4B8C-83A1-F6EECF244321}">
                <p14:modId xmlns:p14="http://schemas.microsoft.com/office/powerpoint/2010/main" val="1221046571"/>
              </p:ext>
            </p:extLst>
          </p:nvPr>
        </p:nvGraphicFramePr>
        <p:xfrm>
          <a:off x="283310" y="4768712"/>
          <a:ext cx="5031318" cy="131516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Table 24">
            <a:extLst>
              <a:ext uri="{FF2B5EF4-FFF2-40B4-BE49-F238E27FC236}">
                <a16:creationId xmlns:a16="http://schemas.microsoft.com/office/drawing/2014/main" id="{1CDA3730-350C-43F9-6EA0-8F562173AAF5}"/>
              </a:ext>
            </a:extLst>
          </p:cNvPr>
          <p:cNvGraphicFramePr>
            <a:graphicFrameLocks noGrp="1"/>
          </p:cNvGraphicFramePr>
          <p:nvPr>
            <p:extLst>
              <p:ext uri="{D42A27DB-BD31-4B8C-83A1-F6EECF244321}">
                <p14:modId xmlns:p14="http://schemas.microsoft.com/office/powerpoint/2010/main" val="2094174080"/>
              </p:ext>
            </p:extLst>
          </p:nvPr>
        </p:nvGraphicFramePr>
        <p:xfrm>
          <a:off x="605481" y="4433432"/>
          <a:ext cx="4696447" cy="335280"/>
        </p:xfrm>
        <a:graphic>
          <a:graphicData uri="http://schemas.openxmlformats.org/drawingml/2006/table">
            <a:tbl>
              <a:tblPr firstRow="1" bandRow="1">
                <a:tableStyleId>{5C22544A-7EE6-4342-B048-85BDC9FD1C3A}</a:tableStyleId>
              </a:tblPr>
              <a:tblGrid>
                <a:gridCol w="1520035">
                  <a:extLst>
                    <a:ext uri="{9D8B030D-6E8A-4147-A177-3AD203B41FA5}">
                      <a16:colId xmlns:a16="http://schemas.microsoft.com/office/drawing/2014/main" val="3730012463"/>
                    </a:ext>
                  </a:extLst>
                </a:gridCol>
                <a:gridCol w="1588206">
                  <a:extLst>
                    <a:ext uri="{9D8B030D-6E8A-4147-A177-3AD203B41FA5}">
                      <a16:colId xmlns:a16="http://schemas.microsoft.com/office/drawing/2014/main" val="3720268757"/>
                    </a:ext>
                  </a:extLst>
                </a:gridCol>
                <a:gridCol w="1588206">
                  <a:extLst>
                    <a:ext uri="{9D8B030D-6E8A-4147-A177-3AD203B41FA5}">
                      <a16:colId xmlns:a16="http://schemas.microsoft.com/office/drawing/2014/main" val="3421626200"/>
                    </a:ext>
                  </a:extLst>
                </a:gridCol>
              </a:tblGrid>
              <a:tr h="2688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Local heritage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value</a:t>
                      </a:r>
                    </a:p>
                  </a:txBody>
                  <a:tcPr marL="0" marR="0" marT="0" marB="0">
                    <a:lnL w="12700" cmpd="sng">
                      <a:noFill/>
                    </a:lnL>
                    <a:lnR w="12700" cmpd="sng">
                      <a:noFill/>
                    </a:lnR>
                    <a:lnT w="12700" cmpd="sng">
                      <a:noFill/>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International,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trendy</a:t>
                      </a:r>
                    </a:p>
                  </a:txBody>
                  <a:tcPr marL="0" marR="0" marT="0" marB="0">
                    <a:lnL w="12700" cmpd="sng">
                      <a:noFill/>
                    </a:lnL>
                    <a:lnR w="12700" cmpd="sng">
                      <a:noFill/>
                    </a:lnR>
                    <a:lnT w="12700" cmpd="sng">
                      <a:noFill/>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Uniqueness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solidFill>
                            <a:schemeClr val="bg1">
                              <a:lumMod val="50000"/>
                            </a:schemeClr>
                          </a:solidFill>
                          <a:effectLst/>
                        </a:rPr>
                        <a:t>quality</a:t>
                      </a:r>
                    </a:p>
                  </a:txBody>
                  <a:tcPr marL="0" marR="0" marT="0" marB="0">
                    <a:lnL w="12700" cmpd="sng">
                      <a:noFill/>
                    </a:lnL>
                    <a:lnR w="12700" cmpd="sng">
                      <a:noFill/>
                    </a:lnR>
                    <a:lnT w="12700" cmpd="sng">
                      <a:noFill/>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809877"/>
                  </a:ext>
                </a:extLst>
              </a:tr>
            </a:tbl>
          </a:graphicData>
        </a:graphic>
      </p:graphicFrame>
      <p:sp>
        <p:nvSpPr>
          <p:cNvPr id="28" name="Freeform 6">
            <a:extLst>
              <a:ext uri="{FF2B5EF4-FFF2-40B4-BE49-F238E27FC236}">
                <a16:creationId xmlns:a16="http://schemas.microsoft.com/office/drawing/2014/main" id="{64CF7A59-D6A9-EA5F-E8D6-D4BAFD5105BF}"/>
              </a:ext>
            </a:extLst>
          </p:cNvPr>
          <p:cNvSpPr/>
          <p:nvPr/>
        </p:nvSpPr>
        <p:spPr>
          <a:xfrm>
            <a:off x="2444354" y="4127139"/>
            <a:ext cx="980810" cy="313859"/>
          </a:xfrm>
          <a:custGeom>
            <a:avLst/>
            <a:gdLst/>
            <a:ahLst/>
            <a:cxnLst/>
            <a:rect l="l" t="t" r="r" b="b"/>
            <a:pathLst>
              <a:path w="11301259" h="3616403">
                <a:moveTo>
                  <a:pt x="0" y="0"/>
                </a:moveTo>
                <a:lnTo>
                  <a:pt x="11301258" y="0"/>
                </a:lnTo>
                <a:lnTo>
                  <a:pt x="11301258" y="3616402"/>
                </a:lnTo>
                <a:lnTo>
                  <a:pt x="0" y="3616402"/>
                </a:lnTo>
                <a:lnTo>
                  <a:pt x="0" y="0"/>
                </a:lnTo>
                <a:close/>
              </a:path>
            </a:pathLst>
          </a:custGeom>
          <a:blipFill>
            <a:blip r:embed="rId9"/>
            <a:stretch>
              <a:fillRect/>
            </a:stretch>
          </a:blipFill>
        </p:spPr>
        <p:txBody>
          <a:bodyPr/>
          <a:lstStyle/>
          <a:p>
            <a:endParaRPr lang="en-US"/>
          </a:p>
        </p:txBody>
      </p:sp>
      <p:graphicFrame>
        <p:nvGraphicFramePr>
          <p:cNvPr id="29" name="Chart 28">
            <a:extLst>
              <a:ext uri="{FF2B5EF4-FFF2-40B4-BE49-F238E27FC236}">
                <a16:creationId xmlns:a16="http://schemas.microsoft.com/office/drawing/2014/main" id="{E92EBF3D-3055-1A12-C4D7-5B8E03974E50}"/>
              </a:ext>
            </a:extLst>
          </p:cNvPr>
          <p:cNvGraphicFramePr/>
          <p:nvPr>
            <p:extLst>
              <p:ext uri="{D42A27DB-BD31-4B8C-83A1-F6EECF244321}">
                <p14:modId xmlns:p14="http://schemas.microsoft.com/office/powerpoint/2010/main" val="3271569367"/>
              </p:ext>
            </p:extLst>
          </p:nvPr>
        </p:nvGraphicFramePr>
        <p:xfrm>
          <a:off x="270610" y="6106534"/>
          <a:ext cx="5031318" cy="335280"/>
        </p:xfrm>
        <a:graphic>
          <a:graphicData uri="http://schemas.openxmlformats.org/drawingml/2006/chart">
            <c:chart xmlns:c="http://schemas.openxmlformats.org/drawingml/2006/chart" xmlns:r="http://schemas.openxmlformats.org/officeDocument/2006/relationships" r:id="rId10"/>
          </a:graphicData>
        </a:graphic>
      </p:graphicFrame>
      <p:grpSp>
        <p:nvGrpSpPr>
          <p:cNvPr id="40" name="Group 39">
            <a:extLst>
              <a:ext uri="{FF2B5EF4-FFF2-40B4-BE49-F238E27FC236}">
                <a16:creationId xmlns:a16="http://schemas.microsoft.com/office/drawing/2014/main" id="{52002BD9-B194-FF5C-0EBC-C757A6BF691C}"/>
              </a:ext>
            </a:extLst>
          </p:cNvPr>
          <p:cNvGrpSpPr/>
          <p:nvPr/>
        </p:nvGrpSpPr>
        <p:grpSpPr>
          <a:xfrm>
            <a:off x="5459189" y="1844949"/>
            <a:ext cx="6501121" cy="1515523"/>
            <a:chOff x="5497289" y="1910265"/>
            <a:chExt cx="6501121" cy="1515523"/>
          </a:xfrm>
        </p:grpSpPr>
        <p:sp>
          <p:nvSpPr>
            <p:cNvPr id="35" name="Rectangle: Rounded Corners 34">
              <a:extLst>
                <a:ext uri="{FF2B5EF4-FFF2-40B4-BE49-F238E27FC236}">
                  <a16:creationId xmlns:a16="http://schemas.microsoft.com/office/drawing/2014/main" id="{FB17D8CF-8E5B-2A3F-38DC-0D675CE527A8}"/>
                </a:ext>
              </a:extLst>
            </p:cNvPr>
            <p:cNvSpPr/>
            <p:nvPr/>
          </p:nvSpPr>
          <p:spPr>
            <a:xfrm>
              <a:off x="6095999" y="1910265"/>
              <a:ext cx="5902411" cy="1515523"/>
            </a:xfrm>
            <a:prstGeom prst="roundRect">
              <a:avLst>
                <a:gd name="adj" fmla="val 5655"/>
              </a:avLst>
            </a:prstGeom>
            <a:solidFill>
              <a:srgbClr val="E95000"/>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r>
                <a:rPr lang="en-US" sz="1200" b="1" dirty="0">
                  <a:solidFill>
                    <a:schemeClr val="bg1"/>
                  </a:solidFill>
                </a:rPr>
                <a:t>Gen Z: Experience Over Volume</a:t>
              </a:r>
            </a:p>
            <a:p>
              <a:pPr marL="171450" indent="-171450">
                <a:lnSpc>
                  <a:spcPct val="114000"/>
                </a:lnSpc>
                <a:buFont typeface="Arial" panose="020B0604020202020204" pitchFamily="34" charset="0"/>
                <a:buChar char="•"/>
              </a:pPr>
              <a:r>
                <a:rPr lang="en-US" sz="1100" dirty="0">
                  <a:solidFill>
                    <a:schemeClr val="bg1"/>
                  </a:solidFill>
                </a:rPr>
                <a:t>Drink less often (1.8x/week) but pay more for premium/craft (58%). </a:t>
              </a:r>
            </a:p>
            <a:p>
              <a:pPr marL="171450" indent="-171450">
                <a:lnSpc>
                  <a:spcPct val="114000"/>
                </a:lnSpc>
                <a:buFont typeface="Arial" panose="020B0604020202020204" pitchFamily="34" charset="0"/>
                <a:buChar char="•"/>
              </a:pPr>
              <a:r>
                <a:rPr lang="en-US" sz="1100" dirty="0">
                  <a:solidFill>
                    <a:schemeClr val="bg1"/>
                  </a:solidFill>
                </a:rPr>
                <a:t>Lower total spend (2.8M VND) due to smaller households and a quality-over-quantity mindset (2–3 premium vs. 10 mainstream). </a:t>
              </a:r>
            </a:p>
            <a:p>
              <a:pPr marL="171450" indent="-171450">
                <a:lnSpc>
                  <a:spcPct val="114000"/>
                </a:lnSpc>
                <a:buFont typeface="Arial" panose="020B0604020202020204" pitchFamily="34" charset="0"/>
                <a:buChar char="•"/>
              </a:pPr>
              <a:r>
                <a:rPr lang="en-US" sz="1100" dirty="0">
                  <a:solidFill>
                    <a:schemeClr val="bg1"/>
                  </a:solidFill>
                </a:rPr>
                <a:t>Highly experimental (68%), moderately health-conscious (22% consider non-alcoholic), digitally native (74% research online), and sustainability-aware (48%).</a:t>
              </a:r>
            </a:p>
          </p:txBody>
        </p:sp>
        <p:sp>
          <p:nvSpPr>
            <p:cNvPr id="34" name="Freeform 3">
              <a:extLst>
                <a:ext uri="{FF2B5EF4-FFF2-40B4-BE49-F238E27FC236}">
                  <a16:creationId xmlns:a16="http://schemas.microsoft.com/office/drawing/2014/main" id="{2A6DEA7C-FC2F-1BB3-0DAC-9D4E612D80FF}"/>
                </a:ext>
              </a:extLst>
            </p:cNvPr>
            <p:cNvSpPr/>
            <p:nvPr/>
          </p:nvSpPr>
          <p:spPr>
            <a:xfrm>
              <a:off x="5497289" y="2146003"/>
              <a:ext cx="1017152" cy="1058156"/>
            </a:xfrm>
            <a:custGeom>
              <a:avLst/>
              <a:gdLst/>
              <a:ahLst/>
              <a:cxnLst/>
              <a:rect l="l" t="t" r="r" b="b"/>
              <a:pathLst>
                <a:path w="3955352" h="4114800">
                  <a:moveTo>
                    <a:pt x="0" y="0"/>
                  </a:moveTo>
                  <a:lnTo>
                    <a:pt x="3955352" y="0"/>
                  </a:lnTo>
                  <a:lnTo>
                    <a:pt x="395535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39" name="Group 38">
            <a:extLst>
              <a:ext uri="{FF2B5EF4-FFF2-40B4-BE49-F238E27FC236}">
                <a16:creationId xmlns:a16="http://schemas.microsoft.com/office/drawing/2014/main" id="{148C1F62-FEEE-7D65-E0F8-870C8F72C25A}"/>
              </a:ext>
            </a:extLst>
          </p:cNvPr>
          <p:cNvGrpSpPr/>
          <p:nvPr/>
        </p:nvGrpSpPr>
        <p:grpSpPr>
          <a:xfrm>
            <a:off x="5463307" y="4979829"/>
            <a:ext cx="6497003" cy="1293566"/>
            <a:chOff x="5501407" y="5045145"/>
            <a:chExt cx="6497003" cy="1293566"/>
          </a:xfrm>
        </p:grpSpPr>
        <p:sp>
          <p:nvSpPr>
            <p:cNvPr id="37" name="Rectangle: Rounded Corners 36">
              <a:extLst>
                <a:ext uri="{FF2B5EF4-FFF2-40B4-BE49-F238E27FC236}">
                  <a16:creationId xmlns:a16="http://schemas.microsoft.com/office/drawing/2014/main" id="{62695225-30B0-5DBB-D95B-4CE0010F7909}"/>
                </a:ext>
              </a:extLst>
            </p:cNvPr>
            <p:cNvSpPr/>
            <p:nvPr/>
          </p:nvSpPr>
          <p:spPr>
            <a:xfrm>
              <a:off x="6095997" y="5045145"/>
              <a:ext cx="5902413" cy="1293566"/>
            </a:xfrm>
            <a:prstGeom prst="roundRect">
              <a:avLst>
                <a:gd name="adj" fmla="val 7271"/>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r>
                <a:rPr lang="en-US" sz="1200" b="1" dirty="0">
                  <a:solidFill>
                    <a:schemeClr val="bg1"/>
                  </a:solidFill>
                </a:rPr>
                <a:t>Gen X: Traditional Loyalists</a:t>
              </a:r>
            </a:p>
            <a:p>
              <a:pPr marL="171450" indent="-171450">
                <a:lnSpc>
                  <a:spcPct val="114000"/>
                </a:lnSpc>
                <a:buFont typeface="Arial" panose="020B0604020202020204" pitchFamily="34" charset="0"/>
                <a:buChar char="•"/>
              </a:pPr>
              <a:r>
                <a:rPr lang="en-US" sz="1100" dirty="0">
                  <a:solidFill>
                    <a:schemeClr val="bg1"/>
                  </a:solidFill>
                </a:rPr>
                <a:t>Extremely brand loyal (72%), prefer mainstream local brands (Saigon 78%, 333 62%). Lowest health-consciousness (18% reducing). </a:t>
              </a:r>
            </a:p>
            <a:p>
              <a:pPr marL="171450" indent="-171450">
                <a:lnSpc>
                  <a:spcPct val="114000"/>
                </a:lnSpc>
                <a:buFont typeface="Arial" panose="020B0604020202020204" pitchFamily="34" charset="0"/>
                <a:buChar char="•"/>
              </a:pPr>
              <a:r>
                <a:rPr lang="en-US" sz="1100" dirty="0">
                  <a:solidFill>
                    <a:schemeClr val="bg1"/>
                  </a:solidFill>
                </a:rPr>
                <a:t>Rely on traditional retail channels. Price-sensitive but consistent purchasers.</a:t>
              </a:r>
            </a:p>
          </p:txBody>
        </p:sp>
        <p:sp>
          <p:nvSpPr>
            <p:cNvPr id="33" name="Freeform 7">
              <a:extLst>
                <a:ext uri="{FF2B5EF4-FFF2-40B4-BE49-F238E27FC236}">
                  <a16:creationId xmlns:a16="http://schemas.microsoft.com/office/drawing/2014/main" id="{872BEBF5-CA31-576D-6632-F593B793E30D}"/>
                </a:ext>
              </a:extLst>
            </p:cNvPr>
            <p:cNvSpPr/>
            <p:nvPr/>
          </p:nvSpPr>
          <p:spPr>
            <a:xfrm>
              <a:off x="5501407" y="5176636"/>
              <a:ext cx="980116" cy="1058155"/>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8" name="Group 37">
            <a:extLst>
              <a:ext uri="{FF2B5EF4-FFF2-40B4-BE49-F238E27FC236}">
                <a16:creationId xmlns:a16="http://schemas.microsoft.com/office/drawing/2014/main" id="{1AECD0CF-4A13-E849-7EB9-2B2D9117C943}"/>
              </a:ext>
            </a:extLst>
          </p:cNvPr>
          <p:cNvGrpSpPr/>
          <p:nvPr/>
        </p:nvGrpSpPr>
        <p:grpSpPr>
          <a:xfrm>
            <a:off x="5459189" y="3512567"/>
            <a:ext cx="6501122" cy="1315166"/>
            <a:chOff x="5497289" y="3690573"/>
            <a:chExt cx="6501122" cy="1315166"/>
          </a:xfrm>
        </p:grpSpPr>
        <p:sp>
          <p:nvSpPr>
            <p:cNvPr id="36" name="Rectangle: Rounded Corners 35">
              <a:extLst>
                <a:ext uri="{FF2B5EF4-FFF2-40B4-BE49-F238E27FC236}">
                  <a16:creationId xmlns:a16="http://schemas.microsoft.com/office/drawing/2014/main" id="{EF37A660-7C37-3101-5A9F-44817D832985}"/>
                </a:ext>
              </a:extLst>
            </p:cNvPr>
            <p:cNvSpPr/>
            <p:nvPr/>
          </p:nvSpPr>
          <p:spPr>
            <a:xfrm>
              <a:off x="6095999" y="3690573"/>
              <a:ext cx="5902412" cy="1315166"/>
            </a:xfrm>
            <a:prstGeom prst="roundRect">
              <a:avLst>
                <a:gd name="adj" fmla="val 7271"/>
              </a:avLst>
            </a:prstGeom>
            <a:solidFill>
              <a:srgbClr val="E950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lnSpc>
                  <a:spcPct val="114000"/>
                </a:lnSpc>
              </a:pPr>
              <a:r>
                <a:rPr lang="en-US" sz="1200" b="1" dirty="0">
                  <a:solidFill>
                    <a:srgbClr val="E95000"/>
                  </a:solidFill>
                </a:rPr>
                <a:t>Millennials: Peak Consumption Years</a:t>
              </a:r>
            </a:p>
            <a:p>
              <a:pPr marL="628650" lvl="1" indent="-171450">
                <a:lnSpc>
                  <a:spcPct val="114000"/>
                </a:lnSpc>
                <a:buFont typeface="Arial" panose="020B0604020202020204" pitchFamily="34" charset="0"/>
                <a:buChar char="•"/>
              </a:pPr>
              <a:r>
                <a:rPr lang="en-US" sz="1100" dirty="0">
                  <a:solidFill>
                    <a:schemeClr val="tx1"/>
                  </a:solidFill>
                </a:rPr>
                <a:t>Highest spending (4.2M VND Tet) and frequency (2.4x/week). </a:t>
              </a:r>
            </a:p>
            <a:p>
              <a:pPr marL="628650" lvl="1" indent="-171450">
                <a:lnSpc>
                  <a:spcPct val="114000"/>
                </a:lnSpc>
                <a:buFont typeface="Arial" panose="020B0604020202020204" pitchFamily="34" charset="0"/>
                <a:buChar char="•"/>
              </a:pPr>
              <a:r>
                <a:rPr lang="en-US" sz="1100" dirty="0">
                  <a:solidFill>
                    <a:schemeClr val="tx1"/>
                  </a:solidFill>
                </a:rPr>
                <a:t>Balance tradition &amp; modernity, buy both Saigon (58%) and Heineken (58%). </a:t>
              </a:r>
            </a:p>
            <a:p>
              <a:pPr marL="628650" lvl="1" indent="-171450">
                <a:lnSpc>
                  <a:spcPct val="114000"/>
                </a:lnSpc>
                <a:buFont typeface="Arial" panose="020B0604020202020204" pitchFamily="34" charset="0"/>
                <a:buChar char="•"/>
              </a:pPr>
              <a:r>
                <a:rPr lang="en-US" sz="1100" dirty="0">
                  <a:solidFill>
                    <a:schemeClr val="tx1"/>
                  </a:solidFill>
                </a:rPr>
                <a:t>Digital-savvy but still value in-store experience. Family-focused purchasers.</a:t>
              </a:r>
            </a:p>
          </p:txBody>
        </p:sp>
        <p:sp>
          <p:nvSpPr>
            <p:cNvPr id="32" name="Freeform 6">
              <a:extLst>
                <a:ext uri="{FF2B5EF4-FFF2-40B4-BE49-F238E27FC236}">
                  <a16:creationId xmlns:a16="http://schemas.microsoft.com/office/drawing/2014/main" id="{E2033E69-BD4F-C18B-3319-2E7E06BF6BC8}"/>
                </a:ext>
              </a:extLst>
            </p:cNvPr>
            <p:cNvSpPr/>
            <p:nvPr/>
          </p:nvSpPr>
          <p:spPr>
            <a:xfrm>
              <a:off x="5497289" y="3749933"/>
              <a:ext cx="951017" cy="1058155"/>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4" name="TextBox 3">
            <a:extLst>
              <a:ext uri="{FF2B5EF4-FFF2-40B4-BE49-F238E27FC236}">
                <a16:creationId xmlns:a16="http://schemas.microsoft.com/office/drawing/2014/main" id="{FD183A14-E28D-CFE8-9832-387917AECF6F}"/>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Q: Which brands do you purchase or consider for Tet 2026?</a:t>
            </a:r>
          </a:p>
          <a:p>
            <a:r>
              <a:rPr lang="en-US" sz="1000" i="1" dirty="0">
                <a:solidFill>
                  <a:schemeClr val="tx1">
                    <a:lumMod val="60000"/>
                    <a:lumOff val="40000"/>
                  </a:schemeClr>
                </a:solidFill>
              </a:rPr>
              <a:t>Base: Brand aware respondents| Vietnam Beer Market and Tet 2026 Consumer Trends | InsightAsia Vietnam Primary Research | December 2025</a:t>
            </a:r>
          </a:p>
        </p:txBody>
      </p:sp>
    </p:spTree>
    <p:extLst>
      <p:ext uri="{BB962C8B-B14F-4D97-AF65-F5344CB8AC3E}">
        <p14:creationId xmlns:p14="http://schemas.microsoft.com/office/powerpoint/2010/main" val="1422549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A14D-3E4F-6C09-6F3C-B521585BEDBE}"/>
            </a:ext>
          </a:extLst>
        </p:cNvPr>
        <p:cNvGrpSpPr/>
        <p:nvPr/>
      </p:nvGrpSpPr>
      <p:grpSpPr>
        <a:xfrm>
          <a:off x="0" y="0"/>
          <a:ext cx="0" cy="0"/>
          <a:chOff x="0" y="0"/>
          <a:chExt cx="0" cy="0"/>
        </a:xfrm>
      </p:grpSpPr>
      <p:sp>
        <p:nvSpPr>
          <p:cNvPr id="6154" name="Rectangle: Rounded Corners 6153">
            <a:extLst>
              <a:ext uri="{FF2B5EF4-FFF2-40B4-BE49-F238E27FC236}">
                <a16:creationId xmlns:a16="http://schemas.microsoft.com/office/drawing/2014/main" id="{AFC4A9D4-BE00-1E1F-A118-68E56C227EE0}"/>
              </a:ext>
            </a:extLst>
          </p:cNvPr>
          <p:cNvSpPr/>
          <p:nvPr/>
        </p:nvSpPr>
        <p:spPr>
          <a:xfrm>
            <a:off x="626007" y="2797154"/>
            <a:ext cx="11245949" cy="276999"/>
          </a:xfrm>
          <a:prstGeom prst="roundRect">
            <a:avLst>
              <a:gd name="adj" fmla="val 13105"/>
            </a:avLst>
          </a:prstGeom>
          <a:solidFill>
            <a:srgbClr val="E95000"/>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endParaRPr lang="en-US" sz="1100" dirty="0">
              <a:solidFill>
                <a:schemeClr val="bg1"/>
              </a:solidFill>
            </a:endParaRPr>
          </a:p>
        </p:txBody>
      </p:sp>
      <p:sp>
        <p:nvSpPr>
          <p:cNvPr id="2" name="Title 1">
            <a:extLst>
              <a:ext uri="{FF2B5EF4-FFF2-40B4-BE49-F238E27FC236}">
                <a16:creationId xmlns:a16="http://schemas.microsoft.com/office/drawing/2014/main" id="{E49D2BDE-36DD-C62A-119B-89F7D4726EA8}"/>
              </a:ext>
            </a:extLst>
          </p:cNvPr>
          <p:cNvSpPr>
            <a:spLocks noGrp="1"/>
          </p:cNvSpPr>
          <p:nvPr>
            <p:ph type="title"/>
          </p:nvPr>
        </p:nvSpPr>
        <p:spPr/>
        <p:txBody>
          <a:bodyPr>
            <a:normAutofit/>
          </a:bodyPr>
          <a:lstStyle/>
          <a:p>
            <a:r>
              <a:rPr lang="en-US" dirty="0"/>
              <a:t>Regional Market Variations</a:t>
            </a:r>
          </a:p>
        </p:txBody>
      </p:sp>
      <p:sp>
        <p:nvSpPr>
          <p:cNvPr id="3" name="TextBox 2">
            <a:extLst>
              <a:ext uri="{FF2B5EF4-FFF2-40B4-BE49-F238E27FC236}">
                <a16:creationId xmlns:a16="http://schemas.microsoft.com/office/drawing/2014/main" id="{59881066-0894-9DD1-E765-EB61E00DE9BE}"/>
              </a:ext>
            </a:extLst>
          </p:cNvPr>
          <p:cNvSpPr txBox="1"/>
          <p:nvPr/>
        </p:nvSpPr>
        <p:spPr>
          <a:xfrm>
            <a:off x="653697" y="1133286"/>
            <a:ext cx="8100945" cy="276999"/>
          </a:xfrm>
          <a:prstGeom prst="rect">
            <a:avLst/>
          </a:prstGeom>
          <a:noFill/>
        </p:spPr>
        <p:txBody>
          <a:bodyPr wrap="square">
            <a:spAutoFit/>
          </a:bodyPr>
          <a:lstStyle/>
          <a:p>
            <a:r>
              <a:rPr lang="en-US" sz="1200" dirty="0"/>
              <a:t>Key Market Characteristics by Region</a:t>
            </a:r>
          </a:p>
        </p:txBody>
      </p:sp>
      <p:graphicFrame>
        <p:nvGraphicFramePr>
          <p:cNvPr id="4" name="Table 3">
            <a:extLst>
              <a:ext uri="{FF2B5EF4-FFF2-40B4-BE49-F238E27FC236}">
                <a16:creationId xmlns:a16="http://schemas.microsoft.com/office/drawing/2014/main" id="{85C81A83-89C1-B8D0-06F2-335CE32E1D18}"/>
              </a:ext>
            </a:extLst>
          </p:cNvPr>
          <p:cNvGraphicFramePr>
            <a:graphicFrameLocks noGrp="1"/>
          </p:cNvGraphicFramePr>
          <p:nvPr>
            <p:extLst>
              <p:ext uri="{D42A27DB-BD31-4B8C-83A1-F6EECF244321}">
                <p14:modId xmlns:p14="http://schemas.microsoft.com/office/powerpoint/2010/main" val="597344894"/>
              </p:ext>
            </p:extLst>
          </p:nvPr>
        </p:nvGraphicFramePr>
        <p:xfrm>
          <a:off x="653699" y="2789815"/>
          <a:ext cx="11218257" cy="3548897"/>
        </p:xfrm>
        <a:graphic>
          <a:graphicData uri="http://schemas.openxmlformats.org/drawingml/2006/table">
            <a:tbl>
              <a:tblPr/>
              <a:tblGrid>
                <a:gridCol w="1708501">
                  <a:extLst>
                    <a:ext uri="{9D8B030D-6E8A-4147-A177-3AD203B41FA5}">
                      <a16:colId xmlns:a16="http://schemas.microsoft.com/office/drawing/2014/main" val="473246979"/>
                    </a:ext>
                  </a:extLst>
                </a:gridCol>
                <a:gridCol w="2377439">
                  <a:extLst>
                    <a:ext uri="{9D8B030D-6E8A-4147-A177-3AD203B41FA5}">
                      <a16:colId xmlns:a16="http://schemas.microsoft.com/office/drawing/2014/main" val="121607277"/>
                    </a:ext>
                  </a:extLst>
                </a:gridCol>
                <a:gridCol w="2529841">
                  <a:extLst>
                    <a:ext uri="{9D8B030D-6E8A-4147-A177-3AD203B41FA5}">
                      <a16:colId xmlns:a16="http://schemas.microsoft.com/office/drawing/2014/main" val="1049449270"/>
                    </a:ext>
                  </a:extLst>
                </a:gridCol>
                <a:gridCol w="2225037">
                  <a:extLst>
                    <a:ext uri="{9D8B030D-6E8A-4147-A177-3AD203B41FA5}">
                      <a16:colId xmlns:a16="http://schemas.microsoft.com/office/drawing/2014/main" val="293801411"/>
                    </a:ext>
                  </a:extLst>
                </a:gridCol>
                <a:gridCol w="2377439">
                  <a:extLst>
                    <a:ext uri="{9D8B030D-6E8A-4147-A177-3AD203B41FA5}">
                      <a16:colId xmlns:a16="http://schemas.microsoft.com/office/drawing/2014/main" val="1584055951"/>
                    </a:ext>
                  </a:extLst>
                </a:gridCol>
              </a:tblGrid>
              <a:tr h="284958">
                <a:tc>
                  <a:txBody>
                    <a:bodyPr/>
                    <a:lstStyle/>
                    <a:p>
                      <a:pPr algn="l">
                        <a:buNone/>
                      </a:pPr>
                      <a:endParaRPr lang="en-US" sz="1200" b="0" dirty="0">
                        <a:solidFill>
                          <a:srgbClr val="333333"/>
                        </a:solidFill>
                        <a:effectLst/>
                        <a:latin typeface="+mj-lt"/>
                      </a:endParaRPr>
                    </a:p>
                  </a:txBody>
                  <a:tcPr marL="35025" marR="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1" dirty="0">
                          <a:solidFill>
                            <a:schemeClr val="bg1"/>
                          </a:solidFill>
                          <a:effectLst/>
                          <a:latin typeface="+mj-lt"/>
                        </a:rPr>
                        <a:t>Ho Chi Minh City &amp; South</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1" dirty="0">
                          <a:solidFill>
                            <a:schemeClr val="bg1"/>
                          </a:solidFill>
                          <a:effectLst/>
                          <a:latin typeface="+mj-lt"/>
                        </a:rPr>
                        <a:t>Hanoi &amp; North</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bg1"/>
                          </a:solidFill>
                          <a:effectLst/>
                          <a:latin typeface="+mj-lt"/>
                          <a:ea typeface="+mn-ea"/>
                          <a:cs typeface="+mn-cs"/>
                        </a:rPr>
                        <a:t>Da Nang &amp; Central</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1" dirty="0">
                          <a:solidFill>
                            <a:schemeClr val="bg1"/>
                          </a:solidFill>
                          <a:effectLst/>
                          <a:latin typeface="+mj-lt"/>
                        </a:rPr>
                        <a:t>Mekong Delta</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3168491921"/>
                  </a:ext>
                </a:extLst>
              </a:tr>
              <a:tr h="245817">
                <a:tc>
                  <a:txBody>
                    <a:bodyPr/>
                    <a:lstStyle/>
                    <a:p>
                      <a:pPr algn="l">
                        <a:buNone/>
                      </a:pPr>
                      <a:r>
                        <a:rPr lang="en-US" sz="1000" b="0" i="1" dirty="0">
                          <a:solidFill>
                            <a:schemeClr val="tx1">
                              <a:lumMod val="60000"/>
                              <a:lumOff val="40000"/>
                            </a:schemeClr>
                          </a:solidFill>
                          <a:effectLst/>
                          <a:latin typeface="+mj-lt"/>
                        </a:rPr>
                        <a:t>Base</a:t>
                      </a:r>
                    </a:p>
                  </a:txBody>
                  <a:tcPr marL="35025" marR="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000" b="0" i="1" dirty="0">
                          <a:solidFill>
                            <a:schemeClr val="tx1">
                              <a:lumMod val="60000"/>
                              <a:lumOff val="40000"/>
                            </a:schemeClr>
                          </a:solidFill>
                          <a:effectLst/>
                          <a:latin typeface="+mj-lt"/>
                        </a:rPr>
                        <a:t>(n=420)</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000" b="0" i="1" dirty="0">
                          <a:solidFill>
                            <a:schemeClr val="tx1">
                              <a:lumMod val="60000"/>
                              <a:lumOff val="40000"/>
                            </a:schemeClr>
                          </a:solidFill>
                          <a:effectLst/>
                          <a:latin typeface="+mj-lt"/>
                        </a:rPr>
                        <a:t>(n=380)</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000" b="0" i="1" dirty="0">
                          <a:solidFill>
                            <a:schemeClr val="tx1">
                              <a:lumMod val="60000"/>
                              <a:lumOff val="40000"/>
                            </a:schemeClr>
                          </a:solidFill>
                          <a:effectLst/>
                          <a:latin typeface="+mj-lt"/>
                        </a:rPr>
                        <a:t>(n=240)</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000" b="0" i="1" dirty="0">
                          <a:solidFill>
                            <a:schemeClr val="tx1">
                              <a:lumMod val="60000"/>
                              <a:lumOff val="40000"/>
                            </a:schemeClr>
                          </a:solidFill>
                          <a:effectLst/>
                          <a:latin typeface="+mj-lt"/>
                        </a:rPr>
                        <a:t>(n=160)</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468980108"/>
                  </a:ext>
                </a:extLst>
              </a:tr>
              <a:tr h="284958">
                <a:tc>
                  <a:txBody>
                    <a:bodyPr/>
                    <a:lstStyle/>
                    <a:p>
                      <a:pPr algn="l">
                        <a:buNone/>
                      </a:pPr>
                      <a:r>
                        <a:rPr lang="en-US" sz="1200" b="0" i="0" dirty="0">
                          <a:solidFill>
                            <a:srgbClr val="666666"/>
                          </a:solidFill>
                          <a:effectLst/>
                          <a:latin typeface="+mj-lt"/>
                        </a:rPr>
                        <a:t>Avg. Tet Beer Spend</a:t>
                      </a:r>
                      <a:endParaRPr lang="en-US" sz="1200" b="0" dirty="0">
                        <a:solidFill>
                          <a:srgbClr val="333333"/>
                        </a:solidFill>
                        <a:effectLst/>
                        <a:latin typeface="+mj-lt"/>
                      </a:endParaRPr>
                    </a:p>
                  </a:txBody>
                  <a:tcPr marL="35025" marR="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F9C31"/>
                          </a:solidFill>
                          <a:effectLst/>
                          <a:latin typeface="+mj-lt"/>
                        </a:rPr>
                        <a:t>4.8M VND</a:t>
                      </a:r>
                      <a:endParaRPr lang="en-US" sz="1200" b="0" dirty="0">
                        <a:solidFill>
                          <a:srgbClr val="3F9C31"/>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33333"/>
                          </a:solidFill>
                          <a:effectLst/>
                          <a:latin typeface="+mj-lt"/>
                        </a:rPr>
                        <a:t>3.4M VND</a:t>
                      </a:r>
                      <a:endParaRPr lang="en-US" sz="1200" b="0" dirty="0">
                        <a:solidFill>
                          <a:srgbClr val="28A745"/>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33333"/>
                          </a:solidFill>
                          <a:effectLst/>
                          <a:latin typeface="+mj-lt"/>
                        </a:rPr>
                        <a:t>3.1M VND</a:t>
                      </a:r>
                      <a:endParaRPr lang="en-US" sz="1200" b="0" dirty="0">
                        <a:solidFill>
                          <a:srgbClr val="28A745"/>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E95000"/>
                          </a:solidFill>
                          <a:effectLst/>
                          <a:latin typeface="+mj-lt"/>
                        </a:rPr>
                        <a:t>2.6M VND</a:t>
                      </a:r>
                      <a:endParaRPr lang="en-US" sz="1200" b="0" dirty="0">
                        <a:solidFill>
                          <a:srgbClr val="E95000"/>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2512259229"/>
                  </a:ext>
                </a:extLst>
              </a:tr>
              <a:tr h="284958">
                <a:tc>
                  <a:txBody>
                    <a:bodyPr/>
                    <a:lstStyle/>
                    <a:p>
                      <a:pPr algn="l">
                        <a:buNone/>
                      </a:pPr>
                      <a:r>
                        <a:rPr lang="en-US" sz="1200" b="0" i="0" dirty="0">
                          <a:solidFill>
                            <a:srgbClr val="666666"/>
                          </a:solidFill>
                          <a:effectLst/>
                          <a:latin typeface="+mj-lt"/>
                        </a:rPr>
                        <a:t>Premium Preference</a:t>
                      </a:r>
                      <a:endParaRPr lang="en-US" sz="1200" b="0" dirty="0">
                        <a:solidFill>
                          <a:srgbClr val="333333"/>
                        </a:solidFill>
                        <a:effectLst/>
                        <a:latin typeface="+mj-lt"/>
                      </a:endParaRPr>
                    </a:p>
                  </a:txBody>
                  <a:tcPr marL="35025"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F9C31"/>
                          </a:solidFill>
                          <a:effectLst/>
                          <a:latin typeface="+mj-lt"/>
                        </a:rPr>
                        <a:t>56%</a:t>
                      </a:r>
                      <a:endParaRPr lang="en-US" sz="1200" b="0" dirty="0">
                        <a:solidFill>
                          <a:srgbClr val="3F9C31"/>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33333"/>
                          </a:solidFill>
                          <a:effectLst/>
                          <a:latin typeface="+mj-lt"/>
                        </a:rPr>
                        <a:t>44%</a:t>
                      </a:r>
                      <a:endParaRPr lang="en-US" sz="1200" b="0" dirty="0">
                        <a:solidFill>
                          <a:srgbClr val="28A745"/>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33333"/>
                          </a:solidFill>
                          <a:effectLst/>
                          <a:latin typeface="+mj-lt"/>
                        </a:rPr>
                        <a:t>38%</a:t>
                      </a:r>
                      <a:endParaRPr lang="en-US" sz="1200" b="0" dirty="0">
                        <a:solidFill>
                          <a:srgbClr val="28A745"/>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E95000"/>
                          </a:solidFill>
                          <a:effectLst/>
                          <a:latin typeface="+mj-lt"/>
                        </a:rPr>
                        <a:t>28%</a:t>
                      </a:r>
                      <a:endParaRPr lang="en-US" sz="1200" b="0" dirty="0">
                        <a:solidFill>
                          <a:srgbClr val="E95000"/>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223220884"/>
                  </a:ext>
                </a:extLst>
              </a:tr>
              <a:tr h="284958">
                <a:tc>
                  <a:txBody>
                    <a:bodyPr/>
                    <a:lstStyle/>
                    <a:p>
                      <a:pPr algn="l">
                        <a:buNone/>
                      </a:pPr>
                      <a:r>
                        <a:rPr lang="en-US" sz="1200" b="0" i="0" dirty="0">
                          <a:solidFill>
                            <a:srgbClr val="666666"/>
                          </a:solidFill>
                          <a:effectLst/>
                          <a:latin typeface="+mj-lt"/>
                        </a:rPr>
                        <a:t>Digital Adoption</a:t>
                      </a:r>
                      <a:endParaRPr lang="en-US" sz="1200" b="0" dirty="0">
                        <a:solidFill>
                          <a:srgbClr val="333333"/>
                        </a:solidFill>
                        <a:effectLst/>
                        <a:latin typeface="+mj-lt"/>
                      </a:endParaRPr>
                    </a:p>
                  </a:txBody>
                  <a:tcPr marL="35025"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F9C31"/>
                          </a:solidFill>
                          <a:effectLst/>
                          <a:latin typeface="+mj-lt"/>
                        </a:rPr>
                        <a:t>78%</a:t>
                      </a:r>
                      <a:endParaRPr lang="en-US" sz="1200" b="0" dirty="0">
                        <a:solidFill>
                          <a:srgbClr val="3F9C31"/>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33333"/>
                          </a:solidFill>
                          <a:effectLst/>
                          <a:latin typeface="+mj-lt"/>
                        </a:rPr>
                        <a:t>68%</a:t>
                      </a:r>
                      <a:endParaRPr lang="en-US" sz="1200" b="0" dirty="0">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333333"/>
                          </a:solidFill>
                          <a:effectLst/>
                          <a:latin typeface="+mj-lt"/>
                        </a:rPr>
                        <a:t>58%</a:t>
                      </a:r>
                      <a:endParaRPr lang="en-US" sz="1200" b="0" dirty="0">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i="0" dirty="0">
                          <a:solidFill>
                            <a:srgbClr val="E95000"/>
                          </a:solidFill>
                          <a:effectLst/>
                          <a:latin typeface="+mj-lt"/>
                        </a:rPr>
                        <a:t>42%</a:t>
                      </a:r>
                      <a:endParaRPr lang="en-US" sz="1200" b="0" dirty="0">
                        <a:solidFill>
                          <a:srgbClr val="E95000"/>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3892766360"/>
                  </a:ext>
                </a:extLst>
              </a:tr>
              <a:tr h="284958">
                <a:tc>
                  <a:txBody>
                    <a:bodyPr/>
                    <a:lstStyle/>
                    <a:p>
                      <a:pPr algn="l">
                        <a:buNone/>
                      </a:pPr>
                      <a:r>
                        <a:rPr lang="en-US" sz="1200" b="0" i="0" dirty="0">
                          <a:solidFill>
                            <a:srgbClr val="666666"/>
                          </a:solidFill>
                          <a:effectLst/>
                          <a:latin typeface="+mj-lt"/>
                        </a:rPr>
                        <a:t>Brand Loyalty</a:t>
                      </a:r>
                      <a:endParaRPr lang="en-US" sz="1200" b="0" dirty="0">
                        <a:solidFill>
                          <a:srgbClr val="333333"/>
                        </a:solidFill>
                        <a:effectLst/>
                        <a:latin typeface="+mj-lt"/>
                      </a:endParaRPr>
                    </a:p>
                  </a:txBody>
                  <a:tcPr marL="35025"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dirty="0">
                          <a:solidFill>
                            <a:srgbClr val="E95000"/>
                          </a:solidFill>
                          <a:effectLst/>
                          <a:latin typeface="+mj-lt"/>
                        </a:rPr>
                        <a:t>42%</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dirty="0">
                          <a:solidFill>
                            <a:srgbClr val="3F9C31"/>
                          </a:solidFill>
                          <a:effectLst/>
                          <a:latin typeface="+mj-lt"/>
                        </a:rPr>
                        <a:t>64%</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dirty="0">
                          <a:solidFill>
                            <a:schemeClr val="tx1"/>
                          </a:solidFill>
                          <a:effectLst/>
                          <a:latin typeface="+mj-lt"/>
                        </a:rPr>
                        <a:t>52%</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r>
                        <a:rPr lang="en-US" sz="1200" b="0" dirty="0">
                          <a:solidFill>
                            <a:schemeClr val="tx1"/>
                          </a:solidFill>
                          <a:effectLst/>
                          <a:latin typeface="+mj-lt"/>
                        </a:rPr>
                        <a:t>58%</a:t>
                      </a: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519909423"/>
                  </a:ext>
                </a:extLst>
              </a:tr>
              <a:tr h="523906">
                <a:tc>
                  <a:txBody>
                    <a:bodyPr/>
                    <a:lstStyle/>
                    <a:p>
                      <a:pPr algn="l">
                        <a:buNone/>
                      </a:pPr>
                      <a:r>
                        <a:rPr lang="en-US" sz="1200" b="0" i="0" dirty="0">
                          <a:solidFill>
                            <a:srgbClr val="666666"/>
                          </a:solidFill>
                          <a:effectLst/>
                          <a:latin typeface="+mj-lt"/>
                        </a:rPr>
                        <a:t>Top Brands</a:t>
                      </a:r>
                      <a:endParaRPr lang="en-US" sz="1200" b="0" dirty="0">
                        <a:solidFill>
                          <a:srgbClr val="333333"/>
                        </a:solidFill>
                        <a:effectLst/>
                        <a:latin typeface="+mj-lt"/>
                      </a:endParaRPr>
                    </a:p>
                  </a:txBody>
                  <a:tcPr marL="35025"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endParaRPr lang="en-US" sz="1200" b="0" i="0" dirty="0">
                        <a:solidFill>
                          <a:schemeClr val="tx1"/>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endParaRPr lang="en-US" sz="1200" b="0" dirty="0">
                        <a:solidFill>
                          <a:schemeClr val="tx1"/>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endParaRPr lang="en-US" sz="1200" b="0" dirty="0">
                        <a:solidFill>
                          <a:schemeClr val="tx1"/>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ctr">
                        <a:buNone/>
                      </a:pPr>
                      <a:endParaRPr lang="en-US" sz="1200" b="0" i="0" dirty="0">
                        <a:solidFill>
                          <a:schemeClr val="tx1"/>
                        </a:solidFill>
                        <a:effectLst/>
                        <a:latin typeface="+mj-lt"/>
                      </a:endParaRPr>
                    </a:p>
                  </a:txBody>
                  <a:tcPr marL="23350"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575425118"/>
                  </a:ext>
                </a:extLst>
              </a:tr>
              <a:tr h="1354384">
                <a:tc>
                  <a:txBody>
                    <a:bodyPr/>
                    <a:lstStyle/>
                    <a:p>
                      <a:pPr algn="l">
                        <a:buNone/>
                      </a:pPr>
                      <a:r>
                        <a:rPr lang="en-US" sz="1200" b="0" dirty="0">
                          <a:solidFill>
                            <a:srgbClr val="333333"/>
                          </a:solidFill>
                          <a:effectLst/>
                          <a:latin typeface="+mj-lt"/>
                        </a:rPr>
                        <a:t>Overview</a:t>
                      </a:r>
                    </a:p>
                  </a:txBody>
                  <a:tcPr marL="35025" marR="23350" marT="23350" marB="2335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sz="1100" b="0" i="0" dirty="0">
                          <a:solidFill>
                            <a:schemeClr val="tx1"/>
                          </a:solidFill>
                          <a:effectLst/>
                          <a:latin typeface="+mj-lt"/>
                        </a:rPr>
                        <a:t>Most affluent, open to premium/international positioning, and e-commerce strategies brands (56%). </a:t>
                      </a:r>
                    </a:p>
                    <a:p>
                      <a:pPr marL="171450" indent="-171450" algn="l">
                        <a:buFont typeface="Arial" panose="020B0604020202020204" pitchFamily="34" charset="0"/>
                        <a:buChar char="•"/>
                      </a:pPr>
                      <a:r>
                        <a:rPr lang="en-US" sz="1100" b="0" i="0" dirty="0">
                          <a:solidFill>
                            <a:schemeClr val="tx1"/>
                          </a:solidFill>
                          <a:effectLst/>
                          <a:latin typeface="+mj-lt"/>
                        </a:rPr>
                        <a:t>Highest digital adoption (78%). Opportunity for craft, premium </a:t>
                      </a:r>
                    </a:p>
                  </a:txBody>
                  <a:tcPr marL="45720" marR="4572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sz="1100" b="0" i="0" dirty="0">
                          <a:solidFill>
                            <a:schemeClr val="tx1"/>
                          </a:solidFill>
                          <a:effectLst/>
                          <a:latin typeface="+mj-lt"/>
                        </a:rPr>
                        <a:t>Strongest brand loyalty (64%), dominated by Hanoi Beer (78%).</a:t>
                      </a:r>
                    </a:p>
                    <a:p>
                      <a:pPr marL="171450" indent="-171450" algn="l">
                        <a:buFont typeface="Arial" panose="020B0604020202020204" pitchFamily="34" charset="0"/>
                        <a:buChar char="•"/>
                      </a:pPr>
                      <a:r>
                        <a:rPr lang="en-US" sz="1100" b="0" i="0" dirty="0">
                          <a:solidFill>
                            <a:schemeClr val="tx1"/>
                          </a:solidFill>
                          <a:effectLst/>
                          <a:latin typeface="+mj-lt"/>
                        </a:rPr>
                        <a:t>Quality-focused, traditional channel preference. </a:t>
                      </a:r>
                    </a:p>
                    <a:p>
                      <a:pPr marL="171450" indent="-171450" algn="l">
                        <a:buFont typeface="Arial" panose="020B0604020202020204" pitchFamily="34" charset="0"/>
                        <a:buChar char="•"/>
                      </a:pPr>
                      <a:r>
                        <a:rPr lang="en-US" sz="1100" b="0" i="0" dirty="0">
                          <a:solidFill>
                            <a:schemeClr val="tx1"/>
                          </a:solidFill>
                          <a:effectLst/>
                          <a:latin typeface="+mj-lt"/>
                        </a:rPr>
                        <a:t>Requires long-term brand building and relationship marketing.</a:t>
                      </a:r>
                    </a:p>
                  </a:txBody>
                  <a:tcPr marL="45720" marR="4572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sz="1100" b="0" i="0" dirty="0">
                          <a:solidFill>
                            <a:schemeClr val="tx1"/>
                          </a:solidFill>
                          <a:effectLst/>
                          <a:latin typeface="+mj-lt"/>
                        </a:rPr>
                        <a:t>Regional brands strong (Larue 62%, Huda 48%). </a:t>
                      </a:r>
                    </a:p>
                    <a:p>
                      <a:pPr marL="171450" indent="-171450" algn="l">
                        <a:buFont typeface="Arial" panose="020B0604020202020204" pitchFamily="34" charset="0"/>
                        <a:buChar char="•"/>
                      </a:pPr>
                      <a:r>
                        <a:rPr lang="en-US" sz="1100" b="0" i="0" dirty="0">
                          <a:solidFill>
                            <a:schemeClr val="tx1"/>
                          </a:solidFill>
                          <a:effectLst/>
                          <a:latin typeface="+mj-lt"/>
                        </a:rPr>
                        <a:t>Tourism influence drives premium during peak season. </a:t>
                      </a:r>
                    </a:p>
                    <a:p>
                      <a:pPr marL="171450" indent="-171450" algn="l">
                        <a:buFont typeface="Arial" panose="020B0604020202020204" pitchFamily="34" charset="0"/>
                        <a:buChar char="•"/>
                      </a:pPr>
                      <a:r>
                        <a:rPr lang="en-US" sz="1100" b="0" i="0" dirty="0">
                          <a:solidFill>
                            <a:schemeClr val="tx1"/>
                          </a:solidFill>
                          <a:effectLst/>
                          <a:latin typeface="+mj-lt"/>
                        </a:rPr>
                        <a:t>Lower spending during Tet but consistent year-round.</a:t>
                      </a:r>
                    </a:p>
                  </a:txBody>
                  <a:tcPr marL="45720" marR="4572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sz="1100" b="0" i="0" dirty="0">
                          <a:solidFill>
                            <a:schemeClr val="tx1"/>
                          </a:solidFill>
                          <a:effectLst/>
                          <a:latin typeface="+mj-lt"/>
                        </a:rPr>
                        <a:t>Most price-sensitive (2.6M VND spend), mainstream dominance (333 64%, Saigon 72%). </a:t>
                      </a:r>
                    </a:p>
                    <a:p>
                      <a:pPr marL="171450" indent="-171450" algn="l">
                        <a:buFont typeface="Arial" panose="020B0604020202020204" pitchFamily="34" charset="0"/>
                        <a:buChar char="•"/>
                      </a:pPr>
                      <a:r>
                        <a:rPr lang="en-US" sz="1100" b="0" i="0" dirty="0">
                          <a:solidFill>
                            <a:schemeClr val="tx1"/>
                          </a:solidFill>
                          <a:effectLst/>
                          <a:latin typeface="+mj-lt"/>
                        </a:rPr>
                        <a:t>Limited digital adoption (42%). Volume-driven, promotion-sensitive market.</a:t>
                      </a:r>
                    </a:p>
                  </a:txBody>
                  <a:tcPr marL="45720" marR="45720" anchor="ctr">
                    <a:lnL>
                      <a:noFill/>
                    </a:lnL>
                    <a:lnR>
                      <a:noFill/>
                    </a:lnR>
                    <a:lnT w="6350" cap="flat" cmpd="sng" algn="ctr">
                      <a:solidFill>
                        <a:srgbClr val="EEEEEE"/>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297656675"/>
                  </a:ext>
                </a:extLst>
              </a:tr>
            </a:tbl>
          </a:graphicData>
        </a:graphic>
      </p:graphicFrame>
      <p:grpSp>
        <p:nvGrpSpPr>
          <p:cNvPr id="48" name="Group 47">
            <a:extLst>
              <a:ext uri="{FF2B5EF4-FFF2-40B4-BE49-F238E27FC236}">
                <a16:creationId xmlns:a16="http://schemas.microsoft.com/office/drawing/2014/main" id="{D1052CE4-FAA8-80EB-8838-E16E4761C4A2}"/>
              </a:ext>
            </a:extLst>
          </p:cNvPr>
          <p:cNvGrpSpPr/>
          <p:nvPr/>
        </p:nvGrpSpPr>
        <p:grpSpPr>
          <a:xfrm>
            <a:off x="2509321" y="1103670"/>
            <a:ext cx="2114399" cy="1614130"/>
            <a:chOff x="2674051" y="1386841"/>
            <a:chExt cx="2675088" cy="2042159"/>
          </a:xfrm>
        </p:grpSpPr>
        <p:sp>
          <p:nvSpPr>
            <p:cNvPr id="47" name="Rectangle: Rounded Corners 46">
              <a:extLst>
                <a:ext uri="{FF2B5EF4-FFF2-40B4-BE49-F238E27FC236}">
                  <a16:creationId xmlns:a16="http://schemas.microsoft.com/office/drawing/2014/main" id="{6C8C77BB-D35F-B8AF-228E-AA4ADD4BD135}"/>
                </a:ext>
              </a:extLst>
            </p:cNvPr>
            <p:cNvSpPr/>
            <p:nvPr/>
          </p:nvSpPr>
          <p:spPr>
            <a:xfrm>
              <a:off x="2674051" y="2412433"/>
              <a:ext cx="2675088" cy="1016567"/>
            </a:xfrm>
            <a:prstGeom prst="roundRect">
              <a:avLst>
                <a:gd name="adj" fmla="val 7271"/>
              </a:avLst>
            </a:prstGeom>
            <a:blipFill>
              <a:blip r:embed="rId2"/>
              <a:stretch>
                <a:fillRect l="-10853" t="-98582" r="-3472" b="-375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endParaRPr lang="en-US" sz="1100" dirty="0">
                <a:solidFill>
                  <a:schemeClr val="bg1"/>
                </a:solidFill>
              </a:endParaRPr>
            </a:p>
          </p:txBody>
        </p:sp>
        <p:sp>
          <p:nvSpPr>
            <p:cNvPr id="42" name="Freeform 18">
              <a:extLst>
                <a:ext uri="{FF2B5EF4-FFF2-40B4-BE49-F238E27FC236}">
                  <a16:creationId xmlns:a16="http://schemas.microsoft.com/office/drawing/2014/main" id="{86C5CFE9-EFE9-080D-42FC-870A043E63E6}"/>
                </a:ext>
              </a:extLst>
            </p:cNvPr>
            <p:cNvSpPr/>
            <p:nvPr/>
          </p:nvSpPr>
          <p:spPr>
            <a:xfrm>
              <a:off x="2674051" y="1386841"/>
              <a:ext cx="2670008" cy="196088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dpi="0" rotWithShape="1">
              <a:blip r:embed="rId3"/>
              <a:srcRect/>
              <a:stretch>
                <a:fillRect l="-11088" t="-1" r="-3214" b="-24881"/>
              </a:stretch>
            </a:blipFill>
          </p:spPr>
          <p:txBody>
            <a:bodyPr/>
            <a:lstStyle/>
            <a:p>
              <a:endParaRPr lang="en-US"/>
            </a:p>
          </p:txBody>
        </p:sp>
      </p:grpSp>
      <p:grpSp>
        <p:nvGrpSpPr>
          <p:cNvPr id="6147" name="Group 6146">
            <a:extLst>
              <a:ext uri="{FF2B5EF4-FFF2-40B4-BE49-F238E27FC236}">
                <a16:creationId xmlns:a16="http://schemas.microsoft.com/office/drawing/2014/main" id="{8C7385E4-3EC1-E197-1166-BB92F6F0205E}"/>
              </a:ext>
            </a:extLst>
          </p:cNvPr>
          <p:cNvGrpSpPr/>
          <p:nvPr/>
        </p:nvGrpSpPr>
        <p:grpSpPr>
          <a:xfrm>
            <a:off x="9179629" y="1596349"/>
            <a:ext cx="2871283" cy="1121451"/>
            <a:chOff x="9179629" y="2307549"/>
            <a:chExt cx="2871283" cy="1121451"/>
          </a:xfrm>
        </p:grpSpPr>
        <p:sp>
          <p:nvSpPr>
            <p:cNvPr id="56" name="Rectangle: Rounded Corners 55">
              <a:extLst>
                <a:ext uri="{FF2B5EF4-FFF2-40B4-BE49-F238E27FC236}">
                  <a16:creationId xmlns:a16="http://schemas.microsoft.com/office/drawing/2014/main" id="{0D1E2DB5-ED43-4C56-EC34-E21637C8C247}"/>
                </a:ext>
              </a:extLst>
            </p:cNvPr>
            <p:cNvSpPr/>
            <p:nvPr/>
          </p:nvSpPr>
          <p:spPr>
            <a:xfrm>
              <a:off x="9757555" y="2625502"/>
              <a:ext cx="2114399" cy="803498"/>
            </a:xfrm>
            <a:prstGeom prst="roundRect">
              <a:avLst>
                <a:gd name="adj" fmla="val 7271"/>
              </a:avLst>
            </a:prstGeom>
            <a:blipFill>
              <a:blip r:embed="rId4"/>
              <a:stretch>
                <a:fillRect l="-25655" t="-37665" r="-5820" b="-984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endParaRPr lang="en-US" sz="1100" dirty="0">
                <a:solidFill>
                  <a:schemeClr val="bg1"/>
                </a:solidFill>
              </a:endParaRPr>
            </a:p>
          </p:txBody>
        </p:sp>
        <p:sp>
          <p:nvSpPr>
            <p:cNvPr id="59" name="Freeform 24">
              <a:extLst>
                <a:ext uri="{FF2B5EF4-FFF2-40B4-BE49-F238E27FC236}">
                  <a16:creationId xmlns:a16="http://schemas.microsoft.com/office/drawing/2014/main" id="{F80046CA-7ED1-5273-23DB-48C18EF28BC4}"/>
                </a:ext>
              </a:extLst>
            </p:cNvPr>
            <p:cNvSpPr/>
            <p:nvPr/>
          </p:nvSpPr>
          <p:spPr>
            <a:xfrm>
              <a:off x="9179629" y="2307549"/>
              <a:ext cx="2871283" cy="1121451"/>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5"/>
              <a:stretch>
                <a:fillRect b="-65683"/>
              </a:stretch>
            </a:blipFill>
          </p:spPr>
          <p:txBody>
            <a:bodyPr/>
            <a:lstStyle/>
            <a:p>
              <a:endParaRPr lang="en-US"/>
            </a:p>
          </p:txBody>
        </p:sp>
      </p:grpSp>
      <p:grpSp>
        <p:nvGrpSpPr>
          <p:cNvPr id="6145" name="Group 6144">
            <a:extLst>
              <a:ext uri="{FF2B5EF4-FFF2-40B4-BE49-F238E27FC236}">
                <a16:creationId xmlns:a16="http://schemas.microsoft.com/office/drawing/2014/main" id="{27AA7FE9-23BA-FD8F-BA75-9A0479765837}"/>
              </a:ext>
            </a:extLst>
          </p:cNvPr>
          <p:cNvGrpSpPr/>
          <p:nvPr/>
        </p:nvGrpSpPr>
        <p:grpSpPr>
          <a:xfrm>
            <a:off x="7341493" y="1164167"/>
            <a:ext cx="2114399" cy="1553633"/>
            <a:chOff x="4984666" y="1875367"/>
            <a:chExt cx="2114399" cy="1553633"/>
          </a:xfrm>
        </p:grpSpPr>
        <p:sp>
          <p:nvSpPr>
            <p:cNvPr id="50" name="Rectangle: Rounded Corners 49">
              <a:extLst>
                <a:ext uri="{FF2B5EF4-FFF2-40B4-BE49-F238E27FC236}">
                  <a16:creationId xmlns:a16="http://schemas.microsoft.com/office/drawing/2014/main" id="{23679F3C-0C84-7556-43A5-11253AFEE46E}"/>
                </a:ext>
              </a:extLst>
            </p:cNvPr>
            <p:cNvSpPr/>
            <p:nvPr/>
          </p:nvSpPr>
          <p:spPr>
            <a:xfrm>
              <a:off x="4984666" y="2625502"/>
              <a:ext cx="2114399" cy="803498"/>
            </a:xfrm>
            <a:prstGeom prst="roundRect">
              <a:avLst>
                <a:gd name="adj" fmla="val 7271"/>
              </a:avLst>
            </a:prstGeom>
            <a:blipFill>
              <a:blip r:embed="rId6"/>
              <a:stretch>
                <a:fillRect l="-17037" t="-91863" r="-4402" b="-3477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endParaRPr lang="en-US" sz="1100" dirty="0">
                <a:solidFill>
                  <a:schemeClr val="bg1"/>
                </a:solidFill>
              </a:endParaRPr>
            </a:p>
          </p:txBody>
        </p:sp>
        <p:sp>
          <p:nvSpPr>
            <p:cNvPr id="61" name="Freeform 22">
              <a:extLst>
                <a:ext uri="{FF2B5EF4-FFF2-40B4-BE49-F238E27FC236}">
                  <a16:creationId xmlns:a16="http://schemas.microsoft.com/office/drawing/2014/main" id="{207B17CE-67EF-4EDD-3623-B95D4E2DB8AA}"/>
                </a:ext>
              </a:extLst>
            </p:cNvPr>
            <p:cNvSpPr/>
            <p:nvPr/>
          </p:nvSpPr>
          <p:spPr>
            <a:xfrm>
              <a:off x="4984666" y="1875367"/>
              <a:ext cx="1975154" cy="1506601"/>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dpi="0" rotWithShape="1">
              <a:blip r:embed="rId7"/>
              <a:srcRect/>
              <a:stretch>
                <a:fillRect l="-19382" t="-1" r="-12206" b="-21992"/>
              </a:stretch>
            </a:blipFill>
          </p:spPr>
          <p:txBody>
            <a:bodyPr/>
            <a:lstStyle/>
            <a:p>
              <a:endParaRPr lang="en-US"/>
            </a:p>
          </p:txBody>
        </p:sp>
      </p:grpSp>
      <p:grpSp>
        <p:nvGrpSpPr>
          <p:cNvPr id="6144" name="Group 6143">
            <a:extLst>
              <a:ext uri="{FF2B5EF4-FFF2-40B4-BE49-F238E27FC236}">
                <a16:creationId xmlns:a16="http://schemas.microsoft.com/office/drawing/2014/main" id="{43E6BB33-0C32-D173-9445-057E0A2745CC}"/>
              </a:ext>
            </a:extLst>
          </p:cNvPr>
          <p:cNvGrpSpPr/>
          <p:nvPr/>
        </p:nvGrpSpPr>
        <p:grpSpPr>
          <a:xfrm>
            <a:off x="4921415" y="958928"/>
            <a:ext cx="2114399" cy="1745910"/>
            <a:chOff x="7371111" y="1687602"/>
            <a:chExt cx="2114399" cy="1745910"/>
          </a:xfrm>
        </p:grpSpPr>
        <p:sp>
          <p:nvSpPr>
            <p:cNvPr id="53" name="Rectangle: Rounded Corners 52">
              <a:extLst>
                <a:ext uri="{FF2B5EF4-FFF2-40B4-BE49-F238E27FC236}">
                  <a16:creationId xmlns:a16="http://schemas.microsoft.com/office/drawing/2014/main" id="{67A4AB36-E2F1-5662-F0F7-67108094D5DE}"/>
                </a:ext>
              </a:extLst>
            </p:cNvPr>
            <p:cNvSpPr/>
            <p:nvPr/>
          </p:nvSpPr>
          <p:spPr>
            <a:xfrm>
              <a:off x="7371111" y="2630014"/>
              <a:ext cx="2114399" cy="803498"/>
            </a:xfrm>
            <a:prstGeom prst="roundRect">
              <a:avLst>
                <a:gd name="adj" fmla="val 7271"/>
              </a:avLst>
            </a:prstGeom>
            <a:blipFill>
              <a:blip r:embed="rId8"/>
              <a:stretch>
                <a:fillRect t="-119464" r="190" b="-375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endParaRPr lang="en-US" sz="1100" dirty="0">
                <a:solidFill>
                  <a:schemeClr val="bg1"/>
                </a:solidFill>
              </a:endParaRPr>
            </a:p>
          </p:txBody>
        </p:sp>
        <p:sp>
          <p:nvSpPr>
            <p:cNvPr id="63" name="Freeform 20">
              <a:extLst>
                <a:ext uri="{FF2B5EF4-FFF2-40B4-BE49-F238E27FC236}">
                  <a16:creationId xmlns:a16="http://schemas.microsoft.com/office/drawing/2014/main" id="{751696BF-475A-D8D9-84D2-3E9D228F630A}"/>
                </a:ext>
              </a:extLst>
            </p:cNvPr>
            <p:cNvSpPr/>
            <p:nvPr/>
          </p:nvSpPr>
          <p:spPr>
            <a:xfrm>
              <a:off x="7405870" y="1687602"/>
              <a:ext cx="2079639" cy="162074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9"/>
              <a:stretch>
                <a:fillRect l="-1864" r="-1" b="-25728"/>
              </a:stretch>
            </a:blipFill>
          </p:spPr>
          <p:txBody>
            <a:bodyPr/>
            <a:lstStyle/>
            <a:p>
              <a:endParaRPr lang="en-US"/>
            </a:p>
          </p:txBody>
        </p:sp>
      </p:grpSp>
      <p:sp>
        <p:nvSpPr>
          <p:cNvPr id="6155" name="Freeform 4">
            <a:extLst>
              <a:ext uri="{FF2B5EF4-FFF2-40B4-BE49-F238E27FC236}">
                <a16:creationId xmlns:a16="http://schemas.microsoft.com/office/drawing/2014/main" id="{03039A0B-358B-0878-0DAF-1DEE7F63A2FA}"/>
              </a:ext>
            </a:extLst>
          </p:cNvPr>
          <p:cNvSpPr/>
          <p:nvPr/>
        </p:nvSpPr>
        <p:spPr>
          <a:xfrm>
            <a:off x="2993476" y="4580363"/>
            <a:ext cx="505611" cy="398168"/>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10"/>
            <a:stretch>
              <a:fillRect/>
            </a:stretch>
          </a:blipFill>
        </p:spPr>
        <p:txBody>
          <a:bodyPr/>
          <a:lstStyle/>
          <a:p>
            <a:endParaRPr lang="en-US"/>
          </a:p>
        </p:txBody>
      </p:sp>
      <p:pic>
        <p:nvPicPr>
          <p:cNvPr id="6156" name="Picture 6155">
            <a:extLst>
              <a:ext uri="{FF2B5EF4-FFF2-40B4-BE49-F238E27FC236}">
                <a16:creationId xmlns:a16="http://schemas.microsoft.com/office/drawing/2014/main" id="{830730C9-237E-BF5C-5940-9E85E9A82CDA}"/>
              </a:ext>
            </a:extLst>
          </p:cNvPr>
          <p:cNvPicPr>
            <a:picLocks noChangeAspect="1"/>
          </p:cNvPicPr>
          <p:nvPr/>
        </p:nvPicPr>
        <p:blipFill>
          <a:blip r:embed="rId11"/>
          <a:stretch>
            <a:fillRect/>
          </a:stretch>
        </p:blipFill>
        <p:spPr>
          <a:xfrm>
            <a:off x="3458170" y="4631227"/>
            <a:ext cx="394382" cy="350671"/>
          </a:xfrm>
          <a:prstGeom prst="rect">
            <a:avLst/>
          </a:prstGeom>
        </p:spPr>
      </p:pic>
      <p:pic>
        <p:nvPicPr>
          <p:cNvPr id="6157" name="Picture 6156">
            <a:extLst>
              <a:ext uri="{FF2B5EF4-FFF2-40B4-BE49-F238E27FC236}">
                <a16:creationId xmlns:a16="http://schemas.microsoft.com/office/drawing/2014/main" id="{759E9994-EEF8-385B-DFB1-FDA2A41F47E5}"/>
              </a:ext>
            </a:extLst>
          </p:cNvPr>
          <p:cNvPicPr>
            <a:picLocks noChangeAspect="1"/>
          </p:cNvPicPr>
          <p:nvPr/>
        </p:nvPicPr>
        <p:blipFill>
          <a:blip r:embed="rId12"/>
          <a:stretch>
            <a:fillRect/>
          </a:stretch>
        </p:blipFill>
        <p:spPr>
          <a:xfrm>
            <a:off x="2580564" y="4547768"/>
            <a:ext cx="376754" cy="372672"/>
          </a:xfrm>
          <a:prstGeom prst="rect">
            <a:avLst/>
          </a:prstGeom>
        </p:spPr>
      </p:pic>
      <p:sp>
        <p:nvSpPr>
          <p:cNvPr id="6158" name="Freeform 2">
            <a:extLst>
              <a:ext uri="{FF2B5EF4-FFF2-40B4-BE49-F238E27FC236}">
                <a16:creationId xmlns:a16="http://schemas.microsoft.com/office/drawing/2014/main" id="{72FC3BE1-8BEB-C476-BB70-1FEBDEC466C8}"/>
              </a:ext>
            </a:extLst>
          </p:cNvPr>
          <p:cNvSpPr/>
          <p:nvPr/>
        </p:nvSpPr>
        <p:spPr>
          <a:xfrm>
            <a:off x="3926430" y="4618126"/>
            <a:ext cx="549959" cy="311414"/>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13"/>
            <a:stretch>
              <a:fillRect/>
            </a:stretch>
          </a:blipFill>
        </p:spPr>
        <p:txBody>
          <a:bodyPr/>
          <a:lstStyle/>
          <a:p>
            <a:endParaRPr lang="en-US"/>
          </a:p>
        </p:txBody>
      </p:sp>
      <p:sp>
        <p:nvSpPr>
          <p:cNvPr id="6159" name="Freeform 5">
            <a:extLst>
              <a:ext uri="{FF2B5EF4-FFF2-40B4-BE49-F238E27FC236}">
                <a16:creationId xmlns:a16="http://schemas.microsoft.com/office/drawing/2014/main" id="{9BBB8D58-181F-4278-0732-D3611644D58B}"/>
              </a:ext>
            </a:extLst>
          </p:cNvPr>
          <p:cNvSpPr/>
          <p:nvPr/>
        </p:nvSpPr>
        <p:spPr>
          <a:xfrm>
            <a:off x="5016440" y="4665971"/>
            <a:ext cx="435651" cy="263569"/>
          </a:xfrm>
          <a:custGeom>
            <a:avLst/>
            <a:gdLst/>
            <a:ahLst/>
            <a:cxnLst/>
            <a:rect l="l" t="t" r="r" b="b"/>
            <a:pathLst>
              <a:path w="9443863" h="5713537">
                <a:moveTo>
                  <a:pt x="0" y="0"/>
                </a:moveTo>
                <a:lnTo>
                  <a:pt x="9443864" y="0"/>
                </a:lnTo>
                <a:lnTo>
                  <a:pt x="9443864" y="5713538"/>
                </a:lnTo>
                <a:lnTo>
                  <a:pt x="0" y="5713538"/>
                </a:lnTo>
                <a:lnTo>
                  <a:pt x="0" y="0"/>
                </a:lnTo>
                <a:close/>
              </a:path>
            </a:pathLst>
          </a:custGeom>
          <a:blipFill>
            <a:blip r:embed="rId14"/>
            <a:stretch>
              <a:fillRect/>
            </a:stretch>
          </a:blipFill>
        </p:spPr>
        <p:txBody>
          <a:bodyPr/>
          <a:lstStyle/>
          <a:p>
            <a:endParaRPr lang="en-US"/>
          </a:p>
        </p:txBody>
      </p:sp>
      <p:pic>
        <p:nvPicPr>
          <p:cNvPr id="6160" name="Picture 6159">
            <a:extLst>
              <a:ext uri="{FF2B5EF4-FFF2-40B4-BE49-F238E27FC236}">
                <a16:creationId xmlns:a16="http://schemas.microsoft.com/office/drawing/2014/main" id="{7782739A-0D48-80A9-A1DE-820E33D917DB}"/>
              </a:ext>
            </a:extLst>
          </p:cNvPr>
          <p:cNvPicPr>
            <a:picLocks noChangeAspect="1"/>
          </p:cNvPicPr>
          <p:nvPr/>
        </p:nvPicPr>
        <p:blipFill>
          <a:blip r:embed="rId11"/>
          <a:stretch>
            <a:fillRect/>
          </a:stretch>
        </p:blipFill>
        <p:spPr>
          <a:xfrm>
            <a:off x="5506896" y="4647612"/>
            <a:ext cx="394382" cy="350671"/>
          </a:xfrm>
          <a:prstGeom prst="rect">
            <a:avLst/>
          </a:prstGeom>
        </p:spPr>
      </p:pic>
      <p:pic>
        <p:nvPicPr>
          <p:cNvPr id="6161" name="Picture 6160">
            <a:extLst>
              <a:ext uri="{FF2B5EF4-FFF2-40B4-BE49-F238E27FC236}">
                <a16:creationId xmlns:a16="http://schemas.microsoft.com/office/drawing/2014/main" id="{9A065AAF-0C69-3663-570D-AADBE41061E5}"/>
              </a:ext>
            </a:extLst>
          </p:cNvPr>
          <p:cNvPicPr>
            <a:picLocks noChangeAspect="1"/>
          </p:cNvPicPr>
          <p:nvPr/>
        </p:nvPicPr>
        <p:blipFill>
          <a:blip r:embed="rId12"/>
          <a:stretch>
            <a:fillRect/>
          </a:stretch>
        </p:blipFill>
        <p:spPr>
          <a:xfrm>
            <a:off x="6593874" y="4560468"/>
            <a:ext cx="376754" cy="372672"/>
          </a:xfrm>
          <a:prstGeom prst="rect">
            <a:avLst/>
          </a:prstGeom>
        </p:spPr>
      </p:pic>
      <p:sp>
        <p:nvSpPr>
          <p:cNvPr id="6162" name="Freeform 2">
            <a:extLst>
              <a:ext uri="{FF2B5EF4-FFF2-40B4-BE49-F238E27FC236}">
                <a16:creationId xmlns:a16="http://schemas.microsoft.com/office/drawing/2014/main" id="{9851847F-AC1E-AE03-2AED-3263CDBE72B5}"/>
              </a:ext>
            </a:extLst>
          </p:cNvPr>
          <p:cNvSpPr/>
          <p:nvPr/>
        </p:nvSpPr>
        <p:spPr>
          <a:xfrm>
            <a:off x="5965178" y="4638156"/>
            <a:ext cx="549959" cy="311414"/>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13"/>
            <a:stretch>
              <a:fillRect/>
            </a:stretch>
          </a:blipFill>
        </p:spPr>
        <p:txBody>
          <a:bodyPr/>
          <a:lstStyle/>
          <a:p>
            <a:endParaRPr lang="en-US"/>
          </a:p>
        </p:txBody>
      </p:sp>
      <p:sp>
        <p:nvSpPr>
          <p:cNvPr id="6163" name="Freeform 6">
            <a:extLst>
              <a:ext uri="{FF2B5EF4-FFF2-40B4-BE49-F238E27FC236}">
                <a16:creationId xmlns:a16="http://schemas.microsoft.com/office/drawing/2014/main" id="{A148FAD2-A93A-15E3-20F9-EC6E0787029A}"/>
              </a:ext>
            </a:extLst>
          </p:cNvPr>
          <p:cNvSpPr/>
          <p:nvPr/>
        </p:nvSpPr>
        <p:spPr>
          <a:xfrm>
            <a:off x="7454741" y="4541857"/>
            <a:ext cx="498761" cy="498761"/>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5"/>
            <a:stretch>
              <a:fillRect/>
            </a:stretch>
          </a:blipFill>
        </p:spPr>
        <p:txBody>
          <a:bodyPr/>
          <a:lstStyle/>
          <a:p>
            <a:endParaRPr lang="en-US"/>
          </a:p>
        </p:txBody>
      </p:sp>
      <p:pic>
        <p:nvPicPr>
          <p:cNvPr id="6164" name="Picture 6163">
            <a:extLst>
              <a:ext uri="{FF2B5EF4-FFF2-40B4-BE49-F238E27FC236}">
                <a16:creationId xmlns:a16="http://schemas.microsoft.com/office/drawing/2014/main" id="{EA9ACE5F-D2B7-21E8-1963-F166766F9483}"/>
              </a:ext>
            </a:extLst>
          </p:cNvPr>
          <p:cNvPicPr>
            <a:picLocks noChangeAspect="1"/>
          </p:cNvPicPr>
          <p:nvPr/>
        </p:nvPicPr>
        <p:blipFill>
          <a:blip r:embed="rId11"/>
          <a:stretch>
            <a:fillRect/>
          </a:stretch>
        </p:blipFill>
        <p:spPr>
          <a:xfrm>
            <a:off x="7953529" y="4651904"/>
            <a:ext cx="394382" cy="350671"/>
          </a:xfrm>
          <a:prstGeom prst="rect">
            <a:avLst/>
          </a:prstGeom>
        </p:spPr>
      </p:pic>
      <p:pic>
        <p:nvPicPr>
          <p:cNvPr id="6165" name="Picture 6164">
            <a:extLst>
              <a:ext uri="{FF2B5EF4-FFF2-40B4-BE49-F238E27FC236}">
                <a16:creationId xmlns:a16="http://schemas.microsoft.com/office/drawing/2014/main" id="{5B9C83F2-01A4-9D38-D19A-997AF138C421}"/>
              </a:ext>
            </a:extLst>
          </p:cNvPr>
          <p:cNvPicPr>
            <a:picLocks noChangeAspect="1"/>
          </p:cNvPicPr>
          <p:nvPr/>
        </p:nvPicPr>
        <p:blipFill>
          <a:blip r:embed="rId12"/>
          <a:stretch>
            <a:fillRect/>
          </a:stretch>
        </p:blipFill>
        <p:spPr>
          <a:xfrm>
            <a:off x="8898421" y="4554557"/>
            <a:ext cx="376754" cy="372672"/>
          </a:xfrm>
          <a:prstGeom prst="rect">
            <a:avLst/>
          </a:prstGeom>
        </p:spPr>
      </p:pic>
      <p:pic>
        <p:nvPicPr>
          <p:cNvPr id="8194" name="Picture 2" descr="HUDA">
            <a:extLst>
              <a:ext uri="{FF2B5EF4-FFF2-40B4-BE49-F238E27FC236}">
                <a16:creationId xmlns:a16="http://schemas.microsoft.com/office/drawing/2014/main" id="{61A956AC-29BE-1FBF-354B-A7DEFD3909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47911" y="4673562"/>
            <a:ext cx="553997" cy="276999"/>
          </a:xfrm>
          <a:prstGeom prst="rect">
            <a:avLst/>
          </a:prstGeom>
          <a:noFill/>
          <a:extLst>
            <a:ext uri="{909E8E84-426E-40DD-AFC4-6F175D3DCCD1}">
              <a14:hiddenFill xmlns:a14="http://schemas.microsoft.com/office/drawing/2010/main">
                <a:solidFill>
                  <a:srgbClr val="FFFFFF"/>
                </a:solidFill>
              </a14:hiddenFill>
            </a:ext>
          </a:extLst>
        </p:spPr>
      </p:pic>
      <p:sp>
        <p:nvSpPr>
          <p:cNvPr id="6169" name="Freeform 4">
            <a:extLst>
              <a:ext uri="{FF2B5EF4-FFF2-40B4-BE49-F238E27FC236}">
                <a16:creationId xmlns:a16="http://schemas.microsoft.com/office/drawing/2014/main" id="{14AF9DFF-AE0D-E79A-D692-D603648E376C}"/>
              </a:ext>
            </a:extLst>
          </p:cNvPr>
          <p:cNvSpPr/>
          <p:nvPr/>
        </p:nvSpPr>
        <p:spPr>
          <a:xfrm>
            <a:off x="10526422" y="4568011"/>
            <a:ext cx="505611" cy="398168"/>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10"/>
            <a:stretch>
              <a:fillRect/>
            </a:stretch>
          </a:blipFill>
        </p:spPr>
        <p:txBody>
          <a:bodyPr/>
          <a:lstStyle/>
          <a:p>
            <a:endParaRPr lang="en-US"/>
          </a:p>
        </p:txBody>
      </p:sp>
      <p:pic>
        <p:nvPicPr>
          <p:cNvPr id="6170" name="Picture 6169">
            <a:extLst>
              <a:ext uri="{FF2B5EF4-FFF2-40B4-BE49-F238E27FC236}">
                <a16:creationId xmlns:a16="http://schemas.microsoft.com/office/drawing/2014/main" id="{E8D30D29-B868-B338-20E9-8387AE08DC52}"/>
              </a:ext>
            </a:extLst>
          </p:cNvPr>
          <p:cNvPicPr>
            <a:picLocks noChangeAspect="1"/>
          </p:cNvPicPr>
          <p:nvPr/>
        </p:nvPicPr>
        <p:blipFill>
          <a:blip r:embed="rId12"/>
          <a:stretch>
            <a:fillRect/>
          </a:stretch>
        </p:blipFill>
        <p:spPr>
          <a:xfrm>
            <a:off x="10180836" y="4547768"/>
            <a:ext cx="376754" cy="372672"/>
          </a:xfrm>
          <a:prstGeom prst="rect">
            <a:avLst/>
          </a:prstGeom>
        </p:spPr>
      </p:pic>
      <p:sp>
        <p:nvSpPr>
          <p:cNvPr id="6171" name="Freeform 6">
            <a:extLst>
              <a:ext uri="{FF2B5EF4-FFF2-40B4-BE49-F238E27FC236}">
                <a16:creationId xmlns:a16="http://schemas.microsoft.com/office/drawing/2014/main" id="{0F285A9B-3CAC-408B-9586-6600CE7EF392}"/>
              </a:ext>
            </a:extLst>
          </p:cNvPr>
          <p:cNvSpPr/>
          <p:nvPr/>
        </p:nvSpPr>
        <p:spPr>
          <a:xfrm>
            <a:off x="10991257" y="4524922"/>
            <a:ext cx="498761" cy="498761"/>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5"/>
            <a:stretch>
              <a:fillRect/>
            </a:stretch>
          </a:blipFill>
        </p:spPr>
        <p:txBody>
          <a:bodyPr/>
          <a:lstStyle/>
          <a:p>
            <a:endParaRPr lang="en-US"/>
          </a:p>
        </p:txBody>
      </p:sp>
      <p:sp>
        <p:nvSpPr>
          <p:cNvPr id="5" name="TextBox 4">
            <a:extLst>
              <a:ext uri="{FF2B5EF4-FFF2-40B4-BE49-F238E27FC236}">
                <a16:creationId xmlns:a16="http://schemas.microsoft.com/office/drawing/2014/main" id="{9264EF29-6E43-20FC-C915-C9FBF0C272EB}"/>
              </a:ext>
            </a:extLst>
          </p:cNvPr>
          <p:cNvSpPr txBox="1"/>
          <p:nvPr/>
        </p:nvSpPr>
        <p:spPr>
          <a:xfrm>
            <a:off x="576706" y="6479102"/>
            <a:ext cx="9949779" cy="246221"/>
          </a:xfrm>
          <a:prstGeom prst="rect">
            <a:avLst/>
          </a:prstGeom>
          <a:noFill/>
        </p:spPr>
        <p:txBody>
          <a:bodyPr wrap="square" anchor="b">
            <a:spAutoFit/>
          </a:bodyPr>
          <a:lstStyle/>
          <a:p>
            <a:r>
              <a:rPr lang="en-US" sz="1000" i="1" dirty="0">
                <a:solidFill>
                  <a:schemeClr val="tx1">
                    <a:lumMod val="60000"/>
                    <a:lumOff val="40000"/>
                  </a:schemeClr>
                </a:solidFill>
              </a:rPr>
              <a:t>Base: Respondents by region| Vietnam Beer Market and Tet 2026 Consumer Trends | InsightAsia Vietnam Primary Research | December 2025</a:t>
            </a:r>
          </a:p>
        </p:txBody>
      </p:sp>
    </p:spTree>
    <p:extLst>
      <p:ext uri="{BB962C8B-B14F-4D97-AF65-F5344CB8AC3E}">
        <p14:creationId xmlns:p14="http://schemas.microsoft.com/office/powerpoint/2010/main" val="149368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1930F-712C-2FFA-E8FD-10F94FE9DB26}"/>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1CB7609-6B08-1F33-D047-51E3B62A6891}"/>
              </a:ext>
            </a:extLst>
          </p:cNvPr>
          <p:cNvSpPr/>
          <p:nvPr/>
        </p:nvSpPr>
        <p:spPr>
          <a:xfrm>
            <a:off x="669551" y="1810505"/>
            <a:ext cx="11245949" cy="276999"/>
          </a:xfrm>
          <a:prstGeom prst="roundRect">
            <a:avLst>
              <a:gd name="adj" fmla="val 13105"/>
            </a:avLst>
          </a:prstGeom>
          <a:solidFill>
            <a:srgbClr val="E95000"/>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nSpc>
                <a:spcPct val="114000"/>
              </a:lnSpc>
            </a:pPr>
            <a:endParaRPr lang="en-US" sz="1100" dirty="0">
              <a:solidFill>
                <a:schemeClr val="bg1"/>
              </a:solidFill>
            </a:endParaRPr>
          </a:p>
        </p:txBody>
      </p:sp>
      <p:graphicFrame>
        <p:nvGraphicFramePr>
          <p:cNvPr id="18" name="Table 17">
            <a:extLst>
              <a:ext uri="{FF2B5EF4-FFF2-40B4-BE49-F238E27FC236}">
                <a16:creationId xmlns:a16="http://schemas.microsoft.com/office/drawing/2014/main" id="{BA4B1AC6-3018-B0B5-1886-E5EDF6C27ED6}"/>
              </a:ext>
            </a:extLst>
          </p:cNvPr>
          <p:cNvGraphicFramePr>
            <a:graphicFrameLocks noGrp="1"/>
          </p:cNvGraphicFramePr>
          <p:nvPr>
            <p:extLst>
              <p:ext uri="{D42A27DB-BD31-4B8C-83A1-F6EECF244321}">
                <p14:modId xmlns:p14="http://schemas.microsoft.com/office/powerpoint/2010/main" val="1737865697"/>
              </p:ext>
            </p:extLst>
          </p:nvPr>
        </p:nvGraphicFramePr>
        <p:xfrm>
          <a:off x="685620" y="1795237"/>
          <a:ext cx="11180010" cy="4397484"/>
        </p:xfrm>
        <a:graphic>
          <a:graphicData uri="http://schemas.openxmlformats.org/drawingml/2006/table">
            <a:tbl>
              <a:tblPr/>
              <a:tblGrid>
                <a:gridCol w="2236002">
                  <a:extLst>
                    <a:ext uri="{9D8B030D-6E8A-4147-A177-3AD203B41FA5}">
                      <a16:colId xmlns:a16="http://schemas.microsoft.com/office/drawing/2014/main" val="124407296"/>
                    </a:ext>
                  </a:extLst>
                </a:gridCol>
                <a:gridCol w="2236002">
                  <a:extLst>
                    <a:ext uri="{9D8B030D-6E8A-4147-A177-3AD203B41FA5}">
                      <a16:colId xmlns:a16="http://schemas.microsoft.com/office/drawing/2014/main" val="1652378066"/>
                    </a:ext>
                  </a:extLst>
                </a:gridCol>
                <a:gridCol w="2236002">
                  <a:extLst>
                    <a:ext uri="{9D8B030D-6E8A-4147-A177-3AD203B41FA5}">
                      <a16:colId xmlns:a16="http://schemas.microsoft.com/office/drawing/2014/main" val="4108808094"/>
                    </a:ext>
                  </a:extLst>
                </a:gridCol>
                <a:gridCol w="2236002">
                  <a:extLst>
                    <a:ext uri="{9D8B030D-6E8A-4147-A177-3AD203B41FA5}">
                      <a16:colId xmlns:a16="http://schemas.microsoft.com/office/drawing/2014/main" val="2248444686"/>
                    </a:ext>
                  </a:extLst>
                </a:gridCol>
                <a:gridCol w="2236002">
                  <a:extLst>
                    <a:ext uri="{9D8B030D-6E8A-4147-A177-3AD203B41FA5}">
                      <a16:colId xmlns:a16="http://schemas.microsoft.com/office/drawing/2014/main" val="2679599741"/>
                    </a:ext>
                  </a:extLst>
                </a:gridCol>
              </a:tblGrid>
              <a:tr h="204626">
                <a:tc>
                  <a:txBody>
                    <a:bodyPr/>
                    <a:lstStyle/>
                    <a:p>
                      <a:pPr algn="ctr">
                        <a:buNone/>
                      </a:pPr>
                      <a:r>
                        <a:rPr lang="en-US" sz="1200" b="1" dirty="0">
                          <a:solidFill>
                            <a:schemeClr val="bg1"/>
                          </a:solidFill>
                          <a:effectLst/>
                        </a:rPr>
                        <a:t>Brand</a:t>
                      </a:r>
                    </a:p>
                  </a:txBody>
                  <a:tcPr marL="50800" marR="50800" marT="63500" marB="63500" anchor="ctr">
                    <a:lnL>
                      <a:noFill/>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noFill/>
                  </a:tcPr>
                </a:tc>
                <a:tc>
                  <a:txBody>
                    <a:bodyPr/>
                    <a:lstStyle/>
                    <a:p>
                      <a:pPr algn="ctr">
                        <a:buNone/>
                      </a:pPr>
                      <a:r>
                        <a:rPr lang="en-US" sz="1200" b="1" dirty="0">
                          <a:solidFill>
                            <a:schemeClr val="bg1"/>
                          </a:solidFill>
                          <a:effectLst/>
                        </a:rPr>
                        <a:t>HCMC &amp; South</a:t>
                      </a:r>
                    </a:p>
                  </a:txBody>
                  <a:tcPr marL="50800" marR="50800" marT="63500" marB="635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noFill/>
                  </a:tcPr>
                </a:tc>
                <a:tc>
                  <a:txBody>
                    <a:bodyPr/>
                    <a:lstStyle/>
                    <a:p>
                      <a:pPr algn="ctr">
                        <a:buNone/>
                      </a:pPr>
                      <a:r>
                        <a:rPr lang="en-US" sz="1200" b="1" dirty="0">
                          <a:solidFill>
                            <a:schemeClr val="bg1"/>
                          </a:solidFill>
                          <a:effectLst/>
                        </a:rPr>
                        <a:t>Hanoi &amp; North</a:t>
                      </a:r>
                    </a:p>
                  </a:txBody>
                  <a:tcPr marL="50800" marR="50800" marT="63500" marB="635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noFill/>
                  </a:tcPr>
                </a:tc>
                <a:tc>
                  <a:txBody>
                    <a:bodyPr/>
                    <a:lstStyle/>
                    <a:p>
                      <a:pPr algn="ctr">
                        <a:buNone/>
                      </a:pPr>
                      <a:r>
                        <a:rPr lang="en-US" sz="1200" b="1" dirty="0">
                          <a:solidFill>
                            <a:schemeClr val="bg1"/>
                          </a:solidFill>
                          <a:effectLst/>
                        </a:rPr>
                        <a:t>Da Nang &amp; Central</a:t>
                      </a:r>
                    </a:p>
                  </a:txBody>
                  <a:tcPr marL="50800" marR="50800" marT="63500" marB="635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noFill/>
                  </a:tcPr>
                </a:tc>
                <a:tc>
                  <a:txBody>
                    <a:bodyPr/>
                    <a:lstStyle/>
                    <a:p>
                      <a:pPr algn="ctr">
                        <a:buNone/>
                      </a:pPr>
                      <a:r>
                        <a:rPr lang="en-US" sz="1200" b="1" dirty="0">
                          <a:solidFill>
                            <a:schemeClr val="bg1"/>
                          </a:solidFill>
                          <a:effectLst/>
                        </a:rPr>
                        <a:t>Mekong Delta</a:t>
                      </a:r>
                    </a:p>
                  </a:txBody>
                  <a:tcPr marL="50800" marR="50800" marT="63500" marB="63500" anchor="ctr">
                    <a:lnL w="3175" cap="flat" cmpd="sng" algn="ctr">
                      <a:noFill/>
                      <a:prstDash val="solid"/>
                      <a:round/>
                      <a:headEnd type="none" w="med" len="med"/>
                      <a:tailEnd type="none" w="med" len="med"/>
                    </a:lnL>
                    <a:lnR>
                      <a:noFill/>
                    </a:lnR>
                    <a:lnT w="6350" cap="flat" cmpd="sng" algn="ctr">
                      <a:noFill/>
                      <a:prstDash val="lgDash"/>
                      <a:round/>
                      <a:headEnd type="none" w="med" len="med"/>
                      <a:tailEnd type="none" w="med" len="med"/>
                    </a:lnT>
                    <a:lnB w="6350" cap="flat" cmpd="sng" algn="ctr">
                      <a:noFill/>
                      <a:prstDash val="lgDash"/>
                      <a:round/>
                      <a:headEnd type="none" w="med" len="med"/>
                      <a:tailEnd type="none" w="med" len="med"/>
                    </a:lnB>
                    <a:noFill/>
                  </a:tcPr>
                </a:tc>
                <a:extLst>
                  <a:ext uri="{0D108BD9-81ED-4DB2-BD59-A6C34878D82A}">
                    <a16:rowId xmlns:a16="http://schemas.microsoft.com/office/drawing/2014/main" val="1742064361"/>
                  </a:ext>
                </a:extLst>
              </a:tr>
              <a:tr h="155639">
                <a:tc>
                  <a:txBody>
                    <a:bodyPr/>
                    <a:lstStyle/>
                    <a:p>
                      <a:pPr algn="ctr">
                        <a:buNone/>
                      </a:pPr>
                      <a:r>
                        <a:rPr lang="en-US" sz="1000" b="0" i="1" dirty="0">
                          <a:solidFill>
                            <a:schemeClr val="tx1">
                              <a:lumMod val="60000"/>
                              <a:lumOff val="40000"/>
                            </a:schemeClr>
                          </a:solidFill>
                          <a:effectLst/>
                          <a:latin typeface="+mj-lt"/>
                        </a:rPr>
                        <a:t>Base</a:t>
                      </a:r>
                    </a:p>
                  </a:txBody>
                  <a:tcPr marL="35025" marR="0" marT="23350" marB="23350" anchor="ctr">
                    <a:lnL>
                      <a:noFill/>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000" b="0" i="1" dirty="0">
                          <a:solidFill>
                            <a:schemeClr val="tx1">
                              <a:lumMod val="60000"/>
                              <a:lumOff val="40000"/>
                            </a:schemeClr>
                          </a:solidFill>
                          <a:effectLst/>
                          <a:latin typeface="+mj-lt"/>
                        </a:rPr>
                        <a:t>(n=420)</a:t>
                      </a:r>
                    </a:p>
                  </a:txBody>
                  <a:tcPr marL="23350" marR="23350" marT="23350" marB="23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000" b="0" i="1" dirty="0">
                          <a:solidFill>
                            <a:schemeClr val="tx1">
                              <a:lumMod val="60000"/>
                              <a:lumOff val="40000"/>
                            </a:schemeClr>
                          </a:solidFill>
                          <a:effectLst/>
                          <a:latin typeface="+mj-lt"/>
                        </a:rPr>
                        <a:t>(n=380)</a:t>
                      </a:r>
                    </a:p>
                  </a:txBody>
                  <a:tcPr marL="23350" marR="23350" marT="23350" marB="23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000" b="0" i="1" dirty="0">
                          <a:solidFill>
                            <a:schemeClr val="tx1">
                              <a:lumMod val="60000"/>
                              <a:lumOff val="40000"/>
                            </a:schemeClr>
                          </a:solidFill>
                          <a:effectLst/>
                          <a:latin typeface="+mj-lt"/>
                        </a:rPr>
                        <a:t>(n=240)</a:t>
                      </a:r>
                    </a:p>
                  </a:txBody>
                  <a:tcPr marL="23350" marR="23350" marT="23350" marB="23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lgDash"/>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000" b="0" i="1" dirty="0">
                          <a:solidFill>
                            <a:schemeClr val="tx1">
                              <a:lumMod val="60000"/>
                              <a:lumOff val="40000"/>
                            </a:schemeClr>
                          </a:solidFill>
                          <a:effectLst/>
                          <a:latin typeface="+mj-lt"/>
                        </a:rPr>
                        <a:t>(n=160)</a:t>
                      </a:r>
                    </a:p>
                  </a:txBody>
                  <a:tcPr marL="23350" marR="23350" marT="23350" marB="23350" anchor="ctr">
                    <a:lnL w="3175" cap="flat" cmpd="sng" algn="ctr">
                      <a:noFill/>
                      <a:prstDash val="solid"/>
                      <a:round/>
                      <a:headEnd type="none" w="med" len="med"/>
                      <a:tailEnd type="none" w="med" len="med"/>
                    </a:lnL>
                    <a:lnR>
                      <a:noFill/>
                    </a:lnR>
                    <a:lnT w="6350" cap="flat" cmpd="sng" algn="ctr">
                      <a:noFill/>
                      <a:prstDash val="lgDash"/>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5294404"/>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1" dirty="0">
                          <a:solidFill>
                            <a:schemeClr val="tx1"/>
                          </a:solidFill>
                          <a:effectLst/>
                        </a:rPr>
                        <a:t>68%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chemeClr val="tx1"/>
                          </a:solidFill>
                          <a:effectLst/>
                        </a:rPr>
                        <a:t>42%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chemeClr val="tx1"/>
                          </a:solidFill>
                          <a:effectLst/>
                        </a:rPr>
                        <a:t>48%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1" dirty="0">
                          <a:solidFill>
                            <a:schemeClr val="tx1"/>
                          </a:solidFill>
                          <a:effectLst/>
                        </a:rPr>
                        <a:t>72%</a:t>
                      </a:r>
                    </a:p>
                  </a:txBody>
                  <a:tcPr marL="50800" marR="50800" marT="50800" marB="50800" anchor="ctr">
                    <a:lnL w="3175"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2650617"/>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solidFill>
                            <a:schemeClr val="tx1"/>
                          </a:solidFill>
                          <a:effectLst/>
                        </a:rPr>
                        <a:t>58%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24%</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32%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solidFill>
                            <a:schemeClr val="tx1"/>
                          </a:solidFill>
                          <a:effectLst/>
                        </a:rPr>
                        <a:t>64%</a:t>
                      </a:r>
                    </a:p>
                  </a:txBody>
                  <a:tcPr marL="50800" marR="50800" marT="50800" marB="50800" anchor="ctr">
                    <a:lnL w="3175"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10825891"/>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18%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solidFill>
                            <a:schemeClr val="tx1"/>
                          </a:solidFill>
                          <a:effectLst/>
                        </a:rPr>
                        <a:t>78%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22%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14%</a:t>
                      </a:r>
                    </a:p>
                  </a:txBody>
                  <a:tcPr marL="50800" marR="50800" marT="50800" marB="50800" anchor="ctr">
                    <a:lnL w="3175"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73971298"/>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solidFill>
                            <a:schemeClr val="tx1"/>
                          </a:solidFill>
                          <a:effectLst/>
                        </a:rPr>
                        <a:t>62%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54%</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42%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32%</a:t>
                      </a:r>
                    </a:p>
                  </a:txBody>
                  <a:tcPr marL="50800" marR="50800" marT="50800" marB="50800" anchor="ctr">
                    <a:lnL w="3175"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71755453"/>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58%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solidFill>
                            <a:schemeClr val="tx1"/>
                          </a:solidFill>
                          <a:effectLst/>
                        </a:rPr>
                        <a:t>52%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a:solidFill>
                            <a:schemeClr val="tx1"/>
                          </a:solidFill>
                          <a:effectLst/>
                        </a:rPr>
                        <a:t>56%</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38%</a:t>
                      </a:r>
                    </a:p>
                  </a:txBody>
                  <a:tcPr marL="50800" marR="50800" marT="50800" marB="50800" anchor="ctr">
                    <a:lnL w="3175"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70944571"/>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22%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18%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solidFill>
                            <a:schemeClr val="tx1"/>
                          </a:solidFill>
                          <a:effectLst/>
                        </a:rPr>
                        <a:t>62%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28%</a:t>
                      </a:r>
                    </a:p>
                  </a:txBody>
                  <a:tcPr marL="50800" marR="50800" marT="50800" marB="50800" anchor="ctr">
                    <a:lnL w="3175"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37996888"/>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12%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14%</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solidFill>
                            <a:schemeClr val="tx1"/>
                          </a:solidFill>
                          <a:effectLst/>
                        </a:rPr>
                        <a:t>48%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solidFill>
                            <a:schemeClr val="tx1"/>
                          </a:solidFill>
                          <a:effectLst/>
                        </a:rPr>
                        <a:t>8%</a:t>
                      </a:r>
                    </a:p>
                  </a:txBody>
                  <a:tcPr marL="50800" marR="50800" marT="50800" marB="50800" anchor="ctr">
                    <a:lnL w="3175"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34587046"/>
                  </a:ext>
                </a:extLst>
              </a:tr>
              <a:tr h="486063">
                <a:tc>
                  <a:txBody>
                    <a:bodyPr/>
                    <a:lstStyle/>
                    <a:p>
                      <a:pPr algn="l">
                        <a:buNone/>
                      </a:pPr>
                      <a:endParaRPr lang="en-US" sz="1200" b="1" dirty="0">
                        <a:effectLst/>
                      </a:endParaRPr>
                    </a:p>
                  </a:txBody>
                  <a:tcPr marL="76200" marR="50800" marT="50800" marB="50800" anchor="ctr">
                    <a:lnL>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dirty="0">
                          <a:solidFill>
                            <a:schemeClr val="tx1"/>
                          </a:solidFill>
                          <a:effectLst/>
                        </a:rPr>
                        <a:t>38%</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dirty="0">
                          <a:solidFill>
                            <a:schemeClr val="tx1"/>
                          </a:solidFill>
                          <a:effectLst/>
                        </a:rPr>
                        <a:t>32%</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dirty="0">
                          <a:solidFill>
                            <a:schemeClr val="tx1"/>
                          </a:solidFill>
                          <a:effectLst/>
                        </a:rPr>
                        <a:t>24%</a:t>
                      </a:r>
                    </a:p>
                  </a:txBody>
                  <a:tcPr marL="50800" marR="50800" marT="50800" marB="508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tc>
                  <a:txBody>
                    <a:bodyPr/>
                    <a:lstStyle/>
                    <a:p>
                      <a:pPr algn="r">
                        <a:buNone/>
                      </a:pPr>
                      <a:r>
                        <a:rPr lang="en-US" sz="1200" dirty="0">
                          <a:solidFill>
                            <a:schemeClr val="tx1"/>
                          </a:solidFill>
                          <a:effectLst/>
                        </a:rPr>
                        <a:t>18%</a:t>
                      </a:r>
                    </a:p>
                  </a:txBody>
                  <a:tcPr marL="50800" marR="50800" marT="50800" marB="50800" anchor="ctr">
                    <a:lnL w="3175"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635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227929851"/>
                  </a:ext>
                </a:extLst>
              </a:tr>
            </a:tbl>
          </a:graphicData>
        </a:graphic>
      </p:graphicFrame>
      <p:sp>
        <p:nvSpPr>
          <p:cNvPr id="2" name="Title 1">
            <a:extLst>
              <a:ext uri="{FF2B5EF4-FFF2-40B4-BE49-F238E27FC236}">
                <a16:creationId xmlns:a16="http://schemas.microsoft.com/office/drawing/2014/main" id="{F03F04BA-3C6F-254A-4035-FCAED657544C}"/>
              </a:ext>
            </a:extLst>
          </p:cNvPr>
          <p:cNvSpPr>
            <a:spLocks noGrp="1"/>
          </p:cNvSpPr>
          <p:nvPr>
            <p:ph type="title"/>
          </p:nvPr>
        </p:nvSpPr>
        <p:spPr/>
        <p:txBody>
          <a:bodyPr>
            <a:normAutofit/>
          </a:bodyPr>
          <a:lstStyle/>
          <a:p>
            <a:r>
              <a:rPr lang="en-US" dirty="0"/>
              <a:t>Regional Market Variations</a:t>
            </a:r>
          </a:p>
        </p:txBody>
      </p:sp>
      <p:sp>
        <p:nvSpPr>
          <p:cNvPr id="3" name="TextBox 2">
            <a:extLst>
              <a:ext uri="{FF2B5EF4-FFF2-40B4-BE49-F238E27FC236}">
                <a16:creationId xmlns:a16="http://schemas.microsoft.com/office/drawing/2014/main" id="{01DD3AE7-55E2-55A4-B914-AF95CDEB1889}"/>
              </a:ext>
            </a:extLst>
          </p:cNvPr>
          <p:cNvSpPr txBox="1"/>
          <p:nvPr/>
        </p:nvSpPr>
        <p:spPr>
          <a:xfrm>
            <a:off x="653697" y="1133286"/>
            <a:ext cx="8100945" cy="276999"/>
          </a:xfrm>
          <a:prstGeom prst="rect">
            <a:avLst/>
          </a:prstGeom>
          <a:noFill/>
        </p:spPr>
        <p:txBody>
          <a:bodyPr wrap="square">
            <a:spAutoFit/>
          </a:bodyPr>
          <a:lstStyle/>
          <a:p>
            <a:r>
              <a:rPr lang="en-US" sz="1200" dirty="0"/>
              <a:t>Brand Preference Share by Region (%)</a:t>
            </a:r>
          </a:p>
        </p:txBody>
      </p:sp>
      <p:sp>
        <p:nvSpPr>
          <p:cNvPr id="9" name="Freeform 2">
            <a:extLst>
              <a:ext uri="{FF2B5EF4-FFF2-40B4-BE49-F238E27FC236}">
                <a16:creationId xmlns:a16="http://schemas.microsoft.com/office/drawing/2014/main" id="{9E64A223-22DD-DED6-66BB-33E3A26F6DA6}"/>
              </a:ext>
            </a:extLst>
          </p:cNvPr>
          <p:cNvSpPr/>
          <p:nvPr/>
        </p:nvSpPr>
        <p:spPr>
          <a:xfrm>
            <a:off x="1019180" y="3755126"/>
            <a:ext cx="793318" cy="449216"/>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2"/>
            <a:stretch>
              <a:fillRect/>
            </a:stretch>
          </a:blipFill>
        </p:spPr>
        <p:txBody>
          <a:bodyPr/>
          <a:lstStyle/>
          <a:p>
            <a:endParaRPr lang="en-US"/>
          </a:p>
        </p:txBody>
      </p:sp>
      <p:sp>
        <p:nvSpPr>
          <p:cNvPr id="10" name="Freeform 4">
            <a:extLst>
              <a:ext uri="{FF2B5EF4-FFF2-40B4-BE49-F238E27FC236}">
                <a16:creationId xmlns:a16="http://schemas.microsoft.com/office/drawing/2014/main" id="{4AB3F6E8-94F3-45BD-21DC-BBC26C58D99B}"/>
              </a:ext>
            </a:extLst>
          </p:cNvPr>
          <p:cNvSpPr/>
          <p:nvPr/>
        </p:nvSpPr>
        <p:spPr>
          <a:xfrm>
            <a:off x="1101897" y="2780700"/>
            <a:ext cx="672149" cy="529317"/>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3"/>
            <a:stretch>
              <a:fillRect/>
            </a:stretch>
          </a:blipFill>
        </p:spPr>
        <p:txBody>
          <a:bodyPr/>
          <a:lstStyle/>
          <a:p>
            <a:endParaRPr lang="en-US"/>
          </a:p>
        </p:txBody>
      </p:sp>
      <p:pic>
        <p:nvPicPr>
          <p:cNvPr id="11" name="Picture 10">
            <a:extLst>
              <a:ext uri="{FF2B5EF4-FFF2-40B4-BE49-F238E27FC236}">
                <a16:creationId xmlns:a16="http://schemas.microsoft.com/office/drawing/2014/main" id="{7D11C120-9801-913E-90AE-AAE8E98DCD48}"/>
              </a:ext>
            </a:extLst>
          </p:cNvPr>
          <p:cNvPicPr>
            <a:picLocks noChangeAspect="1"/>
          </p:cNvPicPr>
          <p:nvPr/>
        </p:nvPicPr>
        <p:blipFill>
          <a:blip r:embed="rId4"/>
          <a:stretch>
            <a:fillRect/>
          </a:stretch>
        </p:blipFill>
        <p:spPr>
          <a:xfrm>
            <a:off x="1157697" y="4226181"/>
            <a:ext cx="526484" cy="468132"/>
          </a:xfrm>
          <a:prstGeom prst="rect">
            <a:avLst/>
          </a:prstGeom>
        </p:spPr>
      </p:pic>
      <p:pic>
        <p:nvPicPr>
          <p:cNvPr id="12" name="Picture 11">
            <a:extLst>
              <a:ext uri="{FF2B5EF4-FFF2-40B4-BE49-F238E27FC236}">
                <a16:creationId xmlns:a16="http://schemas.microsoft.com/office/drawing/2014/main" id="{61ACA7DC-5E95-7BE9-56E2-7DB6F8AE0BD3}"/>
              </a:ext>
            </a:extLst>
          </p:cNvPr>
          <p:cNvPicPr>
            <a:picLocks noChangeAspect="1"/>
          </p:cNvPicPr>
          <p:nvPr/>
        </p:nvPicPr>
        <p:blipFill>
          <a:blip r:embed="rId5"/>
          <a:srcRect b="21780"/>
          <a:stretch>
            <a:fillRect/>
          </a:stretch>
        </p:blipFill>
        <p:spPr>
          <a:xfrm>
            <a:off x="835531" y="2395768"/>
            <a:ext cx="367298" cy="284190"/>
          </a:xfrm>
          <a:prstGeom prst="rect">
            <a:avLst/>
          </a:prstGeom>
        </p:spPr>
      </p:pic>
      <p:sp>
        <p:nvSpPr>
          <p:cNvPr id="16" name="Freeform 6">
            <a:extLst>
              <a:ext uri="{FF2B5EF4-FFF2-40B4-BE49-F238E27FC236}">
                <a16:creationId xmlns:a16="http://schemas.microsoft.com/office/drawing/2014/main" id="{D3FCBC96-8D0A-2393-2924-CBBEFC6D0FB5}"/>
              </a:ext>
            </a:extLst>
          </p:cNvPr>
          <p:cNvSpPr/>
          <p:nvPr/>
        </p:nvSpPr>
        <p:spPr>
          <a:xfrm>
            <a:off x="955632" y="5800252"/>
            <a:ext cx="964681" cy="308698"/>
          </a:xfrm>
          <a:custGeom>
            <a:avLst/>
            <a:gdLst/>
            <a:ahLst/>
            <a:cxnLst/>
            <a:rect l="l" t="t" r="r" b="b"/>
            <a:pathLst>
              <a:path w="11301259" h="3616403">
                <a:moveTo>
                  <a:pt x="0" y="0"/>
                </a:moveTo>
                <a:lnTo>
                  <a:pt x="11301258" y="0"/>
                </a:lnTo>
                <a:lnTo>
                  <a:pt x="11301258" y="3616402"/>
                </a:lnTo>
                <a:lnTo>
                  <a:pt x="0" y="3616402"/>
                </a:lnTo>
                <a:lnTo>
                  <a:pt x="0" y="0"/>
                </a:lnTo>
                <a:close/>
              </a:path>
            </a:pathLst>
          </a:custGeom>
          <a:blipFill>
            <a:blip r:embed="rId6"/>
            <a:stretch>
              <a:fillRect/>
            </a:stretch>
          </a:blipFill>
        </p:spPr>
        <p:txBody>
          <a:bodyPr/>
          <a:lstStyle/>
          <a:p>
            <a:endParaRPr lang="en-US" dirty="0"/>
          </a:p>
        </p:txBody>
      </p:sp>
      <p:graphicFrame>
        <p:nvGraphicFramePr>
          <p:cNvPr id="4" name="Chart 3">
            <a:extLst>
              <a:ext uri="{FF2B5EF4-FFF2-40B4-BE49-F238E27FC236}">
                <a16:creationId xmlns:a16="http://schemas.microsoft.com/office/drawing/2014/main" id="{FEC3D67E-7714-B551-A66C-293C6A389BE6}"/>
              </a:ext>
            </a:extLst>
          </p:cNvPr>
          <p:cNvGraphicFramePr/>
          <p:nvPr>
            <p:extLst>
              <p:ext uri="{D42A27DB-BD31-4B8C-83A1-F6EECF244321}">
                <p14:modId xmlns:p14="http://schemas.microsoft.com/office/powerpoint/2010/main" val="890427120"/>
              </p:ext>
            </p:extLst>
          </p:nvPr>
        </p:nvGraphicFramePr>
        <p:xfrm>
          <a:off x="2934759" y="2395311"/>
          <a:ext cx="2236823" cy="389491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a16="http://schemas.microsoft.com/office/drawing/2014/main" id="{70F682ED-573F-ADF6-542E-01FD2A7887E7}"/>
              </a:ext>
            </a:extLst>
          </p:cNvPr>
          <p:cNvGraphicFramePr/>
          <p:nvPr>
            <p:extLst>
              <p:ext uri="{D42A27DB-BD31-4B8C-83A1-F6EECF244321}">
                <p14:modId xmlns:p14="http://schemas.microsoft.com/office/powerpoint/2010/main" val="3287974122"/>
              </p:ext>
            </p:extLst>
          </p:nvPr>
        </p:nvGraphicFramePr>
        <p:xfrm>
          <a:off x="5236164" y="2395311"/>
          <a:ext cx="2236823" cy="389491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Chart 4">
            <a:extLst>
              <a:ext uri="{FF2B5EF4-FFF2-40B4-BE49-F238E27FC236}">
                <a16:creationId xmlns:a16="http://schemas.microsoft.com/office/drawing/2014/main" id="{9F4289AA-B7B0-F4C3-DEC2-9FE12FF520EE}"/>
              </a:ext>
            </a:extLst>
          </p:cNvPr>
          <p:cNvGraphicFramePr/>
          <p:nvPr>
            <p:extLst>
              <p:ext uri="{D42A27DB-BD31-4B8C-83A1-F6EECF244321}">
                <p14:modId xmlns:p14="http://schemas.microsoft.com/office/powerpoint/2010/main" val="1492872778"/>
              </p:ext>
            </p:extLst>
          </p:nvPr>
        </p:nvGraphicFramePr>
        <p:xfrm>
          <a:off x="7537569" y="2395311"/>
          <a:ext cx="2236823" cy="389491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 name="Chart 5">
            <a:extLst>
              <a:ext uri="{FF2B5EF4-FFF2-40B4-BE49-F238E27FC236}">
                <a16:creationId xmlns:a16="http://schemas.microsoft.com/office/drawing/2014/main" id="{3FEA5932-974F-6EAA-F05D-ACA36ABA5940}"/>
              </a:ext>
            </a:extLst>
          </p:cNvPr>
          <p:cNvGraphicFramePr/>
          <p:nvPr>
            <p:extLst>
              <p:ext uri="{D42A27DB-BD31-4B8C-83A1-F6EECF244321}">
                <p14:modId xmlns:p14="http://schemas.microsoft.com/office/powerpoint/2010/main" val="360257765"/>
              </p:ext>
            </p:extLst>
          </p:nvPr>
        </p:nvGraphicFramePr>
        <p:xfrm>
          <a:off x="9838974" y="2395311"/>
          <a:ext cx="2236823" cy="3894910"/>
        </p:xfrm>
        <a:graphic>
          <a:graphicData uri="http://schemas.openxmlformats.org/drawingml/2006/chart">
            <c:chart xmlns:c="http://schemas.openxmlformats.org/drawingml/2006/chart" xmlns:r="http://schemas.openxmlformats.org/officeDocument/2006/relationships" r:id="rId10"/>
          </a:graphicData>
        </a:graphic>
      </p:graphicFrame>
      <p:sp>
        <p:nvSpPr>
          <p:cNvPr id="13" name="Freeform 6">
            <a:extLst>
              <a:ext uri="{FF2B5EF4-FFF2-40B4-BE49-F238E27FC236}">
                <a16:creationId xmlns:a16="http://schemas.microsoft.com/office/drawing/2014/main" id="{ED0BE016-E202-96CC-4D48-10B1612A1FD0}"/>
              </a:ext>
            </a:extLst>
          </p:cNvPr>
          <p:cNvSpPr/>
          <p:nvPr/>
        </p:nvSpPr>
        <p:spPr>
          <a:xfrm>
            <a:off x="1112201" y="4686840"/>
            <a:ext cx="607276" cy="607276"/>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1"/>
            <a:stretch>
              <a:fillRect/>
            </a:stretch>
          </a:blipFill>
        </p:spPr>
        <p:txBody>
          <a:bodyPr/>
          <a:lstStyle/>
          <a:p>
            <a:endParaRPr lang="en-US"/>
          </a:p>
        </p:txBody>
      </p:sp>
      <p:pic>
        <p:nvPicPr>
          <p:cNvPr id="14" name="Picture 2" descr="HUDA">
            <a:extLst>
              <a:ext uri="{FF2B5EF4-FFF2-40B4-BE49-F238E27FC236}">
                <a16:creationId xmlns:a16="http://schemas.microsoft.com/office/drawing/2014/main" id="{A891F056-A747-3F5E-6717-799424CF66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7640" y="5302765"/>
            <a:ext cx="665001" cy="3325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8D9A35A-81F9-351B-CDE2-B98D4256C814}"/>
              </a:ext>
            </a:extLst>
          </p:cNvPr>
          <p:cNvPicPr>
            <a:picLocks noChangeAspect="1"/>
          </p:cNvPicPr>
          <p:nvPr/>
        </p:nvPicPr>
        <p:blipFill>
          <a:blip r:embed="rId5"/>
          <a:srcRect t="77023"/>
          <a:stretch>
            <a:fillRect/>
          </a:stretch>
        </p:blipFill>
        <p:spPr>
          <a:xfrm>
            <a:off x="1147630" y="2483013"/>
            <a:ext cx="672149" cy="152768"/>
          </a:xfrm>
          <a:prstGeom prst="rect">
            <a:avLst/>
          </a:prstGeom>
        </p:spPr>
      </p:pic>
      <p:sp>
        <p:nvSpPr>
          <p:cNvPr id="20" name="TextBox 19">
            <a:extLst>
              <a:ext uri="{FF2B5EF4-FFF2-40B4-BE49-F238E27FC236}">
                <a16:creationId xmlns:a16="http://schemas.microsoft.com/office/drawing/2014/main" id="{7FFF295B-4C22-CF93-F7CC-763B8489BACF}"/>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Q: Which brands do you typically purchase?</a:t>
            </a:r>
          </a:p>
          <a:p>
            <a:r>
              <a:rPr lang="en-US" sz="1000" i="1" dirty="0">
                <a:solidFill>
                  <a:schemeClr val="tx1">
                    <a:lumMod val="60000"/>
                    <a:lumOff val="40000"/>
                  </a:schemeClr>
                </a:solidFill>
              </a:rPr>
              <a:t>Base: Respondents by region| Vietnam Beer Market and Tet 2026 Consumer Trends | InsightAsia Vietnam Primary Research | December 2025</a:t>
            </a:r>
          </a:p>
        </p:txBody>
      </p:sp>
      <p:sp>
        <p:nvSpPr>
          <p:cNvPr id="21" name="Freeform 5">
            <a:extLst>
              <a:ext uri="{FF2B5EF4-FFF2-40B4-BE49-F238E27FC236}">
                <a16:creationId xmlns:a16="http://schemas.microsoft.com/office/drawing/2014/main" id="{43E4F469-AA19-D80C-A1E0-FEFD53436D36}"/>
              </a:ext>
            </a:extLst>
          </p:cNvPr>
          <p:cNvSpPr/>
          <p:nvPr/>
        </p:nvSpPr>
        <p:spPr>
          <a:xfrm>
            <a:off x="1119291" y="3324649"/>
            <a:ext cx="600186" cy="363113"/>
          </a:xfrm>
          <a:custGeom>
            <a:avLst/>
            <a:gdLst/>
            <a:ahLst/>
            <a:cxnLst/>
            <a:rect l="l" t="t" r="r" b="b"/>
            <a:pathLst>
              <a:path w="9443863" h="5713537">
                <a:moveTo>
                  <a:pt x="0" y="0"/>
                </a:moveTo>
                <a:lnTo>
                  <a:pt x="9443864" y="0"/>
                </a:lnTo>
                <a:lnTo>
                  <a:pt x="9443864" y="5713538"/>
                </a:lnTo>
                <a:lnTo>
                  <a:pt x="0" y="5713538"/>
                </a:lnTo>
                <a:lnTo>
                  <a:pt x="0" y="0"/>
                </a:lnTo>
                <a:close/>
              </a:path>
            </a:pathLst>
          </a:custGeom>
          <a:blipFill>
            <a:blip r:embed="rId13"/>
            <a:stretch>
              <a:fillRect/>
            </a:stretch>
          </a:blipFill>
        </p:spPr>
        <p:txBody>
          <a:bodyPr/>
          <a:lstStyle/>
          <a:p>
            <a:endParaRPr lang="en-US"/>
          </a:p>
        </p:txBody>
      </p:sp>
    </p:spTree>
    <p:extLst>
      <p:ext uri="{BB962C8B-B14F-4D97-AF65-F5344CB8AC3E}">
        <p14:creationId xmlns:p14="http://schemas.microsoft.com/office/powerpoint/2010/main" val="356872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29B4-FB15-5DE4-8A1E-A083DA9DA7D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5B5BCB5-0A26-54AD-F748-039451FD7430}"/>
              </a:ext>
            </a:extLst>
          </p:cNvPr>
          <p:cNvSpPr/>
          <p:nvPr/>
        </p:nvSpPr>
        <p:spPr>
          <a:xfrm>
            <a:off x="5490073" y="2146300"/>
            <a:ext cx="3095151" cy="1044371"/>
          </a:xfrm>
          <a:prstGeom prst="roundRect">
            <a:avLst>
              <a:gd name="adj" fmla="val 594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gn="r">
              <a:lnSpc>
                <a:spcPct val="114000"/>
              </a:lnSpc>
            </a:pPr>
            <a:r>
              <a:rPr lang="en-US" sz="1200" b="1" dirty="0">
                <a:solidFill>
                  <a:schemeClr val="bg1"/>
                </a:solidFill>
              </a:rPr>
              <a:t>Quality Conscious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ontserrat"/>
                <a:ea typeface="+mn-ea"/>
                <a:cs typeface="+mn-cs"/>
              </a:rPr>
              <a:t>36</a:t>
            </a:r>
            <a:r>
              <a:rPr kumimoji="0" lang="en-US" sz="2400" b="1" i="0" u="none" strike="noStrike" kern="1200" cap="none" spc="0" normalizeH="0" baseline="0" noProof="0" dirty="0">
                <a:ln>
                  <a:noFill/>
                </a:ln>
                <a:solidFill>
                  <a:schemeClr val="bg1"/>
                </a:solidFill>
                <a:effectLst/>
                <a:uLnTx/>
                <a:uFillTx/>
                <a:latin typeface="Montserrat"/>
                <a:ea typeface="+mn-ea"/>
                <a:cs typeface="+mn-cs"/>
              </a:rPr>
              <a:t>%</a:t>
            </a:r>
            <a:endParaRPr kumimoji="0" lang="en-US" sz="4000" b="1" i="0" u="none" strike="noStrike" kern="1200" cap="none" spc="0" normalizeH="0" baseline="0" noProof="0" dirty="0">
              <a:ln>
                <a:noFill/>
              </a:ln>
              <a:solidFill>
                <a:schemeClr val="bg1"/>
              </a:solidFill>
              <a:effectLst/>
              <a:uLnTx/>
              <a:uFillTx/>
              <a:latin typeface="Montserrat"/>
              <a:ea typeface="+mn-ea"/>
              <a:cs typeface="+mn-cs"/>
            </a:endParaRPr>
          </a:p>
          <a:p>
            <a:pPr lvl="2" algn="r">
              <a:lnSpc>
                <a:spcPct val="114000"/>
              </a:lnSpc>
            </a:pPr>
            <a:endParaRPr lang="en-US" sz="1200" i="1" dirty="0">
              <a:solidFill>
                <a:schemeClr val="bg1"/>
              </a:solidFill>
            </a:endParaRPr>
          </a:p>
          <a:p>
            <a:pPr lvl="2" algn="r">
              <a:lnSpc>
                <a:spcPct val="114000"/>
              </a:lnSpc>
            </a:pPr>
            <a:endParaRPr lang="en-US" sz="1200" dirty="0">
              <a:solidFill>
                <a:schemeClr val="bg1"/>
              </a:solidFill>
            </a:endParaRPr>
          </a:p>
        </p:txBody>
      </p:sp>
      <p:sp>
        <p:nvSpPr>
          <p:cNvPr id="2" name="Title 1">
            <a:extLst>
              <a:ext uri="{FF2B5EF4-FFF2-40B4-BE49-F238E27FC236}">
                <a16:creationId xmlns:a16="http://schemas.microsoft.com/office/drawing/2014/main" id="{B03E63AF-37AE-7995-A153-1ADD4B2DA700}"/>
              </a:ext>
            </a:extLst>
          </p:cNvPr>
          <p:cNvSpPr>
            <a:spLocks noGrp="1"/>
          </p:cNvSpPr>
          <p:nvPr>
            <p:ph type="title"/>
          </p:nvPr>
        </p:nvSpPr>
        <p:spPr/>
        <p:txBody>
          <a:bodyPr>
            <a:normAutofit/>
          </a:bodyPr>
          <a:lstStyle/>
          <a:p>
            <a:r>
              <a:rPr lang="en-US" dirty="0"/>
              <a:t>Consumer Segmentation: Three Core Segments</a:t>
            </a:r>
          </a:p>
        </p:txBody>
      </p:sp>
      <p:sp>
        <p:nvSpPr>
          <p:cNvPr id="6" name="Rectangle: Rounded Corners 5">
            <a:extLst>
              <a:ext uri="{FF2B5EF4-FFF2-40B4-BE49-F238E27FC236}">
                <a16:creationId xmlns:a16="http://schemas.microsoft.com/office/drawing/2014/main" id="{58E51CE9-3548-2ABF-A54B-4D5447811F40}"/>
              </a:ext>
            </a:extLst>
          </p:cNvPr>
          <p:cNvSpPr/>
          <p:nvPr/>
        </p:nvSpPr>
        <p:spPr>
          <a:xfrm>
            <a:off x="8773297" y="2285603"/>
            <a:ext cx="3095151" cy="905066"/>
          </a:xfrm>
          <a:prstGeom prst="roundRect">
            <a:avLst>
              <a:gd name="adj" fmla="val 594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1400" b="1" dirty="0">
                <a:solidFill>
                  <a:schemeClr val="bg1"/>
                </a:solidFill>
              </a:rPr>
              <a:t>Premium Seekers</a:t>
            </a:r>
          </a:p>
          <a:p>
            <a:pPr algn="r"/>
            <a:r>
              <a:rPr lang="en-US" sz="3600" b="1" dirty="0">
                <a:solidFill>
                  <a:schemeClr val="bg1"/>
                </a:solidFill>
              </a:rPr>
              <a:t>22</a:t>
            </a:r>
            <a:r>
              <a:rPr lang="en-US" sz="2000" b="1" dirty="0">
                <a:solidFill>
                  <a:schemeClr val="bg1"/>
                </a:solidFill>
              </a:rPr>
              <a:t>%</a:t>
            </a:r>
            <a:endParaRPr lang="en-US" sz="3600" b="1" dirty="0">
              <a:solidFill>
                <a:schemeClr val="bg1"/>
              </a:solidFill>
            </a:endParaRPr>
          </a:p>
          <a:p>
            <a:pPr algn="r"/>
            <a:endParaRPr lang="en-US" sz="1400" b="1" dirty="0">
              <a:solidFill>
                <a:schemeClr val="bg1"/>
              </a:solidFill>
            </a:endParaRPr>
          </a:p>
        </p:txBody>
      </p:sp>
      <p:sp>
        <p:nvSpPr>
          <p:cNvPr id="7" name="Rectangle: Rounded Corners 6">
            <a:extLst>
              <a:ext uri="{FF2B5EF4-FFF2-40B4-BE49-F238E27FC236}">
                <a16:creationId xmlns:a16="http://schemas.microsoft.com/office/drawing/2014/main" id="{1B97111F-D874-7E97-BB39-64F8E2D0A1D8}"/>
              </a:ext>
            </a:extLst>
          </p:cNvPr>
          <p:cNvSpPr/>
          <p:nvPr/>
        </p:nvSpPr>
        <p:spPr>
          <a:xfrm>
            <a:off x="2206848" y="1835783"/>
            <a:ext cx="3095151" cy="1354888"/>
          </a:xfrm>
          <a:prstGeom prst="roundRect">
            <a:avLst>
              <a:gd name="adj" fmla="val 5940"/>
            </a:avLst>
          </a:prstGeom>
          <a:solidFill>
            <a:schemeClr val="bg2">
              <a:alpha val="99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gn="r">
              <a:lnSpc>
                <a:spcPct val="114000"/>
              </a:lnSpc>
            </a:pPr>
            <a:r>
              <a:rPr lang="en-US" sz="1200" b="1" dirty="0">
                <a:solidFill>
                  <a:schemeClr val="tx1"/>
                </a:solidFill>
              </a:rPr>
              <a:t>Value Seekers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35353"/>
                </a:solidFill>
                <a:effectLst/>
                <a:uLnTx/>
                <a:uFillTx/>
                <a:latin typeface="Montserrat"/>
                <a:ea typeface="+mn-ea"/>
                <a:cs typeface="+mn-cs"/>
              </a:rPr>
              <a:t>42</a:t>
            </a:r>
            <a:r>
              <a:rPr kumimoji="0" lang="en-US" sz="2400" b="1" i="0" u="none" strike="noStrike" kern="1200" cap="none" spc="0" normalizeH="0" baseline="0" noProof="0" dirty="0">
                <a:ln>
                  <a:noFill/>
                </a:ln>
                <a:solidFill>
                  <a:srgbClr val="535353"/>
                </a:solidFill>
                <a:effectLst/>
                <a:uLnTx/>
                <a:uFillTx/>
                <a:latin typeface="Montserrat"/>
                <a:ea typeface="+mn-ea"/>
                <a:cs typeface="+mn-cs"/>
              </a:rPr>
              <a:t>%</a:t>
            </a:r>
            <a:endParaRPr kumimoji="0" lang="en-US" sz="4400" b="1" i="0" u="none" strike="noStrike" kern="1200" cap="none" spc="0" normalizeH="0" baseline="0" noProof="0" dirty="0">
              <a:ln>
                <a:noFill/>
              </a:ln>
              <a:solidFill>
                <a:srgbClr val="535353"/>
              </a:solidFill>
              <a:effectLst/>
              <a:uLnTx/>
              <a:uFillTx/>
              <a:latin typeface="Montserrat"/>
              <a:ea typeface="+mn-ea"/>
              <a:cs typeface="+mn-cs"/>
            </a:endParaRPr>
          </a:p>
        </p:txBody>
      </p:sp>
      <p:sp>
        <p:nvSpPr>
          <p:cNvPr id="8" name="Freeform 34">
            <a:extLst>
              <a:ext uri="{FF2B5EF4-FFF2-40B4-BE49-F238E27FC236}">
                <a16:creationId xmlns:a16="http://schemas.microsoft.com/office/drawing/2014/main" id="{CAC47957-9492-89E2-8112-5B22900FF86A}"/>
              </a:ext>
            </a:extLst>
          </p:cNvPr>
          <p:cNvSpPr/>
          <p:nvPr/>
        </p:nvSpPr>
        <p:spPr>
          <a:xfrm>
            <a:off x="8865665" y="1816791"/>
            <a:ext cx="1187864" cy="1284176"/>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29">
            <a:extLst>
              <a:ext uri="{FF2B5EF4-FFF2-40B4-BE49-F238E27FC236}">
                <a16:creationId xmlns:a16="http://schemas.microsoft.com/office/drawing/2014/main" id="{5EC39896-25A3-2F98-1240-504A855C0168}"/>
              </a:ext>
            </a:extLst>
          </p:cNvPr>
          <p:cNvSpPr/>
          <p:nvPr/>
        </p:nvSpPr>
        <p:spPr>
          <a:xfrm>
            <a:off x="5717018" y="1838959"/>
            <a:ext cx="1187864" cy="1262008"/>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30">
            <a:extLst>
              <a:ext uri="{FF2B5EF4-FFF2-40B4-BE49-F238E27FC236}">
                <a16:creationId xmlns:a16="http://schemas.microsoft.com/office/drawing/2014/main" id="{A8014044-CAAF-87F2-5AC0-8B06CA2704D4}"/>
              </a:ext>
            </a:extLst>
          </p:cNvPr>
          <p:cNvSpPr/>
          <p:nvPr/>
        </p:nvSpPr>
        <p:spPr>
          <a:xfrm>
            <a:off x="2427849" y="1931838"/>
            <a:ext cx="1169129" cy="1169129"/>
          </a:xfrm>
          <a:custGeom>
            <a:avLst/>
            <a:gdLst/>
            <a:ahLst/>
            <a:cxnLst/>
            <a:rect l="l" t="t" r="r" b="b"/>
            <a:pathLst>
              <a:path w="3122720" h="3122720">
                <a:moveTo>
                  <a:pt x="0" y="0"/>
                </a:moveTo>
                <a:lnTo>
                  <a:pt x="3122720" y="0"/>
                </a:lnTo>
                <a:lnTo>
                  <a:pt x="3122720" y="3122720"/>
                </a:lnTo>
                <a:lnTo>
                  <a:pt x="0" y="3122720"/>
                </a:lnTo>
                <a:lnTo>
                  <a:pt x="0" y="0"/>
                </a:lnTo>
                <a:close/>
              </a:path>
            </a:pathLst>
          </a:custGeom>
          <a:blipFill>
            <a:blip r:embed="rId7"/>
            <a:stretch>
              <a:fillRect/>
            </a:stretch>
          </a:blipFill>
        </p:spPr>
        <p:txBody>
          <a:bodyPr/>
          <a:lstStyle/>
          <a:p>
            <a:endParaRPr lang="en-US"/>
          </a:p>
        </p:txBody>
      </p:sp>
      <p:graphicFrame>
        <p:nvGraphicFramePr>
          <p:cNvPr id="12" name="Table 11">
            <a:extLst>
              <a:ext uri="{FF2B5EF4-FFF2-40B4-BE49-F238E27FC236}">
                <a16:creationId xmlns:a16="http://schemas.microsoft.com/office/drawing/2014/main" id="{D4E8286D-F9E8-36B6-0E5C-C82E18BE4FFC}"/>
              </a:ext>
            </a:extLst>
          </p:cNvPr>
          <p:cNvGraphicFramePr>
            <a:graphicFrameLocks noGrp="1"/>
          </p:cNvGraphicFramePr>
          <p:nvPr/>
        </p:nvGraphicFramePr>
        <p:xfrm>
          <a:off x="653699" y="3411747"/>
          <a:ext cx="11309702" cy="2627028"/>
        </p:xfrm>
        <a:graphic>
          <a:graphicData uri="http://schemas.openxmlformats.org/drawingml/2006/table">
            <a:tbl>
              <a:tblPr>
                <a:tableStyleId>{5C22544A-7EE6-4342-B048-85BDC9FD1C3A}</a:tableStyleId>
              </a:tblPr>
              <a:tblGrid>
                <a:gridCol w="1505825">
                  <a:extLst>
                    <a:ext uri="{9D8B030D-6E8A-4147-A177-3AD203B41FA5}">
                      <a16:colId xmlns:a16="http://schemas.microsoft.com/office/drawing/2014/main" val="2609019301"/>
                    </a:ext>
                  </a:extLst>
                </a:gridCol>
                <a:gridCol w="3267959">
                  <a:extLst>
                    <a:ext uri="{9D8B030D-6E8A-4147-A177-3AD203B41FA5}">
                      <a16:colId xmlns:a16="http://schemas.microsoft.com/office/drawing/2014/main" val="4079505057"/>
                    </a:ext>
                  </a:extLst>
                </a:gridCol>
                <a:gridCol w="3267959">
                  <a:extLst>
                    <a:ext uri="{9D8B030D-6E8A-4147-A177-3AD203B41FA5}">
                      <a16:colId xmlns:a16="http://schemas.microsoft.com/office/drawing/2014/main" val="2830817003"/>
                    </a:ext>
                  </a:extLst>
                </a:gridCol>
                <a:gridCol w="3267959">
                  <a:extLst>
                    <a:ext uri="{9D8B030D-6E8A-4147-A177-3AD203B41FA5}">
                      <a16:colId xmlns:a16="http://schemas.microsoft.com/office/drawing/2014/main" val="212783729"/>
                    </a:ext>
                  </a:extLst>
                </a:gridCol>
              </a:tblGrid>
              <a:tr h="385707">
                <a:tc>
                  <a:txBody>
                    <a:bodyPr/>
                    <a:lstStyle/>
                    <a:p>
                      <a:pPr algn="l">
                        <a:buNone/>
                      </a:pPr>
                      <a:r>
                        <a:rPr lang="en-US" sz="1100" b="1" dirty="0">
                          <a:effectLst/>
                          <a:latin typeface="+mj-lt"/>
                        </a:rPr>
                        <a:t>Profile</a:t>
                      </a:r>
                    </a:p>
                  </a:txBody>
                  <a:tcPr marL="44804"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i="0" kern="1200" dirty="0">
                          <a:solidFill>
                            <a:srgbClr val="666666"/>
                          </a:solidFill>
                          <a:effectLst/>
                          <a:latin typeface="+mj-lt"/>
                          <a:ea typeface="+mn-ea"/>
                          <a:cs typeface="+mn-cs"/>
                        </a:rPr>
                        <a:t>Age 35-45, family-oriented, </a:t>
                      </a:r>
                    </a:p>
                    <a:p>
                      <a:pPr algn="l">
                        <a:buNone/>
                      </a:pPr>
                      <a:r>
                        <a:rPr lang="en-US" sz="1100" b="0" i="0" kern="1200" dirty="0">
                          <a:solidFill>
                            <a:srgbClr val="666666"/>
                          </a:solidFill>
                          <a:effectLst/>
                          <a:latin typeface="+mj-lt"/>
                          <a:ea typeface="+mn-ea"/>
                          <a:cs typeface="+mn-cs"/>
                        </a:rPr>
                        <a:t>suburban/rural, moderate-to-low income</a:t>
                      </a:r>
                      <a:endParaRPr lang="en-US" sz="1100" dirty="0">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i="0" kern="1200" dirty="0">
                          <a:solidFill>
                            <a:srgbClr val="666666"/>
                          </a:solidFill>
                          <a:effectLst/>
                          <a:latin typeface="+mj-lt"/>
                          <a:ea typeface="+mn-ea"/>
                          <a:cs typeface="+mn-cs"/>
                        </a:rPr>
                        <a:t>Age 28-42, professionals, urban, </a:t>
                      </a:r>
                    </a:p>
                    <a:p>
                      <a:pPr algn="l">
                        <a:buNone/>
                      </a:pPr>
                      <a:r>
                        <a:rPr lang="en-US" sz="1100" b="0" i="0" kern="1200" dirty="0">
                          <a:solidFill>
                            <a:srgbClr val="666666"/>
                          </a:solidFill>
                          <a:effectLst/>
                          <a:latin typeface="+mj-lt"/>
                          <a:ea typeface="+mn-ea"/>
                          <a:cs typeface="+mn-cs"/>
                        </a:rPr>
                        <a:t>mid-to-high income</a:t>
                      </a:r>
                      <a:endParaRPr lang="en-US" sz="1100" dirty="0">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i="0" kern="1200" dirty="0">
                          <a:solidFill>
                            <a:srgbClr val="666666"/>
                          </a:solidFill>
                          <a:effectLst/>
                          <a:latin typeface="+mj-lt"/>
                          <a:ea typeface="+mn-ea"/>
                          <a:cs typeface="+mn-cs"/>
                        </a:rPr>
                        <a:t>Age 25-38, high income, urban (HCMC dominant), status-conscious</a:t>
                      </a:r>
                      <a:endParaRPr lang="en-US" sz="1100" dirty="0">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1703626"/>
                  </a:ext>
                </a:extLst>
              </a:tr>
              <a:tr h="38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effectLst/>
                          <a:latin typeface="+mj-lt"/>
                        </a:rPr>
                        <a:t>Main Brands</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rgbClr val="666666"/>
                          </a:solidFill>
                          <a:effectLst/>
                          <a:latin typeface="+mj-lt"/>
                          <a:ea typeface="+mn-ea"/>
                          <a:cs typeface="+mn-cs"/>
                        </a:rPr>
                        <a:t>Saigon, 333, Hanoi Beer, Larue</a:t>
                      </a:r>
                      <a:endParaRPr lang="en-US" sz="1100" dirty="0">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i="0" kern="1200" dirty="0">
                          <a:solidFill>
                            <a:srgbClr val="666666"/>
                          </a:solidFill>
                          <a:effectLst/>
                          <a:latin typeface="+mj-lt"/>
                          <a:ea typeface="+mn-ea"/>
                          <a:cs typeface="+mn-cs"/>
                        </a:rPr>
                        <a:t>Tiger, Heineken, Saigon Special, Budweiser</a:t>
                      </a:r>
                      <a:endParaRPr lang="en-US" sz="1100" dirty="0">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effectLst/>
                          <a:latin typeface="+mj-lt"/>
                        </a:rPr>
                        <a:t>Heineken, Sapporo, Leffe, Chimay, </a:t>
                      </a:r>
                    </a:p>
                    <a:p>
                      <a:pPr algn="l">
                        <a:buNone/>
                      </a:pPr>
                      <a:r>
                        <a:rPr lang="en-US" sz="1100" dirty="0">
                          <a:effectLst/>
                          <a:latin typeface="+mj-lt"/>
                        </a:rPr>
                        <a:t>Pasteur St., Budweiser</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7855213"/>
                  </a:ext>
                </a:extLst>
              </a:tr>
              <a:tr h="38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j-lt"/>
                          <a:ea typeface="+mn-ea"/>
                          <a:cs typeface="+mn-cs"/>
                        </a:rPr>
                        <a:t>Regional Skew</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Mekong, Rural, Northern provinces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HCMC, Hanoi, Da Nang balanced</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HCMC dominant (67% of segment)</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711933"/>
                  </a:ext>
                </a:extLst>
              </a:tr>
              <a:tr h="38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j-lt"/>
                          <a:ea typeface="+mn-ea"/>
                          <a:cs typeface="+mn-cs"/>
                        </a:rPr>
                        <a:t>Generational Skew</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Gen X dominant (58%)</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Millennials dominant (64%)</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Millennials + Gen Z (72%)</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0032861"/>
                  </a:ext>
                </a:extLst>
              </a:tr>
              <a:tr h="1008466">
                <a:tc>
                  <a:txBody>
                    <a:bodyPr/>
                    <a:lstStyle/>
                    <a:p>
                      <a:pPr algn="l">
                        <a:buNone/>
                      </a:pPr>
                      <a:r>
                        <a:rPr lang="en-US" sz="1100" b="1" dirty="0">
                          <a:solidFill>
                            <a:schemeClr val="tx1"/>
                          </a:solidFill>
                          <a:effectLst/>
                          <a:latin typeface="+mj-lt"/>
                        </a:rPr>
                        <a:t>Targeting Strategy</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i="1" dirty="0">
                          <a:solidFill>
                            <a:schemeClr val="tx1">
                              <a:lumMod val="75000"/>
                            </a:schemeClr>
                          </a:solidFill>
                          <a:effectLst/>
                          <a:latin typeface="+mj-lt"/>
                        </a:rPr>
                        <a:t>Largest but most mature segment. Growth limited by economic constraints. Defend with promotional intensity and value communication. Risk: trading down within mainstream portfolio rather than defecting to competitors.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dirty="0">
                          <a:solidFill>
                            <a:srgbClr val="E95000"/>
                          </a:solidFill>
                          <a:effectLst/>
                          <a:latin typeface="+mj-lt"/>
                        </a:rPr>
                        <a:t>Sweet spot for growth — willing to pay more but not irrational. Tiger's success demonstrates power of straddling premium and accessible. Opportunity to capture through quality storytelling and mid-premium positioning.</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dirty="0">
                          <a:solidFill>
                            <a:srgbClr val="3F9C31"/>
                          </a:solidFill>
                          <a:effectLst/>
                          <a:latin typeface="+mj-lt"/>
                        </a:rPr>
                        <a:t>Smallest but highest value segment. Less affected by tax increases. Gifting-dominated (82% of spend). Craft and premium imports can win here with differentiation. HCMC concentration (67%) makes targeted activation efficient.</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919082"/>
                  </a:ext>
                </a:extLst>
              </a:tr>
            </a:tbl>
          </a:graphicData>
        </a:graphic>
      </p:graphicFrame>
      <p:graphicFrame>
        <p:nvGraphicFramePr>
          <p:cNvPr id="24" name="Chart 23">
            <a:extLst>
              <a:ext uri="{FF2B5EF4-FFF2-40B4-BE49-F238E27FC236}">
                <a16:creationId xmlns:a16="http://schemas.microsoft.com/office/drawing/2014/main" id="{799573FA-5EFC-77EC-903F-E79918FAC174}"/>
              </a:ext>
            </a:extLst>
          </p:cNvPr>
          <p:cNvGraphicFramePr/>
          <p:nvPr/>
        </p:nvGraphicFramePr>
        <p:xfrm>
          <a:off x="16154" y="1697176"/>
          <a:ext cx="2600046" cy="1636691"/>
        </p:xfrm>
        <a:graphic>
          <a:graphicData uri="http://schemas.openxmlformats.org/drawingml/2006/chart">
            <c:chart xmlns:c="http://schemas.openxmlformats.org/drawingml/2006/chart" xmlns:r="http://schemas.openxmlformats.org/officeDocument/2006/relationships" r:id="rId8"/>
          </a:graphicData>
        </a:graphic>
      </p:graphicFrame>
      <p:sp>
        <p:nvSpPr>
          <p:cNvPr id="25" name="TextBox 24">
            <a:extLst>
              <a:ext uri="{FF2B5EF4-FFF2-40B4-BE49-F238E27FC236}">
                <a16:creationId xmlns:a16="http://schemas.microsoft.com/office/drawing/2014/main" id="{0E80C967-0CC2-9966-0F22-5B2FD14449C9}"/>
              </a:ext>
            </a:extLst>
          </p:cNvPr>
          <p:cNvSpPr txBox="1"/>
          <p:nvPr/>
        </p:nvSpPr>
        <p:spPr>
          <a:xfrm>
            <a:off x="653697" y="1133286"/>
            <a:ext cx="8100945" cy="276999"/>
          </a:xfrm>
          <a:prstGeom prst="rect">
            <a:avLst/>
          </a:prstGeom>
          <a:noFill/>
        </p:spPr>
        <p:txBody>
          <a:bodyPr wrap="square">
            <a:spAutoFit/>
          </a:bodyPr>
          <a:lstStyle/>
          <a:p>
            <a:r>
              <a:rPr lang="en-US" sz="1200" dirty="0"/>
              <a:t>Three Key Consumer Segments</a:t>
            </a:r>
          </a:p>
        </p:txBody>
      </p:sp>
      <p:sp>
        <p:nvSpPr>
          <p:cNvPr id="3" name="TextBox 2">
            <a:extLst>
              <a:ext uri="{FF2B5EF4-FFF2-40B4-BE49-F238E27FC236}">
                <a16:creationId xmlns:a16="http://schemas.microsoft.com/office/drawing/2014/main" id="{8114F37F-5FC6-6BED-17E1-08FFCCBAE9C7}"/>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Based on cluster analysis of purchase behaviors, brand preferences, spending levels, and stated priorities</a:t>
            </a:r>
          </a:p>
          <a:p>
            <a:r>
              <a:rPr lang="en-US" sz="1000" i="1" dirty="0">
                <a:solidFill>
                  <a:schemeClr val="tx1">
                    <a:lumMod val="60000"/>
                    <a:lumOff val="40000"/>
                  </a:schemeClr>
                </a:solidFill>
              </a:rPr>
              <a:t>Vietnam Beer Market and Tet 2026 Consumer Trends | InsightAsia Vietnam Primary Research | December 2025</a:t>
            </a:r>
          </a:p>
        </p:txBody>
      </p:sp>
    </p:spTree>
    <p:extLst>
      <p:ext uri="{BB962C8B-B14F-4D97-AF65-F5344CB8AC3E}">
        <p14:creationId xmlns:p14="http://schemas.microsoft.com/office/powerpoint/2010/main" val="203192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CF1AB-5E15-383B-0E6B-6DC6249CFC3D}"/>
            </a:ext>
          </a:extLst>
        </p:cNvPr>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0AA5BB3B-A168-0923-EEB9-F4D4C10FCD2C}"/>
              </a:ext>
            </a:extLst>
          </p:cNvPr>
          <p:cNvGraphicFramePr>
            <a:graphicFrameLocks noGrp="1"/>
          </p:cNvGraphicFramePr>
          <p:nvPr>
            <p:extLst>
              <p:ext uri="{D42A27DB-BD31-4B8C-83A1-F6EECF244321}">
                <p14:modId xmlns:p14="http://schemas.microsoft.com/office/powerpoint/2010/main" val="1992796863"/>
              </p:ext>
            </p:extLst>
          </p:nvPr>
        </p:nvGraphicFramePr>
        <p:xfrm>
          <a:off x="653697" y="2227136"/>
          <a:ext cx="11278518" cy="4100951"/>
        </p:xfrm>
        <a:graphic>
          <a:graphicData uri="http://schemas.openxmlformats.org/drawingml/2006/table">
            <a:tbl>
              <a:tblPr>
                <a:tableStyleId>{5C22544A-7EE6-4342-B048-85BDC9FD1C3A}</a:tableStyleId>
              </a:tblPr>
              <a:tblGrid>
                <a:gridCol w="1501674">
                  <a:extLst>
                    <a:ext uri="{9D8B030D-6E8A-4147-A177-3AD203B41FA5}">
                      <a16:colId xmlns:a16="http://schemas.microsoft.com/office/drawing/2014/main" val="2609019301"/>
                    </a:ext>
                  </a:extLst>
                </a:gridCol>
                <a:gridCol w="3258948">
                  <a:extLst>
                    <a:ext uri="{9D8B030D-6E8A-4147-A177-3AD203B41FA5}">
                      <a16:colId xmlns:a16="http://schemas.microsoft.com/office/drawing/2014/main" val="4079505057"/>
                    </a:ext>
                  </a:extLst>
                </a:gridCol>
                <a:gridCol w="3258948">
                  <a:extLst>
                    <a:ext uri="{9D8B030D-6E8A-4147-A177-3AD203B41FA5}">
                      <a16:colId xmlns:a16="http://schemas.microsoft.com/office/drawing/2014/main" val="2830817003"/>
                    </a:ext>
                  </a:extLst>
                </a:gridCol>
                <a:gridCol w="3258948">
                  <a:extLst>
                    <a:ext uri="{9D8B030D-6E8A-4147-A177-3AD203B41FA5}">
                      <a16:colId xmlns:a16="http://schemas.microsoft.com/office/drawing/2014/main" val="212783729"/>
                    </a:ext>
                  </a:extLst>
                </a:gridCol>
              </a:tblGrid>
              <a:tr h="220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100" b="1" i="0" u="none" strike="noStrike" kern="1200" baseline="0" dirty="0">
                        <a:solidFill>
                          <a:schemeClr val="tx1"/>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100" b="1" i="0" u="none" strike="noStrike" kern="1200" baseline="0" dirty="0">
                        <a:solidFill>
                          <a:schemeClr val="tx1"/>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98937"/>
                  </a:ext>
                </a:extLst>
              </a:tr>
              <a:tr h="235191">
                <a:tc>
                  <a:txBody>
                    <a:bodyPr/>
                    <a:lstStyle/>
                    <a:p>
                      <a:pPr algn="l">
                        <a:buNone/>
                      </a:pPr>
                      <a:r>
                        <a:rPr lang="en-US" sz="1100" b="1" dirty="0">
                          <a:solidFill>
                            <a:schemeClr val="tx1"/>
                          </a:solidFill>
                          <a:effectLst/>
                          <a:latin typeface="+mj-lt"/>
                        </a:rPr>
                        <a:t>Tet Beer Spend</a:t>
                      </a:r>
                    </a:p>
                  </a:txBody>
                  <a:tcPr marL="44804" marR="29869" marT="29869" marB="29869">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2.2M VND</a:t>
                      </a:r>
                    </a:p>
                  </a:txBody>
                  <a:tcPr marL="29869" marR="29869" marT="29869" marB="29869"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4.2M VND</a:t>
                      </a:r>
                    </a:p>
                  </a:txBody>
                  <a:tcPr marL="29869" marR="29869" marT="29869" marB="29869"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6.4M VND</a:t>
                      </a:r>
                    </a:p>
                  </a:txBody>
                  <a:tcPr marL="29869" marR="29869" marT="29869" marB="29869"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235191">
                <a:tc>
                  <a:txBody>
                    <a:bodyPr/>
                    <a:lstStyle/>
                    <a:p>
                      <a:pPr algn="l">
                        <a:buNone/>
                      </a:pPr>
                      <a:r>
                        <a:rPr lang="en-US" sz="1100" b="1" dirty="0">
                          <a:solidFill>
                            <a:schemeClr val="tx1"/>
                          </a:solidFill>
                          <a:effectLst/>
                          <a:latin typeface="+mj-lt"/>
                        </a:rPr>
                        <a:t>Price Sensitivity</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Very High (92%)</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a:solidFill>
                            <a:schemeClr val="tx1"/>
                          </a:solidFill>
                          <a:effectLst/>
                          <a:latin typeface="+mj-lt"/>
                        </a:rPr>
                        <a:t>Moderate (48%)</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Low (18%)</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504539"/>
                  </a:ext>
                </a:extLst>
              </a:tr>
              <a:tr h="235191">
                <a:tc>
                  <a:txBody>
                    <a:bodyPr/>
                    <a:lstStyle/>
                    <a:p>
                      <a:pPr algn="l">
                        <a:buNone/>
                      </a:pPr>
                      <a:r>
                        <a:rPr lang="en-US" sz="1100" b="1" dirty="0">
                          <a:solidFill>
                            <a:schemeClr val="tx1"/>
                          </a:solidFill>
                          <a:effectLst/>
                          <a:latin typeface="+mj-lt"/>
                        </a:rPr>
                        <a:t>Brand Loyalty</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High (76%)</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Moderate (48%)</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Low (34%)</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334130"/>
                  </a:ext>
                </a:extLst>
              </a:tr>
              <a:tr h="235191">
                <a:tc>
                  <a:txBody>
                    <a:bodyPr/>
                    <a:lstStyle/>
                    <a:p>
                      <a:pPr algn="l">
                        <a:buNone/>
                      </a:pPr>
                      <a:r>
                        <a:rPr lang="en-US" sz="1100" b="1" dirty="0">
                          <a:solidFill>
                            <a:schemeClr val="tx1"/>
                          </a:solidFill>
                          <a:effectLst/>
                          <a:latin typeface="+mj-lt"/>
                        </a:rPr>
                        <a:t>Growth Potential</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Limited (stable base)</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High (expanding mid-tier)</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0" dirty="0">
                          <a:solidFill>
                            <a:schemeClr val="tx1"/>
                          </a:solidFill>
                          <a:effectLst/>
                          <a:latin typeface="+mj-lt"/>
                        </a:rPr>
                        <a:t>High (premiumization trend)</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005344"/>
                  </a:ext>
                </a:extLst>
              </a:tr>
              <a:tr h="408591">
                <a:tc>
                  <a:txBody>
                    <a:bodyPr/>
                    <a:lstStyle/>
                    <a:p>
                      <a:pPr algn="l">
                        <a:buNone/>
                      </a:pPr>
                      <a:r>
                        <a:rPr lang="en-US" sz="1100" b="1" dirty="0">
                          <a:solidFill>
                            <a:schemeClr val="tx1"/>
                          </a:solidFill>
                          <a:effectLst/>
                          <a:latin typeface="+mj-lt"/>
                        </a:rPr>
                        <a:t>Brand Purchase</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Buy mainstream for all occasions</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effectLst/>
                          <a:latin typeface="+mj-lt"/>
                        </a:rPr>
                        <a:t>Strategic brand mixing (mainstream + premium), Occasion-based brand selection</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effectLst/>
                          <a:latin typeface="+mj-lt"/>
                        </a:rPr>
                        <a:t>Open to craft and premium imports</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1827164"/>
                  </a:ext>
                </a:extLst>
              </a:tr>
              <a:tr h="408591">
                <a:tc>
                  <a:txBody>
                    <a:bodyPr/>
                    <a:lstStyle/>
                    <a:p>
                      <a:pPr algn="l">
                        <a:buNone/>
                      </a:pPr>
                      <a:r>
                        <a:rPr lang="en-US" sz="1100" b="1" dirty="0">
                          <a:solidFill>
                            <a:schemeClr val="tx1"/>
                          </a:solidFill>
                          <a:effectLst/>
                          <a:latin typeface="+mj-lt"/>
                        </a:rPr>
                        <a:t>Primary Channels</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Traditional shops, Supermarkets</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Modern retail, Online, Supermarkets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effectLst/>
                          <a:latin typeface="+mj-lt"/>
                        </a:rPr>
                        <a:t>Research-oriented before purchase (68%)</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dirty="0">
                          <a:solidFill>
                            <a:schemeClr val="tx1"/>
                          </a:solidFill>
                          <a:effectLst/>
                          <a:latin typeface="+mj-lt"/>
                        </a:rPr>
                        <a:t>Specialty, E-commerce, Premium outlets</a:t>
                      </a:r>
                    </a:p>
                  </a:txBody>
                  <a:tcPr marL="29869" marR="29869" marT="29869" marB="29869"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208765"/>
                  </a:ext>
                </a:extLst>
              </a:tr>
              <a:tr h="707438">
                <a:tc>
                  <a:txBody>
                    <a:bodyPr/>
                    <a:lstStyle/>
                    <a:p>
                      <a:pPr algn="l">
                        <a:buNone/>
                      </a:pPr>
                      <a:r>
                        <a:rPr lang="en-US" sz="1100" b="1" dirty="0">
                          <a:solidFill>
                            <a:schemeClr val="tx1"/>
                          </a:solidFill>
                          <a:effectLst/>
                          <a:latin typeface="+mj-lt"/>
                        </a:rPr>
                        <a:t>Key Motivator</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Best value, family trusted</a:t>
                      </a:r>
                    </a:p>
                    <a:p>
                      <a:pPr algn="l">
                        <a:buNone/>
                      </a:pPr>
                      <a:r>
                        <a:rPr lang="en-US" sz="1050" b="0" i="1" dirty="0">
                          <a:solidFill>
                            <a:schemeClr val="tx1"/>
                          </a:solidFill>
                          <a:effectLst/>
                          <a:latin typeface="+mj-lt"/>
                        </a:rPr>
                        <a:t>Promotion-driven purchase behavior (84%)</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Quality, authenticity, taste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lumMod val="50000"/>
                            </a:schemeClr>
                          </a:solidFill>
                          <a:effectLst/>
                          <a:latin typeface="+mj-lt"/>
                        </a:rPr>
                        <a:t>Taste and quality paramount (91% priority)</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Status, prestige, exclusivity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lumMod val="50000"/>
                            </a:schemeClr>
                          </a:solidFill>
                          <a:effectLst/>
                          <a:latin typeface="+mj-lt"/>
                        </a:rPr>
                        <a:t>Brand prestige drives choice (86%)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lumMod val="50000"/>
                            </a:schemeClr>
                          </a:solidFill>
                          <a:effectLst/>
                          <a:latin typeface="+mj-lt"/>
                        </a:rPr>
                        <a:t>Packaging and presentation critical (84%)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lumMod val="50000"/>
                            </a:schemeClr>
                          </a:solidFill>
                          <a:effectLst/>
                          <a:latin typeface="+mj-lt"/>
                        </a:rPr>
                        <a:t>Digital-savvy, trend-aware (78%)</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1703626"/>
                  </a:ext>
                </a:extLst>
              </a:tr>
              <a:tr h="707438">
                <a:tc>
                  <a:txBody>
                    <a:bodyPr/>
                    <a:lstStyle/>
                    <a:p>
                      <a:pPr algn="l">
                        <a:buNone/>
                      </a:pPr>
                      <a:r>
                        <a:rPr lang="en-US" sz="1100" b="1" dirty="0">
                          <a:solidFill>
                            <a:schemeClr val="tx1"/>
                          </a:solidFill>
                          <a:effectLst/>
                          <a:latin typeface="+mj-lt"/>
                        </a:rPr>
                        <a:t>Tet Priority &amp; </a:t>
                      </a:r>
                    </a:p>
                    <a:p>
                      <a:pPr algn="l">
                        <a:buNone/>
                      </a:pPr>
                      <a:r>
                        <a:rPr lang="en-US" sz="1100" b="1" dirty="0">
                          <a:solidFill>
                            <a:schemeClr val="tx1"/>
                          </a:solidFill>
                          <a:effectLst/>
                          <a:latin typeface="+mj-lt"/>
                        </a:rPr>
                        <a:t>Tet Purchase</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Quantity for family needs</a:t>
                      </a:r>
                    </a:p>
                    <a:p>
                      <a:pPr algn="l">
                        <a:buNone/>
                      </a:pPr>
                      <a:r>
                        <a:rPr lang="en-US" sz="1050" i="1" dirty="0">
                          <a:solidFill>
                            <a:schemeClr val="bg1">
                              <a:lumMod val="50000"/>
                            </a:schemeClr>
                          </a:solidFill>
                          <a:effectLst/>
                          <a:latin typeface="+mj-lt"/>
                        </a:rPr>
                        <a:t>Bulk purchase, multi-brand for different uses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Balance quality and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lumMod val="50000"/>
                            </a:schemeClr>
                          </a:solidFill>
                          <a:effectLst/>
                          <a:latin typeface="+mj-lt"/>
                        </a:rPr>
                        <a:t>Allocate budget by purpose (family vs. gifts)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100" b="1" dirty="0">
                          <a:solidFill>
                            <a:schemeClr val="tx1"/>
                          </a:solidFill>
                          <a:effectLst/>
                          <a:latin typeface="+mj-lt"/>
                        </a:rPr>
                        <a:t>Impressive gifts for key recipients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lumMod val="50000"/>
                            </a:schemeClr>
                          </a:solidFill>
                          <a:effectLst/>
                          <a:latin typeface="+mj-lt"/>
                        </a:rPr>
                        <a:t>Gifting-focused spending (82% of Tet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lumMod val="50000"/>
                            </a:schemeClr>
                          </a:solidFill>
                          <a:effectLst/>
                          <a:latin typeface="+mj-lt"/>
                        </a:rPr>
                        <a:t>Use beer as status signal, curated selection</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707438">
                <a:tc>
                  <a:txBody>
                    <a:bodyPr/>
                    <a:lstStyle/>
                    <a:p>
                      <a:pPr algn="l">
                        <a:buNone/>
                      </a:pPr>
                      <a:r>
                        <a:rPr lang="en-US" sz="1100" b="1" dirty="0">
                          <a:solidFill>
                            <a:schemeClr val="tx1"/>
                          </a:solidFill>
                          <a:effectLst/>
                          <a:latin typeface="+mj-lt"/>
                        </a:rPr>
                        <a:t>Targeting Strategy</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050" b="0" i="1" dirty="0">
                          <a:solidFill>
                            <a:schemeClr val="tx1">
                              <a:lumMod val="75000"/>
                            </a:schemeClr>
                          </a:solidFill>
                          <a:effectLst/>
                          <a:latin typeface="+mj-lt"/>
                        </a:rPr>
                        <a:t>Volume promotions, family packs, value messaging, traditional trade dominance, leverage brand heritage and familiarity</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rgbClr val="E95000"/>
                          </a:solidFill>
                          <a:effectLst/>
                          <a:latin typeface="+mj-lt"/>
                        </a:rPr>
                        <a:t>Quality storytelling, brand heritage, taste innovation, multi-channel presence, occasion-based messaging, balanced value-quality proposition</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dirty="0">
                          <a:solidFill>
                            <a:srgbClr val="3F9C31"/>
                          </a:solidFill>
                          <a:effectLst/>
                          <a:latin typeface="+mj-lt"/>
                        </a:rPr>
                        <a:t>Premium positioning, limited editions, craft/import portfolio, experiential marketing, digital-first campaigns, exclusive partnerships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919082"/>
                  </a:ext>
                </a:extLst>
              </a:tr>
            </a:tbl>
          </a:graphicData>
        </a:graphic>
      </p:graphicFrame>
      <p:sp>
        <p:nvSpPr>
          <p:cNvPr id="2" name="Title 1">
            <a:extLst>
              <a:ext uri="{FF2B5EF4-FFF2-40B4-BE49-F238E27FC236}">
                <a16:creationId xmlns:a16="http://schemas.microsoft.com/office/drawing/2014/main" id="{048B2FF3-D406-A321-6DA4-49DB9D155763}"/>
              </a:ext>
            </a:extLst>
          </p:cNvPr>
          <p:cNvSpPr>
            <a:spLocks noGrp="1"/>
          </p:cNvSpPr>
          <p:nvPr>
            <p:ph type="title"/>
          </p:nvPr>
        </p:nvSpPr>
        <p:spPr/>
        <p:txBody>
          <a:bodyPr>
            <a:normAutofit/>
          </a:bodyPr>
          <a:lstStyle/>
          <a:p>
            <a:r>
              <a:rPr lang="en-US" dirty="0"/>
              <a:t>Consumer Segmentation: Three Core Segments</a:t>
            </a:r>
          </a:p>
        </p:txBody>
      </p:sp>
      <p:sp>
        <p:nvSpPr>
          <p:cNvPr id="3" name="TextBox 2">
            <a:extLst>
              <a:ext uri="{FF2B5EF4-FFF2-40B4-BE49-F238E27FC236}">
                <a16:creationId xmlns:a16="http://schemas.microsoft.com/office/drawing/2014/main" id="{792014D3-B5F5-5C6C-E763-18C61444071D}"/>
              </a:ext>
            </a:extLst>
          </p:cNvPr>
          <p:cNvSpPr txBox="1"/>
          <p:nvPr/>
        </p:nvSpPr>
        <p:spPr>
          <a:xfrm>
            <a:off x="653697" y="1133286"/>
            <a:ext cx="8100945" cy="276999"/>
          </a:xfrm>
          <a:prstGeom prst="rect">
            <a:avLst/>
          </a:prstGeom>
          <a:noFill/>
        </p:spPr>
        <p:txBody>
          <a:bodyPr wrap="square">
            <a:spAutoFit/>
          </a:bodyPr>
          <a:lstStyle/>
          <a:p>
            <a:r>
              <a:rPr lang="en-US" sz="1200" dirty="0"/>
              <a:t>Segment Comparison Matrix	</a:t>
            </a:r>
          </a:p>
        </p:txBody>
      </p:sp>
      <p:grpSp>
        <p:nvGrpSpPr>
          <p:cNvPr id="36" name="Group 35">
            <a:extLst>
              <a:ext uri="{FF2B5EF4-FFF2-40B4-BE49-F238E27FC236}">
                <a16:creationId xmlns:a16="http://schemas.microsoft.com/office/drawing/2014/main" id="{495757A1-AB7E-2CA5-DE99-B57BE84D0EB4}"/>
              </a:ext>
            </a:extLst>
          </p:cNvPr>
          <p:cNvGrpSpPr/>
          <p:nvPr/>
        </p:nvGrpSpPr>
        <p:grpSpPr>
          <a:xfrm>
            <a:off x="5448961" y="1514399"/>
            <a:ext cx="2995323" cy="905275"/>
            <a:chOff x="4641973" y="1504529"/>
            <a:chExt cx="3419186" cy="1033380"/>
          </a:xfrm>
        </p:grpSpPr>
        <p:sp>
          <p:nvSpPr>
            <p:cNvPr id="19" name="Rectangle: Rounded Corners 18">
              <a:extLst>
                <a:ext uri="{FF2B5EF4-FFF2-40B4-BE49-F238E27FC236}">
                  <a16:creationId xmlns:a16="http://schemas.microsoft.com/office/drawing/2014/main" id="{DEAF7483-0F9E-28AF-7CDA-7565A0E6E366}"/>
                </a:ext>
              </a:extLst>
            </p:cNvPr>
            <p:cNvSpPr/>
            <p:nvPr/>
          </p:nvSpPr>
          <p:spPr>
            <a:xfrm>
              <a:off x="4864700" y="1876348"/>
              <a:ext cx="3196459" cy="430811"/>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300" b="1" dirty="0">
                  <a:solidFill>
                    <a:schemeClr val="bg1"/>
                  </a:solidFill>
                </a:rPr>
                <a:t>Quality Conscious</a:t>
              </a:r>
              <a:endParaRPr lang="en-US" sz="1300" i="1" dirty="0">
                <a:solidFill>
                  <a:schemeClr val="bg1"/>
                </a:solidFill>
              </a:endParaRPr>
            </a:p>
            <a:p>
              <a:pPr algn="r"/>
              <a:r>
                <a:rPr lang="en-US" sz="1100" i="1" dirty="0">
                  <a:solidFill>
                    <a:schemeClr val="bg1"/>
                  </a:solidFill>
                </a:rPr>
                <a:t>36% of market</a:t>
              </a:r>
            </a:p>
          </p:txBody>
        </p:sp>
        <p:sp>
          <p:nvSpPr>
            <p:cNvPr id="21" name="Freeform 29">
              <a:extLst>
                <a:ext uri="{FF2B5EF4-FFF2-40B4-BE49-F238E27FC236}">
                  <a16:creationId xmlns:a16="http://schemas.microsoft.com/office/drawing/2014/main" id="{A5A1D50E-857D-7490-72AE-4CEF72EB3B93}"/>
                </a:ext>
              </a:extLst>
            </p:cNvPr>
            <p:cNvSpPr/>
            <p:nvPr/>
          </p:nvSpPr>
          <p:spPr>
            <a:xfrm>
              <a:off x="4641973" y="1504529"/>
              <a:ext cx="972669" cy="103338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7" name="Group 36">
            <a:extLst>
              <a:ext uri="{FF2B5EF4-FFF2-40B4-BE49-F238E27FC236}">
                <a16:creationId xmlns:a16="http://schemas.microsoft.com/office/drawing/2014/main" id="{621201C7-0DBD-F435-3237-ED26461CA2F7}"/>
              </a:ext>
            </a:extLst>
          </p:cNvPr>
          <p:cNvGrpSpPr/>
          <p:nvPr/>
        </p:nvGrpSpPr>
        <p:grpSpPr>
          <a:xfrm>
            <a:off x="2071101" y="1484934"/>
            <a:ext cx="3200614" cy="973920"/>
            <a:chOff x="1396060" y="1474176"/>
            <a:chExt cx="3653530" cy="1111739"/>
          </a:xfrm>
        </p:grpSpPr>
        <p:sp>
          <p:nvSpPr>
            <p:cNvPr id="20" name="Rectangle: Rounded Corners 19">
              <a:extLst>
                <a:ext uri="{FF2B5EF4-FFF2-40B4-BE49-F238E27FC236}">
                  <a16:creationId xmlns:a16="http://schemas.microsoft.com/office/drawing/2014/main" id="{92D02B88-8491-A385-1370-DFAB66245C8E}"/>
                </a:ext>
              </a:extLst>
            </p:cNvPr>
            <p:cNvSpPr/>
            <p:nvPr/>
          </p:nvSpPr>
          <p:spPr>
            <a:xfrm>
              <a:off x="1582373" y="1860361"/>
              <a:ext cx="3467217" cy="430811"/>
            </a:xfrm>
            <a:prstGeom prst="roundRect">
              <a:avLst>
                <a:gd name="adj" fmla="val 50000"/>
              </a:avLst>
            </a:prstGeom>
            <a:solidFill>
              <a:schemeClr val="bg1">
                <a:lumMod val="85000"/>
              </a:schemeClr>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300" b="1" dirty="0">
                  <a:solidFill>
                    <a:schemeClr val="tx1"/>
                  </a:solidFill>
                </a:rPr>
                <a:t>Value Seekers</a:t>
              </a:r>
              <a:endParaRPr lang="en-US" sz="1300" i="1" dirty="0">
                <a:solidFill>
                  <a:schemeClr val="tx1"/>
                </a:solidFill>
              </a:endParaRPr>
            </a:p>
            <a:p>
              <a:pPr algn="r"/>
              <a:r>
                <a:rPr lang="en-US" sz="1100" i="1" dirty="0">
                  <a:solidFill>
                    <a:schemeClr val="tx1"/>
                  </a:solidFill>
                </a:rPr>
                <a:t>42% of market</a:t>
              </a:r>
            </a:p>
          </p:txBody>
        </p:sp>
        <p:sp>
          <p:nvSpPr>
            <p:cNvPr id="22" name="Freeform 30">
              <a:extLst>
                <a:ext uri="{FF2B5EF4-FFF2-40B4-BE49-F238E27FC236}">
                  <a16:creationId xmlns:a16="http://schemas.microsoft.com/office/drawing/2014/main" id="{0BA93E5D-BB6D-E1E5-2CF3-2AA96BB42689}"/>
                </a:ext>
              </a:extLst>
            </p:cNvPr>
            <p:cNvSpPr/>
            <p:nvPr/>
          </p:nvSpPr>
          <p:spPr>
            <a:xfrm>
              <a:off x="1396060" y="1474176"/>
              <a:ext cx="1111739" cy="1111739"/>
            </a:xfrm>
            <a:custGeom>
              <a:avLst/>
              <a:gdLst/>
              <a:ahLst/>
              <a:cxnLst/>
              <a:rect l="l" t="t" r="r" b="b"/>
              <a:pathLst>
                <a:path w="3122720" h="3122720">
                  <a:moveTo>
                    <a:pt x="0" y="0"/>
                  </a:moveTo>
                  <a:lnTo>
                    <a:pt x="3122720" y="0"/>
                  </a:lnTo>
                  <a:lnTo>
                    <a:pt x="3122720" y="3122720"/>
                  </a:lnTo>
                  <a:lnTo>
                    <a:pt x="0" y="3122720"/>
                  </a:lnTo>
                  <a:lnTo>
                    <a:pt x="0" y="0"/>
                  </a:lnTo>
                  <a:close/>
                </a:path>
              </a:pathLst>
            </a:custGeom>
            <a:blipFill>
              <a:blip r:embed="rId4"/>
              <a:stretch>
                <a:fillRect/>
              </a:stretch>
            </a:blipFill>
          </p:spPr>
          <p:txBody>
            <a:bodyPr/>
            <a:lstStyle/>
            <a:p>
              <a:endParaRPr lang="en-US"/>
            </a:p>
          </p:txBody>
        </p:sp>
      </p:grpSp>
      <p:grpSp>
        <p:nvGrpSpPr>
          <p:cNvPr id="35" name="Group 34">
            <a:extLst>
              <a:ext uri="{FF2B5EF4-FFF2-40B4-BE49-F238E27FC236}">
                <a16:creationId xmlns:a16="http://schemas.microsoft.com/office/drawing/2014/main" id="{9DAFDC8D-9420-AC8A-E02C-409B977AF38E}"/>
              </a:ext>
            </a:extLst>
          </p:cNvPr>
          <p:cNvGrpSpPr/>
          <p:nvPr/>
        </p:nvGrpSpPr>
        <p:grpSpPr>
          <a:xfrm>
            <a:off x="8667178" y="1517463"/>
            <a:ext cx="3265037" cy="905275"/>
            <a:chOff x="8754642" y="1516307"/>
            <a:chExt cx="3727069" cy="1033379"/>
          </a:xfrm>
        </p:grpSpPr>
        <p:sp>
          <p:nvSpPr>
            <p:cNvPr id="4" name="Rectangle: Rounded Corners 3">
              <a:extLst>
                <a:ext uri="{FF2B5EF4-FFF2-40B4-BE49-F238E27FC236}">
                  <a16:creationId xmlns:a16="http://schemas.microsoft.com/office/drawing/2014/main" id="{858757F7-096C-FF9F-E1E1-C94E7FE93034}"/>
                </a:ext>
              </a:extLst>
            </p:cNvPr>
            <p:cNvSpPr/>
            <p:nvPr/>
          </p:nvSpPr>
          <p:spPr>
            <a:xfrm>
              <a:off x="8918708" y="1851646"/>
              <a:ext cx="3563003" cy="430811"/>
            </a:xfrm>
            <a:prstGeom prst="roundRect">
              <a:avLst>
                <a:gd name="adj" fmla="val 50000"/>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300" b="1" dirty="0">
                  <a:solidFill>
                    <a:schemeClr val="bg1"/>
                  </a:solidFill>
                </a:rPr>
                <a:t>Premium Seekers</a:t>
              </a:r>
            </a:p>
            <a:p>
              <a:pPr algn="r"/>
              <a:r>
                <a:rPr lang="en-US" sz="1100" i="1" dirty="0">
                  <a:solidFill>
                    <a:schemeClr val="bg1"/>
                  </a:solidFill>
                </a:rPr>
                <a:t>22% of market</a:t>
              </a:r>
            </a:p>
          </p:txBody>
        </p:sp>
        <p:sp>
          <p:nvSpPr>
            <p:cNvPr id="23" name="Freeform 34">
              <a:extLst>
                <a:ext uri="{FF2B5EF4-FFF2-40B4-BE49-F238E27FC236}">
                  <a16:creationId xmlns:a16="http://schemas.microsoft.com/office/drawing/2014/main" id="{527A030C-A72E-9683-2914-20797A02C0CF}"/>
                </a:ext>
              </a:extLst>
            </p:cNvPr>
            <p:cNvSpPr/>
            <p:nvPr/>
          </p:nvSpPr>
          <p:spPr>
            <a:xfrm>
              <a:off x="8754642" y="1516307"/>
              <a:ext cx="955876" cy="1033379"/>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50" name="Group 49">
            <a:extLst>
              <a:ext uri="{FF2B5EF4-FFF2-40B4-BE49-F238E27FC236}">
                <a16:creationId xmlns:a16="http://schemas.microsoft.com/office/drawing/2014/main" id="{00D33C8C-F1BE-CC22-DB2D-332A3A9F9037}"/>
              </a:ext>
            </a:extLst>
          </p:cNvPr>
          <p:cNvGrpSpPr/>
          <p:nvPr/>
        </p:nvGrpSpPr>
        <p:grpSpPr>
          <a:xfrm>
            <a:off x="4262491" y="2725766"/>
            <a:ext cx="1009224" cy="147053"/>
            <a:chOff x="4122141" y="2717300"/>
            <a:chExt cx="1009224" cy="147053"/>
          </a:xfrm>
          <a:solidFill>
            <a:schemeClr val="bg1">
              <a:lumMod val="75000"/>
            </a:schemeClr>
          </a:solidFill>
        </p:grpSpPr>
        <p:sp>
          <p:nvSpPr>
            <p:cNvPr id="45" name="Star: 5 Points 44">
              <a:extLst>
                <a:ext uri="{FF2B5EF4-FFF2-40B4-BE49-F238E27FC236}">
                  <a16:creationId xmlns:a16="http://schemas.microsoft.com/office/drawing/2014/main" id="{6BE1783B-80A0-E8E4-13B5-B6AAAE2A2419}"/>
                </a:ext>
              </a:extLst>
            </p:cNvPr>
            <p:cNvSpPr/>
            <p:nvPr/>
          </p:nvSpPr>
          <p:spPr>
            <a:xfrm>
              <a:off x="4337684"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5 Points 45">
              <a:extLst>
                <a:ext uri="{FF2B5EF4-FFF2-40B4-BE49-F238E27FC236}">
                  <a16:creationId xmlns:a16="http://schemas.microsoft.com/office/drawing/2014/main" id="{F95A1277-163B-5CE7-5020-51CE3EBC7582}"/>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46">
              <a:extLst>
                <a:ext uri="{FF2B5EF4-FFF2-40B4-BE49-F238E27FC236}">
                  <a16:creationId xmlns:a16="http://schemas.microsoft.com/office/drawing/2014/main" id="{F0B10667-0A8A-34FD-4B70-CD4E54D8DA11}"/>
                </a:ext>
              </a:extLst>
            </p:cNvPr>
            <p:cNvSpPr/>
            <p:nvPr/>
          </p:nvSpPr>
          <p:spPr>
            <a:xfrm>
              <a:off x="4122141"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5 Points 47">
              <a:extLst>
                <a:ext uri="{FF2B5EF4-FFF2-40B4-BE49-F238E27FC236}">
                  <a16:creationId xmlns:a16="http://schemas.microsoft.com/office/drawing/2014/main" id="{FCBF6F86-9EC4-1D76-831A-CBD5E417899F}"/>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tar: 5 Points 48">
              <a:extLst>
                <a:ext uri="{FF2B5EF4-FFF2-40B4-BE49-F238E27FC236}">
                  <a16:creationId xmlns:a16="http://schemas.microsoft.com/office/drawing/2014/main" id="{1800EAD1-5106-B038-4E03-C6EFDF3C97BC}"/>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EE616C84-ABFA-3A2B-CBF9-87DB43C8CD3A}"/>
              </a:ext>
            </a:extLst>
          </p:cNvPr>
          <p:cNvGrpSpPr/>
          <p:nvPr/>
        </p:nvGrpSpPr>
        <p:grpSpPr>
          <a:xfrm>
            <a:off x="4478034" y="2969372"/>
            <a:ext cx="793681" cy="147053"/>
            <a:chOff x="4337684" y="2717300"/>
            <a:chExt cx="793681" cy="147053"/>
          </a:xfrm>
          <a:solidFill>
            <a:schemeClr val="bg1">
              <a:lumMod val="75000"/>
            </a:schemeClr>
          </a:solidFill>
        </p:grpSpPr>
        <p:sp>
          <p:nvSpPr>
            <p:cNvPr id="52" name="Star: 5 Points 51">
              <a:extLst>
                <a:ext uri="{FF2B5EF4-FFF2-40B4-BE49-F238E27FC236}">
                  <a16:creationId xmlns:a16="http://schemas.microsoft.com/office/drawing/2014/main" id="{9D65A033-1FFC-9D2B-1FC5-6DA91BACF82D}"/>
                </a:ext>
              </a:extLst>
            </p:cNvPr>
            <p:cNvSpPr/>
            <p:nvPr/>
          </p:nvSpPr>
          <p:spPr>
            <a:xfrm>
              <a:off x="4337684"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ar: 5 Points 52">
              <a:extLst>
                <a:ext uri="{FF2B5EF4-FFF2-40B4-BE49-F238E27FC236}">
                  <a16:creationId xmlns:a16="http://schemas.microsoft.com/office/drawing/2014/main" id="{0C10182F-5E2C-2AB2-8317-F1C43E2B150E}"/>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tar: 5 Points 54">
              <a:extLst>
                <a:ext uri="{FF2B5EF4-FFF2-40B4-BE49-F238E27FC236}">
                  <a16:creationId xmlns:a16="http://schemas.microsoft.com/office/drawing/2014/main" id="{33D6AC62-C956-C11C-FA9D-AC751C8503A6}"/>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tar: 5 Points 55">
              <a:extLst>
                <a:ext uri="{FF2B5EF4-FFF2-40B4-BE49-F238E27FC236}">
                  <a16:creationId xmlns:a16="http://schemas.microsoft.com/office/drawing/2014/main" id="{580E045D-C48C-A96A-7495-E8845CDC67D7}"/>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Star: 5 Points 66">
            <a:extLst>
              <a:ext uri="{FF2B5EF4-FFF2-40B4-BE49-F238E27FC236}">
                <a16:creationId xmlns:a16="http://schemas.microsoft.com/office/drawing/2014/main" id="{7D66CB4E-FAB7-4D91-47CF-104541CE8456}"/>
              </a:ext>
            </a:extLst>
          </p:cNvPr>
          <p:cNvSpPr/>
          <p:nvPr/>
        </p:nvSpPr>
        <p:spPr>
          <a:xfrm>
            <a:off x="5124662" y="3186710"/>
            <a:ext cx="147053" cy="147053"/>
          </a:xfrm>
          <a:prstGeom prst="star5">
            <a:avLst>
              <a:gd name="adj" fmla="val 29483"/>
              <a:gd name="hf" fmla="val 105146"/>
              <a:gd name="vf" fmla="val 11055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C58A042-B1A8-D3FE-B4A8-CCA65346A807}"/>
              </a:ext>
            </a:extLst>
          </p:cNvPr>
          <p:cNvGrpSpPr/>
          <p:nvPr/>
        </p:nvGrpSpPr>
        <p:grpSpPr>
          <a:xfrm>
            <a:off x="7860433" y="2724050"/>
            <a:ext cx="578138" cy="147053"/>
            <a:chOff x="4553227" y="2717300"/>
            <a:chExt cx="578138" cy="147053"/>
          </a:xfrm>
        </p:grpSpPr>
        <p:sp>
          <p:nvSpPr>
            <p:cNvPr id="71" name="Star: 5 Points 70">
              <a:extLst>
                <a:ext uri="{FF2B5EF4-FFF2-40B4-BE49-F238E27FC236}">
                  <a16:creationId xmlns:a16="http://schemas.microsoft.com/office/drawing/2014/main" id="{737D34F5-A293-90F9-D40B-9F8BB6905F37}"/>
                </a:ext>
              </a:extLst>
            </p:cNvPr>
            <p:cNvSpPr/>
            <p:nvPr/>
          </p:nvSpPr>
          <p:spPr>
            <a:xfrm>
              <a:off x="4553227"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tar: 5 Points 72">
              <a:extLst>
                <a:ext uri="{FF2B5EF4-FFF2-40B4-BE49-F238E27FC236}">
                  <a16:creationId xmlns:a16="http://schemas.microsoft.com/office/drawing/2014/main" id="{9BEA3B27-56CA-6D06-3556-37DD74E0E44F}"/>
                </a:ext>
              </a:extLst>
            </p:cNvPr>
            <p:cNvSpPr/>
            <p:nvPr/>
          </p:nvSpPr>
          <p:spPr>
            <a:xfrm>
              <a:off x="4984312"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tar: 5 Points 73">
              <a:extLst>
                <a:ext uri="{FF2B5EF4-FFF2-40B4-BE49-F238E27FC236}">
                  <a16:creationId xmlns:a16="http://schemas.microsoft.com/office/drawing/2014/main" id="{3D91C6E7-513C-8E39-AD6C-9D5EF0E61F8F}"/>
                </a:ext>
              </a:extLst>
            </p:cNvPr>
            <p:cNvSpPr/>
            <p:nvPr/>
          </p:nvSpPr>
          <p:spPr>
            <a:xfrm>
              <a:off x="4768770"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5310F3D-60A2-4609-B63E-905C4D2CE973}"/>
              </a:ext>
            </a:extLst>
          </p:cNvPr>
          <p:cNvGrpSpPr/>
          <p:nvPr/>
        </p:nvGrpSpPr>
        <p:grpSpPr>
          <a:xfrm>
            <a:off x="7860433" y="2958787"/>
            <a:ext cx="578138" cy="147053"/>
            <a:chOff x="4553227" y="2717300"/>
            <a:chExt cx="578138" cy="147053"/>
          </a:xfrm>
        </p:grpSpPr>
        <p:sp>
          <p:nvSpPr>
            <p:cNvPr id="76" name="Star: 5 Points 75">
              <a:extLst>
                <a:ext uri="{FF2B5EF4-FFF2-40B4-BE49-F238E27FC236}">
                  <a16:creationId xmlns:a16="http://schemas.microsoft.com/office/drawing/2014/main" id="{9A139950-C8D6-4051-8F57-609B3F04C47B}"/>
                </a:ext>
              </a:extLst>
            </p:cNvPr>
            <p:cNvSpPr/>
            <p:nvPr/>
          </p:nvSpPr>
          <p:spPr>
            <a:xfrm>
              <a:off x="4553227"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5 Points 76">
              <a:extLst>
                <a:ext uri="{FF2B5EF4-FFF2-40B4-BE49-F238E27FC236}">
                  <a16:creationId xmlns:a16="http://schemas.microsoft.com/office/drawing/2014/main" id="{843CA672-40A5-833A-9A8B-B7AF2CAE9C8A}"/>
                </a:ext>
              </a:extLst>
            </p:cNvPr>
            <p:cNvSpPr/>
            <p:nvPr/>
          </p:nvSpPr>
          <p:spPr>
            <a:xfrm>
              <a:off x="4984312"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tar: 5 Points 77">
              <a:extLst>
                <a:ext uri="{FF2B5EF4-FFF2-40B4-BE49-F238E27FC236}">
                  <a16:creationId xmlns:a16="http://schemas.microsoft.com/office/drawing/2014/main" id="{EC12B12F-32D9-DA7B-540D-CE94DCDE3442}"/>
                </a:ext>
              </a:extLst>
            </p:cNvPr>
            <p:cNvSpPr/>
            <p:nvPr/>
          </p:nvSpPr>
          <p:spPr>
            <a:xfrm>
              <a:off x="4768770"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DE715CF6-FA16-4143-3BCE-454AA27BC64E}"/>
              </a:ext>
            </a:extLst>
          </p:cNvPr>
          <p:cNvGrpSpPr/>
          <p:nvPr/>
        </p:nvGrpSpPr>
        <p:grpSpPr>
          <a:xfrm>
            <a:off x="7650237" y="3196198"/>
            <a:ext cx="793681" cy="147053"/>
            <a:chOff x="7650237" y="3196198"/>
            <a:chExt cx="793681" cy="147053"/>
          </a:xfrm>
        </p:grpSpPr>
        <p:grpSp>
          <p:nvGrpSpPr>
            <p:cNvPr id="79" name="Group 78">
              <a:extLst>
                <a:ext uri="{FF2B5EF4-FFF2-40B4-BE49-F238E27FC236}">
                  <a16:creationId xmlns:a16="http://schemas.microsoft.com/office/drawing/2014/main" id="{D7F38837-830A-90E8-2341-16F1D6AAFDCB}"/>
                </a:ext>
              </a:extLst>
            </p:cNvPr>
            <p:cNvGrpSpPr/>
            <p:nvPr/>
          </p:nvGrpSpPr>
          <p:grpSpPr>
            <a:xfrm>
              <a:off x="7865780" y="3196198"/>
              <a:ext cx="578138" cy="147053"/>
              <a:chOff x="4553227" y="2717300"/>
              <a:chExt cx="578138" cy="147053"/>
            </a:xfrm>
          </p:grpSpPr>
          <p:sp>
            <p:nvSpPr>
              <p:cNvPr id="80" name="Star: 5 Points 79">
                <a:extLst>
                  <a:ext uri="{FF2B5EF4-FFF2-40B4-BE49-F238E27FC236}">
                    <a16:creationId xmlns:a16="http://schemas.microsoft.com/office/drawing/2014/main" id="{D42A3FAC-EE74-F3AE-841D-2532DE06A599}"/>
                  </a:ext>
                </a:extLst>
              </p:cNvPr>
              <p:cNvSpPr/>
              <p:nvPr/>
            </p:nvSpPr>
            <p:spPr>
              <a:xfrm>
                <a:off x="4553227"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Star: 5 Points 80">
                <a:extLst>
                  <a:ext uri="{FF2B5EF4-FFF2-40B4-BE49-F238E27FC236}">
                    <a16:creationId xmlns:a16="http://schemas.microsoft.com/office/drawing/2014/main" id="{2875A376-F4BC-D8A2-9534-11C16BCC9BD1}"/>
                  </a:ext>
                </a:extLst>
              </p:cNvPr>
              <p:cNvSpPr/>
              <p:nvPr/>
            </p:nvSpPr>
            <p:spPr>
              <a:xfrm>
                <a:off x="4984312"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tar: 5 Points 81">
                <a:extLst>
                  <a:ext uri="{FF2B5EF4-FFF2-40B4-BE49-F238E27FC236}">
                    <a16:creationId xmlns:a16="http://schemas.microsoft.com/office/drawing/2014/main" id="{9F7CC2DA-68FF-0C44-9A4D-69ECF8588F35}"/>
                  </a:ext>
                </a:extLst>
              </p:cNvPr>
              <p:cNvSpPr/>
              <p:nvPr/>
            </p:nvSpPr>
            <p:spPr>
              <a:xfrm>
                <a:off x="4768770"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Star: 5 Points 82">
              <a:extLst>
                <a:ext uri="{FF2B5EF4-FFF2-40B4-BE49-F238E27FC236}">
                  <a16:creationId xmlns:a16="http://schemas.microsoft.com/office/drawing/2014/main" id="{69A31ACD-6ACD-07EB-7852-F2977C833847}"/>
                </a:ext>
              </a:extLst>
            </p:cNvPr>
            <p:cNvSpPr/>
            <p:nvPr/>
          </p:nvSpPr>
          <p:spPr>
            <a:xfrm>
              <a:off x="7650237" y="3196198"/>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20CA77E-B09D-9CDA-783B-DBDEBFBE7BE0}"/>
              </a:ext>
            </a:extLst>
          </p:cNvPr>
          <p:cNvGrpSpPr/>
          <p:nvPr/>
        </p:nvGrpSpPr>
        <p:grpSpPr>
          <a:xfrm>
            <a:off x="11569620" y="2729397"/>
            <a:ext cx="362595" cy="147053"/>
            <a:chOff x="4768770" y="2717300"/>
            <a:chExt cx="362595" cy="147053"/>
          </a:xfrm>
          <a:solidFill>
            <a:srgbClr val="3F9C31"/>
          </a:solidFill>
        </p:grpSpPr>
        <p:sp>
          <p:nvSpPr>
            <p:cNvPr id="87" name="Star: 5 Points 86">
              <a:extLst>
                <a:ext uri="{FF2B5EF4-FFF2-40B4-BE49-F238E27FC236}">
                  <a16:creationId xmlns:a16="http://schemas.microsoft.com/office/drawing/2014/main" id="{BAA1CA45-4165-58B4-AC18-323818290314}"/>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5 Points 87">
              <a:extLst>
                <a:ext uri="{FF2B5EF4-FFF2-40B4-BE49-F238E27FC236}">
                  <a16:creationId xmlns:a16="http://schemas.microsoft.com/office/drawing/2014/main" id="{4CBC8B52-138E-3AC5-B05E-88683C26C7B9}"/>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8E71FA43-EFFA-CA11-6C36-3BAC7C24E14A}"/>
              </a:ext>
            </a:extLst>
          </p:cNvPr>
          <p:cNvGrpSpPr/>
          <p:nvPr/>
        </p:nvGrpSpPr>
        <p:grpSpPr>
          <a:xfrm>
            <a:off x="11138534" y="3201545"/>
            <a:ext cx="793681" cy="147053"/>
            <a:chOff x="7650237" y="3196198"/>
            <a:chExt cx="793681" cy="147053"/>
          </a:xfrm>
          <a:solidFill>
            <a:srgbClr val="3F9C31"/>
          </a:solidFill>
        </p:grpSpPr>
        <p:grpSp>
          <p:nvGrpSpPr>
            <p:cNvPr id="90" name="Group 89">
              <a:extLst>
                <a:ext uri="{FF2B5EF4-FFF2-40B4-BE49-F238E27FC236}">
                  <a16:creationId xmlns:a16="http://schemas.microsoft.com/office/drawing/2014/main" id="{71DDE947-140B-80F7-F59E-867CE5745C28}"/>
                </a:ext>
              </a:extLst>
            </p:cNvPr>
            <p:cNvGrpSpPr/>
            <p:nvPr/>
          </p:nvGrpSpPr>
          <p:grpSpPr>
            <a:xfrm>
              <a:off x="7865780" y="3196198"/>
              <a:ext cx="578138" cy="147053"/>
              <a:chOff x="4553227" y="2717300"/>
              <a:chExt cx="578138" cy="147053"/>
            </a:xfrm>
            <a:grpFill/>
          </p:grpSpPr>
          <p:sp>
            <p:nvSpPr>
              <p:cNvPr id="92" name="Star: 5 Points 91">
                <a:extLst>
                  <a:ext uri="{FF2B5EF4-FFF2-40B4-BE49-F238E27FC236}">
                    <a16:creationId xmlns:a16="http://schemas.microsoft.com/office/drawing/2014/main" id="{6A6537B8-D0BF-93BD-FBC4-643F0159DB42}"/>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tar: 5 Points 92">
                <a:extLst>
                  <a:ext uri="{FF2B5EF4-FFF2-40B4-BE49-F238E27FC236}">
                    <a16:creationId xmlns:a16="http://schemas.microsoft.com/office/drawing/2014/main" id="{D531BABF-2796-798F-B079-519E38DB1850}"/>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Star: 5 Points 93">
                <a:extLst>
                  <a:ext uri="{FF2B5EF4-FFF2-40B4-BE49-F238E27FC236}">
                    <a16:creationId xmlns:a16="http://schemas.microsoft.com/office/drawing/2014/main" id="{5918EFAF-B383-9773-004E-1A300CDBDD68}"/>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Star: 5 Points 90">
              <a:extLst>
                <a:ext uri="{FF2B5EF4-FFF2-40B4-BE49-F238E27FC236}">
                  <a16:creationId xmlns:a16="http://schemas.microsoft.com/office/drawing/2014/main" id="{52AB8816-60EC-DC09-8078-18E3751C31AA}"/>
                </a:ext>
              </a:extLst>
            </p:cNvPr>
            <p:cNvSpPr/>
            <p:nvPr/>
          </p:nvSpPr>
          <p:spPr>
            <a:xfrm>
              <a:off x="7650237" y="3196198"/>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19693861-D3F1-E948-5160-A0185C09A6B1}"/>
              </a:ext>
            </a:extLst>
          </p:cNvPr>
          <p:cNvGrpSpPr/>
          <p:nvPr/>
        </p:nvGrpSpPr>
        <p:grpSpPr>
          <a:xfrm>
            <a:off x="11569620" y="2955323"/>
            <a:ext cx="362595" cy="147053"/>
            <a:chOff x="4768770" y="2717300"/>
            <a:chExt cx="362595" cy="147053"/>
          </a:xfrm>
          <a:solidFill>
            <a:srgbClr val="3F9C31"/>
          </a:solidFill>
        </p:grpSpPr>
        <p:sp>
          <p:nvSpPr>
            <p:cNvPr id="96" name="Star: 5 Points 95">
              <a:extLst>
                <a:ext uri="{FF2B5EF4-FFF2-40B4-BE49-F238E27FC236}">
                  <a16:creationId xmlns:a16="http://schemas.microsoft.com/office/drawing/2014/main" id="{6C531968-E41B-6344-60F0-50FC20026DEB}"/>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tar: 5 Points 96">
              <a:extLst>
                <a:ext uri="{FF2B5EF4-FFF2-40B4-BE49-F238E27FC236}">
                  <a16:creationId xmlns:a16="http://schemas.microsoft.com/office/drawing/2014/main" id="{A4150794-16CA-7738-332C-BBDE5349201B}"/>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7807769-C02D-81B1-01B9-0EE43D2CFB53}"/>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Based on cluster analysis of purchase behaviors, brand preferences, spending levels, and stated priorities</a:t>
            </a:r>
          </a:p>
          <a:p>
            <a:r>
              <a:rPr lang="en-US" sz="1000" i="1" dirty="0">
                <a:solidFill>
                  <a:schemeClr val="tx1">
                    <a:lumMod val="60000"/>
                    <a:lumOff val="40000"/>
                  </a:schemeClr>
                </a:solidFill>
              </a:rPr>
              <a:t>Vietnam Beer Market and Tet 2026 Consumer Trends | InsightAsia Vietnam Primary Research | December 2025</a:t>
            </a:r>
          </a:p>
        </p:txBody>
      </p:sp>
    </p:spTree>
    <p:extLst>
      <p:ext uri="{BB962C8B-B14F-4D97-AF65-F5344CB8AC3E}">
        <p14:creationId xmlns:p14="http://schemas.microsoft.com/office/powerpoint/2010/main" val="2742236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1F39-C8D5-81CA-D474-E9888EAE6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A13F2-6174-732E-3102-C6EFD4E51CF7}"/>
              </a:ext>
            </a:extLst>
          </p:cNvPr>
          <p:cNvSpPr>
            <a:spLocks noGrp="1"/>
          </p:cNvSpPr>
          <p:nvPr>
            <p:ph type="title"/>
          </p:nvPr>
        </p:nvSpPr>
        <p:spPr/>
        <p:txBody>
          <a:bodyPr>
            <a:normAutofit/>
          </a:bodyPr>
          <a:lstStyle/>
          <a:p>
            <a:r>
              <a:rPr lang="en-US" dirty="0"/>
              <a:t>Strategic Implications for Tet 2026</a:t>
            </a:r>
          </a:p>
        </p:txBody>
      </p:sp>
      <p:sp>
        <p:nvSpPr>
          <p:cNvPr id="3" name="TextBox 2">
            <a:extLst>
              <a:ext uri="{FF2B5EF4-FFF2-40B4-BE49-F238E27FC236}">
                <a16:creationId xmlns:a16="http://schemas.microsoft.com/office/drawing/2014/main" id="{89846065-BBD6-E38F-DBDB-0FC04D921541}"/>
              </a:ext>
            </a:extLst>
          </p:cNvPr>
          <p:cNvSpPr txBox="1"/>
          <p:nvPr/>
        </p:nvSpPr>
        <p:spPr>
          <a:xfrm>
            <a:off x="653697" y="1133286"/>
            <a:ext cx="8100945" cy="276999"/>
          </a:xfrm>
          <a:prstGeom prst="rect">
            <a:avLst/>
          </a:prstGeom>
          <a:noFill/>
        </p:spPr>
        <p:txBody>
          <a:bodyPr wrap="square">
            <a:spAutoFit/>
          </a:bodyPr>
          <a:lstStyle/>
          <a:p>
            <a:r>
              <a:rPr lang="en-US" sz="1200" dirty="0"/>
              <a:t>Six Strategic Priorities for Brands</a:t>
            </a:r>
          </a:p>
        </p:txBody>
      </p:sp>
      <p:sp>
        <p:nvSpPr>
          <p:cNvPr id="101" name="Rectangle: Rounded Corners 100">
            <a:extLst>
              <a:ext uri="{FF2B5EF4-FFF2-40B4-BE49-F238E27FC236}">
                <a16:creationId xmlns:a16="http://schemas.microsoft.com/office/drawing/2014/main" id="{6D6AB19F-77E3-1DA2-D0C7-1190FC73ADB3}"/>
              </a:ext>
            </a:extLst>
          </p:cNvPr>
          <p:cNvSpPr/>
          <p:nvPr/>
        </p:nvSpPr>
        <p:spPr>
          <a:xfrm>
            <a:off x="709517" y="1629628"/>
            <a:ext cx="3589081" cy="1893217"/>
          </a:xfrm>
          <a:prstGeom prst="roundRect">
            <a:avLst>
              <a:gd name="adj" fmla="val 3849"/>
            </a:avLst>
          </a:prstGeom>
          <a:blipFill dpi="0" rotWithShape="1">
            <a:blip r:embed="rId2"/>
            <a:srcRect/>
            <a:stretch>
              <a:fillRect l="-7535" t="-2" r="-6332" b="-2532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8818F40E-6C72-04DC-5514-4DB5057A2841}"/>
              </a:ext>
            </a:extLst>
          </p:cNvPr>
          <p:cNvSpPr/>
          <p:nvPr/>
        </p:nvSpPr>
        <p:spPr>
          <a:xfrm>
            <a:off x="709517" y="3628724"/>
            <a:ext cx="3589082" cy="2709986"/>
          </a:xfrm>
          <a:prstGeom prst="roundRect">
            <a:avLst>
              <a:gd name="adj" fmla="val 212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Embrace the Home Consumption Reality</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Design packaging for home storage and serving (family packs, resealable options)</a:t>
            </a:r>
          </a:p>
          <a:p>
            <a:pPr marL="171450" indent="-171450">
              <a:lnSpc>
                <a:spcPct val="114000"/>
              </a:lnSpc>
              <a:buFont typeface="Arial" panose="020B0604020202020204" pitchFamily="34" charset="0"/>
              <a:buChar char="•"/>
            </a:pPr>
            <a:r>
              <a:rPr lang="en-US" sz="1200" dirty="0"/>
              <a:t>Shift promotional spending from on-premise to off-trade channels</a:t>
            </a:r>
          </a:p>
          <a:p>
            <a:pPr marL="171450" indent="-171450">
              <a:lnSpc>
                <a:spcPct val="114000"/>
              </a:lnSpc>
              <a:buFont typeface="Arial" panose="020B0604020202020204" pitchFamily="34" charset="0"/>
              <a:buChar char="•"/>
            </a:pPr>
            <a:r>
              <a:rPr lang="en-US" sz="1200" dirty="0"/>
              <a:t>Create "at-home celebration" marketing narratives that normalize home drinking</a:t>
            </a:r>
          </a:p>
          <a:p>
            <a:pPr marL="171450" indent="-171450">
              <a:lnSpc>
                <a:spcPct val="114000"/>
              </a:lnSpc>
              <a:buFont typeface="Arial" panose="020B0604020202020204" pitchFamily="34" charset="0"/>
              <a:buChar char="•"/>
            </a:pPr>
            <a:r>
              <a:rPr lang="en-US" sz="1200" dirty="0"/>
              <a:t>Partner with food delivery platforms for meal + beer bundles</a:t>
            </a:r>
          </a:p>
        </p:txBody>
      </p:sp>
      <p:sp>
        <p:nvSpPr>
          <p:cNvPr id="103" name="Title 5">
            <a:extLst>
              <a:ext uri="{FF2B5EF4-FFF2-40B4-BE49-F238E27FC236}">
                <a16:creationId xmlns:a16="http://schemas.microsoft.com/office/drawing/2014/main" id="{0E7F0FE5-4D6F-A8F8-B2AA-43F3E4D25E9A}"/>
              </a:ext>
            </a:extLst>
          </p:cNvPr>
          <p:cNvSpPr txBox="1">
            <a:spLocks/>
          </p:cNvSpPr>
          <p:nvPr/>
        </p:nvSpPr>
        <p:spPr>
          <a:xfrm>
            <a:off x="1164219" y="3749903"/>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1</a:t>
            </a:r>
          </a:p>
        </p:txBody>
      </p:sp>
      <p:sp>
        <p:nvSpPr>
          <p:cNvPr id="104" name="Rectangle: Rounded Corners 103">
            <a:extLst>
              <a:ext uri="{FF2B5EF4-FFF2-40B4-BE49-F238E27FC236}">
                <a16:creationId xmlns:a16="http://schemas.microsoft.com/office/drawing/2014/main" id="{16C0347F-CB59-9D61-1494-5CB11D7B77AE}"/>
              </a:ext>
            </a:extLst>
          </p:cNvPr>
          <p:cNvSpPr/>
          <p:nvPr/>
        </p:nvSpPr>
        <p:spPr>
          <a:xfrm>
            <a:off x="4514704" y="1629628"/>
            <a:ext cx="3589081" cy="1253272"/>
          </a:xfrm>
          <a:prstGeom prst="roundRect">
            <a:avLst>
              <a:gd name="adj" fmla="val 7408"/>
            </a:avLst>
          </a:prstGeom>
          <a:blipFill dpi="0" rotWithShape="1">
            <a:blip r:embed="rId3"/>
            <a:srcRect/>
            <a:stretch>
              <a:fillRect l="-18194" t="-96135" r="-30360" b="-356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01E6429C-D582-246D-411D-852858350DAD}"/>
              </a:ext>
            </a:extLst>
          </p:cNvPr>
          <p:cNvSpPr/>
          <p:nvPr/>
        </p:nvSpPr>
        <p:spPr>
          <a:xfrm>
            <a:off x="8314633" y="1602434"/>
            <a:ext cx="3589081" cy="1893217"/>
          </a:xfrm>
          <a:prstGeom prst="roundRect">
            <a:avLst>
              <a:gd name="adj" fmla="val 6402"/>
            </a:avLst>
          </a:prstGeom>
          <a:blipFill dpi="0" rotWithShape="1">
            <a:blip r:embed="rId4"/>
            <a:srcRect/>
            <a:stretch>
              <a:fillRect l="-45611" t="-60909" r="-8853" b="-1139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AEFA1DC9-93C3-B45D-7018-D12C6892DE19}"/>
              </a:ext>
            </a:extLst>
          </p:cNvPr>
          <p:cNvSpPr/>
          <p:nvPr/>
        </p:nvSpPr>
        <p:spPr>
          <a:xfrm>
            <a:off x="4514704" y="3026628"/>
            <a:ext cx="3589082" cy="3312082"/>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Master Dual-Brand Strategy</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Recognize consumers buy 2+ brands: mainstream for family, premium for gifting</a:t>
            </a:r>
          </a:p>
          <a:p>
            <a:pPr marL="171450" indent="-171450">
              <a:lnSpc>
                <a:spcPct val="114000"/>
              </a:lnSpc>
              <a:buFont typeface="Arial" panose="020B0604020202020204" pitchFamily="34" charset="0"/>
              <a:buChar char="•"/>
            </a:pPr>
            <a:r>
              <a:rPr lang="en-US" sz="1200" dirty="0"/>
              <a:t>Position mainstream brands for "everyday Tet moments" (family meals, casual gatherings)</a:t>
            </a:r>
          </a:p>
          <a:p>
            <a:pPr marL="171450" indent="-171450">
              <a:lnSpc>
                <a:spcPct val="114000"/>
              </a:lnSpc>
              <a:buFont typeface="Arial" panose="020B0604020202020204" pitchFamily="34" charset="0"/>
              <a:buChar char="•"/>
            </a:pPr>
            <a:r>
              <a:rPr lang="en-US" sz="1200" dirty="0"/>
              <a:t>Position premium brands for "special Tet moments" (business gifts, important occasions)</a:t>
            </a:r>
          </a:p>
          <a:p>
            <a:pPr marL="171450" indent="-171450">
              <a:lnSpc>
                <a:spcPct val="114000"/>
              </a:lnSpc>
              <a:buFont typeface="Arial" panose="020B0604020202020204" pitchFamily="34" charset="0"/>
              <a:buChar char="•"/>
            </a:pPr>
            <a:r>
              <a:rPr lang="en-US" sz="1200" dirty="0"/>
              <a:t>Create clear occasion-based messaging to avoid brand confusion</a:t>
            </a:r>
          </a:p>
        </p:txBody>
      </p:sp>
      <p:sp>
        <p:nvSpPr>
          <p:cNvPr id="107" name="Title 5">
            <a:extLst>
              <a:ext uri="{FF2B5EF4-FFF2-40B4-BE49-F238E27FC236}">
                <a16:creationId xmlns:a16="http://schemas.microsoft.com/office/drawing/2014/main" id="{BE7A4EED-927A-1C56-06EE-6AC68F16AE33}"/>
              </a:ext>
            </a:extLst>
          </p:cNvPr>
          <p:cNvSpPr txBox="1">
            <a:spLocks/>
          </p:cNvSpPr>
          <p:nvPr/>
        </p:nvSpPr>
        <p:spPr>
          <a:xfrm>
            <a:off x="4736617" y="3117768"/>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2</a:t>
            </a:r>
          </a:p>
        </p:txBody>
      </p:sp>
      <p:sp>
        <p:nvSpPr>
          <p:cNvPr id="108" name="Rectangle: Rounded Corners 107">
            <a:extLst>
              <a:ext uri="{FF2B5EF4-FFF2-40B4-BE49-F238E27FC236}">
                <a16:creationId xmlns:a16="http://schemas.microsoft.com/office/drawing/2014/main" id="{4E320405-0DCB-247C-B7D2-F52BB33C3859}"/>
              </a:ext>
            </a:extLst>
          </p:cNvPr>
          <p:cNvSpPr/>
          <p:nvPr/>
        </p:nvSpPr>
        <p:spPr>
          <a:xfrm>
            <a:off x="8314633" y="3628723"/>
            <a:ext cx="3589082" cy="2682793"/>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Invest in Tet Packaging Innovation</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Packaging/presentation ranked #1 for gifting (68% importance)</a:t>
            </a:r>
          </a:p>
          <a:p>
            <a:pPr marL="171450" indent="-171450">
              <a:lnSpc>
                <a:spcPct val="114000"/>
              </a:lnSpc>
              <a:buFont typeface="Arial" panose="020B0604020202020204" pitchFamily="34" charset="0"/>
              <a:buChar char="•"/>
            </a:pPr>
            <a:r>
              <a:rPr lang="en-US" sz="1200" dirty="0"/>
              <a:t>Develop limited-edition Tet designs that evoke luck, prosperity, family</a:t>
            </a:r>
          </a:p>
          <a:p>
            <a:pPr marL="171450" indent="-171450">
              <a:lnSpc>
                <a:spcPct val="114000"/>
              </a:lnSpc>
              <a:buFont typeface="Arial" panose="020B0604020202020204" pitchFamily="34" charset="0"/>
              <a:buChar char="•"/>
            </a:pPr>
            <a:r>
              <a:rPr lang="en-US" sz="1200" dirty="0"/>
              <a:t>Create premium gift sets with added value (glasses, serving trays, gift bags)</a:t>
            </a:r>
          </a:p>
          <a:p>
            <a:pPr marL="171450" indent="-171450">
              <a:lnSpc>
                <a:spcPct val="114000"/>
              </a:lnSpc>
              <a:buFont typeface="Arial" panose="020B0604020202020204" pitchFamily="34" charset="0"/>
              <a:buChar char="•"/>
            </a:pPr>
            <a:r>
              <a:rPr lang="en-US" sz="1200" dirty="0"/>
              <a:t>Use red/gold color schemes and Year of Snake symbolism for Tet 2026</a:t>
            </a:r>
          </a:p>
        </p:txBody>
      </p:sp>
      <p:sp>
        <p:nvSpPr>
          <p:cNvPr id="109" name="Title 5">
            <a:extLst>
              <a:ext uri="{FF2B5EF4-FFF2-40B4-BE49-F238E27FC236}">
                <a16:creationId xmlns:a16="http://schemas.microsoft.com/office/drawing/2014/main" id="{3FB5004B-8D80-0ED7-B0CC-58E9C93C7424}"/>
              </a:ext>
            </a:extLst>
          </p:cNvPr>
          <p:cNvSpPr txBox="1">
            <a:spLocks/>
          </p:cNvSpPr>
          <p:nvPr/>
        </p:nvSpPr>
        <p:spPr>
          <a:xfrm>
            <a:off x="8584049" y="3749903"/>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3</a:t>
            </a:r>
          </a:p>
        </p:txBody>
      </p:sp>
      <p:sp>
        <p:nvSpPr>
          <p:cNvPr id="4" name="TextBox 3">
            <a:extLst>
              <a:ext uri="{FF2B5EF4-FFF2-40B4-BE49-F238E27FC236}">
                <a16:creationId xmlns:a16="http://schemas.microsoft.com/office/drawing/2014/main" id="{C5F44C56-5003-5F9D-841D-315D9A7F9698}"/>
              </a:ext>
            </a:extLst>
          </p:cNvPr>
          <p:cNvSpPr txBox="1"/>
          <p:nvPr/>
        </p:nvSpPr>
        <p:spPr>
          <a:xfrm>
            <a:off x="576706" y="6479102"/>
            <a:ext cx="9949779" cy="246221"/>
          </a:xfrm>
          <a:prstGeom prst="rect">
            <a:avLst/>
          </a:prstGeom>
          <a:noFill/>
        </p:spPr>
        <p:txBody>
          <a:bodyPr wrap="square" anchor="b">
            <a:spAutoFit/>
          </a:bodyPr>
          <a:lstStyle/>
          <a:p>
            <a:r>
              <a:rPr lang="en-US" sz="1000" i="1" dirty="0">
                <a:solidFill>
                  <a:schemeClr val="tx1">
                    <a:lumMod val="60000"/>
                    <a:lumOff val="40000"/>
                  </a:schemeClr>
                </a:solidFill>
              </a:rPr>
              <a:t>Vietnam Beer Market and Tet 2026 Consumer Trends | InsightAsia Vietnam Primary Research | December 2025</a:t>
            </a:r>
          </a:p>
        </p:txBody>
      </p:sp>
    </p:spTree>
    <p:extLst>
      <p:ext uri="{BB962C8B-B14F-4D97-AF65-F5344CB8AC3E}">
        <p14:creationId xmlns:p14="http://schemas.microsoft.com/office/powerpoint/2010/main" val="1193334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9714-2BB8-6CA4-0D0D-7155A1AC4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8E0FA-B56B-74A3-288D-4F9D8DEF36CF}"/>
              </a:ext>
            </a:extLst>
          </p:cNvPr>
          <p:cNvSpPr>
            <a:spLocks noGrp="1"/>
          </p:cNvSpPr>
          <p:nvPr>
            <p:ph type="title"/>
          </p:nvPr>
        </p:nvSpPr>
        <p:spPr/>
        <p:txBody>
          <a:bodyPr>
            <a:normAutofit/>
          </a:bodyPr>
          <a:lstStyle/>
          <a:p>
            <a:r>
              <a:rPr lang="en-US" dirty="0"/>
              <a:t>Strategic Implications for Tet 2026</a:t>
            </a:r>
          </a:p>
        </p:txBody>
      </p:sp>
      <p:sp>
        <p:nvSpPr>
          <p:cNvPr id="3" name="TextBox 2">
            <a:extLst>
              <a:ext uri="{FF2B5EF4-FFF2-40B4-BE49-F238E27FC236}">
                <a16:creationId xmlns:a16="http://schemas.microsoft.com/office/drawing/2014/main" id="{CC4B679C-DAE2-D80F-407C-9D9C68BDD75C}"/>
              </a:ext>
            </a:extLst>
          </p:cNvPr>
          <p:cNvSpPr txBox="1"/>
          <p:nvPr/>
        </p:nvSpPr>
        <p:spPr>
          <a:xfrm>
            <a:off x="653697" y="1133286"/>
            <a:ext cx="8100945" cy="276999"/>
          </a:xfrm>
          <a:prstGeom prst="rect">
            <a:avLst/>
          </a:prstGeom>
          <a:noFill/>
        </p:spPr>
        <p:txBody>
          <a:bodyPr wrap="square">
            <a:spAutoFit/>
          </a:bodyPr>
          <a:lstStyle/>
          <a:p>
            <a:r>
              <a:rPr lang="en-US" sz="1200" dirty="0"/>
              <a:t>Six Strategic Priorities for Brands</a:t>
            </a:r>
          </a:p>
        </p:txBody>
      </p:sp>
      <p:sp>
        <p:nvSpPr>
          <p:cNvPr id="101" name="Rectangle: Rounded Corners 100">
            <a:extLst>
              <a:ext uri="{FF2B5EF4-FFF2-40B4-BE49-F238E27FC236}">
                <a16:creationId xmlns:a16="http://schemas.microsoft.com/office/drawing/2014/main" id="{42B94C30-2F3B-2A0B-617A-86B738F69088}"/>
              </a:ext>
            </a:extLst>
          </p:cNvPr>
          <p:cNvSpPr/>
          <p:nvPr/>
        </p:nvSpPr>
        <p:spPr>
          <a:xfrm>
            <a:off x="709517" y="1629628"/>
            <a:ext cx="3589081" cy="1893217"/>
          </a:xfrm>
          <a:prstGeom prst="roundRect">
            <a:avLst>
              <a:gd name="adj" fmla="val 3849"/>
            </a:avLst>
          </a:prstGeom>
          <a:blipFill dpi="0" rotWithShape="1">
            <a:blip r:embed="rId2"/>
            <a:srcRect/>
            <a:stretch>
              <a:fillRect l="-34546" t="-47608" r="-19918" b="-3943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119D1E1A-50C1-9BA8-518E-605369FF31FC}"/>
              </a:ext>
            </a:extLst>
          </p:cNvPr>
          <p:cNvSpPr/>
          <p:nvPr/>
        </p:nvSpPr>
        <p:spPr>
          <a:xfrm>
            <a:off x="709517" y="3628724"/>
            <a:ext cx="3589082" cy="2709986"/>
          </a:xfrm>
          <a:prstGeom prst="roundRect">
            <a:avLst>
              <a:gd name="adj" fmla="val 212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Prepare for Tax-Driven Price Sensitivity</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18-22% price increase expected in 2026 due to excise tax rise</a:t>
            </a:r>
          </a:p>
          <a:p>
            <a:pPr marL="171450" indent="-171450">
              <a:lnSpc>
                <a:spcPct val="114000"/>
              </a:lnSpc>
              <a:buFont typeface="Arial" panose="020B0604020202020204" pitchFamily="34" charset="0"/>
              <a:buChar char="•"/>
            </a:pPr>
            <a:r>
              <a:rPr lang="en-US" sz="1200" dirty="0"/>
              <a:t>Develop value-size options (smaller pack formats) to manage price perception</a:t>
            </a:r>
          </a:p>
          <a:p>
            <a:pPr marL="171450" indent="-171450">
              <a:lnSpc>
                <a:spcPct val="114000"/>
              </a:lnSpc>
              <a:buFont typeface="Arial" panose="020B0604020202020204" pitchFamily="34" charset="0"/>
              <a:buChar char="•"/>
            </a:pPr>
            <a:r>
              <a:rPr lang="en-US" sz="1200" dirty="0"/>
              <a:t>Increase promotional intensity during Tet period (bundles, BOGOF)</a:t>
            </a:r>
          </a:p>
          <a:p>
            <a:pPr marL="171450" indent="-171450">
              <a:lnSpc>
                <a:spcPct val="114000"/>
              </a:lnSpc>
              <a:buFont typeface="Arial" panose="020B0604020202020204" pitchFamily="34" charset="0"/>
              <a:buChar char="•"/>
            </a:pPr>
            <a:r>
              <a:rPr lang="en-US" sz="1200" dirty="0"/>
              <a:t>Communicate value proposition clearly to justify price points</a:t>
            </a:r>
          </a:p>
        </p:txBody>
      </p:sp>
      <p:sp>
        <p:nvSpPr>
          <p:cNvPr id="103" name="Title 5">
            <a:extLst>
              <a:ext uri="{FF2B5EF4-FFF2-40B4-BE49-F238E27FC236}">
                <a16:creationId xmlns:a16="http://schemas.microsoft.com/office/drawing/2014/main" id="{D6C90236-1EE5-34AE-6D4E-D4379318CD03}"/>
              </a:ext>
            </a:extLst>
          </p:cNvPr>
          <p:cNvSpPr txBox="1">
            <a:spLocks/>
          </p:cNvSpPr>
          <p:nvPr/>
        </p:nvSpPr>
        <p:spPr>
          <a:xfrm>
            <a:off x="880012" y="3762260"/>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4</a:t>
            </a:r>
          </a:p>
        </p:txBody>
      </p:sp>
      <p:sp>
        <p:nvSpPr>
          <p:cNvPr id="104" name="Rectangle: Rounded Corners 103">
            <a:extLst>
              <a:ext uri="{FF2B5EF4-FFF2-40B4-BE49-F238E27FC236}">
                <a16:creationId xmlns:a16="http://schemas.microsoft.com/office/drawing/2014/main" id="{2A82F5D1-37A5-E49D-B7FA-12066385FF5E}"/>
              </a:ext>
            </a:extLst>
          </p:cNvPr>
          <p:cNvSpPr/>
          <p:nvPr/>
        </p:nvSpPr>
        <p:spPr>
          <a:xfrm>
            <a:off x="4514704" y="1629628"/>
            <a:ext cx="3589081" cy="551838"/>
          </a:xfrm>
          <a:prstGeom prst="roundRect">
            <a:avLst>
              <a:gd name="adj" fmla="val 7408"/>
            </a:avLst>
          </a:prstGeom>
          <a:blipFill dpi="0" rotWithShape="1">
            <a:blip r:embed="rId3"/>
            <a:srcRect/>
            <a:stretch>
              <a:fillRect l="-45611" t="-60909" r="-8853" b="-1139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6106DF8C-EFFA-DB1A-7672-BD4005051E1C}"/>
              </a:ext>
            </a:extLst>
          </p:cNvPr>
          <p:cNvSpPr/>
          <p:nvPr/>
        </p:nvSpPr>
        <p:spPr>
          <a:xfrm>
            <a:off x="8319891" y="1602434"/>
            <a:ext cx="3589081" cy="1893217"/>
          </a:xfrm>
          <a:prstGeom prst="roundRect">
            <a:avLst>
              <a:gd name="adj" fmla="val 6402"/>
            </a:avLst>
          </a:prstGeom>
          <a:blipFill dpi="0" rotWithShape="1">
            <a:blip r:embed="rId4"/>
            <a:srcRect/>
            <a:stretch>
              <a:fillRect l="-19902" t="-97365" r="-34562" b="-7232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670B1237-4A1C-0BA1-8534-3A7192C82041}"/>
              </a:ext>
            </a:extLst>
          </p:cNvPr>
          <p:cNvSpPr/>
          <p:nvPr/>
        </p:nvSpPr>
        <p:spPr>
          <a:xfrm>
            <a:off x="4514704" y="1629628"/>
            <a:ext cx="3589082" cy="4709082"/>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Embrace Premiumization &amp; Craft Growth, Not Non-Alcoholic Illusion</a:t>
            </a:r>
          </a:p>
          <a:p>
            <a:pPr marL="171450" indent="-171450">
              <a:lnSpc>
                <a:spcPct val="114000"/>
              </a:lnSpc>
              <a:buFont typeface="Arial" panose="020B0604020202020204" pitchFamily="34" charset="0"/>
              <a:buChar char="•"/>
            </a:pPr>
            <a:r>
              <a:rPr lang="en-US" sz="1200" dirty="0"/>
              <a:t>Non-alcoholic beer faces fundamental rejection (82%: “without alcohol, it’s not beer”) despite brand push; only 4.2% penetration.</a:t>
            </a:r>
          </a:p>
          <a:p>
            <a:pPr marL="171450" indent="-171450">
              <a:lnSpc>
                <a:spcPct val="114000"/>
              </a:lnSpc>
              <a:buFont typeface="Arial" panose="020B0604020202020204" pitchFamily="34" charset="0"/>
              <a:buChar char="•"/>
            </a:pPr>
            <a:r>
              <a:rPr lang="en-US" sz="1200" dirty="0"/>
              <a:t>Real opportunity lies in craft &amp; premium imports (4.1% share), driven by Premium Seekers (22%).</a:t>
            </a:r>
          </a:p>
          <a:p>
            <a:pPr marL="171450" indent="-171450">
              <a:lnSpc>
                <a:spcPct val="114000"/>
              </a:lnSpc>
              <a:buFont typeface="Arial" panose="020B0604020202020204" pitchFamily="34" charset="0"/>
              <a:buChar char="•"/>
            </a:pPr>
            <a:r>
              <a:rPr lang="en-US" sz="1200" dirty="0"/>
              <a:t>Target quality over quantity for health-conscious Gen Z/Millennials (38% reducing frequency, not alcohol).</a:t>
            </a:r>
          </a:p>
          <a:p>
            <a:pPr marL="171450" indent="-171450">
              <a:lnSpc>
                <a:spcPct val="114000"/>
              </a:lnSpc>
              <a:buFont typeface="Arial" panose="020B0604020202020204" pitchFamily="34" charset="0"/>
              <a:buChar char="•"/>
            </a:pPr>
            <a:r>
              <a:rPr lang="en-US" sz="1200" dirty="0"/>
              <a:t>Priorities lower-ABV variants that still taste like beer (Heineken Silver, Tiger Crystal) over 0.0%.</a:t>
            </a:r>
          </a:p>
          <a:p>
            <a:pPr marL="171450" indent="-171450">
              <a:lnSpc>
                <a:spcPct val="114000"/>
              </a:lnSpc>
              <a:buFont typeface="Arial" panose="020B0604020202020204" pitchFamily="34" charset="0"/>
              <a:buChar char="•"/>
            </a:pPr>
            <a:r>
              <a:rPr lang="en-US" sz="1200" dirty="0"/>
              <a:t>Invest in craft/premium for urban gifting, not non-alcoholic mass marketing.</a:t>
            </a:r>
          </a:p>
        </p:txBody>
      </p:sp>
      <p:sp>
        <p:nvSpPr>
          <p:cNvPr id="107" name="Title 5">
            <a:extLst>
              <a:ext uri="{FF2B5EF4-FFF2-40B4-BE49-F238E27FC236}">
                <a16:creationId xmlns:a16="http://schemas.microsoft.com/office/drawing/2014/main" id="{E7AF5DE5-EFB4-119B-BABC-2C171830E9D8}"/>
              </a:ext>
            </a:extLst>
          </p:cNvPr>
          <p:cNvSpPr txBox="1">
            <a:spLocks/>
          </p:cNvSpPr>
          <p:nvPr/>
        </p:nvSpPr>
        <p:spPr>
          <a:xfrm>
            <a:off x="4681498" y="1778438"/>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5</a:t>
            </a:r>
          </a:p>
        </p:txBody>
      </p:sp>
      <p:sp>
        <p:nvSpPr>
          <p:cNvPr id="108" name="Rectangle: Rounded Corners 107">
            <a:extLst>
              <a:ext uri="{FF2B5EF4-FFF2-40B4-BE49-F238E27FC236}">
                <a16:creationId xmlns:a16="http://schemas.microsoft.com/office/drawing/2014/main" id="{01BA02D9-BC51-404E-2FE8-29984AA25BDC}"/>
              </a:ext>
            </a:extLst>
          </p:cNvPr>
          <p:cNvSpPr/>
          <p:nvPr/>
        </p:nvSpPr>
        <p:spPr>
          <a:xfrm>
            <a:off x="8314633" y="3628723"/>
            <a:ext cx="3589082" cy="2682793"/>
          </a:xfrm>
          <a:prstGeom prst="roundRect">
            <a:avLst>
              <a:gd name="adj" fmla="val 212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Optimize Channel Strategy</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Supermarkets growing to 38% (one-stop shopping convenience)</a:t>
            </a:r>
          </a:p>
          <a:p>
            <a:pPr marL="171450" indent="-171450">
              <a:lnSpc>
                <a:spcPct val="114000"/>
              </a:lnSpc>
              <a:buFont typeface="Arial" panose="020B0604020202020204" pitchFamily="34" charset="0"/>
              <a:buChar char="•"/>
            </a:pPr>
            <a:r>
              <a:rPr lang="en-US" sz="1200" dirty="0"/>
              <a:t>E-commerce declining for Tet (delivery concerns) but important year-round</a:t>
            </a:r>
          </a:p>
          <a:p>
            <a:pPr marL="171450" indent="-171450">
              <a:lnSpc>
                <a:spcPct val="114000"/>
              </a:lnSpc>
              <a:buFont typeface="Arial" panose="020B0604020202020204" pitchFamily="34" charset="0"/>
              <a:buChar char="•"/>
            </a:pPr>
            <a:r>
              <a:rPr lang="en-US" sz="1200" dirty="0"/>
              <a:t>Strengthen modern retail relationships with exclusive Tet promotions</a:t>
            </a:r>
          </a:p>
          <a:p>
            <a:pPr marL="171450" indent="-171450">
              <a:lnSpc>
                <a:spcPct val="114000"/>
              </a:lnSpc>
              <a:buFont typeface="Arial" panose="020B0604020202020204" pitchFamily="34" charset="0"/>
              <a:buChar char="•"/>
            </a:pPr>
            <a:r>
              <a:rPr lang="en-US" sz="1200" dirty="0"/>
              <a:t>Maintain traditional trade for rural/suburban reach (still 24%)</a:t>
            </a:r>
          </a:p>
        </p:txBody>
      </p:sp>
      <p:sp>
        <p:nvSpPr>
          <p:cNvPr id="109" name="Title 5">
            <a:extLst>
              <a:ext uri="{FF2B5EF4-FFF2-40B4-BE49-F238E27FC236}">
                <a16:creationId xmlns:a16="http://schemas.microsoft.com/office/drawing/2014/main" id="{B1C1B655-99E5-5BE3-BDF8-C51B7E364474}"/>
              </a:ext>
            </a:extLst>
          </p:cNvPr>
          <p:cNvSpPr txBox="1">
            <a:spLocks/>
          </p:cNvSpPr>
          <p:nvPr/>
        </p:nvSpPr>
        <p:spPr>
          <a:xfrm>
            <a:off x="8460480" y="3774617"/>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6</a:t>
            </a:r>
          </a:p>
        </p:txBody>
      </p:sp>
      <p:sp>
        <p:nvSpPr>
          <p:cNvPr id="4" name="TextBox 3">
            <a:extLst>
              <a:ext uri="{FF2B5EF4-FFF2-40B4-BE49-F238E27FC236}">
                <a16:creationId xmlns:a16="http://schemas.microsoft.com/office/drawing/2014/main" id="{551AFBD8-3AA8-0AF2-9229-580879AC49DD}"/>
              </a:ext>
            </a:extLst>
          </p:cNvPr>
          <p:cNvSpPr txBox="1"/>
          <p:nvPr/>
        </p:nvSpPr>
        <p:spPr>
          <a:xfrm>
            <a:off x="576706" y="6479102"/>
            <a:ext cx="9949779" cy="246221"/>
          </a:xfrm>
          <a:prstGeom prst="rect">
            <a:avLst/>
          </a:prstGeom>
          <a:noFill/>
        </p:spPr>
        <p:txBody>
          <a:bodyPr wrap="square" anchor="b">
            <a:spAutoFit/>
          </a:bodyPr>
          <a:lstStyle/>
          <a:p>
            <a:r>
              <a:rPr lang="en-US" sz="1000" i="1" dirty="0">
                <a:solidFill>
                  <a:schemeClr val="tx1">
                    <a:lumMod val="60000"/>
                    <a:lumOff val="40000"/>
                  </a:schemeClr>
                </a:solidFill>
              </a:rPr>
              <a:t>Vietnam Beer Market and Tet 2026 Consumer Trends | InsightAsia Vietnam Primary Research | December 2025</a:t>
            </a:r>
          </a:p>
        </p:txBody>
      </p:sp>
    </p:spTree>
    <p:extLst>
      <p:ext uri="{BB962C8B-B14F-4D97-AF65-F5344CB8AC3E}">
        <p14:creationId xmlns:p14="http://schemas.microsoft.com/office/powerpoint/2010/main" val="122827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657A8-B26B-6507-55FE-0C372F93BA43}"/>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62CA73A-D42C-E59B-1DC3-A25F5C113DC8}"/>
              </a:ext>
            </a:extLst>
          </p:cNvPr>
          <p:cNvSpPr/>
          <p:nvPr/>
        </p:nvSpPr>
        <p:spPr>
          <a:xfrm>
            <a:off x="653698" y="1972202"/>
            <a:ext cx="5442302" cy="2542199"/>
          </a:xfrm>
          <a:prstGeom prst="roundRect">
            <a:avLst>
              <a:gd name="adj" fmla="val 8286"/>
            </a:avLst>
          </a:prstGeom>
          <a:noFill/>
          <a:ln w="19050">
            <a:solidFill>
              <a:srgbClr val="3F9C3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sp>
        <p:nvSpPr>
          <p:cNvPr id="35" name="TextBox 34">
            <a:extLst>
              <a:ext uri="{FF2B5EF4-FFF2-40B4-BE49-F238E27FC236}">
                <a16:creationId xmlns:a16="http://schemas.microsoft.com/office/drawing/2014/main" id="{E5D16F02-9F2E-98CE-7BAA-0E161FBFBA1B}"/>
              </a:ext>
            </a:extLst>
          </p:cNvPr>
          <p:cNvSpPr txBox="1"/>
          <p:nvPr/>
        </p:nvSpPr>
        <p:spPr>
          <a:xfrm>
            <a:off x="2351973" y="1804662"/>
            <a:ext cx="2045753" cy="307777"/>
          </a:xfrm>
          <a:prstGeom prst="rect">
            <a:avLst/>
          </a:prstGeom>
          <a:solidFill>
            <a:schemeClr val="bg1"/>
          </a:solidFill>
        </p:spPr>
        <p:txBody>
          <a:bodyPr wrap="none" rtlCol="0">
            <a:spAutoFit/>
          </a:bodyPr>
          <a:lstStyle/>
          <a:p>
            <a:r>
              <a:rPr lang="en-US" sz="1400" b="1" dirty="0">
                <a:solidFill>
                  <a:srgbClr val="3F9C31"/>
                </a:solidFill>
              </a:rPr>
              <a:t>Quantitative survey</a:t>
            </a:r>
          </a:p>
        </p:txBody>
      </p:sp>
      <p:sp>
        <p:nvSpPr>
          <p:cNvPr id="34" name="Rectangle: Rounded Corners 33">
            <a:extLst>
              <a:ext uri="{FF2B5EF4-FFF2-40B4-BE49-F238E27FC236}">
                <a16:creationId xmlns:a16="http://schemas.microsoft.com/office/drawing/2014/main" id="{A857C670-B0C9-4203-2B45-8E69EB49F72F}"/>
              </a:ext>
            </a:extLst>
          </p:cNvPr>
          <p:cNvSpPr/>
          <p:nvPr/>
        </p:nvSpPr>
        <p:spPr>
          <a:xfrm>
            <a:off x="773440" y="2087630"/>
            <a:ext cx="5202816" cy="2314555"/>
          </a:xfrm>
          <a:prstGeom prst="roundRect">
            <a:avLst>
              <a:gd name="adj" fmla="val 4994"/>
            </a:avLst>
          </a:prstGeom>
          <a:solidFill>
            <a:srgbClr val="3F9C31">
              <a:alpha val="7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graphicFrame>
        <p:nvGraphicFramePr>
          <p:cNvPr id="39" name="Table 38">
            <a:extLst>
              <a:ext uri="{FF2B5EF4-FFF2-40B4-BE49-F238E27FC236}">
                <a16:creationId xmlns:a16="http://schemas.microsoft.com/office/drawing/2014/main" id="{0CEA84E0-86E8-CAE8-8157-392ADBF623AD}"/>
              </a:ext>
            </a:extLst>
          </p:cNvPr>
          <p:cNvGraphicFramePr>
            <a:graphicFrameLocks noGrp="1"/>
          </p:cNvGraphicFramePr>
          <p:nvPr>
            <p:extLst>
              <p:ext uri="{D42A27DB-BD31-4B8C-83A1-F6EECF244321}">
                <p14:modId xmlns:p14="http://schemas.microsoft.com/office/powerpoint/2010/main" val="2173856004"/>
              </p:ext>
            </p:extLst>
          </p:nvPr>
        </p:nvGraphicFramePr>
        <p:xfrm>
          <a:off x="892629" y="2110661"/>
          <a:ext cx="4983111" cy="2226800"/>
        </p:xfrm>
        <a:graphic>
          <a:graphicData uri="http://schemas.openxmlformats.org/drawingml/2006/table">
            <a:tbl>
              <a:tblPr>
                <a:tableStyleId>{5C22544A-7EE6-4342-B048-85BDC9FD1C3A}</a:tableStyleId>
              </a:tblPr>
              <a:tblGrid>
                <a:gridCol w="1273055">
                  <a:extLst>
                    <a:ext uri="{9D8B030D-6E8A-4147-A177-3AD203B41FA5}">
                      <a16:colId xmlns:a16="http://schemas.microsoft.com/office/drawing/2014/main" val="3882602971"/>
                    </a:ext>
                  </a:extLst>
                </a:gridCol>
                <a:gridCol w="3710056">
                  <a:extLst>
                    <a:ext uri="{9D8B030D-6E8A-4147-A177-3AD203B41FA5}">
                      <a16:colId xmlns:a16="http://schemas.microsoft.com/office/drawing/2014/main" val="1449037490"/>
                    </a:ext>
                  </a:extLst>
                </a:gridCol>
              </a:tblGrid>
              <a:tr h="445360">
                <a:tc>
                  <a:txBody>
                    <a:bodyPr/>
                    <a:lstStyle/>
                    <a:p>
                      <a:pPr>
                        <a:lnSpc>
                          <a:spcPct val="114000"/>
                        </a:lnSpc>
                      </a:pPr>
                      <a:r>
                        <a:rPr lang="en-US" sz="1200" b="1" dirty="0">
                          <a:solidFill>
                            <a:srgbClr val="535353"/>
                          </a:solidFill>
                        </a:rPr>
                        <a:t>Sample</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1,200 respondents</a:t>
                      </a:r>
                      <a:endParaRPr lang="en-US" sz="1200" dirty="0"/>
                    </a:p>
                  </a:txBody>
                  <a:tcPr anchor="ctr">
                    <a:lnL w="3175" cap="flat" cmpd="sng" algn="ctr">
                      <a:noFill/>
                      <a:prstDash val="solid"/>
                      <a:round/>
                      <a:headEnd type="none" w="med" len="med"/>
                      <a:tailEnd type="none" w="med" len="med"/>
                    </a:lnL>
                    <a:lnR w="12700" cmpd="sng">
                      <a:noFill/>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395049"/>
                  </a:ext>
                </a:extLst>
              </a:tr>
              <a:tr h="445360">
                <a:tc>
                  <a:txBody>
                    <a:bodyPr/>
                    <a:lstStyle/>
                    <a:p>
                      <a:pPr>
                        <a:lnSpc>
                          <a:spcPct val="114000"/>
                        </a:lnSpc>
                      </a:pPr>
                      <a:r>
                        <a:rPr lang="en-US" sz="1200" b="1" dirty="0">
                          <a:solidFill>
                            <a:srgbClr val="535353"/>
                          </a:solidFill>
                        </a:rPr>
                        <a:t>Age</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18-45 years</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489951"/>
                  </a:ext>
                </a:extLst>
              </a:tr>
              <a:tr h="445360">
                <a:tc>
                  <a:txBody>
                    <a:bodyPr/>
                    <a:lstStyle/>
                    <a:p>
                      <a:pPr>
                        <a:lnSpc>
                          <a:spcPct val="114000"/>
                        </a:lnSpc>
                      </a:pPr>
                      <a:r>
                        <a:rPr lang="en-US" sz="1200" b="1" dirty="0">
                          <a:solidFill>
                            <a:srgbClr val="535353"/>
                          </a:solidFill>
                        </a:rPr>
                        <a:t>Criteria</a:t>
                      </a:r>
                      <a:r>
                        <a:rPr lang="en-US" sz="1200" dirty="0">
                          <a:solidFill>
                            <a:srgbClr val="535353"/>
                          </a:solidFill>
                        </a:rPr>
                        <a:t> </a:t>
                      </a: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Beer drinkers (monthly+)</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9239372"/>
                  </a:ext>
                </a:extLst>
              </a:tr>
              <a:tr h="445360">
                <a:tc>
                  <a:txBody>
                    <a:bodyPr/>
                    <a:lstStyle/>
                    <a:p>
                      <a:pPr>
                        <a:lnSpc>
                          <a:spcPct val="114000"/>
                        </a:lnSpc>
                      </a:pPr>
                      <a:r>
                        <a:rPr lang="en-US" sz="1200" b="1" dirty="0">
                          <a:solidFill>
                            <a:srgbClr val="535353"/>
                          </a:solidFill>
                        </a:rPr>
                        <a:t>Method</a:t>
                      </a:r>
                      <a:r>
                        <a:rPr lang="en-US" sz="1200" dirty="0">
                          <a:solidFill>
                            <a:srgbClr val="535353"/>
                          </a:solidFill>
                        </a:rPr>
                        <a:t> </a:t>
                      </a: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Online survey</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638567"/>
                  </a:ext>
                </a:extLst>
              </a:tr>
              <a:tr h="445360">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200" b="1" dirty="0">
                          <a:solidFill>
                            <a:srgbClr val="535353"/>
                          </a:solidFill>
                        </a:rPr>
                        <a:t>Quotas</a:t>
                      </a:r>
                      <a:r>
                        <a:rPr lang="en-US" sz="1200" dirty="0">
                          <a:solidFill>
                            <a:srgbClr val="535353"/>
                          </a:solidFill>
                        </a:rPr>
                        <a:t> </a:t>
                      </a:r>
                      <a:endParaRPr lang="en-US" sz="1200" dirty="0"/>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dirty="0">
                          <a:solidFill>
                            <a:srgbClr val="535353"/>
                          </a:solidFill>
                        </a:rPr>
                        <a:t>Gender (72% Male – 28% Female)</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000900"/>
                  </a:ext>
                </a:extLst>
              </a:tr>
            </a:tbl>
          </a:graphicData>
        </a:graphic>
      </p:graphicFrame>
      <p:sp>
        <p:nvSpPr>
          <p:cNvPr id="2" name="Title 1">
            <a:extLst>
              <a:ext uri="{FF2B5EF4-FFF2-40B4-BE49-F238E27FC236}">
                <a16:creationId xmlns:a16="http://schemas.microsoft.com/office/drawing/2014/main" id="{0FE49F39-5D14-1885-6165-33517D40700A}"/>
              </a:ext>
            </a:extLst>
          </p:cNvPr>
          <p:cNvSpPr>
            <a:spLocks noGrp="1"/>
          </p:cNvSpPr>
          <p:nvPr>
            <p:ph type="title"/>
          </p:nvPr>
        </p:nvSpPr>
        <p:spPr/>
        <p:txBody>
          <a:bodyPr/>
          <a:lstStyle/>
          <a:p>
            <a:r>
              <a:rPr lang="en-US" dirty="0"/>
              <a:t>Research Overview &amp; Methodology</a:t>
            </a:r>
          </a:p>
        </p:txBody>
      </p:sp>
      <p:sp>
        <p:nvSpPr>
          <p:cNvPr id="10" name="Text Placeholder 17">
            <a:extLst>
              <a:ext uri="{FF2B5EF4-FFF2-40B4-BE49-F238E27FC236}">
                <a16:creationId xmlns:a16="http://schemas.microsoft.com/office/drawing/2014/main" id="{41627ED5-8301-FD7A-AFC8-63F28704AAB0}"/>
              </a:ext>
            </a:extLst>
          </p:cNvPr>
          <p:cNvSpPr txBox="1">
            <a:spLocks/>
          </p:cNvSpPr>
          <p:nvPr/>
        </p:nvSpPr>
        <p:spPr>
          <a:xfrm>
            <a:off x="1470125" y="5343593"/>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b="1" dirty="0">
              <a:solidFill>
                <a:srgbClr val="E95000"/>
              </a:solidFill>
              <a:latin typeface="+mj-lt"/>
            </a:endParaRPr>
          </a:p>
        </p:txBody>
      </p:sp>
      <p:sp>
        <p:nvSpPr>
          <p:cNvPr id="40" name="Rectangle: Rounded Corners 39">
            <a:extLst>
              <a:ext uri="{FF2B5EF4-FFF2-40B4-BE49-F238E27FC236}">
                <a16:creationId xmlns:a16="http://schemas.microsoft.com/office/drawing/2014/main" id="{7DB3AAD5-D79B-4B8A-FFCC-6A584A520BE4}"/>
              </a:ext>
            </a:extLst>
          </p:cNvPr>
          <p:cNvSpPr/>
          <p:nvPr/>
        </p:nvSpPr>
        <p:spPr>
          <a:xfrm>
            <a:off x="6434013" y="1972202"/>
            <a:ext cx="5442302" cy="2542199"/>
          </a:xfrm>
          <a:prstGeom prst="roundRect">
            <a:avLst>
              <a:gd name="adj" fmla="val 8286"/>
            </a:avLst>
          </a:prstGeom>
          <a:noFill/>
          <a:ln w="19050">
            <a:solidFill>
              <a:srgbClr val="3F9C3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sp>
        <p:nvSpPr>
          <p:cNvPr id="41" name="TextBox 40">
            <a:extLst>
              <a:ext uri="{FF2B5EF4-FFF2-40B4-BE49-F238E27FC236}">
                <a16:creationId xmlns:a16="http://schemas.microsoft.com/office/drawing/2014/main" id="{C84D8413-B6E0-842F-DFF4-193A7AA9BAFA}"/>
              </a:ext>
            </a:extLst>
          </p:cNvPr>
          <p:cNvSpPr txBox="1"/>
          <p:nvPr/>
        </p:nvSpPr>
        <p:spPr>
          <a:xfrm>
            <a:off x="8132288" y="1790416"/>
            <a:ext cx="2145139" cy="307777"/>
          </a:xfrm>
          <a:prstGeom prst="rect">
            <a:avLst/>
          </a:prstGeom>
          <a:solidFill>
            <a:schemeClr val="bg1"/>
          </a:solidFill>
        </p:spPr>
        <p:txBody>
          <a:bodyPr wrap="none" rtlCol="0">
            <a:spAutoFit/>
          </a:bodyPr>
          <a:lstStyle/>
          <a:p>
            <a:r>
              <a:rPr lang="en-US" sz="1400" b="1" dirty="0">
                <a:solidFill>
                  <a:srgbClr val="3F9C31"/>
                </a:solidFill>
              </a:rPr>
              <a:t>Qualitative Research</a:t>
            </a:r>
          </a:p>
        </p:txBody>
      </p:sp>
      <p:sp>
        <p:nvSpPr>
          <p:cNvPr id="42" name="Rectangle: Rounded Corners 41">
            <a:extLst>
              <a:ext uri="{FF2B5EF4-FFF2-40B4-BE49-F238E27FC236}">
                <a16:creationId xmlns:a16="http://schemas.microsoft.com/office/drawing/2014/main" id="{FC6F9A98-6660-5C4F-D70E-1A1D03F5F1C2}"/>
              </a:ext>
            </a:extLst>
          </p:cNvPr>
          <p:cNvSpPr/>
          <p:nvPr/>
        </p:nvSpPr>
        <p:spPr>
          <a:xfrm>
            <a:off x="6553755" y="2087630"/>
            <a:ext cx="5202816" cy="2314555"/>
          </a:xfrm>
          <a:prstGeom prst="roundRect">
            <a:avLst>
              <a:gd name="adj" fmla="val 5451"/>
            </a:avLst>
          </a:prstGeom>
          <a:solidFill>
            <a:srgbClr val="3F9C31">
              <a:alpha val="7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graphicFrame>
        <p:nvGraphicFramePr>
          <p:cNvPr id="43" name="Table 42">
            <a:extLst>
              <a:ext uri="{FF2B5EF4-FFF2-40B4-BE49-F238E27FC236}">
                <a16:creationId xmlns:a16="http://schemas.microsoft.com/office/drawing/2014/main" id="{7B1E9234-AFF6-CC61-4A53-1436C56E9CA8}"/>
              </a:ext>
            </a:extLst>
          </p:cNvPr>
          <p:cNvGraphicFramePr>
            <a:graphicFrameLocks noGrp="1"/>
          </p:cNvGraphicFramePr>
          <p:nvPr>
            <p:extLst>
              <p:ext uri="{D42A27DB-BD31-4B8C-83A1-F6EECF244321}">
                <p14:modId xmlns:p14="http://schemas.microsoft.com/office/powerpoint/2010/main" val="1133152820"/>
              </p:ext>
            </p:extLst>
          </p:nvPr>
        </p:nvGraphicFramePr>
        <p:xfrm>
          <a:off x="6672944" y="2096415"/>
          <a:ext cx="4983111" cy="1347920"/>
        </p:xfrm>
        <a:graphic>
          <a:graphicData uri="http://schemas.openxmlformats.org/drawingml/2006/table">
            <a:tbl>
              <a:tblPr>
                <a:tableStyleId>{5C22544A-7EE6-4342-B048-85BDC9FD1C3A}</a:tableStyleId>
              </a:tblPr>
              <a:tblGrid>
                <a:gridCol w="1412277">
                  <a:extLst>
                    <a:ext uri="{9D8B030D-6E8A-4147-A177-3AD203B41FA5}">
                      <a16:colId xmlns:a16="http://schemas.microsoft.com/office/drawing/2014/main" val="3882602971"/>
                    </a:ext>
                  </a:extLst>
                </a:gridCol>
                <a:gridCol w="3570834">
                  <a:extLst>
                    <a:ext uri="{9D8B030D-6E8A-4147-A177-3AD203B41FA5}">
                      <a16:colId xmlns:a16="http://schemas.microsoft.com/office/drawing/2014/main" val="1449037490"/>
                    </a:ext>
                  </a:extLst>
                </a:gridCol>
              </a:tblGrid>
              <a:tr h="445360">
                <a:tc>
                  <a:txBody>
                    <a:bodyPr/>
                    <a:lstStyle/>
                    <a:p>
                      <a:r>
                        <a:rPr lang="en-US" sz="1200" b="1" i="0" kern="1200" dirty="0">
                          <a:solidFill>
                            <a:schemeClr val="dk1"/>
                          </a:solidFill>
                          <a:effectLst/>
                          <a:latin typeface="+mn-lt"/>
                          <a:ea typeface="+mn-ea"/>
                          <a:cs typeface="+mn-cs"/>
                        </a:rPr>
                        <a:t>Consumer IDIs</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kern="1200" dirty="0">
                          <a:solidFill>
                            <a:schemeClr val="dk1"/>
                          </a:solidFill>
                          <a:effectLst/>
                          <a:latin typeface="+mn-lt"/>
                          <a:ea typeface="+mn-ea"/>
                          <a:cs typeface="+mn-cs"/>
                        </a:rPr>
                        <a:t> 14 in-depth interviews</a:t>
                      </a:r>
                    </a:p>
                  </a:txBody>
                  <a:tcPr anchor="ctr">
                    <a:lnL w="3175" cap="flat" cmpd="sng" algn="ctr">
                      <a:noFill/>
                      <a:prstDash val="solid"/>
                      <a:round/>
                      <a:headEnd type="none" w="med" len="med"/>
                      <a:tailEnd type="none" w="med" len="med"/>
                    </a:lnL>
                    <a:lnR w="12700" cmpd="sng">
                      <a:noFill/>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395049"/>
                  </a:ext>
                </a:extLst>
              </a:tr>
              <a:tr h="445360">
                <a:tc>
                  <a:txBody>
                    <a:bodyPr/>
                    <a:lstStyle/>
                    <a:p>
                      <a:r>
                        <a:rPr lang="en-US" sz="1200" b="1" i="0" kern="1200" dirty="0">
                          <a:solidFill>
                            <a:schemeClr val="dk1"/>
                          </a:solidFill>
                          <a:effectLst/>
                          <a:latin typeface="+mn-lt"/>
                          <a:ea typeface="+mn-ea"/>
                          <a:cs typeface="+mn-cs"/>
                        </a:rPr>
                        <a:t>Profile</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kern="1200" dirty="0">
                          <a:solidFill>
                            <a:schemeClr val="dk1"/>
                          </a:solidFill>
                          <a:effectLst/>
                          <a:latin typeface="+mn-lt"/>
                          <a:ea typeface="+mn-ea"/>
                          <a:cs typeface="+mn-cs"/>
                        </a:rPr>
                        <a:t>Regular drinkers, occasional drinkers, Gen Z explorers, premium seekers (aged 22-42)</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489951"/>
                  </a:ext>
                </a:extLst>
              </a:tr>
              <a:tr h="445360">
                <a:tc>
                  <a:txBody>
                    <a:bodyPr/>
                    <a:lstStyle/>
                    <a:p>
                      <a:r>
                        <a:rPr lang="en-US" sz="1200" b="1" i="0" kern="1200" dirty="0">
                          <a:solidFill>
                            <a:schemeClr val="dk1"/>
                          </a:solidFill>
                          <a:effectLst/>
                          <a:latin typeface="+mn-lt"/>
                          <a:ea typeface="+mn-ea"/>
                          <a:cs typeface="+mn-cs"/>
                        </a:rPr>
                        <a:t>Duration</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kern="1200" dirty="0">
                          <a:solidFill>
                            <a:schemeClr val="dk1"/>
                          </a:solidFill>
                          <a:effectLst/>
                          <a:latin typeface="+mn-lt"/>
                          <a:ea typeface="+mn-ea"/>
                          <a:cs typeface="+mn-cs"/>
                        </a:rPr>
                        <a:t>30-45 minutes per interview</a:t>
                      </a:r>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9239372"/>
                  </a:ext>
                </a:extLst>
              </a:tr>
            </a:tbl>
          </a:graphicData>
        </a:graphic>
      </p:graphicFrame>
      <p:sp>
        <p:nvSpPr>
          <p:cNvPr id="44" name="Text Placeholder 17">
            <a:extLst>
              <a:ext uri="{FF2B5EF4-FFF2-40B4-BE49-F238E27FC236}">
                <a16:creationId xmlns:a16="http://schemas.microsoft.com/office/drawing/2014/main" id="{604E7353-FD2E-2ED9-07C7-37EF2C0E89E8}"/>
              </a:ext>
            </a:extLst>
          </p:cNvPr>
          <p:cNvSpPr txBox="1">
            <a:spLocks/>
          </p:cNvSpPr>
          <p:nvPr/>
        </p:nvSpPr>
        <p:spPr>
          <a:xfrm>
            <a:off x="653697" y="4457868"/>
            <a:ext cx="10569473" cy="196327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Geographic Coverage</a:t>
            </a:r>
          </a:p>
          <a:p>
            <a:pPr marL="0" indent="0">
              <a:buNone/>
            </a:pPr>
            <a:r>
              <a:rPr lang="en-US" sz="1200" i="1" dirty="0">
                <a:solidFill>
                  <a:srgbClr val="E95000"/>
                </a:solidFill>
                <a:latin typeface="+mj-lt"/>
              </a:rPr>
              <a:t>Key city coverage</a:t>
            </a:r>
          </a:p>
          <a:p>
            <a:r>
              <a:rPr lang="pt-BR" sz="1200" b="1" dirty="0"/>
              <a:t>Ho Chi Minh City (n=420)</a:t>
            </a:r>
          </a:p>
          <a:p>
            <a:r>
              <a:rPr lang="pt-BR" sz="1200" b="1" dirty="0"/>
              <a:t>Hanoi (n=380)</a:t>
            </a:r>
          </a:p>
          <a:p>
            <a:r>
              <a:rPr lang="pt-BR" sz="1200" b="1" dirty="0"/>
              <a:t>Da Nang (n=240)</a:t>
            </a:r>
          </a:p>
          <a:p>
            <a:r>
              <a:rPr lang="pt-BR" sz="1200" b="1" dirty="0"/>
              <a:t>Can Tho (n=160)</a:t>
            </a:r>
            <a:endParaRPr lang="en-US" sz="1600" i="1" dirty="0">
              <a:solidFill>
                <a:srgbClr val="E95000"/>
              </a:solidFill>
              <a:latin typeface="+mj-lt"/>
            </a:endParaRPr>
          </a:p>
        </p:txBody>
      </p:sp>
      <p:sp>
        <p:nvSpPr>
          <p:cNvPr id="45" name="Text Placeholder 2">
            <a:extLst>
              <a:ext uri="{FF2B5EF4-FFF2-40B4-BE49-F238E27FC236}">
                <a16:creationId xmlns:a16="http://schemas.microsoft.com/office/drawing/2014/main" id="{92FDBD4D-6AB1-EA3A-9503-D0727537651C}"/>
              </a:ext>
            </a:extLst>
          </p:cNvPr>
          <p:cNvSpPr>
            <a:spLocks noGrp="1"/>
          </p:cNvSpPr>
          <p:nvPr>
            <p:ph type="body" sz="quarter" idx="10"/>
          </p:nvPr>
        </p:nvSpPr>
        <p:spPr>
          <a:xfrm>
            <a:off x="653698" y="1544638"/>
            <a:ext cx="10884603" cy="5880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5000"/>
                </a:solidFill>
                <a:effectLst/>
                <a:uLnTx/>
                <a:uFillTx/>
                <a:latin typeface="Montserrat"/>
                <a:ea typeface="+mn-ea"/>
                <a:cs typeface="+mn-cs"/>
              </a:rPr>
              <a:t>Research Methodology</a:t>
            </a:r>
          </a:p>
          <a:p>
            <a:endParaRPr lang="en-US" dirty="0"/>
          </a:p>
        </p:txBody>
      </p:sp>
      <p:sp>
        <p:nvSpPr>
          <p:cNvPr id="4" name="TextBox 3">
            <a:extLst>
              <a:ext uri="{FF2B5EF4-FFF2-40B4-BE49-F238E27FC236}">
                <a16:creationId xmlns:a16="http://schemas.microsoft.com/office/drawing/2014/main" id="{3071EECD-AB7D-3542-A874-B684295B1091}"/>
              </a:ext>
            </a:extLst>
          </p:cNvPr>
          <p:cNvSpPr txBox="1"/>
          <p:nvPr/>
        </p:nvSpPr>
        <p:spPr>
          <a:xfrm>
            <a:off x="576707" y="6471407"/>
            <a:ext cx="9785702" cy="253916"/>
          </a:xfrm>
          <a:prstGeom prst="rect">
            <a:avLst/>
          </a:prstGeom>
          <a:noFill/>
        </p:spPr>
        <p:txBody>
          <a:bodyPr wrap="square">
            <a:spAutoFit/>
          </a:bodyPr>
          <a:lstStyle/>
          <a:p>
            <a:r>
              <a:rPr lang="en-US" sz="1000" i="1" dirty="0">
                <a:solidFill>
                  <a:srgbClr val="666666"/>
                </a:solidFill>
              </a:rPr>
              <a:t>Vietnam Beer Market and Tet 2026 Consumer Trends | InsightAsia Vietnam Primary Research | December 2025</a:t>
            </a:r>
            <a:endParaRPr lang="en-US" sz="1000" i="1" dirty="0"/>
          </a:p>
        </p:txBody>
      </p:sp>
    </p:spTree>
    <p:extLst>
      <p:ext uri="{BB962C8B-B14F-4D97-AF65-F5344CB8AC3E}">
        <p14:creationId xmlns:p14="http://schemas.microsoft.com/office/powerpoint/2010/main" val="235044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8C84-DEBA-D948-AFDC-48BA71012CB3}"/>
            </a:ext>
          </a:extLst>
        </p:cNvPr>
        <p:cNvGrpSpPr/>
        <p:nvPr/>
      </p:nvGrpSpPr>
      <p:grpSpPr>
        <a:xfrm>
          <a:off x="0" y="0"/>
          <a:ext cx="0" cy="0"/>
          <a:chOff x="0" y="0"/>
          <a:chExt cx="0" cy="0"/>
        </a:xfrm>
      </p:grpSpPr>
      <p:sp>
        <p:nvSpPr>
          <p:cNvPr id="55" name="Rounded Rectangle 54">
            <a:extLst>
              <a:ext uri="{FF2B5EF4-FFF2-40B4-BE49-F238E27FC236}">
                <a16:creationId xmlns:a16="http://schemas.microsoft.com/office/drawing/2014/main" id="{7B491206-C5E1-22AD-909C-B81331687C14}"/>
              </a:ext>
            </a:extLst>
          </p:cNvPr>
          <p:cNvSpPr/>
          <p:nvPr/>
        </p:nvSpPr>
        <p:spPr>
          <a:xfrm>
            <a:off x="1089977" y="492844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itchFamily="2" charset="77"/>
            </a:endParaRPr>
          </a:p>
        </p:txBody>
      </p:sp>
      <p:sp>
        <p:nvSpPr>
          <p:cNvPr id="54" name="Rounded Rectangle 53">
            <a:extLst>
              <a:ext uri="{FF2B5EF4-FFF2-40B4-BE49-F238E27FC236}">
                <a16:creationId xmlns:a16="http://schemas.microsoft.com/office/drawing/2014/main" id="{2D658EDF-C335-1935-BE6B-A43189690E92}"/>
              </a:ext>
            </a:extLst>
          </p:cNvPr>
          <p:cNvSpPr/>
          <p:nvPr/>
        </p:nvSpPr>
        <p:spPr>
          <a:xfrm>
            <a:off x="1089977" y="327777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3685021-2C3B-F7BC-63FB-FC6A725BB2F7}"/>
              </a:ext>
            </a:extLst>
          </p:cNvPr>
          <p:cNvSpPr/>
          <p:nvPr/>
        </p:nvSpPr>
        <p:spPr>
          <a:xfrm>
            <a:off x="1262168" y="3482465"/>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champion </a:t>
            </a:r>
            <a:r>
              <a:rPr lang="en-US" sz="1600" b="1" dirty="0">
                <a:solidFill>
                  <a:srgbClr val="F16522"/>
                </a:solidFill>
                <a:latin typeface="Montserrat" pitchFamily="2" charset="77"/>
              </a:rPr>
              <a:t>innovative </a:t>
            </a:r>
            <a:r>
              <a:rPr lang="en-US" sz="1600" b="1" dirty="0">
                <a:solidFill>
                  <a:schemeClr val="bg1"/>
                </a:solidFill>
                <a:latin typeface="Montserrat" pitchFamily="2" charset="77"/>
              </a:rPr>
              <a:t>research</a:t>
            </a:r>
          </a:p>
        </p:txBody>
      </p:sp>
      <p:sp>
        <p:nvSpPr>
          <p:cNvPr id="51" name="Rectangle 50">
            <a:extLst>
              <a:ext uri="{FF2B5EF4-FFF2-40B4-BE49-F238E27FC236}">
                <a16:creationId xmlns:a16="http://schemas.microsoft.com/office/drawing/2014/main" id="{FEC7B73C-EF0F-454F-4E4D-8BA9360BE98F}"/>
              </a:ext>
            </a:extLst>
          </p:cNvPr>
          <p:cNvSpPr/>
          <p:nvPr/>
        </p:nvSpPr>
        <p:spPr>
          <a:xfrm>
            <a:off x="1434359" y="4126425"/>
            <a:ext cx="4845133" cy="461665"/>
          </a:xfrm>
          <a:prstGeom prst="rect">
            <a:avLst/>
          </a:prstGeom>
        </p:spPr>
        <p:txBody>
          <a:bodyPr wrap="square" lIns="46800" rIns="46800">
            <a:spAutoFit/>
          </a:bodyPr>
          <a:lstStyle/>
          <a:p>
            <a:r>
              <a:rPr lang="en-US" sz="1200" dirty="0">
                <a:latin typeface="Montserrat" pitchFamily="2" charset="77"/>
              </a:rPr>
              <a:t>Technical rigor and quality control, combined with research passion, creativity and smarter thinking</a:t>
            </a:r>
          </a:p>
        </p:txBody>
      </p:sp>
      <p:sp>
        <p:nvSpPr>
          <p:cNvPr id="52" name="Rectangle 51">
            <a:extLst>
              <a:ext uri="{FF2B5EF4-FFF2-40B4-BE49-F238E27FC236}">
                <a16:creationId xmlns:a16="http://schemas.microsoft.com/office/drawing/2014/main" id="{7661E74D-7C61-B79C-A793-F3E48056F3D6}"/>
              </a:ext>
            </a:extLst>
          </p:cNvPr>
          <p:cNvSpPr/>
          <p:nvPr/>
        </p:nvSpPr>
        <p:spPr>
          <a:xfrm>
            <a:off x="1262168" y="5145912"/>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bring </a:t>
            </a:r>
            <a:r>
              <a:rPr lang="en-US" sz="1600" b="1" dirty="0">
                <a:solidFill>
                  <a:srgbClr val="F36521"/>
                </a:solidFill>
                <a:latin typeface="Montserrat" pitchFamily="2" charset="77"/>
              </a:rPr>
              <a:t>real local knowledge</a:t>
            </a:r>
          </a:p>
        </p:txBody>
      </p:sp>
      <p:sp>
        <p:nvSpPr>
          <p:cNvPr id="53" name="Rectangle 52">
            <a:extLst>
              <a:ext uri="{FF2B5EF4-FFF2-40B4-BE49-F238E27FC236}">
                <a16:creationId xmlns:a16="http://schemas.microsoft.com/office/drawing/2014/main" id="{37BDBB22-9072-8E76-704B-62B06DBC8F78}"/>
              </a:ext>
            </a:extLst>
          </p:cNvPr>
          <p:cNvSpPr/>
          <p:nvPr/>
        </p:nvSpPr>
        <p:spPr>
          <a:xfrm>
            <a:off x="1434359" y="5772529"/>
            <a:ext cx="4845133" cy="461665"/>
          </a:xfrm>
          <a:prstGeom prst="rect">
            <a:avLst/>
          </a:prstGeom>
        </p:spPr>
        <p:txBody>
          <a:bodyPr wrap="square" lIns="46800" rIns="46800">
            <a:spAutoFit/>
          </a:bodyPr>
          <a:lstStyle/>
          <a:p>
            <a:r>
              <a:rPr lang="en-US" sz="1200" dirty="0">
                <a:latin typeface="Montserrat" pitchFamily="2" charset="77"/>
              </a:rPr>
              <a:t>To provide ‘up to the minute’ understanding of the evolving competitive &amp; consumer context</a:t>
            </a:r>
          </a:p>
        </p:txBody>
      </p:sp>
      <p:cxnSp>
        <p:nvCxnSpPr>
          <p:cNvPr id="57" name="Straight Connector 56">
            <a:extLst>
              <a:ext uri="{FF2B5EF4-FFF2-40B4-BE49-F238E27FC236}">
                <a16:creationId xmlns:a16="http://schemas.microsoft.com/office/drawing/2014/main" id="{131C81AD-5F76-8FA5-3300-01426406964C}"/>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5E981FD-EA75-5EDE-326C-F2AE630636A7}"/>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id="{A9570933-9DF9-A270-A70B-0F9BF28D513B}"/>
              </a:ext>
            </a:extLst>
          </p:cNvPr>
          <p:cNvSpPr txBox="1"/>
          <p:nvPr/>
        </p:nvSpPr>
        <p:spPr>
          <a:xfrm>
            <a:off x="649357" y="781588"/>
            <a:ext cx="3034226" cy="751937"/>
          </a:xfrm>
          <a:prstGeom prst="rect">
            <a:avLst/>
          </a:prstGeom>
        </p:spPr>
        <p:txBody>
          <a:bodyPr wrap="square" lIns="0" tIns="0" rIns="0" bIns="0" rtlCol="0" anchor="t">
            <a:spAutoFit/>
          </a:bodyPr>
          <a:lstStyle/>
          <a:p>
            <a:pPr>
              <a:lnSpc>
                <a:spcPts val="6500"/>
              </a:lnSpc>
            </a:pPr>
            <a:r>
              <a:rPr lang="en-US" sz="4000" spc="-150" dirty="0">
                <a:latin typeface="Montserrat" pitchFamily="2" charset="77"/>
              </a:rPr>
              <a:t>We Are</a:t>
            </a:r>
          </a:p>
        </p:txBody>
      </p:sp>
      <p:cxnSp>
        <p:nvCxnSpPr>
          <p:cNvPr id="17" name="Straight Connector 16">
            <a:extLst>
              <a:ext uri="{FF2B5EF4-FFF2-40B4-BE49-F238E27FC236}">
                <a16:creationId xmlns:a16="http://schemas.microsoft.com/office/drawing/2014/main" id="{E45E6E11-FB9C-8B15-0AB5-7B77645ECAFB}"/>
              </a:ext>
            </a:extLst>
          </p:cNvPr>
          <p:cNvCxnSpPr>
            <a:cxnSpLocks/>
          </p:cNvCxnSpPr>
          <p:nvPr/>
        </p:nvCxnSpPr>
        <p:spPr>
          <a:xfrm flipH="1">
            <a:off x="649357" y="1557514"/>
            <a:ext cx="2112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774799-1D17-FD06-F9E4-D64A3D514EAE}"/>
              </a:ext>
            </a:extLst>
          </p:cNvPr>
          <p:cNvCxnSpPr>
            <a:cxnSpLocks/>
          </p:cNvCxnSpPr>
          <p:nvPr/>
        </p:nvCxnSpPr>
        <p:spPr>
          <a:xfrm flipH="1">
            <a:off x="649358" y="3005602"/>
            <a:ext cx="5984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Placeholder 1">
            <a:extLst>
              <a:ext uri="{FF2B5EF4-FFF2-40B4-BE49-F238E27FC236}">
                <a16:creationId xmlns:a16="http://schemas.microsoft.com/office/drawing/2014/main" id="{98AAFCC8-117B-3375-0B9A-C8948F02065F}"/>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30</a:t>
            </a:fld>
            <a:endParaRPr lang="en-US" b="1" spc="300" dirty="0">
              <a:solidFill>
                <a:schemeClr val="tx1"/>
              </a:solidFill>
              <a:latin typeface="Montserrat" pitchFamily="2" charset="77"/>
            </a:endParaRPr>
          </a:p>
        </p:txBody>
      </p:sp>
      <p:sp>
        <p:nvSpPr>
          <p:cNvPr id="23" name="TextBox 10">
            <a:extLst>
              <a:ext uri="{FF2B5EF4-FFF2-40B4-BE49-F238E27FC236}">
                <a16:creationId xmlns:a16="http://schemas.microsoft.com/office/drawing/2014/main" id="{F4907C98-5901-73B0-A6FC-772CFB85C7E2}"/>
              </a:ext>
            </a:extLst>
          </p:cNvPr>
          <p:cNvSpPr txBox="1"/>
          <p:nvPr/>
        </p:nvSpPr>
        <p:spPr>
          <a:xfrm>
            <a:off x="649357" y="1670865"/>
            <a:ext cx="7161178" cy="1082027"/>
          </a:xfrm>
          <a:prstGeom prst="rect">
            <a:avLst/>
          </a:prstGeom>
        </p:spPr>
        <p:txBody>
          <a:bodyPr wrap="square" lIns="0" tIns="0" rIns="0" bIns="0" rtlCol="0" anchor="t">
            <a:spAutoFit/>
          </a:bodyPr>
          <a:lstStyle/>
          <a:p>
            <a:pPr>
              <a:lnSpc>
                <a:spcPts val="4200"/>
              </a:lnSpc>
            </a:pPr>
            <a:r>
              <a:rPr lang="en-US" sz="4400" b="1" spc="-150" dirty="0">
                <a:solidFill>
                  <a:srgbClr val="67A341"/>
                </a:solidFill>
                <a:latin typeface="Montserrat" pitchFamily="2" charset="77"/>
              </a:rPr>
              <a:t>SMALL</a:t>
            </a:r>
            <a:r>
              <a:rPr lang="en-US" sz="4400" b="1" spc="-150" dirty="0">
                <a:latin typeface="Montserrat" pitchFamily="2" charset="77"/>
              </a:rPr>
              <a:t> </a:t>
            </a:r>
            <a:r>
              <a:rPr lang="en-US" sz="3600" b="1" spc="-150" dirty="0">
                <a:latin typeface="Montserrat" pitchFamily="2" charset="77"/>
              </a:rPr>
              <a:t>enough to care &amp;</a:t>
            </a:r>
            <a:r>
              <a:rPr lang="en-US" sz="3600" b="1" spc="-150" dirty="0">
                <a:latin typeface="Montserrat ExtraBold" pitchFamily="2" charset="77"/>
              </a:rPr>
              <a:t> </a:t>
            </a:r>
            <a:endParaRPr lang="en-US" sz="4400" b="1" spc="-150" dirty="0">
              <a:latin typeface="Montserrat ExtraBold" pitchFamily="2" charset="77"/>
            </a:endParaRPr>
          </a:p>
          <a:p>
            <a:pPr>
              <a:lnSpc>
                <a:spcPts val="4200"/>
              </a:lnSpc>
            </a:pPr>
            <a:r>
              <a:rPr lang="en-US" sz="4400" b="1" spc="-150" dirty="0">
                <a:solidFill>
                  <a:srgbClr val="F36521"/>
                </a:solidFill>
                <a:latin typeface="Montserrat" pitchFamily="2" charset="77"/>
              </a:rPr>
              <a:t>         BIG</a:t>
            </a:r>
            <a:r>
              <a:rPr lang="en-US" sz="4400" b="1" spc="-150" dirty="0">
                <a:latin typeface="Montserrat" pitchFamily="2" charset="77"/>
              </a:rPr>
              <a:t> </a:t>
            </a:r>
            <a:r>
              <a:rPr lang="en-US" sz="3600" b="1" spc="-150" dirty="0">
                <a:latin typeface="Montserrat" pitchFamily="2" charset="77"/>
              </a:rPr>
              <a:t>enough to trust</a:t>
            </a:r>
            <a:endParaRPr lang="en-US" sz="4400" b="1" spc="-150" dirty="0">
              <a:latin typeface="Montserrat" pitchFamily="2" charset="77"/>
            </a:endParaRPr>
          </a:p>
        </p:txBody>
      </p:sp>
      <p:pic>
        <p:nvPicPr>
          <p:cNvPr id="3" name="Picture 2">
            <a:extLst>
              <a:ext uri="{FF2B5EF4-FFF2-40B4-BE49-F238E27FC236}">
                <a16:creationId xmlns:a16="http://schemas.microsoft.com/office/drawing/2014/main" id="{53398194-6440-EF67-703F-547F06A978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3995140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C32D-967F-7220-F646-04E1D67138E2}"/>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A5E268F-5705-EB35-17A5-26D46C3C3D33}"/>
              </a:ext>
            </a:extLst>
          </p:cNvPr>
          <p:cNvSpPr txBox="1"/>
          <p:nvPr/>
        </p:nvSpPr>
        <p:spPr>
          <a:xfrm>
            <a:off x="653699" y="513993"/>
            <a:ext cx="8702174" cy="713913"/>
          </a:xfrm>
          <a:prstGeom prst="rect">
            <a:avLst/>
          </a:prstGeom>
        </p:spPr>
        <p:txBody>
          <a:bodyPr wrap="square" lIns="0" tIns="0" rIns="0" bIns="0" rtlCol="0" anchor="t">
            <a:spAutoFit/>
          </a:bodyPr>
          <a:lstStyle/>
          <a:p>
            <a:pPr>
              <a:lnSpc>
                <a:spcPts val="6500"/>
              </a:lnSpc>
            </a:pPr>
            <a:r>
              <a:rPr lang="en-US" sz="2400" b="1" spc="-150" dirty="0">
                <a:latin typeface="Montserrat" pitchFamily="2" charset="77"/>
              </a:rPr>
              <a:t>Our Clients Trust Us</a:t>
            </a:r>
          </a:p>
        </p:txBody>
      </p:sp>
      <p:sp>
        <p:nvSpPr>
          <p:cNvPr id="52" name="TextBox 10">
            <a:extLst>
              <a:ext uri="{FF2B5EF4-FFF2-40B4-BE49-F238E27FC236}">
                <a16:creationId xmlns:a16="http://schemas.microsoft.com/office/drawing/2014/main" id="{9953595D-60A5-B7C3-8CC8-6F112CC9B60B}"/>
              </a:ext>
            </a:extLst>
          </p:cNvPr>
          <p:cNvSpPr txBox="1"/>
          <p:nvPr/>
        </p:nvSpPr>
        <p:spPr>
          <a:xfrm>
            <a:off x="653699" y="977716"/>
            <a:ext cx="8702174" cy="751103"/>
          </a:xfrm>
          <a:prstGeom prst="rect">
            <a:avLst/>
          </a:prstGeom>
        </p:spPr>
        <p:txBody>
          <a:bodyPr wrap="square" lIns="0" tIns="0" rIns="0" bIns="0" rtlCol="0" anchor="t">
            <a:spAutoFit/>
          </a:bodyPr>
          <a:lstStyle/>
          <a:p>
            <a:pPr>
              <a:lnSpc>
                <a:spcPts val="6500"/>
              </a:lnSpc>
            </a:pPr>
            <a:r>
              <a:rPr lang="en-US" sz="3200" b="1" spc="-150" dirty="0">
                <a:latin typeface="Montserrat" pitchFamily="2" charset="77"/>
              </a:rPr>
              <a:t>Because We Understand</a:t>
            </a:r>
          </a:p>
        </p:txBody>
      </p:sp>
      <p:sp>
        <p:nvSpPr>
          <p:cNvPr id="53" name="Content Placeholder 3">
            <a:extLst>
              <a:ext uri="{FF2B5EF4-FFF2-40B4-BE49-F238E27FC236}">
                <a16:creationId xmlns:a16="http://schemas.microsoft.com/office/drawing/2014/main" id="{6DC2A09C-6914-1669-293D-BE38B3C4FEDD}"/>
              </a:ext>
            </a:extLst>
          </p:cNvPr>
          <p:cNvSpPr txBox="1">
            <a:spLocks/>
          </p:cNvSpPr>
          <p:nvPr/>
        </p:nvSpPr>
        <p:spPr>
          <a:xfrm>
            <a:off x="729530" y="1650102"/>
            <a:ext cx="6181634" cy="1213281"/>
          </a:xfrm>
          <a:prstGeom prst="rect">
            <a:avLst/>
          </a:prstGeom>
        </p:spPr>
        <p:txBody>
          <a:bodyPr vert="horz" wrap="square" lIns="90000" tIns="45720" rIns="91440" bIns="4572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Asia.</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Efficient and effective research design.</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The need for practical and actionable solutions. </a:t>
            </a:r>
          </a:p>
        </p:txBody>
      </p:sp>
      <p:cxnSp>
        <p:nvCxnSpPr>
          <p:cNvPr id="7" name="Straight Connector 6">
            <a:extLst>
              <a:ext uri="{FF2B5EF4-FFF2-40B4-BE49-F238E27FC236}">
                <a16:creationId xmlns:a16="http://schemas.microsoft.com/office/drawing/2014/main" id="{DCC1001D-AC75-F784-B353-493092E60229}"/>
              </a:ext>
            </a:extLst>
          </p:cNvPr>
          <p:cNvCxnSpPr>
            <a:cxnSpLocks/>
          </p:cNvCxnSpPr>
          <p:nvPr/>
        </p:nvCxnSpPr>
        <p:spPr>
          <a:xfrm>
            <a:off x="653699" y="1728819"/>
            <a:ext cx="344244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A75B68C-BA6B-C30B-5409-55147AB22C41}"/>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C9020C3-BEAB-5969-10FA-CCDBCFDB441A}"/>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TextBox 10">
            <a:extLst>
              <a:ext uri="{FF2B5EF4-FFF2-40B4-BE49-F238E27FC236}">
                <a16:creationId xmlns:a16="http://schemas.microsoft.com/office/drawing/2014/main" id="{16BA9E00-0399-958A-9F64-5C5294E674A7}"/>
              </a:ext>
            </a:extLst>
          </p:cNvPr>
          <p:cNvSpPr txBox="1"/>
          <p:nvPr/>
        </p:nvSpPr>
        <p:spPr>
          <a:xfrm>
            <a:off x="676849" y="3383102"/>
            <a:ext cx="3682816" cy="751937"/>
          </a:xfrm>
          <a:prstGeom prst="rect">
            <a:avLst/>
          </a:prstGeom>
        </p:spPr>
        <p:txBody>
          <a:bodyPr wrap="square" lIns="0" tIns="0" rIns="0" bIns="0" rtlCol="0" anchor="t">
            <a:spAutoFit/>
          </a:bodyPr>
          <a:lstStyle/>
          <a:p>
            <a:pPr>
              <a:lnSpc>
                <a:spcPts val="6500"/>
              </a:lnSpc>
            </a:pPr>
            <a:r>
              <a:rPr lang="en-US" sz="3600" spc="-150" dirty="0">
                <a:latin typeface="Montserrat" pitchFamily="2" charset="77"/>
              </a:rPr>
              <a:t>We Are your</a:t>
            </a:r>
          </a:p>
        </p:txBody>
      </p:sp>
      <p:cxnSp>
        <p:nvCxnSpPr>
          <p:cNvPr id="28" name="Straight Connector 27">
            <a:extLst>
              <a:ext uri="{FF2B5EF4-FFF2-40B4-BE49-F238E27FC236}">
                <a16:creationId xmlns:a16="http://schemas.microsoft.com/office/drawing/2014/main" id="{0C36DA12-856A-CA31-C9E6-079F692CE058}"/>
              </a:ext>
            </a:extLst>
          </p:cNvPr>
          <p:cNvCxnSpPr>
            <a:cxnSpLocks/>
          </p:cNvCxnSpPr>
          <p:nvPr/>
        </p:nvCxnSpPr>
        <p:spPr>
          <a:xfrm flipH="1">
            <a:off x="663402" y="4140526"/>
            <a:ext cx="27048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10">
            <a:extLst>
              <a:ext uri="{FF2B5EF4-FFF2-40B4-BE49-F238E27FC236}">
                <a16:creationId xmlns:a16="http://schemas.microsoft.com/office/drawing/2014/main" id="{C03B8C2C-B281-0C10-E456-1C7F83422B4B}"/>
              </a:ext>
            </a:extLst>
          </p:cNvPr>
          <p:cNvSpPr txBox="1"/>
          <p:nvPr/>
        </p:nvSpPr>
        <p:spPr>
          <a:xfrm>
            <a:off x="663402" y="4368238"/>
            <a:ext cx="5758567" cy="1465145"/>
          </a:xfrm>
          <a:prstGeom prst="rect">
            <a:avLst/>
          </a:prstGeom>
        </p:spPr>
        <p:txBody>
          <a:bodyPr wrap="square" lIns="0" tIns="0" rIns="0" bIns="0" rtlCol="0" anchor="t">
            <a:spAutoFit/>
          </a:bodyPr>
          <a:lstStyle/>
          <a:p>
            <a:pPr>
              <a:lnSpc>
                <a:spcPts val="5500"/>
              </a:lnSpc>
            </a:pPr>
            <a:r>
              <a:rPr lang="en-US" sz="6000" b="1" spc="-150" dirty="0">
                <a:solidFill>
                  <a:srgbClr val="67A341"/>
                </a:solidFill>
                <a:latin typeface="Montserrat" pitchFamily="2" charset="77"/>
              </a:rPr>
              <a:t>THINKING</a:t>
            </a:r>
          </a:p>
          <a:p>
            <a:pPr>
              <a:lnSpc>
                <a:spcPts val="5500"/>
              </a:lnSpc>
            </a:pPr>
            <a:r>
              <a:rPr lang="en-US" sz="6000" b="1" spc="-150" dirty="0">
                <a:solidFill>
                  <a:srgbClr val="F36521"/>
                </a:solidFill>
                <a:latin typeface="Montserrat" pitchFamily="2" charset="77"/>
              </a:rPr>
              <a:t>PARTNERS</a:t>
            </a:r>
          </a:p>
        </p:txBody>
      </p:sp>
      <p:sp>
        <p:nvSpPr>
          <p:cNvPr id="16" name="Slide Number Placeholder 1">
            <a:extLst>
              <a:ext uri="{FF2B5EF4-FFF2-40B4-BE49-F238E27FC236}">
                <a16:creationId xmlns:a16="http://schemas.microsoft.com/office/drawing/2014/main" id="{C5A52F0F-4126-EC17-A934-30658FCFFBD2}"/>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31</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F0D288-F5F4-B143-179B-83FA7D0A35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1906085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6F3D-E7C1-11F0-0635-1D156EF3887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B251FC0-DA26-75A7-64E4-399A51B34340}"/>
              </a:ext>
            </a:extLst>
          </p:cNvPr>
          <p:cNvSpPr txBox="1"/>
          <p:nvPr/>
        </p:nvSpPr>
        <p:spPr>
          <a:xfrm>
            <a:off x="653699" y="406400"/>
            <a:ext cx="8432244" cy="737061"/>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Local &amp; Regional Clients</a:t>
            </a:r>
          </a:p>
        </p:txBody>
      </p:sp>
      <p:sp>
        <p:nvSpPr>
          <p:cNvPr id="12" name="Rectangle 11">
            <a:extLst>
              <a:ext uri="{FF2B5EF4-FFF2-40B4-BE49-F238E27FC236}">
                <a16:creationId xmlns:a16="http://schemas.microsoft.com/office/drawing/2014/main" id="{3FEFDA1F-3B93-A78C-3CF8-17020C7193ED}"/>
              </a:ext>
            </a:extLst>
          </p:cNvPr>
          <p:cNvSpPr/>
          <p:nvPr/>
        </p:nvSpPr>
        <p:spPr>
          <a:xfrm>
            <a:off x="653699" y="1099689"/>
            <a:ext cx="1629437" cy="307777"/>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7A341"/>
                </a:solidFill>
                <a:effectLst/>
                <a:uLnTx/>
                <a:uFillTx/>
                <a:latin typeface="Montserrat" pitchFamily="2" charset="77"/>
                <a:ea typeface="+mn-ea"/>
                <a:cs typeface="Segoe UI" panose="020B0502040204020203" pitchFamily="34" charset="0"/>
              </a:rPr>
              <a:t>Across Industries</a:t>
            </a:r>
            <a:endParaRPr kumimoji="0" lang="en-US" sz="1400" b="0" i="0" u="none" strike="noStrike" kern="1200" cap="none" spc="0" normalizeH="0" baseline="0" noProof="0" dirty="0">
              <a:ln>
                <a:noFill/>
              </a:ln>
              <a:solidFill>
                <a:srgbClr val="67A341"/>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CCB24A0A-4B45-CA04-E890-B9FB06E57FE1}"/>
              </a:ext>
            </a:extLst>
          </p:cNvPr>
          <p:cNvSpPr/>
          <p:nvPr/>
        </p:nvSpPr>
        <p:spPr>
          <a:xfrm>
            <a:off x="8731281" y="1556960"/>
            <a:ext cx="3344606" cy="4722169"/>
          </a:xfrm>
          <a:prstGeom prst="rect">
            <a:avLst/>
          </a:prstGeom>
          <a:solidFill>
            <a:schemeClr val="accent6">
              <a:lumMod val="20000"/>
              <a:lumOff val="80000"/>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9" name="Rectangle 18">
            <a:extLst>
              <a:ext uri="{FF2B5EF4-FFF2-40B4-BE49-F238E27FC236}">
                <a16:creationId xmlns:a16="http://schemas.microsoft.com/office/drawing/2014/main" id="{9F9CD3C8-D12C-9E3E-E6D5-9913733F9156}"/>
              </a:ext>
            </a:extLst>
          </p:cNvPr>
          <p:cNvSpPr/>
          <p:nvPr/>
        </p:nvSpPr>
        <p:spPr>
          <a:xfrm>
            <a:off x="492052" y="1497330"/>
            <a:ext cx="8441682" cy="4930816"/>
          </a:xfrm>
          <a:prstGeom prst="rect">
            <a:avLst/>
          </a:prstGeom>
          <a:solidFill>
            <a:schemeClr val="accent2">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0" name="Picture 19">
            <a:extLst>
              <a:ext uri="{FF2B5EF4-FFF2-40B4-BE49-F238E27FC236}">
                <a16:creationId xmlns:a16="http://schemas.microsoft.com/office/drawing/2014/main" id="{6F57A939-D682-D3F7-8B0A-07B91B043C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99" y="1736306"/>
            <a:ext cx="8079732" cy="3859828"/>
          </a:xfrm>
          <a:prstGeom prst="rect">
            <a:avLst/>
          </a:prstGeom>
        </p:spPr>
      </p:pic>
      <p:sp>
        <p:nvSpPr>
          <p:cNvPr id="21" name="Rectangle 20">
            <a:extLst>
              <a:ext uri="{FF2B5EF4-FFF2-40B4-BE49-F238E27FC236}">
                <a16:creationId xmlns:a16="http://schemas.microsoft.com/office/drawing/2014/main" id="{80DAEC70-7FC1-74E0-5DC4-7130188211D7}"/>
              </a:ext>
            </a:extLst>
          </p:cNvPr>
          <p:cNvSpPr/>
          <p:nvPr/>
        </p:nvSpPr>
        <p:spPr>
          <a:xfrm>
            <a:off x="4908222" y="6420756"/>
            <a:ext cx="2375555" cy="461665"/>
          </a:xfrm>
          <a:prstGeom prst="rect">
            <a:avLst/>
          </a:prstGeom>
        </p:spPr>
        <p:txBody>
          <a:bodyPr wrap="square">
            <a:spAutoFit/>
          </a:bodyPr>
          <a:lstStyle/>
          <a:p>
            <a:pPr marL="36195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ontserrat" pitchFamily="2" charset="77"/>
                <a:ea typeface="+mn-ea"/>
                <a:cs typeface="+mn-cs"/>
              </a:rPr>
              <a:t>...and more</a:t>
            </a:r>
          </a:p>
        </p:txBody>
      </p:sp>
      <p:pic>
        <p:nvPicPr>
          <p:cNvPr id="22" name="Picture 21">
            <a:extLst>
              <a:ext uri="{FF2B5EF4-FFF2-40B4-BE49-F238E27FC236}">
                <a16:creationId xmlns:a16="http://schemas.microsoft.com/office/drawing/2014/main" id="{C4BE8D3D-16CE-8A50-BAD4-F22DB1D84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4421"/>
          <a:stretch/>
        </p:blipFill>
        <p:spPr>
          <a:xfrm>
            <a:off x="1763061" y="5758311"/>
            <a:ext cx="1040149" cy="539325"/>
          </a:xfrm>
          <a:prstGeom prst="rect">
            <a:avLst/>
          </a:prstGeom>
        </p:spPr>
      </p:pic>
      <p:pic>
        <p:nvPicPr>
          <p:cNvPr id="23" name="Google Shape;109;p5">
            <a:extLst>
              <a:ext uri="{FF2B5EF4-FFF2-40B4-BE49-F238E27FC236}">
                <a16:creationId xmlns:a16="http://schemas.microsoft.com/office/drawing/2014/main" id="{20FDA6EB-A576-BF88-F501-129540305818}"/>
              </a:ext>
            </a:extLst>
          </p:cNvPr>
          <p:cNvPicPr preferRelativeResize="0">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91124" y="5758311"/>
            <a:ext cx="404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33879AC5-3FFD-0EF1-568C-CA72B19C19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0822" y="5742738"/>
            <a:ext cx="536391" cy="536391"/>
          </a:xfrm>
          <a:prstGeom prst="rect">
            <a:avLst/>
          </a:prstGeom>
        </p:spPr>
      </p:pic>
      <p:pic>
        <p:nvPicPr>
          <p:cNvPr id="25" name="Picture 24">
            <a:extLst>
              <a:ext uri="{FF2B5EF4-FFF2-40B4-BE49-F238E27FC236}">
                <a16:creationId xmlns:a16="http://schemas.microsoft.com/office/drawing/2014/main" id="{14A8DABD-F1F1-7FC5-F155-C59B6BC1E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002" y="5920347"/>
            <a:ext cx="759125" cy="137591"/>
          </a:xfrm>
          <a:prstGeom prst="rect">
            <a:avLst/>
          </a:prstGeom>
        </p:spPr>
      </p:pic>
      <p:grpSp>
        <p:nvGrpSpPr>
          <p:cNvPr id="45" name="Group 44">
            <a:extLst>
              <a:ext uri="{FF2B5EF4-FFF2-40B4-BE49-F238E27FC236}">
                <a16:creationId xmlns:a16="http://schemas.microsoft.com/office/drawing/2014/main" id="{924A7DBB-DAB0-2D16-136D-176004CD6FE2}"/>
              </a:ext>
            </a:extLst>
          </p:cNvPr>
          <p:cNvGrpSpPr/>
          <p:nvPr/>
        </p:nvGrpSpPr>
        <p:grpSpPr>
          <a:xfrm>
            <a:off x="8987974" y="1832648"/>
            <a:ext cx="3008294" cy="4260180"/>
            <a:chOff x="8987974" y="1832648"/>
            <a:chExt cx="3008294" cy="4260180"/>
          </a:xfrm>
        </p:grpSpPr>
        <p:pic>
          <p:nvPicPr>
            <p:cNvPr id="5" name="Picture 4">
              <a:extLst>
                <a:ext uri="{FF2B5EF4-FFF2-40B4-BE49-F238E27FC236}">
                  <a16:creationId xmlns:a16="http://schemas.microsoft.com/office/drawing/2014/main" id="{D29A127A-5843-1E65-D9C9-72E3463CCEA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719427" y="4792200"/>
              <a:ext cx="972064" cy="262457"/>
            </a:xfrm>
            <a:prstGeom prst="rect">
              <a:avLst/>
            </a:prstGeom>
          </p:spPr>
        </p:pic>
        <p:pic>
          <p:nvPicPr>
            <p:cNvPr id="28" name="Picture 27">
              <a:extLst>
                <a:ext uri="{FF2B5EF4-FFF2-40B4-BE49-F238E27FC236}">
                  <a16:creationId xmlns:a16="http://schemas.microsoft.com/office/drawing/2014/main" id="{FF5131E1-7465-B008-69D8-B4478A570229}"/>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27529" b="29089"/>
            <a:stretch/>
          </p:blipFill>
          <p:spPr>
            <a:xfrm>
              <a:off x="8987974" y="2215194"/>
              <a:ext cx="1156646" cy="501785"/>
            </a:xfrm>
            <a:prstGeom prst="rect">
              <a:avLst/>
            </a:prstGeom>
          </p:spPr>
        </p:pic>
        <p:pic>
          <p:nvPicPr>
            <p:cNvPr id="29" name="Picture 28">
              <a:extLst>
                <a:ext uri="{FF2B5EF4-FFF2-40B4-BE49-F238E27FC236}">
                  <a16:creationId xmlns:a16="http://schemas.microsoft.com/office/drawing/2014/main" id="{6DE79845-3135-7FB4-723E-3D787180C3D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610580" y="2748412"/>
              <a:ext cx="984061" cy="310292"/>
            </a:xfrm>
            <a:prstGeom prst="rect">
              <a:avLst/>
            </a:prstGeom>
          </p:spPr>
        </p:pic>
        <p:pic>
          <p:nvPicPr>
            <p:cNvPr id="30" name="Picture 29">
              <a:extLst>
                <a:ext uri="{FF2B5EF4-FFF2-40B4-BE49-F238E27FC236}">
                  <a16:creationId xmlns:a16="http://schemas.microsoft.com/office/drawing/2014/main" id="{7E6D2038-9A5F-B1E3-6FF1-D383B063494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810" b="-5109"/>
            <a:stretch/>
          </p:blipFill>
          <p:spPr>
            <a:xfrm>
              <a:off x="11322726" y="2291144"/>
              <a:ext cx="526366" cy="364407"/>
            </a:xfrm>
            <a:prstGeom prst="rect">
              <a:avLst/>
            </a:prstGeom>
          </p:spPr>
        </p:pic>
        <p:pic>
          <p:nvPicPr>
            <p:cNvPr id="31" name="Picture 30">
              <a:extLst>
                <a:ext uri="{FF2B5EF4-FFF2-40B4-BE49-F238E27FC236}">
                  <a16:creationId xmlns:a16="http://schemas.microsoft.com/office/drawing/2014/main" id="{9450E7B0-CDAF-7B63-AB08-816D10CD1BB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78" b="-481"/>
            <a:stretch/>
          </p:blipFill>
          <p:spPr>
            <a:xfrm>
              <a:off x="9230488" y="3251557"/>
              <a:ext cx="499768" cy="367393"/>
            </a:xfrm>
            <a:prstGeom prst="rect">
              <a:avLst/>
            </a:prstGeom>
          </p:spPr>
        </p:pic>
        <p:pic>
          <p:nvPicPr>
            <p:cNvPr id="32" name="Picture 31">
              <a:extLst>
                <a:ext uri="{FF2B5EF4-FFF2-40B4-BE49-F238E27FC236}">
                  <a16:creationId xmlns:a16="http://schemas.microsoft.com/office/drawing/2014/main" id="{35F0A0AB-2809-1211-93F9-E15F89E43EF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20904" y="3240266"/>
              <a:ext cx="812659" cy="379798"/>
            </a:xfrm>
            <a:prstGeom prst="rect">
              <a:avLst/>
            </a:prstGeom>
          </p:spPr>
        </p:pic>
        <p:pic>
          <p:nvPicPr>
            <p:cNvPr id="33" name="Google Shape;133;p5">
              <a:extLst>
                <a:ext uri="{FF2B5EF4-FFF2-40B4-BE49-F238E27FC236}">
                  <a16:creationId xmlns:a16="http://schemas.microsoft.com/office/drawing/2014/main" id="{02A22387-3F7D-9CDF-9702-2D778F753377}"/>
                </a:ext>
              </a:extLst>
            </p:cNvPr>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10186727" y="3739526"/>
              <a:ext cx="761327" cy="4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3BC3E1F2-1C21-021F-2C42-084EB23597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160" r="-5459" b="-50"/>
            <a:stretch/>
          </p:blipFill>
          <p:spPr>
            <a:xfrm>
              <a:off x="10875276" y="3262081"/>
              <a:ext cx="405503" cy="325810"/>
            </a:xfrm>
            <a:prstGeom prst="rect">
              <a:avLst/>
            </a:prstGeom>
            <a:ln>
              <a:noFill/>
            </a:ln>
          </p:spPr>
        </p:pic>
        <p:pic>
          <p:nvPicPr>
            <p:cNvPr id="36" name="Picture 35">
              <a:extLst>
                <a:ext uri="{FF2B5EF4-FFF2-40B4-BE49-F238E27FC236}">
                  <a16:creationId xmlns:a16="http://schemas.microsoft.com/office/drawing/2014/main" id="{5D9910F0-310C-8243-21A3-D51F9CD2149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4029" t="-1818"/>
            <a:stretch/>
          </p:blipFill>
          <p:spPr>
            <a:xfrm>
              <a:off x="10427812" y="4377854"/>
              <a:ext cx="1376881" cy="268666"/>
            </a:xfrm>
            <a:prstGeom prst="rect">
              <a:avLst/>
            </a:prstGeom>
          </p:spPr>
        </p:pic>
        <p:pic>
          <p:nvPicPr>
            <p:cNvPr id="37" name="Picture 10">
              <a:extLst>
                <a:ext uri="{FF2B5EF4-FFF2-40B4-BE49-F238E27FC236}">
                  <a16:creationId xmlns:a16="http://schemas.microsoft.com/office/drawing/2014/main" id="{B3942514-3CAB-32A0-C777-6FC6035CFF7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p:blipFill>
          <p:spPr bwMode="auto">
            <a:xfrm>
              <a:off x="11121036" y="3804888"/>
              <a:ext cx="875232" cy="3187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5320F74-76B3-B5FF-8FD7-F37B2AF31D3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822579" y="5699021"/>
              <a:ext cx="560062" cy="387736"/>
            </a:xfrm>
            <a:prstGeom prst="rect">
              <a:avLst/>
            </a:prstGeom>
          </p:spPr>
        </p:pic>
        <p:pic>
          <p:nvPicPr>
            <p:cNvPr id="40" name="Picture 39">
              <a:extLst>
                <a:ext uri="{FF2B5EF4-FFF2-40B4-BE49-F238E27FC236}">
                  <a16:creationId xmlns:a16="http://schemas.microsoft.com/office/drawing/2014/main" id="{E780C9AA-4DF9-A20E-F1E4-55A92DAB28A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0318771" y="5690084"/>
              <a:ext cx="448302" cy="386578"/>
            </a:xfrm>
            <a:prstGeom prst="rect">
              <a:avLst/>
            </a:prstGeom>
          </p:spPr>
        </p:pic>
        <p:pic>
          <p:nvPicPr>
            <p:cNvPr id="41" name="Picture 40">
              <a:extLst>
                <a:ext uri="{FF2B5EF4-FFF2-40B4-BE49-F238E27FC236}">
                  <a16:creationId xmlns:a16="http://schemas.microsoft.com/office/drawing/2014/main" id="{595C0192-DD7A-2B96-614E-27383018D2FE}"/>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798" r="-2020"/>
            <a:stretch/>
          </p:blipFill>
          <p:spPr>
            <a:xfrm>
              <a:off x="10104863" y="2259340"/>
              <a:ext cx="1020588" cy="330685"/>
            </a:xfrm>
            <a:prstGeom prst="rect">
              <a:avLst/>
            </a:prstGeom>
          </p:spPr>
        </p:pic>
        <p:pic>
          <p:nvPicPr>
            <p:cNvPr id="42" name="Picture 41">
              <a:extLst>
                <a:ext uri="{FF2B5EF4-FFF2-40B4-BE49-F238E27FC236}">
                  <a16:creationId xmlns:a16="http://schemas.microsoft.com/office/drawing/2014/main" id="{E2BA4F67-F632-1BA4-8078-926F14EA3999}"/>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609598" y="2774087"/>
              <a:ext cx="849000" cy="267705"/>
            </a:xfrm>
            <a:prstGeom prst="rect">
              <a:avLst/>
            </a:prstGeom>
          </p:spPr>
        </p:pic>
        <p:pic>
          <p:nvPicPr>
            <p:cNvPr id="43" name="Picture 42">
              <a:extLst>
                <a:ext uri="{FF2B5EF4-FFF2-40B4-BE49-F238E27FC236}">
                  <a16:creationId xmlns:a16="http://schemas.microsoft.com/office/drawing/2014/main" id="{688D5E3E-B8D1-F007-4B37-863442DB74B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182556" y="1832648"/>
              <a:ext cx="1432601" cy="255182"/>
            </a:xfrm>
            <a:prstGeom prst="rect">
              <a:avLst/>
            </a:prstGeom>
          </p:spPr>
        </p:pic>
        <p:pic>
          <p:nvPicPr>
            <p:cNvPr id="2" name="Picture 10">
              <a:extLst>
                <a:ext uri="{FF2B5EF4-FFF2-40B4-BE49-F238E27FC236}">
                  <a16:creationId xmlns:a16="http://schemas.microsoft.com/office/drawing/2014/main" id="{CA95FFCA-52E5-7296-BC37-242815F68F04}"/>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t="-172" b="-1458"/>
            <a:stretch/>
          </p:blipFill>
          <p:spPr bwMode="auto">
            <a:xfrm>
              <a:off x="9341151" y="4260294"/>
              <a:ext cx="922964" cy="406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401E4-2A0D-988A-ED79-435740077606}"/>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2227" r="-3282"/>
            <a:stretch/>
          </p:blipFill>
          <p:spPr>
            <a:xfrm>
              <a:off x="10864996" y="1832648"/>
              <a:ext cx="888189" cy="258134"/>
            </a:xfrm>
            <a:prstGeom prst="rect">
              <a:avLst/>
            </a:prstGeom>
          </p:spPr>
        </p:pic>
        <p:pic>
          <p:nvPicPr>
            <p:cNvPr id="4" name="Picture 3">
              <a:extLst>
                <a:ext uri="{FF2B5EF4-FFF2-40B4-BE49-F238E27FC236}">
                  <a16:creationId xmlns:a16="http://schemas.microsoft.com/office/drawing/2014/main" id="{75ADA6C5-CCC6-9B85-07C9-D84FAC32B75A}"/>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9341931" y="3747437"/>
              <a:ext cx="710150" cy="406091"/>
            </a:xfrm>
            <a:prstGeom prst="rect">
              <a:avLst/>
            </a:prstGeom>
          </p:spPr>
        </p:pic>
        <p:pic>
          <p:nvPicPr>
            <p:cNvPr id="6" name="Picture 5">
              <a:extLst>
                <a:ext uri="{FF2B5EF4-FFF2-40B4-BE49-F238E27FC236}">
                  <a16:creationId xmlns:a16="http://schemas.microsoft.com/office/drawing/2014/main" id="{D6E9F60A-6818-F0C1-B681-74C7548072A7}"/>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11422492" y="3216603"/>
              <a:ext cx="447954" cy="446088"/>
            </a:xfrm>
            <a:prstGeom prst="rect">
              <a:avLst/>
            </a:prstGeom>
          </p:spPr>
        </p:pic>
        <p:pic>
          <p:nvPicPr>
            <p:cNvPr id="7" name="Picture 6">
              <a:extLst>
                <a:ext uri="{FF2B5EF4-FFF2-40B4-BE49-F238E27FC236}">
                  <a16:creationId xmlns:a16="http://schemas.microsoft.com/office/drawing/2014/main" id="{690A7AEC-B970-FF76-6C6C-0C25E9DECB0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b="-5254"/>
            <a:stretch/>
          </p:blipFill>
          <p:spPr>
            <a:xfrm>
              <a:off x="10553045" y="5283073"/>
              <a:ext cx="790018" cy="257994"/>
            </a:xfrm>
            <a:prstGeom prst="rect">
              <a:avLst/>
            </a:prstGeom>
          </p:spPr>
        </p:pic>
        <p:pic>
          <p:nvPicPr>
            <p:cNvPr id="8" name="Picture 7">
              <a:extLst>
                <a:ext uri="{FF2B5EF4-FFF2-40B4-BE49-F238E27FC236}">
                  <a16:creationId xmlns:a16="http://schemas.microsoft.com/office/drawing/2014/main" id="{14FC6A01-0221-45B6-A43F-0C661E8FC7F3}"/>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9696526" y="5286866"/>
              <a:ext cx="592404" cy="208266"/>
            </a:xfrm>
            <a:prstGeom prst="rect">
              <a:avLst/>
            </a:prstGeom>
          </p:spPr>
        </p:pic>
        <p:pic>
          <p:nvPicPr>
            <p:cNvPr id="9" name="Picture 8">
              <a:extLst>
                <a:ext uri="{FF2B5EF4-FFF2-40B4-BE49-F238E27FC236}">
                  <a16:creationId xmlns:a16="http://schemas.microsoft.com/office/drawing/2014/main" id="{B89176E5-A713-CAEB-272A-3132FBA71F2C}"/>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9215244" y="5699020"/>
              <a:ext cx="386578" cy="386578"/>
            </a:xfrm>
            <a:prstGeom prst="rect">
              <a:avLst/>
            </a:prstGeom>
          </p:spPr>
        </p:pic>
        <p:pic>
          <p:nvPicPr>
            <p:cNvPr id="10" name="Picture 9">
              <a:extLst>
                <a:ext uri="{FF2B5EF4-FFF2-40B4-BE49-F238E27FC236}">
                  <a16:creationId xmlns:a16="http://schemas.microsoft.com/office/drawing/2014/main" id="{6B898820-015E-D649-E9DA-940A61394348}"/>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691272" y="5689638"/>
              <a:ext cx="560061" cy="400211"/>
            </a:xfrm>
            <a:prstGeom prst="rect">
              <a:avLst/>
            </a:prstGeom>
          </p:spPr>
        </p:pic>
        <p:pic>
          <p:nvPicPr>
            <p:cNvPr id="13" name="Picture 12">
              <a:extLst>
                <a:ext uri="{FF2B5EF4-FFF2-40B4-BE49-F238E27FC236}">
                  <a16:creationId xmlns:a16="http://schemas.microsoft.com/office/drawing/2014/main" id="{BA7D154D-BA8B-A5B7-4A2C-6D2C5A6B1AC1}"/>
                </a:ext>
              </a:extLst>
            </p:cNvPr>
            <p:cNvPicPr>
              <a:picLocks noChangeAspect="1"/>
            </p:cNvPicPr>
            <p:nvPr/>
          </p:nvPicPr>
          <p:blipFill>
            <a:blip r:embed="rId30" cstate="screen">
              <a:extLst>
                <a:ext uri="{28A0092B-C50C-407E-A947-70E740481C1C}">
                  <a14:useLocalDpi xmlns:a14="http://schemas.microsoft.com/office/drawing/2010/main"/>
                </a:ext>
              </a:extLst>
            </a:blip>
            <a:srcRect/>
            <a:stretch/>
          </p:blipFill>
          <p:spPr>
            <a:xfrm>
              <a:off x="11482735" y="5705092"/>
              <a:ext cx="350100" cy="387736"/>
            </a:xfrm>
            <a:prstGeom prst="rect">
              <a:avLst/>
            </a:prstGeom>
          </p:spPr>
        </p:pic>
        <p:pic>
          <p:nvPicPr>
            <p:cNvPr id="18" name="Picture 17">
              <a:extLst>
                <a:ext uri="{FF2B5EF4-FFF2-40B4-BE49-F238E27FC236}">
                  <a16:creationId xmlns:a16="http://schemas.microsoft.com/office/drawing/2014/main" id="{FB883CD3-2EBB-732F-115B-A1F3877121D4}"/>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9284049" y="4819176"/>
              <a:ext cx="1302117" cy="262457"/>
            </a:xfrm>
            <a:prstGeom prst="rect">
              <a:avLst/>
            </a:prstGeom>
          </p:spPr>
        </p:pic>
      </p:grpSp>
    </p:spTree>
    <p:extLst>
      <p:ext uri="{BB962C8B-B14F-4D97-AF65-F5344CB8AC3E}">
        <p14:creationId xmlns:p14="http://schemas.microsoft.com/office/powerpoint/2010/main" val="842229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E61F-DE43-C730-5F39-64FED3C4821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F38C44C4-3171-B2DE-9EF3-0963263C93FF}"/>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67A341"/>
                </a:solidFill>
                <a:effectLst/>
                <a:uLnTx/>
                <a:uFillTx/>
                <a:latin typeface="Montserrat" pitchFamily="2" charset="77"/>
                <a:ea typeface="+mn-ea"/>
                <a:cs typeface="+mn-cs"/>
              </a:rPr>
              <a:t>(B2C)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56" name="Group 55">
            <a:extLst>
              <a:ext uri="{FF2B5EF4-FFF2-40B4-BE49-F238E27FC236}">
                <a16:creationId xmlns:a16="http://schemas.microsoft.com/office/drawing/2014/main" id="{D74647B7-F252-68DC-DF55-787574B7B35A}"/>
              </a:ext>
            </a:extLst>
          </p:cNvPr>
          <p:cNvGrpSpPr/>
          <p:nvPr/>
        </p:nvGrpSpPr>
        <p:grpSpPr>
          <a:xfrm>
            <a:off x="541213" y="4137969"/>
            <a:ext cx="11034890" cy="1943831"/>
            <a:chOff x="501999" y="4421433"/>
            <a:chExt cx="11034890" cy="1943831"/>
          </a:xfrm>
        </p:grpSpPr>
        <p:grpSp>
          <p:nvGrpSpPr>
            <p:cNvPr id="54" name="Group 53">
              <a:extLst>
                <a:ext uri="{FF2B5EF4-FFF2-40B4-BE49-F238E27FC236}">
                  <a16:creationId xmlns:a16="http://schemas.microsoft.com/office/drawing/2014/main" id="{B7D239F5-B3DF-D0E6-A8A6-E0212B6D0B74}"/>
                </a:ext>
              </a:extLst>
            </p:cNvPr>
            <p:cNvGrpSpPr/>
            <p:nvPr/>
          </p:nvGrpSpPr>
          <p:grpSpPr>
            <a:xfrm>
              <a:off x="6384145" y="4421433"/>
              <a:ext cx="2325565" cy="1942290"/>
              <a:chOff x="6384145" y="4421434"/>
              <a:chExt cx="2325565" cy="1942290"/>
            </a:xfrm>
          </p:grpSpPr>
          <p:sp>
            <p:nvSpPr>
              <p:cNvPr id="14" name="Rounded Rectangle 7">
                <a:extLst>
                  <a:ext uri="{FF2B5EF4-FFF2-40B4-BE49-F238E27FC236}">
                    <a16:creationId xmlns:a16="http://schemas.microsoft.com/office/drawing/2014/main" id="{C32FF9D4-6E36-725D-6D20-52B8DFA4D645}"/>
                  </a:ext>
                </a:extLst>
              </p:cNvPr>
              <p:cNvSpPr/>
              <p:nvPr/>
            </p:nvSpPr>
            <p:spPr>
              <a:xfrm>
                <a:off x="6384145"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Ethnography</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6" name="Picture 15">
                <a:extLst>
                  <a:ext uri="{FF2B5EF4-FFF2-40B4-BE49-F238E27FC236}">
                    <a16:creationId xmlns:a16="http://schemas.microsoft.com/office/drawing/2014/main" id="{2F5E4FDC-F9A4-75E9-9D81-FE9E2BA61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5875" y="4973346"/>
                <a:ext cx="1822104" cy="1390378"/>
              </a:xfrm>
              <a:prstGeom prst="rect">
                <a:avLst/>
              </a:prstGeom>
            </p:spPr>
          </p:pic>
        </p:grpSp>
        <p:grpSp>
          <p:nvGrpSpPr>
            <p:cNvPr id="52" name="Group 51">
              <a:extLst>
                <a:ext uri="{FF2B5EF4-FFF2-40B4-BE49-F238E27FC236}">
                  <a16:creationId xmlns:a16="http://schemas.microsoft.com/office/drawing/2014/main" id="{A3704A31-B9A2-0E9E-F6E4-576EA508C474}"/>
                </a:ext>
              </a:extLst>
            </p:cNvPr>
            <p:cNvGrpSpPr/>
            <p:nvPr/>
          </p:nvGrpSpPr>
          <p:grpSpPr>
            <a:xfrm>
              <a:off x="501999" y="4421438"/>
              <a:ext cx="2474934" cy="1942286"/>
              <a:chOff x="501999" y="4421438"/>
              <a:chExt cx="2474934" cy="1942286"/>
            </a:xfrm>
          </p:grpSpPr>
          <p:sp>
            <p:nvSpPr>
              <p:cNvPr id="25" name="Rounded Rectangle 7">
                <a:extLst>
                  <a:ext uri="{FF2B5EF4-FFF2-40B4-BE49-F238E27FC236}">
                    <a16:creationId xmlns:a16="http://schemas.microsoft.com/office/drawing/2014/main" id="{73768CA4-C5C2-A5AB-2C07-4BC036200CEE}"/>
                  </a:ext>
                </a:extLst>
              </p:cNvPr>
              <p:cNvSpPr/>
              <p:nvPr/>
            </p:nvSpPr>
            <p:spPr>
              <a:xfrm>
                <a:off x="578124" y="4421438"/>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Along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27" name="Picture 26">
                <a:extLst>
                  <a:ext uri="{FF2B5EF4-FFF2-40B4-BE49-F238E27FC236}">
                    <a16:creationId xmlns:a16="http://schemas.microsoft.com/office/drawing/2014/main" id="{128623E3-CC15-105E-0365-1109101FF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1999" y="4980319"/>
                <a:ext cx="2474934" cy="1383405"/>
              </a:xfrm>
              <a:prstGeom prst="rect">
                <a:avLst/>
              </a:prstGeom>
            </p:spPr>
          </p:pic>
        </p:grpSp>
        <p:grpSp>
          <p:nvGrpSpPr>
            <p:cNvPr id="53" name="Group 52">
              <a:extLst>
                <a:ext uri="{FF2B5EF4-FFF2-40B4-BE49-F238E27FC236}">
                  <a16:creationId xmlns:a16="http://schemas.microsoft.com/office/drawing/2014/main" id="{CE4C1A69-511B-9F93-F054-660AD3D0D0F4}"/>
                </a:ext>
              </a:extLst>
            </p:cNvPr>
            <p:cNvGrpSpPr/>
            <p:nvPr/>
          </p:nvGrpSpPr>
          <p:grpSpPr>
            <a:xfrm>
              <a:off x="3485161" y="4421434"/>
              <a:ext cx="2322695" cy="1942289"/>
              <a:chOff x="3464783" y="4421435"/>
              <a:chExt cx="2322695" cy="1942289"/>
            </a:xfrm>
          </p:grpSpPr>
          <p:pic>
            <p:nvPicPr>
              <p:cNvPr id="30" name="Picture 29">
                <a:extLst>
                  <a:ext uri="{FF2B5EF4-FFF2-40B4-BE49-F238E27FC236}">
                    <a16:creationId xmlns:a16="http://schemas.microsoft.com/office/drawing/2014/main" id="{4BA5A8FB-EA60-F914-49E2-7DEA2614E7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4836" y="4980319"/>
                <a:ext cx="1302588" cy="1383405"/>
              </a:xfrm>
              <a:prstGeom prst="rect">
                <a:avLst/>
              </a:prstGeom>
            </p:spPr>
          </p:pic>
          <p:sp>
            <p:nvSpPr>
              <p:cNvPr id="32" name="Rounded Rectangle 7">
                <a:extLst>
                  <a:ext uri="{FF2B5EF4-FFF2-40B4-BE49-F238E27FC236}">
                    <a16:creationId xmlns:a16="http://schemas.microsoft.com/office/drawing/2014/main" id="{09A74E52-293F-B247-B066-34764693BCE9}"/>
                  </a:ext>
                </a:extLst>
              </p:cNvPr>
              <p:cNvSpPr/>
              <p:nvPr/>
            </p:nvSpPr>
            <p:spPr>
              <a:xfrm>
                <a:off x="3464783" y="4421435"/>
                <a:ext cx="232269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Retail check/ audit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grpSp>
          <p:nvGrpSpPr>
            <p:cNvPr id="55" name="Group 54">
              <a:extLst>
                <a:ext uri="{FF2B5EF4-FFF2-40B4-BE49-F238E27FC236}">
                  <a16:creationId xmlns:a16="http://schemas.microsoft.com/office/drawing/2014/main" id="{072BC5E8-1177-E10B-2625-72347E56C08B}"/>
                </a:ext>
              </a:extLst>
            </p:cNvPr>
            <p:cNvGrpSpPr/>
            <p:nvPr/>
          </p:nvGrpSpPr>
          <p:grpSpPr>
            <a:xfrm>
              <a:off x="9211324" y="4421434"/>
              <a:ext cx="2325565" cy="1943830"/>
              <a:chOff x="9270814" y="4421434"/>
              <a:chExt cx="2325565" cy="1943830"/>
            </a:xfrm>
          </p:grpSpPr>
          <p:sp>
            <p:nvSpPr>
              <p:cNvPr id="29" name="Rounded Rectangle 7">
                <a:extLst>
                  <a:ext uri="{FF2B5EF4-FFF2-40B4-BE49-F238E27FC236}">
                    <a16:creationId xmlns:a16="http://schemas.microsoft.com/office/drawing/2014/main" id="{9B0A3D1F-6A59-6CDB-6322-E126D2CFAEC9}"/>
                  </a:ext>
                </a:extLst>
              </p:cNvPr>
              <p:cNvSpPr/>
              <p:nvPr/>
            </p:nvSpPr>
            <p:spPr>
              <a:xfrm>
                <a:off x="9270814"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Mystery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37" name="Picture 36">
                <a:extLst>
                  <a:ext uri="{FF2B5EF4-FFF2-40B4-BE49-F238E27FC236}">
                    <a16:creationId xmlns:a16="http://schemas.microsoft.com/office/drawing/2014/main" id="{2DC6EC28-0905-FA45-F74E-B89E332125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42210" y="4980317"/>
                <a:ext cx="1984974" cy="1384947"/>
              </a:xfrm>
              <a:prstGeom prst="rect">
                <a:avLst/>
              </a:prstGeom>
            </p:spPr>
          </p:pic>
        </p:grpSp>
      </p:grpSp>
      <p:grpSp>
        <p:nvGrpSpPr>
          <p:cNvPr id="57" name="Group 56">
            <a:extLst>
              <a:ext uri="{FF2B5EF4-FFF2-40B4-BE49-F238E27FC236}">
                <a16:creationId xmlns:a16="http://schemas.microsoft.com/office/drawing/2014/main" id="{EBCC9982-1409-32C2-1A94-3C9C1517829A}"/>
              </a:ext>
            </a:extLst>
          </p:cNvPr>
          <p:cNvGrpSpPr/>
          <p:nvPr/>
        </p:nvGrpSpPr>
        <p:grpSpPr>
          <a:xfrm>
            <a:off x="578124" y="1681022"/>
            <a:ext cx="11118382" cy="1939132"/>
            <a:chOff x="578124" y="1681022"/>
            <a:chExt cx="11118382" cy="1939132"/>
          </a:xfrm>
        </p:grpSpPr>
        <p:grpSp>
          <p:nvGrpSpPr>
            <p:cNvPr id="50" name="Group 49">
              <a:extLst>
                <a:ext uri="{FF2B5EF4-FFF2-40B4-BE49-F238E27FC236}">
                  <a16:creationId xmlns:a16="http://schemas.microsoft.com/office/drawing/2014/main" id="{2A0C3538-A541-5FED-F625-C9020E748C7D}"/>
                </a:ext>
              </a:extLst>
            </p:cNvPr>
            <p:cNvGrpSpPr/>
            <p:nvPr/>
          </p:nvGrpSpPr>
          <p:grpSpPr>
            <a:xfrm>
              <a:off x="6387025" y="1681022"/>
              <a:ext cx="2322685" cy="1933641"/>
              <a:chOff x="6387025" y="1681022"/>
              <a:chExt cx="2322685" cy="1933641"/>
            </a:xfrm>
          </p:grpSpPr>
          <p:sp>
            <p:nvSpPr>
              <p:cNvPr id="11" name="Rounded Rectangle 7">
                <a:extLst>
                  <a:ext uri="{FF2B5EF4-FFF2-40B4-BE49-F238E27FC236}">
                    <a16:creationId xmlns:a16="http://schemas.microsoft.com/office/drawing/2014/main" id="{E49932B9-FDD5-DB2A-50D3-BD1A2B42ED9C}"/>
                  </a:ext>
                </a:extLst>
              </p:cNvPr>
              <p:cNvSpPr/>
              <p:nvPr/>
            </p:nvSpPr>
            <p:spPr>
              <a:xfrm>
                <a:off x="6387025" y="1681022"/>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Home Usage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9" name="Picture 8">
                <a:extLst>
                  <a:ext uri="{FF2B5EF4-FFF2-40B4-BE49-F238E27FC236}">
                    <a16:creationId xmlns:a16="http://schemas.microsoft.com/office/drawing/2014/main" id="{3AB0D748-AD82-C22B-5A78-7A8FB79AA2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28" y="2224286"/>
                <a:ext cx="1601081" cy="1390377"/>
              </a:xfrm>
              <a:prstGeom prst="rect">
                <a:avLst/>
              </a:prstGeom>
            </p:spPr>
          </p:pic>
        </p:grpSp>
        <p:grpSp>
          <p:nvGrpSpPr>
            <p:cNvPr id="48" name="Group 47">
              <a:extLst>
                <a:ext uri="{FF2B5EF4-FFF2-40B4-BE49-F238E27FC236}">
                  <a16:creationId xmlns:a16="http://schemas.microsoft.com/office/drawing/2014/main" id="{938797DA-DC9B-94B6-11AA-D31DF0AE6A50}"/>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93DF4B6A-816B-3110-7F66-79F6E3376E64}"/>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F2D07751-3EA6-FD6A-B2F5-16D062F083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63C939FD-3827-6B41-B8ED-0D4B5EB97C5D}"/>
                </a:ext>
              </a:extLst>
            </p:cNvPr>
            <p:cNvGrpSpPr/>
            <p:nvPr/>
          </p:nvGrpSpPr>
          <p:grpSpPr>
            <a:xfrm>
              <a:off x="3269366" y="1681022"/>
              <a:ext cx="2754284" cy="1933640"/>
              <a:chOff x="3248996" y="1681023"/>
              <a:chExt cx="2754284" cy="1933640"/>
            </a:xfrm>
          </p:grpSpPr>
          <p:sp>
            <p:nvSpPr>
              <p:cNvPr id="6" name="Rounded Rectangle 7">
                <a:extLst>
                  <a:ext uri="{FF2B5EF4-FFF2-40B4-BE49-F238E27FC236}">
                    <a16:creationId xmlns:a16="http://schemas.microsoft.com/office/drawing/2014/main" id="{6A9FD9A9-CEA4-383F-FF81-3437A5B7D323}"/>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Focus Group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6837E92A-2757-CEED-EF96-397B606678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8996" y="2231259"/>
                <a:ext cx="2754284" cy="1383404"/>
              </a:xfrm>
              <a:prstGeom prst="rect">
                <a:avLst/>
              </a:prstGeom>
            </p:spPr>
          </p:pic>
        </p:grpSp>
        <p:grpSp>
          <p:nvGrpSpPr>
            <p:cNvPr id="51" name="Group 50">
              <a:extLst>
                <a:ext uri="{FF2B5EF4-FFF2-40B4-BE49-F238E27FC236}">
                  <a16:creationId xmlns:a16="http://schemas.microsoft.com/office/drawing/2014/main" id="{4B34C180-32A5-0CD1-9CDE-6912B1798211}"/>
                </a:ext>
              </a:extLst>
            </p:cNvPr>
            <p:cNvGrpSpPr/>
            <p:nvPr/>
          </p:nvGrpSpPr>
          <p:grpSpPr>
            <a:xfrm>
              <a:off x="9271555" y="1681022"/>
              <a:ext cx="2424951" cy="1933640"/>
              <a:chOff x="9257083" y="1692781"/>
              <a:chExt cx="2424951" cy="1933640"/>
            </a:xfrm>
          </p:grpSpPr>
          <p:sp>
            <p:nvSpPr>
              <p:cNvPr id="46" name="Rounded Rectangle 7">
                <a:extLst>
                  <a:ext uri="{FF2B5EF4-FFF2-40B4-BE49-F238E27FC236}">
                    <a16:creationId xmlns:a16="http://schemas.microsoft.com/office/drawing/2014/main" id="{8BA2A142-F74D-E4E2-45A3-351A37AC5A9C}"/>
                  </a:ext>
                </a:extLst>
              </p:cNvPr>
              <p:cNvSpPr/>
              <p:nvPr/>
            </p:nvSpPr>
            <p:spPr>
              <a:xfrm>
                <a:off x="9274415" y="1692781"/>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Central Location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47" name="Picture 46">
                <a:extLst>
                  <a:ext uri="{FF2B5EF4-FFF2-40B4-BE49-F238E27FC236}">
                    <a16:creationId xmlns:a16="http://schemas.microsoft.com/office/drawing/2014/main" id="{4178A73F-37CD-2489-DFB8-57EF9C8335C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57083" y="2251668"/>
                <a:ext cx="2424951" cy="1374753"/>
              </a:xfrm>
              <a:prstGeom prst="rect">
                <a:avLst/>
              </a:prstGeom>
            </p:spPr>
          </p:pic>
        </p:grpSp>
      </p:grpSp>
    </p:spTree>
    <p:extLst>
      <p:ext uri="{BB962C8B-B14F-4D97-AF65-F5344CB8AC3E}">
        <p14:creationId xmlns:p14="http://schemas.microsoft.com/office/powerpoint/2010/main" val="3009401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E52E-1072-BA54-8213-032172A24C53}"/>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C27832DA-1FE5-178F-C9A2-3914A5F11D8E}"/>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F36521"/>
                </a:solidFill>
                <a:effectLst/>
                <a:uLnTx/>
                <a:uFillTx/>
                <a:latin typeface="Montserrat" pitchFamily="2" charset="77"/>
                <a:ea typeface="+mn-ea"/>
                <a:cs typeface="+mn-cs"/>
              </a:rPr>
              <a:t>(B2B)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48" name="Group 47">
            <a:extLst>
              <a:ext uri="{FF2B5EF4-FFF2-40B4-BE49-F238E27FC236}">
                <a16:creationId xmlns:a16="http://schemas.microsoft.com/office/drawing/2014/main" id="{0454D5B8-7590-C800-EB9C-0D69D44965DC}"/>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A05E6735-6149-AAB9-9293-1B468403AD41}"/>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98F1B101-C3E2-E999-B23A-93AFB4BAD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E141B61E-3502-44E6-EF9B-ADDF7611D420}"/>
              </a:ext>
            </a:extLst>
          </p:cNvPr>
          <p:cNvGrpSpPr/>
          <p:nvPr/>
        </p:nvGrpSpPr>
        <p:grpSpPr>
          <a:xfrm>
            <a:off x="3485161" y="1681023"/>
            <a:ext cx="2322687" cy="1933640"/>
            <a:chOff x="3464791" y="1681023"/>
            <a:chExt cx="2322687" cy="1933640"/>
          </a:xfrm>
        </p:grpSpPr>
        <p:sp>
          <p:nvSpPr>
            <p:cNvPr id="6" name="Rounded Rectangle 7">
              <a:extLst>
                <a:ext uri="{FF2B5EF4-FFF2-40B4-BE49-F238E27FC236}">
                  <a16:creationId xmlns:a16="http://schemas.microsoft.com/office/drawing/2014/main" id="{D5DE68EB-7697-BA49-7873-288349A54471}"/>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In-depth Interview</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89FDF12D-6DD6-8444-D210-03D8947150B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73493" y="2231259"/>
              <a:ext cx="1505290" cy="1383404"/>
            </a:xfrm>
            <a:prstGeom prst="rect">
              <a:avLst/>
            </a:prstGeom>
          </p:spPr>
        </p:pic>
      </p:grpSp>
      <p:sp>
        <p:nvSpPr>
          <p:cNvPr id="4" name="Rounded Rectangle 7">
            <a:extLst>
              <a:ext uri="{FF2B5EF4-FFF2-40B4-BE49-F238E27FC236}">
                <a16:creationId xmlns:a16="http://schemas.microsoft.com/office/drawing/2014/main" id="{F7130698-7FF2-BF5E-8B54-0D6655C269D5}"/>
              </a:ext>
            </a:extLst>
          </p:cNvPr>
          <p:cNvSpPr/>
          <p:nvPr/>
        </p:nvSpPr>
        <p:spPr>
          <a:xfrm>
            <a:off x="6392200"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Competitor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9" name="Rounded Rectangle 7">
            <a:extLst>
              <a:ext uri="{FF2B5EF4-FFF2-40B4-BE49-F238E27FC236}">
                <a16:creationId xmlns:a16="http://schemas.microsoft.com/office/drawing/2014/main" id="{DDCB3AE7-1BEC-A85D-4AA4-CD1C32B07447}"/>
              </a:ext>
            </a:extLst>
          </p:cNvPr>
          <p:cNvSpPr/>
          <p:nvPr/>
        </p:nvSpPr>
        <p:spPr>
          <a:xfrm>
            <a:off x="9299239"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Market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nvGrpSpPr>
          <p:cNvPr id="13" name="Group 12">
            <a:extLst>
              <a:ext uri="{FF2B5EF4-FFF2-40B4-BE49-F238E27FC236}">
                <a16:creationId xmlns:a16="http://schemas.microsoft.com/office/drawing/2014/main" id="{A61072E8-5776-64FD-C6C1-FAF200D92D2E}"/>
              </a:ext>
            </a:extLst>
          </p:cNvPr>
          <p:cNvGrpSpPr/>
          <p:nvPr/>
        </p:nvGrpSpPr>
        <p:grpSpPr>
          <a:xfrm>
            <a:off x="9371852" y="2231259"/>
            <a:ext cx="2177459" cy="1383404"/>
            <a:chOff x="9333546" y="2231259"/>
            <a:chExt cx="2177459" cy="1383404"/>
          </a:xfrm>
        </p:grpSpPr>
        <p:pic>
          <p:nvPicPr>
            <p:cNvPr id="5" name="Picture 4">
              <a:extLst>
                <a:ext uri="{FF2B5EF4-FFF2-40B4-BE49-F238E27FC236}">
                  <a16:creationId xmlns:a16="http://schemas.microsoft.com/office/drawing/2014/main" id="{C0E6EE9E-B14C-69FE-F8B2-A724C3418E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33546" y="2231259"/>
              <a:ext cx="1426739" cy="1383404"/>
            </a:xfrm>
            <a:prstGeom prst="rect">
              <a:avLst/>
            </a:prstGeom>
          </p:spPr>
        </p:pic>
        <p:pic>
          <p:nvPicPr>
            <p:cNvPr id="11" name="Picture 4">
              <a:extLst>
                <a:ext uri="{FF2B5EF4-FFF2-40B4-BE49-F238E27FC236}">
                  <a16:creationId xmlns:a16="http://schemas.microsoft.com/office/drawing/2014/main" id="{E7FEFACA-6B31-A3A8-21C7-EFC2381F01A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760285" y="2231259"/>
              <a:ext cx="750720" cy="1383404"/>
            </a:xfrm>
            <a:prstGeom prst="rect">
              <a:avLst/>
            </a:prstGeom>
          </p:spPr>
        </p:pic>
      </p:grpSp>
      <p:pic>
        <p:nvPicPr>
          <p:cNvPr id="94" name="Picture 93">
            <a:extLst>
              <a:ext uri="{FF2B5EF4-FFF2-40B4-BE49-F238E27FC236}">
                <a16:creationId xmlns:a16="http://schemas.microsoft.com/office/drawing/2014/main" id="{E375B74F-DB3F-CB42-5F82-FAA5DF7970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60113" y="2231259"/>
            <a:ext cx="2386859" cy="1383404"/>
          </a:xfrm>
          <a:prstGeom prst="rect">
            <a:avLst/>
          </a:prstGeom>
        </p:spPr>
      </p:pic>
      <p:sp>
        <p:nvSpPr>
          <p:cNvPr id="12" name="Rounded Rectangle 7">
            <a:extLst>
              <a:ext uri="{FF2B5EF4-FFF2-40B4-BE49-F238E27FC236}">
                <a16:creationId xmlns:a16="http://schemas.microsoft.com/office/drawing/2014/main" id="{E1189499-B5BF-103B-B4F8-CBD2D68467EA}"/>
              </a:ext>
            </a:extLst>
          </p:cNvPr>
          <p:cNvSpPr/>
          <p:nvPr/>
        </p:nvSpPr>
        <p:spPr>
          <a:xfrm>
            <a:off x="617338"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ROMI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57" name="Picture 56">
            <a:extLst>
              <a:ext uri="{FF2B5EF4-FFF2-40B4-BE49-F238E27FC236}">
                <a16:creationId xmlns:a16="http://schemas.microsoft.com/office/drawing/2014/main" id="{91E78162-B478-5FEC-FD46-08EBA39453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3824" y="4695317"/>
            <a:ext cx="2409711" cy="1640247"/>
          </a:xfrm>
          <a:prstGeom prst="rect">
            <a:avLst/>
          </a:prstGeom>
        </p:spPr>
      </p:pic>
      <p:pic>
        <p:nvPicPr>
          <p:cNvPr id="58" name="Picture 57">
            <a:extLst>
              <a:ext uri="{FF2B5EF4-FFF2-40B4-BE49-F238E27FC236}">
                <a16:creationId xmlns:a16="http://schemas.microsoft.com/office/drawing/2014/main" id="{9E3785D5-0A94-A2C5-B8F6-E8CD0AD957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85161" y="4633439"/>
            <a:ext cx="2322687" cy="1931609"/>
          </a:xfrm>
          <a:prstGeom prst="rect">
            <a:avLst/>
          </a:prstGeom>
        </p:spPr>
      </p:pic>
      <p:sp>
        <p:nvSpPr>
          <p:cNvPr id="59" name="Rounded Rectangle 7">
            <a:extLst>
              <a:ext uri="{FF2B5EF4-FFF2-40B4-BE49-F238E27FC236}">
                <a16:creationId xmlns:a16="http://schemas.microsoft.com/office/drawing/2014/main" id="{67646A73-89EE-7450-40C4-82A579735138}"/>
              </a:ext>
            </a:extLst>
          </p:cNvPr>
          <p:cNvSpPr/>
          <p:nvPr/>
        </p:nvSpPr>
        <p:spPr>
          <a:xfrm>
            <a:off x="3485163"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Ideation Workshop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75947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7707-447D-31B7-9501-EDED306F2764}"/>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F45A330-38B6-0350-1196-DF047053E052}"/>
              </a:ext>
            </a:extLst>
          </p:cNvPr>
          <p:cNvSpPr txBox="1"/>
          <p:nvPr/>
        </p:nvSpPr>
        <p:spPr>
          <a:xfrm>
            <a:off x="4424602" y="597392"/>
            <a:ext cx="6807200" cy="751937"/>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black"/>
                </a:solidFill>
                <a:effectLst/>
                <a:uLnTx/>
                <a:uFillTx/>
                <a:latin typeface="Montserrat" pitchFamily="2" charset="77"/>
                <a:ea typeface="+mn-ea"/>
                <a:cs typeface="+mn-cs"/>
              </a:rPr>
              <a:t>Mr. Pham Anh Tuan</a:t>
            </a:r>
          </a:p>
        </p:txBody>
      </p:sp>
      <p:sp>
        <p:nvSpPr>
          <p:cNvPr id="54" name="Google Shape;513;p39">
            <a:extLst>
              <a:ext uri="{FF2B5EF4-FFF2-40B4-BE49-F238E27FC236}">
                <a16:creationId xmlns:a16="http://schemas.microsoft.com/office/drawing/2014/main" id="{040D7ADC-4AAC-3549-CA88-795257D9604A}"/>
              </a:ext>
            </a:extLst>
          </p:cNvPr>
          <p:cNvSpPr txBox="1"/>
          <p:nvPr/>
        </p:nvSpPr>
        <p:spPr>
          <a:xfrm>
            <a:off x="4327534" y="1989575"/>
            <a:ext cx="7373475" cy="2262127"/>
          </a:xfrm>
          <a:prstGeom prst="rect">
            <a:avLst/>
          </a:prstGeom>
          <a:noFill/>
          <a:ln>
            <a:noFill/>
          </a:ln>
        </p:spPr>
        <p:txBody>
          <a:bodyPr spcFirstLastPara="1" wrap="square" lIns="90000" tIns="91425" rIns="91425" bIns="91425" anchor="t" anchorCtr="0">
            <a:spAutoFit/>
          </a:bodyPr>
          <a:lstStyle/>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 is a seasoned senior marketing research with over 15 years of expertise,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specializing in B2B marketing research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His focus is on market exploration and penetration studies within various sectors, both locally and regionally. </a:t>
            </a:r>
            <a:r>
              <a:rPr kumimoji="0" lang="en-US" sz="1200" b="0" i="0" u="none" strike="noStrike" kern="1200" cap="none" spc="0" normalizeH="0" baseline="0" noProof="0" dirty="0">
                <a:ln>
                  <a:noFill/>
                </a:ln>
                <a:solidFill>
                  <a:srgbClr val="535353"/>
                </a:solidFill>
                <a:effectLst/>
                <a:uLnTx/>
                <a:uFillTx/>
                <a:latin typeface="Montserrat"/>
                <a:ea typeface="+mn-ea"/>
                <a:cs typeface="+mn-cs"/>
              </a:rPr>
              <a:t>With a </a:t>
            </a:r>
            <a:r>
              <a:rPr kumimoji="0" lang="en-US" sz="1200" b="1" i="0" u="none" strike="noStrike" kern="1200" cap="none" spc="0" normalizeH="0" baseline="0" noProof="0" dirty="0">
                <a:ln>
                  <a:noFill/>
                </a:ln>
                <a:solidFill>
                  <a:srgbClr val="F36521"/>
                </a:solidFill>
                <a:effectLst/>
                <a:uLnTx/>
                <a:uFillTx/>
                <a:latin typeface="Montserrat"/>
                <a:ea typeface="+mn-ea"/>
                <a:cs typeface="+mn-cs"/>
              </a:rPr>
              <a:t>unique blend of IT and market research experience</a:t>
            </a:r>
            <a:r>
              <a:rPr kumimoji="0" lang="en-US" sz="1200" b="0" i="0" u="none" strike="noStrike" kern="1200" cap="none" spc="0" normalizeH="0" baseline="0" noProof="0" dirty="0">
                <a:ln>
                  <a:noFill/>
                </a:ln>
                <a:solidFill>
                  <a:srgbClr val="535353"/>
                </a:solidFill>
                <a:effectLst/>
                <a:uLnTx/>
                <a:uFillTx/>
                <a:latin typeface="Montserrat"/>
                <a:ea typeface="+mn-ea"/>
                <a:cs typeface="+mn-cs"/>
              </a:rPr>
              <a:t>, Tuan leverages his technical skills to </a:t>
            </a:r>
            <a:r>
              <a:rPr kumimoji="0" lang="en-US" sz="1200" i="0" u="none" strike="noStrike" kern="1200" cap="none" spc="0" normalizeH="0" baseline="0" noProof="0" dirty="0">
                <a:ln>
                  <a:noFill/>
                </a:ln>
                <a:solidFill>
                  <a:srgbClr val="535353"/>
                </a:solidFill>
                <a:effectLst/>
                <a:uLnTx/>
                <a:uFillTx/>
                <a:latin typeface="Montserrat"/>
                <a:ea typeface="+mn-ea"/>
                <a:cs typeface="+mn-cs"/>
              </a:rPr>
              <a:t>enhance data analysis and market insights, offering a comprehensive understanding of market dynamics</a:t>
            </a:r>
            <a:r>
              <a:rPr kumimoji="0" lang="en-US" sz="1200" b="0" i="0" u="none" strike="noStrike" kern="1200" cap="none" spc="0" normalizeH="0" baseline="0" noProof="0" dirty="0">
                <a:ln>
                  <a:noFill/>
                </a:ln>
                <a:solidFill>
                  <a:srgbClr val="535353"/>
                </a:solidFill>
                <a:effectLst/>
                <a:uLnTx/>
                <a:uFillTx/>
                <a:latin typeface="Montserrat"/>
                <a:ea typeface="+mn-ea"/>
                <a:cs typeface="+mn-cs"/>
              </a:rPr>
              <a:t>.</a:t>
            </a:r>
            <a:endPar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endParaRP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Renowned for his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sharp analytical skills </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and</a:t>
            </a:r>
            <a:r>
              <a:rPr kumimoji="0" lang="en-SG" sz="1200" b="1"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consultative approach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Tuan has made significant contributions to the understanding of consumer trends and market behaviors. </a:t>
            </a: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Tuan’s expert insights are occasionally featured in local newspapers such as Dan Tri     , Tuoi Tre Online  </a:t>
            </a:r>
            <a:r>
              <a:rPr kumimoji="0" lang="en-SG" sz="1200" b="0" i="0" u="none" strike="noStrike" kern="1200" cap="none" spc="0" normalizeH="0" baseline="0" noProof="0" dirty="0" err="1">
                <a:ln>
                  <a:noFill/>
                </a:ln>
                <a:solidFill>
                  <a:srgbClr val="535353"/>
                </a:solidFill>
                <a:effectLst/>
                <a:uLnTx/>
                <a:uFillTx/>
                <a:latin typeface="Montserrat" pitchFamily="2" charset="77"/>
                <a:ea typeface="Montserrat"/>
                <a:cs typeface="Montserrat"/>
                <a:sym typeface="Montserrat"/>
              </a:rPr>
              <a:t>aaaaaa</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 and on Vietnam primary TV channels		                   , where </a:t>
            </a:r>
            <a:r>
              <a:rPr kumimoji="0" lang="en-US" sz="1200" b="0" i="0" u="none" strike="noStrike" kern="1200" cap="none" spc="0" normalizeH="0" baseline="0" noProof="0" dirty="0">
                <a:ln>
                  <a:noFill/>
                </a:ln>
                <a:solidFill>
                  <a:srgbClr val="535353"/>
                </a:solidFill>
                <a:effectLst/>
                <a:uLnTx/>
                <a:uFillTx/>
                <a:latin typeface="Montserrat"/>
                <a:ea typeface="+mn-ea"/>
                <a:cs typeface="+mn-cs"/>
              </a:rPr>
              <a:t>he shares his perspectives on evolving market landscapes</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t>
            </a:r>
          </a:p>
        </p:txBody>
      </p:sp>
      <p:cxnSp>
        <p:nvCxnSpPr>
          <p:cNvPr id="55" name="Straight Connector 54">
            <a:extLst>
              <a:ext uri="{FF2B5EF4-FFF2-40B4-BE49-F238E27FC236}">
                <a16:creationId xmlns:a16="http://schemas.microsoft.com/office/drawing/2014/main" id="{9A6B3B92-F412-84B4-3C4C-77F07DF45D71}"/>
              </a:ext>
            </a:extLst>
          </p:cNvPr>
          <p:cNvCxnSpPr>
            <a:cxnSpLocks/>
          </p:cNvCxnSpPr>
          <p:nvPr/>
        </p:nvCxnSpPr>
        <p:spPr>
          <a:xfrm flipV="1">
            <a:off x="3953641" y="2110156"/>
            <a:ext cx="0" cy="4223409"/>
          </a:xfrm>
          <a:prstGeom prst="line">
            <a:avLst/>
          </a:prstGeom>
          <a:ln w="381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A1D83B-518E-901C-5A79-4C4B470F299C}"/>
              </a:ext>
            </a:extLst>
          </p:cNvPr>
          <p:cNvCxnSpPr>
            <a:cxnSpLocks/>
          </p:cNvCxnSpPr>
          <p:nvPr/>
        </p:nvCxnSpPr>
        <p:spPr>
          <a:xfrm>
            <a:off x="4424602" y="1402041"/>
            <a:ext cx="5737205" cy="0"/>
          </a:xfrm>
          <a:prstGeom prst="line">
            <a:avLst/>
          </a:prstGeom>
          <a:ln w="28575">
            <a:solidFill>
              <a:srgbClr val="67A34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7994DFE-B40F-7B78-1EC9-B827C82AB3D5}"/>
              </a:ext>
            </a:extLst>
          </p:cNvPr>
          <p:cNvSpPr/>
          <p:nvPr/>
        </p:nvSpPr>
        <p:spPr>
          <a:xfrm>
            <a:off x="4384001" y="1455396"/>
            <a:ext cx="5777806" cy="307777"/>
          </a:xfrm>
          <a:prstGeom prst="rect">
            <a:avLst/>
          </a:prstGeom>
        </p:spPr>
        <p:txBody>
          <a:bodyPr wrap="square" lIns="90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Research Director, Country Manager </a:t>
            </a:r>
            <a:r>
              <a:rPr kumimoji="0" lang="en-SG" sz="1400" b="1" i="0" u="none" strike="noStrike" kern="1200" cap="none" spc="0" normalizeH="0" baseline="0" noProof="0" dirty="0">
                <a:ln>
                  <a:noFill/>
                </a:ln>
                <a:solidFill>
                  <a:srgbClr val="67A341"/>
                </a:solidFill>
                <a:effectLst/>
                <a:uLnTx/>
                <a:uFillTx/>
                <a:latin typeface="Montserrat" pitchFamily="2" charset="77"/>
                <a:ea typeface="Montserrat"/>
                <a:cs typeface="Montserrat"/>
                <a:sym typeface="Montserrat"/>
              </a:rPr>
              <a:t>|</a:t>
            </a:r>
            <a:r>
              <a:rPr kumimoji="0" lang="en-SG" sz="14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 </a:t>
            </a: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VIETNAM</a:t>
            </a:r>
          </a:p>
        </p:txBody>
      </p:sp>
      <p:grpSp>
        <p:nvGrpSpPr>
          <p:cNvPr id="8" name="Group 7">
            <a:extLst>
              <a:ext uri="{FF2B5EF4-FFF2-40B4-BE49-F238E27FC236}">
                <a16:creationId xmlns:a16="http://schemas.microsoft.com/office/drawing/2014/main" id="{3613F5ED-FA21-BD91-AE3A-94ED0C2DC391}"/>
              </a:ext>
            </a:extLst>
          </p:cNvPr>
          <p:cNvGrpSpPr/>
          <p:nvPr/>
        </p:nvGrpSpPr>
        <p:grpSpPr>
          <a:xfrm>
            <a:off x="4327533" y="4128289"/>
            <a:ext cx="7373476" cy="2085836"/>
            <a:chOff x="4327533" y="4128289"/>
            <a:chExt cx="7373476" cy="2085836"/>
          </a:xfrm>
        </p:grpSpPr>
        <p:pic>
          <p:nvPicPr>
            <p:cNvPr id="22" name="Picture 21">
              <a:extLst>
                <a:ext uri="{FF2B5EF4-FFF2-40B4-BE49-F238E27FC236}">
                  <a16:creationId xmlns:a16="http://schemas.microsoft.com/office/drawing/2014/main" id="{C2CCA442-CA7F-8665-DDB5-784311140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4600" y="4128289"/>
              <a:ext cx="7207104" cy="775113"/>
            </a:xfrm>
            <a:prstGeom prst="rect">
              <a:avLst/>
            </a:prstGeom>
          </p:spPr>
        </p:pic>
        <p:pic>
          <p:nvPicPr>
            <p:cNvPr id="23" name="Picture 22">
              <a:extLst>
                <a:ext uri="{FF2B5EF4-FFF2-40B4-BE49-F238E27FC236}">
                  <a16:creationId xmlns:a16="http://schemas.microsoft.com/office/drawing/2014/main" id="{128F8941-85EF-31E9-DDF2-A78715F305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7533" y="4937989"/>
              <a:ext cx="2409559" cy="1276136"/>
            </a:xfrm>
            <a:prstGeom prst="rect">
              <a:avLst/>
            </a:prstGeom>
            <a:ln>
              <a:solidFill>
                <a:schemeClr val="accent2"/>
              </a:solidFill>
            </a:ln>
          </p:spPr>
        </p:pic>
        <p:pic>
          <p:nvPicPr>
            <p:cNvPr id="24" name="Picture 23">
              <a:extLst>
                <a:ext uri="{FF2B5EF4-FFF2-40B4-BE49-F238E27FC236}">
                  <a16:creationId xmlns:a16="http://schemas.microsoft.com/office/drawing/2014/main" id="{82B590F0-00C3-95B1-4F5F-F9A39B5CD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2342" y="4937989"/>
              <a:ext cx="2409559" cy="1276136"/>
            </a:xfrm>
            <a:prstGeom prst="rect">
              <a:avLst/>
            </a:prstGeom>
            <a:ln>
              <a:solidFill>
                <a:schemeClr val="accent2"/>
              </a:solidFill>
            </a:ln>
          </p:spPr>
        </p:pic>
        <p:pic>
          <p:nvPicPr>
            <p:cNvPr id="25" name="Picture 24">
              <a:extLst>
                <a:ext uri="{FF2B5EF4-FFF2-40B4-BE49-F238E27FC236}">
                  <a16:creationId xmlns:a16="http://schemas.microsoft.com/office/drawing/2014/main" id="{83B64459-7BA4-9E34-BE06-27271A48FD5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28801" y="4937989"/>
              <a:ext cx="2372208" cy="1259886"/>
            </a:xfrm>
            <a:prstGeom prst="rect">
              <a:avLst/>
            </a:prstGeom>
            <a:ln>
              <a:solidFill>
                <a:schemeClr val="accent2"/>
              </a:solidFill>
            </a:ln>
          </p:spPr>
        </p:pic>
      </p:grpSp>
      <p:pic>
        <p:nvPicPr>
          <p:cNvPr id="5" name="Picture 4">
            <a:extLst>
              <a:ext uri="{FF2B5EF4-FFF2-40B4-BE49-F238E27FC236}">
                <a16:creationId xmlns:a16="http://schemas.microsoft.com/office/drawing/2014/main" id="{9070FDC7-9654-2545-65A3-3993DF3899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875" t="4756" r="-1612" b="1302"/>
          <a:stretch/>
        </p:blipFill>
        <p:spPr>
          <a:xfrm>
            <a:off x="8900095" y="3694191"/>
            <a:ext cx="569527" cy="203297"/>
          </a:xfrm>
          <a:prstGeom prst="rect">
            <a:avLst/>
          </a:prstGeom>
        </p:spPr>
      </p:pic>
      <p:pic>
        <p:nvPicPr>
          <p:cNvPr id="6" name="Picture 5">
            <a:extLst>
              <a:ext uri="{FF2B5EF4-FFF2-40B4-BE49-F238E27FC236}">
                <a16:creationId xmlns:a16="http://schemas.microsoft.com/office/drawing/2014/main" id="{D63C9830-15D4-F1E5-853C-210B5B9BF591}"/>
              </a:ext>
            </a:extLst>
          </p:cNvPr>
          <p:cNvPicPr>
            <a:picLocks noChangeAspect="1"/>
          </p:cNvPicPr>
          <p:nvPr/>
        </p:nvPicPr>
        <p:blipFill>
          <a:blip r:embed="rId8" cstate="screen">
            <a:extLst>
              <a:ext uri="{28A0092B-C50C-407E-A947-70E740481C1C}">
                <a14:useLocalDpi xmlns:a14="http://schemas.microsoft.com/office/drawing/2010/main"/>
              </a:ext>
            </a:extLst>
          </a:blip>
          <a:srcRect t="1393" b="1393"/>
          <a:stretch/>
        </p:blipFill>
        <p:spPr>
          <a:xfrm>
            <a:off x="9479119" y="3692185"/>
            <a:ext cx="569527" cy="203297"/>
          </a:xfrm>
          <a:prstGeom prst="rect">
            <a:avLst/>
          </a:prstGeom>
        </p:spPr>
      </p:pic>
      <p:pic>
        <p:nvPicPr>
          <p:cNvPr id="7" name="Picture 6">
            <a:extLst>
              <a:ext uri="{FF2B5EF4-FFF2-40B4-BE49-F238E27FC236}">
                <a16:creationId xmlns:a16="http://schemas.microsoft.com/office/drawing/2014/main" id="{4BD76703-0CF0-9CB6-4C89-47F80100D8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9829" r="-4021" b="-5812"/>
          <a:stretch/>
        </p:blipFill>
        <p:spPr>
          <a:xfrm>
            <a:off x="10087325" y="3692185"/>
            <a:ext cx="569527" cy="203297"/>
          </a:xfrm>
          <a:prstGeom prst="rect">
            <a:avLst/>
          </a:prstGeom>
        </p:spPr>
      </p:pic>
      <p:pic>
        <p:nvPicPr>
          <p:cNvPr id="3" name="Picture 2">
            <a:extLst>
              <a:ext uri="{FF2B5EF4-FFF2-40B4-BE49-F238E27FC236}">
                <a16:creationId xmlns:a16="http://schemas.microsoft.com/office/drawing/2014/main" id="{424D241D-A1E2-E989-EB5A-8F4AC584F3A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715" t="34847" r="22715" b="32256"/>
          <a:stretch/>
        </p:blipFill>
        <p:spPr>
          <a:xfrm>
            <a:off x="5250776" y="3693168"/>
            <a:ext cx="642358" cy="203297"/>
          </a:xfrm>
          <a:prstGeom prst="rect">
            <a:avLst/>
          </a:prstGeom>
        </p:spPr>
      </p:pic>
      <p:pic>
        <p:nvPicPr>
          <p:cNvPr id="4" name="Picture 3" descr="A green and white sign&#10;&#10;Description automatically generated with medium confidence">
            <a:extLst>
              <a:ext uri="{FF2B5EF4-FFF2-40B4-BE49-F238E27FC236}">
                <a16:creationId xmlns:a16="http://schemas.microsoft.com/office/drawing/2014/main" id="{E61D3D67-BD81-752C-981F-DB918472B21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17" t="15604" r="31368" b="15175"/>
          <a:stretch/>
        </p:blipFill>
        <p:spPr>
          <a:xfrm>
            <a:off x="10971432" y="3490523"/>
            <a:ext cx="211314" cy="203297"/>
          </a:xfrm>
          <a:prstGeom prst="rect">
            <a:avLst/>
          </a:prstGeom>
        </p:spPr>
      </p:pic>
      <p:sp>
        <p:nvSpPr>
          <p:cNvPr id="26" name="Arc 25">
            <a:extLst>
              <a:ext uri="{FF2B5EF4-FFF2-40B4-BE49-F238E27FC236}">
                <a16:creationId xmlns:a16="http://schemas.microsoft.com/office/drawing/2014/main" id="{6F501E4B-759F-FF3B-F2F0-BDDB0F94D736}"/>
              </a:ext>
            </a:extLst>
          </p:cNvPr>
          <p:cNvSpPr/>
          <p:nvPr/>
        </p:nvSpPr>
        <p:spPr>
          <a:xfrm rot="3762557">
            <a:off x="2142943" y="3587434"/>
            <a:ext cx="1070857" cy="1512385"/>
          </a:xfrm>
          <a:prstGeom prst="arc">
            <a:avLst>
              <a:gd name="adj1" fmla="val 17634011"/>
              <a:gd name="adj2" fmla="val 21372995"/>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image1.jpeg">
            <a:extLst>
              <a:ext uri="{FF2B5EF4-FFF2-40B4-BE49-F238E27FC236}">
                <a16:creationId xmlns:a16="http://schemas.microsoft.com/office/drawing/2014/main" id="{D7734A71-D0EA-D1AF-B025-284FA02FEBFC}"/>
              </a:ext>
            </a:extLst>
          </p:cNvPr>
          <p:cNvPicPr/>
          <p:nvPr/>
        </p:nvPicPr>
        <p:blipFill>
          <a:blip r:embed="rId12" cstate="screen">
            <a:extLst>
              <a:ext uri="{28A0092B-C50C-407E-A947-70E740481C1C}">
                <a14:useLocalDpi xmlns:a14="http://schemas.microsoft.com/office/drawing/2010/main"/>
              </a:ext>
            </a:extLst>
          </a:blip>
          <a:srcRect/>
          <a:stretch/>
        </p:blipFill>
        <p:spPr>
          <a:xfrm>
            <a:off x="1005683" y="2622570"/>
            <a:ext cx="2273029" cy="2118336"/>
          </a:xfrm>
          <a:prstGeom prst="ellipse">
            <a:avLst/>
          </a:prstGeom>
        </p:spPr>
      </p:pic>
    </p:spTree>
    <p:extLst>
      <p:ext uri="{BB962C8B-B14F-4D97-AF65-F5344CB8AC3E}">
        <p14:creationId xmlns:p14="http://schemas.microsoft.com/office/powerpoint/2010/main" val="2598967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7A1D-4575-44E2-6336-F85FAA8666D7}"/>
            </a:ext>
          </a:extLst>
        </p:cNvPr>
        <p:cNvGrpSpPr/>
        <p:nvPr/>
      </p:nvGrpSpPr>
      <p:grpSpPr>
        <a:xfrm>
          <a:off x="0" y="0"/>
          <a:ext cx="0" cy="0"/>
          <a:chOff x="0" y="0"/>
          <a:chExt cx="0" cy="0"/>
        </a:xfrm>
      </p:grpSpPr>
    </p:spTree>
    <p:extLst>
      <p:ext uri="{BB962C8B-B14F-4D97-AF65-F5344CB8AC3E}">
        <p14:creationId xmlns:p14="http://schemas.microsoft.com/office/powerpoint/2010/main" val="3497980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3D4F-114B-E4A2-CA86-FC5DF6D588E6}"/>
              </a:ext>
            </a:extLst>
          </p:cNvPr>
          <p:cNvSpPr>
            <a:spLocks noGrp="1"/>
          </p:cNvSpPr>
          <p:nvPr>
            <p:ph type="title"/>
          </p:nvPr>
        </p:nvSpPr>
        <p:spPr/>
        <p:txBody>
          <a:bodyPr>
            <a:normAutofit/>
          </a:bodyPr>
          <a:lstStyle/>
          <a:p>
            <a:r>
              <a:rPr lang="en-US" dirty="0"/>
              <a:t>Market Landscape &amp; Context</a:t>
            </a:r>
          </a:p>
        </p:txBody>
      </p:sp>
      <p:sp>
        <p:nvSpPr>
          <p:cNvPr id="3" name="Text Placeholder 2">
            <a:extLst>
              <a:ext uri="{FF2B5EF4-FFF2-40B4-BE49-F238E27FC236}">
                <a16:creationId xmlns:a16="http://schemas.microsoft.com/office/drawing/2014/main" id="{00827735-3BA4-4CAB-13F3-212B591F6370}"/>
              </a:ext>
            </a:extLst>
          </p:cNvPr>
          <p:cNvSpPr>
            <a:spLocks noGrp="1"/>
          </p:cNvSpPr>
          <p:nvPr>
            <p:ph type="body" sz="quarter" idx="10"/>
          </p:nvPr>
        </p:nvSpPr>
        <p:spPr>
          <a:xfrm>
            <a:off x="653698" y="1805894"/>
            <a:ext cx="11219513" cy="1593700"/>
          </a:xfrm>
        </p:spPr>
        <p:txBody>
          <a:bodyPr>
            <a:noAutofit/>
          </a:bodyPr>
          <a:lstStyle/>
          <a:p>
            <a:pPr>
              <a:lnSpc>
                <a:spcPct val="150000"/>
              </a:lnSpc>
            </a:pPr>
            <a:r>
              <a:rPr lang="en-US" sz="1100" b="1" i="1" dirty="0"/>
              <a:t>Zero-alcohol driving laws and anticipated tax increases </a:t>
            </a:r>
            <a:r>
              <a:rPr lang="en-US" sz="1100" i="1" dirty="0"/>
              <a:t>have fundamentally</a:t>
            </a:r>
            <a:r>
              <a:rPr lang="en-US" sz="1100" b="1" i="1" dirty="0"/>
              <a:t> reshaped consumption patterns</a:t>
            </a:r>
            <a:r>
              <a:rPr lang="en-US" sz="1100" i="1" dirty="0"/>
              <a:t>, pushing beer drinking from restaurants and bars into homes. While Tet remains a "must-celebrate" occasion, consumers are approaching it with </a:t>
            </a:r>
            <a:r>
              <a:rPr lang="en-US" sz="1100" b="1" i="1" dirty="0"/>
              <a:t>more pragmatism,</a:t>
            </a:r>
            <a:r>
              <a:rPr lang="en-US" sz="1100" i="1" dirty="0"/>
              <a:t> buying fewer bottles but sometimes trading up to </a:t>
            </a:r>
            <a:r>
              <a:rPr lang="en-US" sz="1100" b="1" i="1" dirty="0"/>
              <a:t>premium or craft options for gifting</a:t>
            </a:r>
            <a:r>
              <a:rPr lang="en-US" sz="1100" i="1" dirty="0"/>
              <a:t>, while </a:t>
            </a:r>
            <a:r>
              <a:rPr lang="en-US" sz="1100" b="1" i="1" dirty="0"/>
              <a:t>mainstream brands dominate family gatherings.</a:t>
            </a:r>
            <a:r>
              <a:rPr lang="en-US" sz="1100" i="1" dirty="0"/>
              <a:t> Despite brand marketing push, consumers fundamentally </a:t>
            </a:r>
            <a:r>
              <a:rPr lang="en-US" sz="1100" b="1" i="1" dirty="0"/>
              <a:t>reject non-alcoholic beer</a:t>
            </a:r>
            <a:r>
              <a:rPr lang="en-US" sz="1100" i="1" dirty="0"/>
              <a:t> (82% say "without alcohol, it's not beer"), highlighting the gap between corporate strategy and consumer reality.</a:t>
            </a:r>
            <a:endParaRPr lang="en-US" sz="1100" dirty="0">
              <a:solidFill>
                <a:schemeClr val="bg1">
                  <a:lumMod val="50000"/>
                </a:schemeClr>
              </a:solidFill>
            </a:endParaRPr>
          </a:p>
        </p:txBody>
      </p:sp>
      <p:sp>
        <p:nvSpPr>
          <p:cNvPr id="6" name="Rectangle: Rounded Corners 5">
            <a:extLst>
              <a:ext uri="{FF2B5EF4-FFF2-40B4-BE49-F238E27FC236}">
                <a16:creationId xmlns:a16="http://schemas.microsoft.com/office/drawing/2014/main" id="{A9B94386-B08D-82E2-CDA4-C26FC8CE6679}"/>
              </a:ext>
            </a:extLst>
          </p:cNvPr>
          <p:cNvSpPr/>
          <p:nvPr/>
        </p:nvSpPr>
        <p:spPr>
          <a:xfrm>
            <a:off x="708728" y="3246437"/>
            <a:ext cx="4743068" cy="1416076"/>
          </a:xfrm>
          <a:prstGeom prst="roundRect">
            <a:avLst>
              <a:gd name="adj" fmla="val 8275"/>
            </a:avLst>
          </a:prstGeom>
          <a:gradFill>
            <a:gsLst>
              <a:gs pos="0">
                <a:srgbClr val="3F9C31"/>
              </a:gs>
              <a:gs pos="78000">
                <a:srgbClr val="E95000"/>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t>-5.8</a:t>
            </a:r>
            <a:r>
              <a:rPr lang="en-US" sz="2000" b="1" dirty="0"/>
              <a:t>%</a:t>
            </a:r>
            <a:endParaRPr lang="en-US" sz="6600" b="1" dirty="0"/>
          </a:p>
          <a:p>
            <a:r>
              <a:rPr lang="en-US" sz="1200" b="1" dirty="0"/>
              <a:t>Market Contraction</a:t>
            </a:r>
          </a:p>
          <a:p>
            <a:r>
              <a:rPr lang="en-US" sz="1200" dirty="0"/>
              <a:t>Expected Tet 2026 volume decline YoY due to tax increase anticipation and continued regulatory pressure</a:t>
            </a:r>
          </a:p>
        </p:txBody>
      </p:sp>
      <p:sp>
        <p:nvSpPr>
          <p:cNvPr id="7" name="Rectangle: Rounded Corners 6">
            <a:extLst>
              <a:ext uri="{FF2B5EF4-FFF2-40B4-BE49-F238E27FC236}">
                <a16:creationId xmlns:a16="http://schemas.microsoft.com/office/drawing/2014/main" id="{1C5DD2A7-C27C-EB3C-E8D5-3938361D00F0}"/>
              </a:ext>
            </a:extLst>
          </p:cNvPr>
          <p:cNvSpPr/>
          <p:nvPr/>
        </p:nvSpPr>
        <p:spPr>
          <a:xfrm>
            <a:off x="5680953" y="3246437"/>
            <a:ext cx="6192258" cy="1416076"/>
          </a:xfrm>
          <a:prstGeom prst="roundRect">
            <a:avLst>
              <a:gd name="adj" fmla="val 8275"/>
            </a:avLst>
          </a:prstGeom>
          <a:gradFill>
            <a:gsLst>
              <a:gs pos="0">
                <a:srgbClr val="E95000">
                  <a:alpha val="96000"/>
                </a:srgbClr>
              </a:gs>
              <a:gs pos="78000">
                <a:srgbClr val="E95000"/>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t>67</a:t>
            </a:r>
            <a:r>
              <a:rPr lang="en-US" sz="2000" b="1" dirty="0"/>
              <a:t>%</a:t>
            </a:r>
          </a:p>
          <a:p>
            <a:r>
              <a:rPr lang="en-US" sz="1200" b="1" dirty="0"/>
              <a:t>Home Consumption Dominance</a:t>
            </a:r>
          </a:p>
          <a:p>
            <a:r>
              <a:rPr lang="en-US" sz="1200" dirty="0"/>
              <a:t>Of Tet beer consumption now occurs at home, up from 45% in 2019, driven by zero-alcohol laws</a:t>
            </a:r>
          </a:p>
        </p:txBody>
      </p:sp>
      <p:sp>
        <p:nvSpPr>
          <p:cNvPr id="8" name="Rectangle: Rounded Corners 7">
            <a:extLst>
              <a:ext uri="{FF2B5EF4-FFF2-40B4-BE49-F238E27FC236}">
                <a16:creationId xmlns:a16="http://schemas.microsoft.com/office/drawing/2014/main" id="{6334DE24-136C-F04F-7AAA-8F9372671636}"/>
              </a:ext>
            </a:extLst>
          </p:cNvPr>
          <p:cNvSpPr/>
          <p:nvPr/>
        </p:nvSpPr>
        <p:spPr>
          <a:xfrm>
            <a:off x="708728" y="4833257"/>
            <a:ext cx="5387272" cy="1416076"/>
          </a:xfrm>
          <a:prstGeom prst="roundRect">
            <a:avLst>
              <a:gd name="adj" fmla="val 8275"/>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t>42</a:t>
            </a:r>
            <a:r>
              <a:rPr lang="en-US" sz="2000" b="1" dirty="0"/>
              <a:t>%</a:t>
            </a:r>
          </a:p>
          <a:p>
            <a:r>
              <a:rPr lang="en-US" sz="1200" b="1" dirty="0"/>
              <a:t>Selective Premiumization </a:t>
            </a:r>
          </a:p>
          <a:p>
            <a:r>
              <a:rPr lang="en-US" sz="1200" dirty="0"/>
              <a:t>Purchase both mainstream (for family) and premium/craft (for gifting) during Tet. Premium segment (incl. craft/imports) grows to 35.5% despite volume decline.</a:t>
            </a:r>
          </a:p>
        </p:txBody>
      </p:sp>
      <p:sp>
        <p:nvSpPr>
          <p:cNvPr id="9" name="Rectangle: Rounded Corners 8">
            <a:extLst>
              <a:ext uri="{FF2B5EF4-FFF2-40B4-BE49-F238E27FC236}">
                <a16:creationId xmlns:a16="http://schemas.microsoft.com/office/drawing/2014/main" id="{D3F34557-56A5-8EBE-A317-1868381E8531}"/>
              </a:ext>
            </a:extLst>
          </p:cNvPr>
          <p:cNvSpPr/>
          <p:nvPr/>
        </p:nvSpPr>
        <p:spPr>
          <a:xfrm>
            <a:off x="6324602" y="4841469"/>
            <a:ext cx="5548607" cy="1416076"/>
          </a:xfrm>
          <a:prstGeom prst="roundRect">
            <a:avLst>
              <a:gd name="adj" fmla="val 8275"/>
            </a:avLst>
          </a:prstGeom>
          <a:gradFill>
            <a:gsLst>
              <a:gs pos="0">
                <a:srgbClr val="3F9C31"/>
              </a:gs>
              <a:gs pos="78000">
                <a:srgbClr val="E95000"/>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t>82</a:t>
            </a:r>
            <a:r>
              <a:rPr lang="en-US" sz="2000" b="1" dirty="0"/>
              <a:t>%</a:t>
            </a:r>
          </a:p>
          <a:p>
            <a:r>
              <a:rPr lang="en-US" sz="1200" b="1" dirty="0"/>
              <a:t>Non-Alcoholic Rejection</a:t>
            </a:r>
          </a:p>
          <a:p>
            <a:r>
              <a:rPr lang="en-US" sz="1200" dirty="0"/>
              <a:t>Say "without alcohol, it's not beer" — fundamental consumer rejection despite heavy brand push. Only 4.2% actual purchase penetration.</a:t>
            </a:r>
          </a:p>
        </p:txBody>
      </p:sp>
      <p:sp>
        <p:nvSpPr>
          <p:cNvPr id="4" name="TextBox 3">
            <a:extLst>
              <a:ext uri="{FF2B5EF4-FFF2-40B4-BE49-F238E27FC236}">
                <a16:creationId xmlns:a16="http://schemas.microsoft.com/office/drawing/2014/main" id="{0FE60699-D97B-B606-6B66-C558EB3DAFA3}"/>
              </a:ext>
            </a:extLst>
          </p:cNvPr>
          <p:cNvSpPr txBox="1"/>
          <p:nvPr/>
        </p:nvSpPr>
        <p:spPr>
          <a:xfrm>
            <a:off x="576707" y="6471407"/>
            <a:ext cx="9785702" cy="253916"/>
          </a:xfrm>
          <a:prstGeom prst="rect">
            <a:avLst/>
          </a:prstGeom>
          <a:noFill/>
        </p:spPr>
        <p:txBody>
          <a:bodyPr wrap="square">
            <a:spAutoFit/>
          </a:bodyPr>
          <a:lstStyle/>
          <a:p>
            <a:r>
              <a:rPr lang="en-US" sz="1000" i="1" dirty="0">
                <a:solidFill>
                  <a:schemeClr val="tx1">
                    <a:lumMod val="60000"/>
                    <a:lumOff val="40000"/>
                  </a:schemeClr>
                </a:solidFill>
              </a:rPr>
              <a:t>Vietnam Beer Market and Tet 2026 Consumer Trends | InsightAsia Vietnam Primary Research | December 2025</a:t>
            </a:r>
          </a:p>
        </p:txBody>
      </p:sp>
      <p:sp>
        <p:nvSpPr>
          <p:cNvPr id="11" name="TextBox 10">
            <a:extLst>
              <a:ext uri="{FF2B5EF4-FFF2-40B4-BE49-F238E27FC236}">
                <a16:creationId xmlns:a16="http://schemas.microsoft.com/office/drawing/2014/main" id="{93B8389D-87E4-D499-8075-0E310101B4B0}"/>
              </a:ext>
            </a:extLst>
          </p:cNvPr>
          <p:cNvSpPr txBox="1"/>
          <p:nvPr/>
        </p:nvSpPr>
        <p:spPr>
          <a:xfrm>
            <a:off x="653698" y="1364730"/>
            <a:ext cx="11364131" cy="461665"/>
          </a:xfrm>
          <a:prstGeom prst="rect">
            <a:avLst/>
          </a:prstGeom>
          <a:noFill/>
        </p:spPr>
        <p:txBody>
          <a:bodyPr wrap="square">
            <a:spAutoFit/>
          </a:bodyPr>
          <a:lstStyle/>
          <a:p>
            <a:pPr algn="l">
              <a:spcAft>
                <a:spcPts val="1875"/>
              </a:spcAft>
              <a:buNone/>
            </a:pPr>
            <a:r>
              <a:rPr lang="en-US" sz="1200" b="1" i="0" dirty="0">
                <a:solidFill>
                  <a:srgbClr val="3F9C31"/>
                </a:solidFill>
                <a:effectLst/>
                <a:latin typeface="+mj-lt"/>
              </a:rPr>
              <a:t>The "Cautious Celebration" Era: Vietnam's beer market enters Tet 2026 facing a perfect storm of regulatory tightening, economic pressure, and shifting consumer values.</a:t>
            </a:r>
            <a:endParaRPr lang="en-US" sz="1200" b="0" i="0" dirty="0">
              <a:solidFill>
                <a:srgbClr val="3F9C31"/>
              </a:solidFill>
              <a:effectLst/>
              <a:latin typeface="+mj-lt"/>
            </a:endParaRPr>
          </a:p>
        </p:txBody>
      </p:sp>
    </p:spTree>
    <p:extLst>
      <p:ext uri="{BB962C8B-B14F-4D97-AF65-F5344CB8AC3E}">
        <p14:creationId xmlns:p14="http://schemas.microsoft.com/office/powerpoint/2010/main" val="2108938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AE87B-F510-BB43-BDD6-6C542F87A67D}"/>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DC446EA-E7AB-8E6D-6AF8-59E056F0B68F}"/>
              </a:ext>
            </a:extLst>
          </p:cNvPr>
          <p:cNvSpPr/>
          <p:nvPr/>
        </p:nvSpPr>
        <p:spPr>
          <a:xfrm>
            <a:off x="653698" y="2220687"/>
            <a:ext cx="5442302" cy="1751364"/>
          </a:xfrm>
          <a:prstGeom prst="roundRect">
            <a:avLst>
              <a:gd name="adj" fmla="val 918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C1BBDF9-B46F-F030-6690-37318D5DA81D}"/>
              </a:ext>
            </a:extLst>
          </p:cNvPr>
          <p:cNvSpPr/>
          <p:nvPr/>
        </p:nvSpPr>
        <p:spPr>
          <a:xfrm>
            <a:off x="6409838" y="2253548"/>
            <a:ext cx="5442302" cy="1751364"/>
          </a:xfrm>
          <a:prstGeom prst="roundRect">
            <a:avLst>
              <a:gd name="adj" fmla="val 9184"/>
            </a:avLst>
          </a:prstGeom>
          <a:solidFill>
            <a:srgbClr val="FBE5D6">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6A71EE-1634-4388-8D5D-07E24DC9B042}"/>
              </a:ext>
            </a:extLst>
          </p:cNvPr>
          <p:cNvSpPr>
            <a:spLocks noGrp="1"/>
          </p:cNvSpPr>
          <p:nvPr>
            <p:ph type="title"/>
          </p:nvPr>
        </p:nvSpPr>
        <p:spPr/>
        <p:txBody>
          <a:bodyPr>
            <a:normAutofit/>
          </a:bodyPr>
          <a:lstStyle/>
          <a:p>
            <a:r>
              <a:rPr lang="en-US" dirty="0"/>
              <a:t>Four Defining Trends Shaping Tet 2026</a:t>
            </a:r>
          </a:p>
        </p:txBody>
      </p:sp>
      <p:sp>
        <p:nvSpPr>
          <p:cNvPr id="4" name="TextBox 3">
            <a:extLst>
              <a:ext uri="{FF2B5EF4-FFF2-40B4-BE49-F238E27FC236}">
                <a16:creationId xmlns:a16="http://schemas.microsoft.com/office/drawing/2014/main" id="{C46FFF14-F305-4EF3-FB0F-98AD52843EAE}"/>
              </a:ext>
            </a:extLst>
          </p:cNvPr>
          <p:cNvSpPr txBox="1"/>
          <p:nvPr/>
        </p:nvSpPr>
        <p:spPr>
          <a:xfrm>
            <a:off x="576707" y="6471407"/>
            <a:ext cx="9785702" cy="253916"/>
          </a:xfrm>
          <a:prstGeom prst="rect">
            <a:avLst/>
          </a:prstGeom>
          <a:noFill/>
        </p:spPr>
        <p:txBody>
          <a:bodyPr wrap="square">
            <a:spAutoFit/>
          </a:bodyPr>
          <a:lstStyle/>
          <a:p>
            <a:r>
              <a:rPr lang="en-US" sz="1000" i="1" dirty="0">
                <a:solidFill>
                  <a:schemeClr val="tx1">
                    <a:lumMod val="60000"/>
                    <a:lumOff val="40000"/>
                  </a:schemeClr>
                </a:solidFill>
              </a:rPr>
              <a:t>Vietnam Beer Market and Tet 2026 Consumer Trends | InsightAsia Vietnam Primary Research | December 2025</a:t>
            </a:r>
          </a:p>
        </p:txBody>
      </p:sp>
      <p:sp>
        <p:nvSpPr>
          <p:cNvPr id="15" name="Rectangle: Rounded Corners 14">
            <a:extLst>
              <a:ext uri="{FF2B5EF4-FFF2-40B4-BE49-F238E27FC236}">
                <a16:creationId xmlns:a16="http://schemas.microsoft.com/office/drawing/2014/main" id="{5B94A476-668A-00EE-C97F-0142F769A149}"/>
              </a:ext>
            </a:extLst>
          </p:cNvPr>
          <p:cNvSpPr/>
          <p:nvPr/>
        </p:nvSpPr>
        <p:spPr>
          <a:xfrm>
            <a:off x="653698" y="4290208"/>
            <a:ext cx="5442302" cy="1751364"/>
          </a:xfrm>
          <a:prstGeom prst="roundRect">
            <a:avLst>
              <a:gd name="adj" fmla="val 9184"/>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87EFF56-529E-2D74-2861-65296E5053F3}"/>
              </a:ext>
            </a:extLst>
          </p:cNvPr>
          <p:cNvSpPr/>
          <p:nvPr/>
        </p:nvSpPr>
        <p:spPr>
          <a:xfrm>
            <a:off x="6412241" y="4290208"/>
            <a:ext cx="5442302" cy="1751364"/>
          </a:xfrm>
          <a:prstGeom prst="roundRect">
            <a:avLst>
              <a:gd name="adj" fmla="val 918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BAB3BB-1743-4E94-8C8B-D73614F86931}"/>
              </a:ext>
            </a:extLst>
          </p:cNvPr>
          <p:cNvSpPr/>
          <p:nvPr/>
        </p:nvSpPr>
        <p:spPr>
          <a:xfrm>
            <a:off x="5084184" y="2780470"/>
            <a:ext cx="2416628" cy="24166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05CFBC6-73EF-1867-063B-DE6012CD14DD}"/>
              </a:ext>
            </a:extLst>
          </p:cNvPr>
          <p:cNvSpPr/>
          <p:nvPr/>
        </p:nvSpPr>
        <p:spPr>
          <a:xfrm>
            <a:off x="5425269" y="3137078"/>
            <a:ext cx="1726216" cy="1726216"/>
          </a:xfrm>
          <a:prstGeom prst="ellipse">
            <a:avLst/>
          </a:prstGeom>
          <a:gradFill>
            <a:gsLst>
              <a:gs pos="27000">
                <a:srgbClr val="FDCC06"/>
              </a:gs>
              <a:gs pos="98000">
                <a:srgbClr val="E95000"/>
              </a:gs>
            </a:gsLst>
            <a:lin ang="9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
            <a:extLst>
              <a:ext uri="{FF2B5EF4-FFF2-40B4-BE49-F238E27FC236}">
                <a16:creationId xmlns:a16="http://schemas.microsoft.com/office/drawing/2014/main" id="{6E2E1F50-08AC-ED7F-8171-5C5EE1511A7C}"/>
              </a:ext>
            </a:extLst>
          </p:cNvPr>
          <p:cNvSpPr/>
          <p:nvPr/>
        </p:nvSpPr>
        <p:spPr>
          <a:xfrm>
            <a:off x="5209554" y="3392171"/>
            <a:ext cx="2165888" cy="568546"/>
          </a:xfrm>
          <a:custGeom>
            <a:avLst/>
            <a:gdLst/>
            <a:ahLst/>
            <a:cxnLst/>
            <a:rect l="l" t="t" r="r" b="b"/>
            <a:pathLst>
              <a:path w="7315200" h="1920240">
                <a:moveTo>
                  <a:pt x="0" y="0"/>
                </a:moveTo>
                <a:lnTo>
                  <a:pt x="7315200" y="0"/>
                </a:lnTo>
                <a:lnTo>
                  <a:pt x="7315200" y="1920240"/>
                </a:lnTo>
                <a:lnTo>
                  <a:pt x="0" y="1920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3">
            <a:extLst>
              <a:ext uri="{FF2B5EF4-FFF2-40B4-BE49-F238E27FC236}">
                <a16:creationId xmlns:a16="http://schemas.microsoft.com/office/drawing/2014/main" id="{A49D7BA6-62E6-D9EE-8152-9F2930008700}"/>
              </a:ext>
            </a:extLst>
          </p:cNvPr>
          <p:cNvSpPr/>
          <p:nvPr/>
        </p:nvSpPr>
        <p:spPr>
          <a:xfrm>
            <a:off x="6195980" y="3656050"/>
            <a:ext cx="1074011" cy="1083492"/>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6E3492FF-EBA6-855B-1C5A-8D9C727D7036}"/>
              </a:ext>
            </a:extLst>
          </p:cNvPr>
          <p:cNvSpPr/>
          <p:nvPr/>
        </p:nvSpPr>
        <p:spPr>
          <a:xfrm>
            <a:off x="5427701" y="3972051"/>
            <a:ext cx="783710" cy="713176"/>
          </a:xfrm>
          <a:custGeom>
            <a:avLst/>
            <a:gdLst/>
            <a:ahLst/>
            <a:cxnLst/>
            <a:rect l="l" t="t" r="r" b="b"/>
            <a:pathLst>
              <a:path w="3246083" h="2953935">
                <a:moveTo>
                  <a:pt x="0" y="0"/>
                </a:moveTo>
                <a:lnTo>
                  <a:pt x="3246083" y="0"/>
                </a:lnTo>
                <a:lnTo>
                  <a:pt x="3246083" y="2953936"/>
                </a:lnTo>
                <a:lnTo>
                  <a:pt x="0" y="2953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477229F-502F-F318-2608-EC0752B18BC9}"/>
              </a:ext>
            </a:extLst>
          </p:cNvPr>
          <p:cNvSpPr txBox="1"/>
          <p:nvPr/>
        </p:nvSpPr>
        <p:spPr>
          <a:xfrm>
            <a:off x="1762091" y="2301866"/>
            <a:ext cx="3329362" cy="1477328"/>
          </a:xfrm>
          <a:prstGeom prst="rect">
            <a:avLst/>
          </a:prstGeom>
          <a:noFill/>
        </p:spPr>
        <p:txBody>
          <a:bodyPr wrap="square">
            <a:spAutoFit/>
          </a:bodyPr>
          <a:lstStyle/>
          <a:p>
            <a:r>
              <a:rPr lang="en-US" sz="5400" b="1" dirty="0">
                <a:solidFill>
                  <a:schemeClr val="bg1"/>
                </a:solidFill>
                <a:latin typeface="+mj-lt"/>
              </a:rPr>
              <a:t>78</a:t>
            </a:r>
            <a:r>
              <a:rPr lang="en-US" b="1" dirty="0">
                <a:solidFill>
                  <a:schemeClr val="bg1"/>
                </a:solidFill>
                <a:latin typeface="+mj-lt"/>
              </a:rPr>
              <a:t>%</a:t>
            </a:r>
          </a:p>
          <a:p>
            <a:pPr>
              <a:buNone/>
            </a:pPr>
            <a:r>
              <a:rPr lang="en-US" sz="1200" b="1" i="0" dirty="0">
                <a:solidFill>
                  <a:schemeClr val="bg1"/>
                </a:solidFill>
                <a:effectLst/>
                <a:latin typeface="+mj-lt"/>
              </a:rPr>
              <a:t>Off-Trade Shift</a:t>
            </a:r>
          </a:p>
          <a:p>
            <a:pPr>
              <a:buNone/>
            </a:pPr>
            <a:r>
              <a:rPr lang="en-US" sz="1200" b="0" i="0" dirty="0">
                <a:solidFill>
                  <a:schemeClr val="bg1"/>
                </a:solidFill>
                <a:effectLst/>
                <a:latin typeface="+mj-lt"/>
              </a:rPr>
              <a:t>Tet beer purchased from modern retail &amp; e-commerce</a:t>
            </a:r>
          </a:p>
        </p:txBody>
      </p:sp>
      <p:grpSp>
        <p:nvGrpSpPr>
          <p:cNvPr id="26" name="Group 25">
            <a:extLst>
              <a:ext uri="{FF2B5EF4-FFF2-40B4-BE49-F238E27FC236}">
                <a16:creationId xmlns:a16="http://schemas.microsoft.com/office/drawing/2014/main" id="{AF960545-F44D-238F-5065-FA1A77433C53}"/>
              </a:ext>
            </a:extLst>
          </p:cNvPr>
          <p:cNvGrpSpPr/>
          <p:nvPr/>
        </p:nvGrpSpPr>
        <p:grpSpPr>
          <a:xfrm>
            <a:off x="389356" y="2475243"/>
            <a:ext cx="1265071" cy="1265071"/>
            <a:chOff x="9628187" y="4603507"/>
            <a:chExt cx="417513" cy="417513"/>
          </a:xfrm>
          <a:solidFill>
            <a:schemeClr val="bg1">
              <a:alpha val="60000"/>
            </a:schemeClr>
          </a:solidFill>
        </p:grpSpPr>
        <p:sp>
          <p:nvSpPr>
            <p:cNvPr id="27" name="Freeform 201">
              <a:extLst>
                <a:ext uri="{FF2B5EF4-FFF2-40B4-BE49-F238E27FC236}">
                  <a16:creationId xmlns:a16="http://schemas.microsoft.com/office/drawing/2014/main" id="{A0F7CA90-BAF8-C046-1604-0A752A87C494}"/>
                </a:ext>
              </a:extLst>
            </p:cNvPr>
            <p:cNvSpPr>
              <a:spLocks noEditPoints="1"/>
            </p:cNvSpPr>
            <p:nvPr/>
          </p:nvSpPr>
          <p:spPr bwMode="auto">
            <a:xfrm>
              <a:off x="9628187" y="4603507"/>
              <a:ext cx="417513" cy="417513"/>
            </a:xfrm>
            <a:custGeom>
              <a:avLst/>
              <a:gdLst>
                <a:gd name="T0" fmla="*/ 852 w 1176"/>
                <a:gd name="T1" fmla="*/ 223 h 1176"/>
                <a:gd name="T2" fmla="*/ 649 w 1176"/>
                <a:gd name="T3" fmla="*/ 223 h 1176"/>
                <a:gd name="T4" fmla="*/ 365 w 1176"/>
                <a:gd name="T5" fmla="*/ 223 h 1176"/>
                <a:gd name="T6" fmla="*/ 162 w 1176"/>
                <a:gd name="T7" fmla="*/ 223 h 1176"/>
                <a:gd name="T8" fmla="*/ 61 w 1176"/>
                <a:gd name="T9" fmla="*/ 142 h 1176"/>
                <a:gd name="T10" fmla="*/ 1135 w 1176"/>
                <a:gd name="T11" fmla="*/ 223 h 1176"/>
                <a:gd name="T12" fmla="*/ 1074 w 1176"/>
                <a:gd name="T13" fmla="*/ 426 h 1176"/>
                <a:gd name="T14" fmla="*/ 1135 w 1176"/>
                <a:gd name="T15" fmla="*/ 264 h 1176"/>
                <a:gd name="T16" fmla="*/ 993 w 1176"/>
                <a:gd name="T17" fmla="*/ 527 h 1176"/>
                <a:gd name="T18" fmla="*/ 264 w 1176"/>
                <a:gd name="T19" fmla="*/ 527 h 1176"/>
                <a:gd name="T20" fmla="*/ 203 w 1176"/>
                <a:gd name="T21" fmla="*/ 690 h 1176"/>
                <a:gd name="T22" fmla="*/ 223 w 1176"/>
                <a:gd name="T23" fmla="*/ 588 h 1176"/>
                <a:gd name="T24" fmla="*/ 122 w 1176"/>
                <a:gd name="T25" fmla="*/ 666 h 1176"/>
                <a:gd name="T26" fmla="*/ 81 w 1176"/>
                <a:gd name="T27" fmla="*/ 1135 h 1176"/>
                <a:gd name="T28" fmla="*/ 102 w 1176"/>
                <a:gd name="T29" fmla="*/ 466 h 1176"/>
                <a:gd name="T30" fmla="*/ 345 w 1176"/>
                <a:gd name="T31" fmla="*/ 425 h 1176"/>
                <a:gd name="T32" fmla="*/ 588 w 1176"/>
                <a:gd name="T33" fmla="*/ 466 h 1176"/>
                <a:gd name="T34" fmla="*/ 831 w 1176"/>
                <a:gd name="T35" fmla="*/ 425 h 1176"/>
                <a:gd name="T36" fmla="*/ 1074 w 1176"/>
                <a:gd name="T37" fmla="*/ 466 h 1176"/>
                <a:gd name="T38" fmla="*/ 993 w 1176"/>
                <a:gd name="T39" fmla="*/ 1135 h 1176"/>
                <a:gd name="T40" fmla="*/ 953 w 1176"/>
                <a:gd name="T41" fmla="*/ 568 h 1176"/>
                <a:gd name="T42" fmla="*/ 304 w 1176"/>
                <a:gd name="T43" fmla="*/ 1135 h 1176"/>
                <a:gd name="T44" fmla="*/ 608 w 1176"/>
                <a:gd name="T45" fmla="*/ 1135 h 1176"/>
                <a:gd name="T46" fmla="*/ 162 w 1176"/>
                <a:gd name="T47" fmla="*/ 762 h 1176"/>
                <a:gd name="T48" fmla="*/ 162 w 1176"/>
                <a:gd name="T49" fmla="*/ 730 h 1176"/>
                <a:gd name="T50" fmla="*/ 162 w 1176"/>
                <a:gd name="T51" fmla="*/ 1005 h 1176"/>
                <a:gd name="T52" fmla="*/ 122 w 1176"/>
                <a:gd name="T53" fmla="*/ 860 h 1176"/>
                <a:gd name="T54" fmla="*/ 122 w 1176"/>
                <a:gd name="T55" fmla="*/ 924 h 1176"/>
                <a:gd name="T56" fmla="*/ 102 w 1176"/>
                <a:gd name="T57" fmla="*/ 588 h 1176"/>
                <a:gd name="T58" fmla="*/ 142 w 1176"/>
                <a:gd name="T59" fmla="*/ 629 h 1176"/>
                <a:gd name="T60" fmla="*/ 162 w 1176"/>
                <a:gd name="T61" fmla="*/ 1063 h 1176"/>
                <a:gd name="T62" fmla="*/ 162 w 1176"/>
                <a:gd name="T63" fmla="*/ 365 h 1176"/>
                <a:gd name="T64" fmla="*/ 41 w 1176"/>
                <a:gd name="T65" fmla="*/ 264 h 1176"/>
                <a:gd name="T66" fmla="*/ 324 w 1176"/>
                <a:gd name="T67" fmla="*/ 365 h 1176"/>
                <a:gd name="T68" fmla="*/ 203 w 1176"/>
                <a:gd name="T69" fmla="*/ 264 h 1176"/>
                <a:gd name="T70" fmla="*/ 486 w 1176"/>
                <a:gd name="T71" fmla="*/ 365 h 1176"/>
                <a:gd name="T72" fmla="*/ 365 w 1176"/>
                <a:gd name="T73" fmla="*/ 264 h 1176"/>
                <a:gd name="T74" fmla="*/ 649 w 1176"/>
                <a:gd name="T75" fmla="*/ 365 h 1176"/>
                <a:gd name="T76" fmla="*/ 527 w 1176"/>
                <a:gd name="T77" fmla="*/ 264 h 1176"/>
                <a:gd name="T78" fmla="*/ 811 w 1176"/>
                <a:gd name="T79" fmla="*/ 365 h 1176"/>
                <a:gd name="T80" fmla="*/ 690 w 1176"/>
                <a:gd name="T81" fmla="*/ 264 h 1176"/>
                <a:gd name="T82" fmla="*/ 973 w 1176"/>
                <a:gd name="T83" fmla="*/ 365 h 1176"/>
                <a:gd name="T84" fmla="*/ 852 w 1176"/>
                <a:gd name="T85" fmla="*/ 264 h 1176"/>
                <a:gd name="T86" fmla="*/ 102 w 1176"/>
                <a:gd name="T87" fmla="*/ 41 h 1176"/>
                <a:gd name="T88" fmla="*/ 102 w 1176"/>
                <a:gd name="T89" fmla="*/ 102 h 1176"/>
                <a:gd name="T90" fmla="*/ 1115 w 1176"/>
                <a:gd name="T91" fmla="*/ 0 h 1176"/>
                <a:gd name="T92" fmla="*/ 0 w 1176"/>
                <a:gd name="T93" fmla="*/ 102 h 1176"/>
                <a:gd name="T94" fmla="*/ 0 w 1176"/>
                <a:gd name="T95" fmla="*/ 365 h 1176"/>
                <a:gd name="T96" fmla="*/ 203 w 1176"/>
                <a:gd name="T97" fmla="*/ 1176 h 1176"/>
                <a:gd name="T98" fmla="*/ 649 w 1176"/>
                <a:gd name="T99" fmla="*/ 1176 h 1176"/>
                <a:gd name="T100" fmla="*/ 1176 w 1176"/>
                <a:gd name="T101" fmla="*/ 365 h 1176"/>
                <a:gd name="T102" fmla="*/ 1176 w 1176"/>
                <a:gd name="T103" fmla="*/ 102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76" h="1176">
                  <a:moveTo>
                    <a:pt x="1014" y="223"/>
                  </a:moveTo>
                  <a:cubicBezTo>
                    <a:pt x="973" y="223"/>
                    <a:pt x="973" y="223"/>
                    <a:pt x="973" y="223"/>
                  </a:cubicBezTo>
                  <a:cubicBezTo>
                    <a:pt x="852" y="223"/>
                    <a:pt x="852" y="223"/>
                    <a:pt x="852" y="223"/>
                  </a:cubicBezTo>
                  <a:cubicBezTo>
                    <a:pt x="811" y="223"/>
                    <a:pt x="811" y="223"/>
                    <a:pt x="811" y="223"/>
                  </a:cubicBezTo>
                  <a:cubicBezTo>
                    <a:pt x="690" y="223"/>
                    <a:pt x="690" y="223"/>
                    <a:pt x="690" y="223"/>
                  </a:cubicBezTo>
                  <a:cubicBezTo>
                    <a:pt x="649" y="223"/>
                    <a:pt x="649" y="223"/>
                    <a:pt x="649" y="223"/>
                  </a:cubicBezTo>
                  <a:cubicBezTo>
                    <a:pt x="527" y="223"/>
                    <a:pt x="527" y="223"/>
                    <a:pt x="527" y="223"/>
                  </a:cubicBezTo>
                  <a:cubicBezTo>
                    <a:pt x="486" y="223"/>
                    <a:pt x="486" y="223"/>
                    <a:pt x="486" y="223"/>
                  </a:cubicBezTo>
                  <a:cubicBezTo>
                    <a:pt x="365" y="223"/>
                    <a:pt x="365" y="223"/>
                    <a:pt x="365" y="223"/>
                  </a:cubicBezTo>
                  <a:cubicBezTo>
                    <a:pt x="324" y="223"/>
                    <a:pt x="324" y="223"/>
                    <a:pt x="324" y="223"/>
                  </a:cubicBezTo>
                  <a:cubicBezTo>
                    <a:pt x="203" y="223"/>
                    <a:pt x="203" y="223"/>
                    <a:pt x="203" y="223"/>
                  </a:cubicBezTo>
                  <a:cubicBezTo>
                    <a:pt x="162" y="223"/>
                    <a:pt x="162" y="223"/>
                    <a:pt x="162" y="223"/>
                  </a:cubicBezTo>
                  <a:cubicBezTo>
                    <a:pt x="41" y="223"/>
                    <a:pt x="41" y="223"/>
                    <a:pt x="41" y="223"/>
                  </a:cubicBezTo>
                  <a:cubicBezTo>
                    <a:pt x="41" y="142"/>
                    <a:pt x="41" y="142"/>
                    <a:pt x="41" y="142"/>
                  </a:cubicBezTo>
                  <a:cubicBezTo>
                    <a:pt x="61" y="142"/>
                    <a:pt x="61" y="142"/>
                    <a:pt x="61" y="142"/>
                  </a:cubicBezTo>
                  <a:cubicBezTo>
                    <a:pt x="1115" y="142"/>
                    <a:pt x="1115" y="142"/>
                    <a:pt x="1115" y="142"/>
                  </a:cubicBezTo>
                  <a:cubicBezTo>
                    <a:pt x="1135" y="142"/>
                    <a:pt x="1135" y="142"/>
                    <a:pt x="1135" y="142"/>
                  </a:cubicBezTo>
                  <a:cubicBezTo>
                    <a:pt x="1135" y="223"/>
                    <a:pt x="1135" y="223"/>
                    <a:pt x="1135" y="223"/>
                  </a:cubicBezTo>
                  <a:lnTo>
                    <a:pt x="1014" y="223"/>
                  </a:lnTo>
                  <a:close/>
                  <a:moveTo>
                    <a:pt x="1135" y="365"/>
                  </a:moveTo>
                  <a:cubicBezTo>
                    <a:pt x="1135" y="399"/>
                    <a:pt x="1108" y="426"/>
                    <a:pt x="1074" y="426"/>
                  </a:cubicBezTo>
                  <a:cubicBezTo>
                    <a:pt x="1041" y="426"/>
                    <a:pt x="1014" y="399"/>
                    <a:pt x="1014" y="365"/>
                  </a:cubicBezTo>
                  <a:cubicBezTo>
                    <a:pt x="1014" y="264"/>
                    <a:pt x="1014" y="264"/>
                    <a:pt x="1014" y="264"/>
                  </a:cubicBezTo>
                  <a:cubicBezTo>
                    <a:pt x="1135" y="264"/>
                    <a:pt x="1135" y="264"/>
                    <a:pt x="1135" y="264"/>
                  </a:cubicBezTo>
                  <a:lnTo>
                    <a:pt x="1135" y="365"/>
                  </a:lnTo>
                  <a:close/>
                  <a:moveTo>
                    <a:pt x="993" y="1135"/>
                  </a:moveTo>
                  <a:cubicBezTo>
                    <a:pt x="993" y="527"/>
                    <a:pt x="993" y="527"/>
                    <a:pt x="993" y="527"/>
                  </a:cubicBezTo>
                  <a:cubicBezTo>
                    <a:pt x="649" y="527"/>
                    <a:pt x="649" y="527"/>
                    <a:pt x="649" y="527"/>
                  </a:cubicBezTo>
                  <a:cubicBezTo>
                    <a:pt x="608" y="527"/>
                    <a:pt x="608" y="527"/>
                    <a:pt x="608" y="527"/>
                  </a:cubicBezTo>
                  <a:cubicBezTo>
                    <a:pt x="264" y="527"/>
                    <a:pt x="264" y="527"/>
                    <a:pt x="264" y="527"/>
                  </a:cubicBezTo>
                  <a:cubicBezTo>
                    <a:pt x="264" y="1135"/>
                    <a:pt x="264" y="1135"/>
                    <a:pt x="264" y="1135"/>
                  </a:cubicBezTo>
                  <a:cubicBezTo>
                    <a:pt x="203" y="1135"/>
                    <a:pt x="203" y="1135"/>
                    <a:pt x="203" y="1135"/>
                  </a:cubicBezTo>
                  <a:cubicBezTo>
                    <a:pt x="203" y="690"/>
                    <a:pt x="203" y="690"/>
                    <a:pt x="203" y="690"/>
                  </a:cubicBezTo>
                  <a:cubicBezTo>
                    <a:pt x="162" y="690"/>
                    <a:pt x="162" y="690"/>
                    <a:pt x="162" y="690"/>
                  </a:cubicBezTo>
                  <a:cubicBezTo>
                    <a:pt x="162" y="666"/>
                    <a:pt x="162" y="666"/>
                    <a:pt x="162" y="666"/>
                  </a:cubicBezTo>
                  <a:cubicBezTo>
                    <a:pt x="197" y="657"/>
                    <a:pt x="223" y="626"/>
                    <a:pt x="223" y="588"/>
                  </a:cubicBezTo>
                  <a:cubicBezTo>
                    <a:pt x="223" y="543"/>
                    <a:pt x="187" y="507"/>
                    <a:pt x="142" y="507"/>
                  </a:cubicBezTo>
                  <a:cubicBezTo>
                    <a:pt x="97" y="507"/>
                    <a:pt x="61" y="543"/>
                    <a:pt x="61" y="588"/>
                  </a:cubicBezTo>
                  <a:cubicBezTo>
                    <a:pt x="61" y="626"/>
                    <a:pt x="87" y="657"/>
                    <a:pt x="122" y="666"/>
                  </a:cubicBezTo>
                  <a:cubicBezTo>
                    <a:pt x="122" y="690"/>
                    <a:pt x="122" y="690"/>
                    <a:pt x="122" y="690"/>
                  </a:cubicBezTo>
                  <a:cubicBezTo>
                    <a:pt x="81" y="690"/>
                    <a:pt x="81" y="690"/>
                    <a:pt x="81" y="690"/>
                  </a:cubicBezTo>
                  <a:cubicBezTo>
                    <a:pt x="81" y="1135"/>
                    <a:pt x="81" y="1135"/>
                    <a:pt x="81" y="1135"/>
                  </a:cubicBezTo>
                  <a:cubicBezTo>
                    <a:pt x="41" y="1135"/>
                    <a:pt x="41" y="1135"/>
                    <a:pt x="41" y="1135"/>
                  </a:cubicBezTo>
                  <a:cubicBezTo>
                    <a:pt x="41" y="446"/>
                    <a:pt x="41" y="446"/>
                    <a:pt x="41" y="446"/>
                  </a:cubicBezTo>
                  <a:cubicBezTo>
                    <a:pt x="57" y="458"/>
                    <a:pt x="79" y="466"/>
                    <a:pt x="102" y="466"/>
                  </a:cubicBezTo>
                  <a:cubicBezTo>
                    <a:pt x="134" y="466"/>
                    <a:pt x="164" y="450"/>
                    <a:pt x="183" y="425"/>
                  </a:cubicBezTo>
                  <a:cubicBezTo>
                    <a:pt x="201" y="450"/>
                    <a:pt x="230" y="466"/>
                    <a:pt x="264" y="466"/>
                  </a:cubicBezTo>
                  <a:cubicBezTo>
                    <a:pt x="297" y="466"/>
                    <a:pt x="326" y="450"/>
                    <a:pt x="345" y="425"/>
                  </a:cubicBezTo>
                  <a:cubicBezTo>
                    <a:pt x="363" y="450"/>
                    <a:pt x="393" y="466"/>
                    <a:pt x="426" y="466"/>
                  </a:cubicBezTo>
                  <a:cubicBezTo>
                    <a:pt x="459" y="466"/>
                    <a:pt x="489" y="450"/>
                    <a:pt x="507" y="425"/>
                  </a:cubicBezTo>
                  <a:cubicBezTo>
                    <a:pt x="525" y="450"/>
                    <a:pt x="555" y="466"/>
                    <a:pt x="588" y="466"/>
                  </a:cubicBezTo>
                  <a:cubicBezTo>
                    <a:pt x="621" y="466"/>
                    <a:pt x="651" y="450"/>
                    <a:pt x="669" y="425"/>
                  </a:cubicBezTo>
                  <a:cubicBezTo>
                    <a:pt x="687" y="450"/>
                    <a:pt x="717" y="466"/>
                    <a:pt x="750" y="466"/>
                  </a:cubicBezTo>
                  <a:cubicBezTo>
                    <a:pt x="783" y="466"/>
                    <a:pt x="813" y="450"/>
                    <a:pt x="831" y="425"/>
                  </a:cubicBezTo>
                  <a:cubicBezTo>
                    <a:pt x="850" y="450"/>
                    <a:pt x="879" y="466"/>
                    <a:pt x="912" y="466"/>
                  </a:cubicBezTo>
                  <a:cubicBezTo>
                    <a:pt x="946" y="466"/>
                    <a:pt x="975" y="450"/>
                    <a:pt x="993" y="425"/>
                  </a:cubicBezTo>
                  <a:cubicBezTo>
                    <a:pt x="1012" y="450"/>
                    <a:pt x="1042" y="466"/>
                    <a:pt x="1074" y="466"/>
                  </a:cubicBezTo>
                  <a:cubicBezTo>
                    <a:pt x="1097" y="466"/>
                    <a:pt x="1119" y="458"/>
                    <a:pt x="1135" y="446"/>
                  </a:cubicBezTo>
                  <a:cubicBezTo>
                    <a:pt x="1135" y="1135"/>
                    <a:pt x="1135" y="1135"/>
                    <a:pt x="1135" y="1135"/>
                  </a:cubicBezTo>
                  <a:lnTo>
                    <a:pt x="993" y="1135"/>
                  </a:lnTo>
                  <a:close/>
                  <a:moveTo>
                    <a:pt x="649" y="1135"/>
                  </a:moveTo>
                  <a:cubicBezTo>
                    <a:pt x="649" y="568"/>
                    <a:pt x="649" y="568"/>
                    <a:pt x="649" y="568"/>
                  </a:cubicBezTo>
                  <a:cubicBezTo>
                    <a:pt x="953" y="568"/>
                    <a:pt x="953" y="568"/>
                    <a:pt x="953" y="568"/>
                  </a:cubicBezTo>
                  <a:cubicBezTo>
                    <a:pt x="953" y="1135"/>
                    <a:pt x="953" y="1135"/>
                    <a:pt x="953" y="1135"/>
                  </a:cubicBezTo>
                  <a:lnTo>
                    <a:pt x="649" y="1135"/>
                  </a:lnTo>
                  <a:close/>
                  <a:moveTo>
                    <a:pt x="304" y="1135"/>
                  </a:moveTo>
                  <a:cubicBezTo>
                    <a:pt x="304" y="568"/>
                    <a:pt x="304" y="568"/>
                    <a:pt x="304" y="568"/>
                  </a:cubicBezTo>
                  <a:cubicBezTo>
                    <a:pt x="608" y="568"/>
                    <a:pt x="608" y="568"/>
                    <a:pt x="608" y="568"/>
                  </a:cubicBezTo>
                  <a:cubicBezTo>
                    <a:pt x="608" y="1135"/>
                    <a:pt x="608" y="1135"/>
                    <a:pt x="608" y="1135"/>
                  </a:cubicBezTo>
                  <a:lnTo>
                    <a:pt x="304" y="1135"/>
                  </a:lnTo>
                  <a:close/>
                  <a:moveTo>
                    <a:pt x="162" y="730"/>
                  </a:moveTo>
                  <a:cubicBezTo>
                    <a:pt x="162" y="762"/>
                    <a:pt x="162" y="762"/>
                    <a:pt x="162" y="762"/>
                  </a:cubicBezTo>
                  <a:cubicBezTo>
                    <a:pt x="122" y="803"/>
                    <a:pt x="122" y="803"/>
                    <a:pt x="122" y="803"/>
                  </a:cubicBezTo>
                  <a:cubicBezTo>
                    <a:pt x="122" y="730"/>
                    <a:pt x="122" y="730"/>
                    <a:pt x="122" y="730"/>
                  </a:cubicBezTo>
                  <a:lnTo>
                    <a:pt x="162" y="730"/>
                  </a:lnTo>
                  <a:close/>
                  <a:moveTo>
                    <a:pt x="122" y="982"/>
                  </a:moveTo>
                  <a:cubicBezTo>
                    <a:pt x="162" y="941"/>
                    <a:pt x="162" y="941"/>
                    <a:pt x="162" y="941"/>
                  </a:cubicBezTo>
                  <a:cubicBezTo>
                    <a:pt x="162" y="1005"/>
                    <a:pt x="162" y="1005"/>
                    <a:pt x="162" y="1005"/>
                  </a:cubicBezTo>
                  <a:cubicBezTo>
                    <a:pt x="122" y="1046"/>
                    <a:pt x="122" y="1046"/>
                    <a:pt x="122" y="1046"/>
                  </a:cubicBezTo>
                  <a:lnTo>
                    <a:pt x="122" y="982"/>
                  </a:lnTo>
                  <a:close/>
                  <a:moveTo>
                    <a:pt x="122" y="860"/>
                  </a:moveTo>
                  <a:cubicBezTo>
                    <a:pt x="162" y="819"/>
                    <a:pt x="162" y="819"/>
                    <a:pt x="162" y="819"/>
                  </a:cubicBezTo>
                  <a:cubicBezTo>
                    <a:pt x="162" y="884"/>
                    <a:pt x="162" y="884"/>
                    <a:pt x="162" y="884"/>
                  </a:cubicBezTo>
                  <a:cubicBezTo>
                    <a:pt x="122" y="924"/>
                    <a:pt x="122" y="924"/>
                    <a:pt x="122" y="924"/>
                  </a:cubicBezTo>
                  <a:lnTo>
                    <a:pt x="122" y="860"/>
                  </a:lnTo>
                  <a:close/>
                  <a:moveTo>
                    <a:pt x="142" y="629"/>
                  </a:moveTo>
                  <a:cubicBezTo>
                    <a:pt x="119" y="629"/>
                    <a:pt x="102" y="610"/>
                    <a:pt x="102" y="588"/>
                  </a:cubicBezTo>
                  <a:cubicBezTo>
                    <a:pt x="102" y="566"/>
                    <a:pt x="119" y="547"/>
                    <a:pt x="142" y="547"/>
                  </a:cubicBezTo>
                  <a:cubicBezTo>
                    <a:pt x="164" y="547"/>
                    <a:pt x="183" y="566"/>
                    <a:pt x="183" y="588"/>
                  </a:cubicBezTo>
                  <a:cubicBezTo>
                    <a:pt x="183" y="610"/>
                    <a:pt x="164" y="629"/>
                    <a:pt x="142" y="629"/>
                  </a:cubicBezTo>
                  <a:close/>
                  <a:moveTo>
                    <a:pt x="122" y="1135"/>
                  </a:moveTo>
                  <a:cubicBezTo>
                    <a:pt x="122" y="1103"/>
                    <a:pt x="122" y="1103"/>
                    <a:pt x="122" y="1103"/>
                  </a:cubicBezTo>
                  <a:cubicBezTo>
                    <a:pt x="162" y="1063"/>
                    <a:pt x="162" y="1063"/>
                    <a:pt x="162" y="1063"/>
                  </a:cubicBezTo>
                  <a:cubicBezTo>
                    <a:pt x="162" y="1135"/>
                    <a:pt x="162" y="1135"/>
                    <a:pt x="162" y="1135"/>
                  </a:cubicBezTo>
                  <a:lnTo>
                    <a:pt x="122" y="1135"/>
                  </a:lnTo>
                  <a:close/>
                  <a:moveTo>
                    <a:pt x="162" y="365"/>
                  </a:moveTo>
                  <a:cubicBezTo>
                    <a:pt x="162" y="399"/>
                    <a:pt x="135" y="426"/>
                    <a:pt x="102" y="426"/>
                  </a:cubicBezTo>
                  <a:cubicBezTo>
                    <a:pt x="68" y="426"/>
                    <a:pt x="41" y="399"/>
                    <a:pt x="41" y="365"/>
                  </a:cubicBezTo>
                  <a:cubicBezTo>
                    <a:pt x="41" y="264"/>
                    <a:pt x="41" y="264"/>
                    <a:pt x="41" y="264"/>
                  </a:cubicBezTo>
                  <a:cubicBezTo>
                    <a:pt x="162" y="264"/>
                    <a:pt x="162" y="264"/>
                    <a:pt x="162" y="264"/>
                  </a:cubicBezTo>
                  <a:lnTo>
                    <a:pt x="162" y="365"/>
                  </a:lnTo>
                  <a:close/>
                  <a:moveTo>
                    <a:pt x="324" y="365"/>
                  </a:moveTo>
                  <a:cubicBezTo>
                    <a:pt x="324" y="399"/>
                    <a:pt x="297" y="426"/>
                    <a:pt x="264" y="426"/>
                  </a:cubicBezTo>
                  <a:cubicBezTo>
                    <a:pt x="230" y="426"/>
                    <a:pt x="203" y="399"/>
                    <a:pt x="203" y="365"/>
                  </a:cubicBezTo>
                  <a:cubicBezTo>
                    <a:pt x="203" y="264"/>
                    <a:pt x="203" y="264"/>
                    <a:pt x="203" y="264"/>
                  </a:cubicBezTo>
                  <a:cubicBezTo>
                    <a:pt x="324" y="264"/>
                    <a:pt x="324" y="264"/>
                    <a:pt x="324" y="264"/>
                  </a:cubicBezTo>
                  <a:lnTo>
                    <a:pt x="324" y="365"/>
                  </a:lnTo>
                  <a:close/>
                  <a:moveTo>
                    <a:pt x="486" y="365"/>
                  </a:moveTo>
                  <a:cubicBezTo>
                    <a:pt x="486" y="399"/>
                    <a:pt x="459" y="426"/>
                    <a:pt x="426" y="426"/>
                  </a:cubicBezTo>
                  <a:cubicBezTo>
                    <a:pt x="392" y="426"/>
                    <a:pt x="365" y="399"/>
                    <a:pt x="365" y="365"/>
                  </a:cubicBezTo>
                  <a:cubicBezTo>
                    <a:pt x="365" y="264"/>
                    <a:pt x="365" y="264"/>
                    <a:pt x="365" y="264"/>
                  </a:cubicBezTo>
                  <a:cubicBezTo>
                    <a:pt x="486" y="264"/>
                    <a:pt x="486" y="264"/>
                    <a:pt x="486" y="264"/>
                  </a:cubicBezTo>
                  <a:lnTo>
                    <a:pt x="486" y="365"/>
                  </a:lnTo>
                  <a:close/>
                  <a:moveTo>
                    <a:pt x="649" y="365"/>
                  </a:moveTo>
                  <a:cubicBezTo>
                    <a:pt x="649" y="399"/>
                    <a:pt x="621" y="426"/>
                    <a:pt x="588" y="426"/>
                  </a:cubicBezTo>
                  <a:cubicBezTo>
                    <a:pt x="555" y="426"/>
                    <a:pt x="527" y="399"/>
                    <a:pt x="527" y="365"/>
                  </a:cubicBezTo>
                  <a:cubicBezTo>
                    <a:pt x="527" y="264"/>
                    <a:pt x="527" y="264"/>
                    <a:pt x="527" y="264"/>
                  </a:cubicBezTo>
                  <a:cubicBezTo>
                    <a:pt x="649" y="264"/>
                    <a:pt x="649" y="264"/>
                    <a:pt x="649" y="264"/>
                  </a:cubicBezTo>
                  <a:lnTo>
                    <a:pt x="649" y="365"/>
                  </a:lnTo>
                  <a:close/>
                  <a:moveTo>
                    <a:pt x="811" y="365"/>
                  </a:moveTo>
                  <a:cubicBezTo>
                    <a:pt x="811" y="399"/>
                    <a:pt x="784" y="426"/>
                    <a:pt x="750" y="426"/>
                  </a:cubicBezTo>
                  <a:cubicBezTo>
                    <a:pt x="717" y="426"/>
                    <a:pt x="690" y="399"/>
                    <a:pt x="690" y="365"/>
                  </a:cubicBezTo>
                  <a:cubicBezTo>
                    <a:pt x="690" y="264"/>
                    <a:pt x="690" y="264"/>
                    <a:pt x="690" y="264"/>
                  </a:cubicBezTo>
                  <a:cubicBezTo>
                    <a:pt x="811" y="264"/>
                    <a:pt x="811" y="264"/>
                    <a:pt x="811" y="264"/>
                  </a:cubicBezTo>
                  <a:lnTo>
                    <a:pt x="811" y="365"/>
                  </a:lnTo>
                  <a:close/>
                  <a:moveTo>
                    <a:pt x="973" y="365"/>
                  </a:moveTo>
                  <a:cubicBezTo>
                    <a:pt x="973" y="399"/>
                    <a:pt x="946" y="426"/>
                    <a:pt x="912" y="426"/>
                  </a:cubicBezTo>
                  <a:cubicBezTo>
                    <a:pt x="879" y="426"/>
                    <a:pt x="852" y="399"/>
                    <a:pt x="852" y="365"/>
                  </a:cubicBezTo>
                  <a:cubicBezTo>
                    <a:pt x="852" y="264"/>
                    <a:pt x="852" y="264"/>
                    <a:pt x="852" y="264"/>
                  </a:cubicBezTo>
                  <a:cubicBezTo>
                    <a:pt x="973" y="264"/>
                    <a:pt x="973" y="264"/>
                    <a:pt x="973" y="264"/>
                  </a:cubicBezTo>
                  <a:lnTo>
                    <a:pt x="973" y="365"/>
                  </a:lnTo>
                  <a:close/>
                  <a:moveTo>
                    <a:pt x="102" y="41"/>
                  </a:moveTo>
                  <a:cubicBezTo>
                    <a:pt x="1074" y="41"/>
                    <a:pt x="1074" y="41"/>
                    <a:pt x="1074" y="41"/>
                  </a:cubicBezTo>
                  <a:cubicBezTo>
                    <a:pt x="1074" y="102"/>
                    <a:pt x="1074" y="102"/>
                    <a:pt x="1074" y="102"/>
                  </a:cubicBezTo>
                  <a:cubicBezTo>
                    <a:pt x="102" y="102"/>
                    <a:pt x="102" y="102"/>
                    <a:pt x="102" y="102"/>
                  </a:cubicBezTo>
                  <a:lnTo>
                    <a:pt x="102" y="41"/>
                  </a:lnTo>
                  <a:close/>
                  <a:moveTo>
                    <a:pt x="1115" y="102"/>
                  </a:moveTo>
                  <a:cubicBezTo>
                    <a:pt x="1115" y="0"/>
                    <a:pt x="1115" y="0"/>
                    <a:pt x="1115" y="0"/>
                  </a:cubicBezTo>
                  <a:cubicBezTo>
                    <a:pt x="61" y="0"/>
                    <a:pt x="61" y="0"/>
                    <a:pt x="61" y="0"/>
                  </a:cubicBezTo>
                  <a:cubicBezTo>
                    <a:pt x="61" y="102"/>
                    <a:pt x="61" y="102"/>
                    <a:pt x="61" y="102"/>
                  </a:cubicBezTo>
                  <a:cubicBezTo>
                    <a:pt x="0" y="102"/>
                    <a:pt x="0" y="102"/>
                    <a:pt x="0" y="102"/>
                  </a:cubicBezTo>
                  <a:cubicBezTo>
                    <a:pt x="0" y="223"/>
                    <a:pt x="0" y="223"/>
                    <a:pt x="0" y="223"/>
                  </a:cubicBezTo>
                  <a:cubicBezTo>
                    <a:pt x="0" y="264"/>
                    <a:pt x="0" y="264"/>
                    <a:pt x="0" y="264"/>
                  </a:cubicBezTo>
                  <a:cubicBezTo>
                    <a:pt x="0" y="365"/>
                    <a:pt x="0" y="365"/>
                    <a:pt x="0" y="365"/>
                  </a:cubicBezTo>
                  <a:cubicBezTo>
                    <a:pt x="0" y="1176"/>
                    <a:pt x="0" y="1176"/>
                    <a:pt x="0" y="1176"/>
                  </a:cubicBezTo>
                  <a:cubicBezTo>
                    <a:pt x="81" y="1176"/>
                    <a:pt x="81" y="1176"/>
                    <a:pt x="81" y="1176"/>
                  </a:cubicBezTo>
                  <a:cubicBezTo>
                    <a:pt x="203" y="1176"/>
                    <a:pt x="203" y="1176"/>
                    <a:pt x="203" y="1176"/>
                  </a:cubicBezTo>
                  <a:cubicBezTo>
                    <a:pt x="264" y="1176"/>
                    <a:pt x="264" y="1176"/>
                    <a:pt x="264" y="1176"/>
                  </a:cubicBezTo>
                  <a:cubicBezTo>
                    <a:pt x="608" y="1176"/>
                    <a:pt x="608" y="1176"/>
                    <a:pt x="608" y="1176"/>
                  </a:cubicBezTo>
                  <a:cubicBezTo>
                    <a:pt x="649" y="1176"/>
                    <a:pt x="649" y="1176"/>
                    <a:pt x="649" y="1176"/>
                  </a:cubicBezTo>
                  <a:cubicBezTo>
                    <a:pt x="993" y="1176"/>
                    <a:pt x="993" y="1176"/>
                    <a:pt x="993" y="1176"/>
                  </a:cubicBezTo>
                  <a:cubicBezTo>
                    <a:pt x="1176" y="1176"/>
                    <a:pt x="1176" y="1176"/>
                    <a:pt x="1176" y="1176"/>
                  </a:cubicBezTo>
                  <a:cubicBezTo>
                    <a:pt x="1176" y="365"/>
                    <a:pt x="1176" y="365"/>
                    <a:pt x="1176" y="365"/>
                  </a:cubicBezTo>
                  <a:cubicBezTo>
                    <a:pt x="1176" y="264"/>
                    <a:pt x="1176" y="264"/>
                    <a:pt x="1176" y="264"/>
                  </a:cubicBezTo>
                  <a:cubicBezTo>
                    <a:pt x="1176" y="223"/>
                    <a:pt x="1176" y="223"/>
                    <a:pt x="1176" y="223"/>
                  </a:cubicBezTo>
                  <a:cubicBezTo>
                    <a:pt x="1176" y="102"/>
                    <a:pt x="1176" y="102"/>
                    <a:pt x="1176" y="102"/>
                  </a:cubicBezTo>
                  <a:lnTo>
                    <a:pt x="1115" y="102"/>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8" name="Freeform 202">
              <a:extLst>
                <a:ext uri="{FF2B5EF4-FFF2-40B4-BE49-F238E27FC236}">
                  <a16:creationId xmlns:a16="http://schemas.microsoft.com/office/drawing/2014/main" id="{6086BBFD-30F7-1558-5F9E-A1655D8C77E0}"/>
                </a:ext>
              </a:extLst>
            </p:cNvPr>
            <p:cNvSpPr>
              <a:spLocks/>
            </p:cNvSpPr>
            <p:nvPr/>
          </p:nvSpPr>
          <p:spPr bwMode="auto">
            <a:xfrm>
              <a:off x="9864725" y="4840044"/>
              <a:ext cx="30163" cy="30163"/>
            </a:xfrm>
            <a:custGeom>
              <a:avLst/>
              <a:gdLst>
                <a:gd name="T0" fmla="*/ 23 w 85"/>
                <a:gd name="T1" fmla="*/ 83 h 83"/>
                <a:gd name="T2" fmla="*/ 37 w 85"/>
                <a:gd name="T3" fmla="*/ 77 h 83"/>
                <a:gd name="T4" fmla="*/ 77 w 85"/>
                <a:gd name="T5" fmla="*/ 37 h 83"/>
                <a:gd name="T6" fmla="*/ 77 w 85"/>
                <a:gd name="T7" fmla="*/ 8 h 83"/>
                <a:gd name="T8" fmla="*/ 48 w 85"/>
                <a:gd name="T9" fmla="*/ 8 h 83"/>
                <a:gd name="T10" fmla="*/ 8 w 85"/>
                <a:gd name="T11" fmla="*/ 48 h 83"/>
                <a:gd name="T12" fmla="*/ 8 w 85"/>
                <a:gd name="T13" fmla="*/ 77 h 83"/>
                <a:gd name="T14" fmla="*/ 23 w 85"/>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3">
                  <a:moveTo>
                    <a:pt x="23" y="83"/>
                  </a:moveTo>
                  <a:cubicBezTo>
                    <a:pt x="28" y="83"/>
                    <a:pt x="33" y="81"/>
                    <a:pt x="37" y="77"/>
                  </a:cubicBezTo>
                  <a:cubicBezTo>
                    <a:pt x="77" y="37"/>
                    <a:pt x="77" y="37"/>
                    <a:pt x="77" y="37"/>
                  </a:cubicBezTo>
                  <a:cubicBezTo>
                    <a:pt x="85" y="29"/>
                    <a:pt x="85" y="16"/>
                    <a:pt x="77" y="8"/>
                  </a:cubicBezTo>
                  <a:cubicBezTo>
                    <a:pt x="69" y="0"/>
                    <a:pt x="57" y="0"/>
                    <a:pt x="48" y="8"/>
                  </a:cubicBezTo>
                  <a:cubicBezTo>
                    <a:pt x="8" y="48"/>
                    <a:pt x="8" y="48"/>
                    <a:pt x="8" y="48"/>
                  </a:cubicBezTo>
                  <a:cubicBezTo>
                    <a:pt x="0" y="57"/>
                    <a:pt x="0" y="69"/>
                    <a:pt x="8" y="77"/>
                  </a:cubicBezTo>
                  <a:cubicBezTo>
                    <a:pt x="12" y="81"/>
                    <a:pt x="17" y="83"/>
                    <a:pt x="23" y="8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9" name="Freeform 203">
              <a:extLst>
                <a:ext uri="{FF2B5EF4-FFF2-40B4-BE49-F238E27FC236}">
                  <a16:creationId xmlns:a16="http://schemas.microsoft.com/office/drawing/2014/main" id="{9721FAAA-A777-2DD7-5546-0008B61FE667}"/>
                </a:ext>
              </a:extLst>
            </p:cNvPr>
            <p:cNvSpPr>
              <a:spLocks/>
            </p:cNvSpPr>
            <p:nvPr/>
          </p:nvSpPr>
          <p:spPr bwMode="auto">
            <a:xfrm>
              <a:off x="9864725" y="4840044"/>
              <a:ext cx="74613" cy="73025"/>
            </a:xfrm>
            <a:custGeom>
              <a:avLst/>
              <a:gdLst>
                <a:gd name="T0" fmla="*/ 170 w 207"/>
                <a:gd name="T1" fmla="*/ 8 h 205"/>
                <a:gd name="T2" fmla="*/ 8 w 207"/>
                <a:gd name="T3" fmla="*/ 170 h 205"/>
                <a:gd name="T4" fmla="*/ 8 w 207"/>
                <a:gd name="T5" fmla="*/ 199 h 205"/>
                <a:gd name="T6" fmla="*/ 23 w 207"/>
                <a:gd name="T7" fmla="*/ 205 h 205"/>
                <a:gd name="T8" fmla="*/ 37 w 207"/>
                <a:gd name="T9" fmla="*/ 199 h 205"/>
                <a:gd name="T10" fmla="*/ 199 w 207"/>
                <a:gd name="T11" fmla="*/ 37 h 205"/>
                <a:gd name="T12" fmla="*/ 199 w 207"/>
                <a:gd name="T13" fmla="*/ 8 h 205"/>
                <a:gd name="T14" fmla="*/ 170 w 207"/>
                <a:gd name="T15" fmla="*/ 8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205">
                  <a:moveTo>
                    <a:pt x="170" y="8"/>
                  </a:moveTo>
                  <a:cubicBezTo>
                    <a:pt x="8" y="170"/>
                    <a:pt x="8" y="170"/>
                    <a:pt x="8" y="170"/>
                  </a:cubicBezTo>
                  <a:cubicBezTo>
                    <a:pt x="0" y="178"/>
                    <a:pt x="0" y="191"/>
                    <a:pt x="8" y="199"/>
                  </a:cubicBezTo>
                  <a:cubicBezTo>
                    <a:pt x="12" y="203"/>
                    <a:pt x="17" y="205"/>
                    <a:pt x="23" y="205"/>
                  </a:cubicBezTo>
                  <a:cubicBezTo>
                    <a:pt x="28" y="205"/>
                    <a:pt x="33" y="203"/>
                    <a:pt x="37" y="199"/>
                  </a:cubicBezTo>
                  <a:cubicBezTo>
                    <a:pt x="199" y="37"/>
                    <a:pt x="199" y="37"/>
                    <a:pt x="199" y="37"/>
                  </a:cubicBezTo>
                  <a:cubicBezTo>
                    <a:pt x="207" y="29"/>
                    <a:pt x="207" y="16"/>
                    <a:pt x="199" y="8"/>
                  </a:cubicBezTo>
                  <a:cubicBezTo>
                    <a:pt x="191" y="0"/>
                    <a:pt x="178" y="0"/>
                    <a:pt x="170" y="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0" name="Freeform 204">
              <a:extLst>
                <a:ext uri="{FF2B5EF4-FFF2-40B4-BE49-F238E27FC236}">
                  <a16:creationId xmlns:a16="http://schemas.microsoft.com/office/drawing/2014/main" id="{FDF3BE5C-156A-D794-CC2C-D96D3AAB21D8}"/>
                </a:ext>
              </a:extLst>
            </p:cNvPr>
            <p:cNvSpPr>
              <a:spLocks/>
            </p:cNvSpPr>
            <p:nvPr/>
          </p:nvSpPr>
          <p:spPr bwMode="auto">
            <a:xfrm>
              <a:off x="9864725" y="4884494"/>
              <a:ext cx="74613" cy="71438"/>
            </a:xfrm>
            <a:custGeom>
              <a:avLst/>
              <a:gdLst>
                <a:gd name="T0" fmla="*/ 170 w 207"/>
                <a:gd name="T1" fmla="*/ 7 h 204"/>
                <a:gd name="T2" fmla="*/ 8 w 207"/>
                <a:gd name="T3" fmla="*/ 170 h 204"/>
                <a:gd name="T4" fmla="*/ 8 w 207"/>
                <a:gd name="T5" fmla="*/ 199 h 204"/>
                <a:gd name="T6" fmla="*/ 23 w 207"/>
                <a:gd name="T7" fmla="*/ 204 h 204"/>
                <a:gd name="T8" fmla="*/ 37 w 207"/>
                <a:gd name="T9" fmla="*/ 199 h 204"/>
                <a:gd name="T10" fmla="*/ 199 w 207"/>
                <a:gd name="T11" fmla="*/ 36 h 204"/>
                <a:gd name="T12" fmla="*/ 199 w 207"/>
                <a:gd name="T13" fmla="*/ 7 h 204"/>
                <a:gd name="T14" fmla="*/ 170 w 207"/>
                <a:gd name="T15" fmla="*/ 7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204">
                  <a:moveTo>
                    <a:pt x="170" y="7"/>
                  </a:moveTo>
                  <a:cubicBezTo>
                    <a:pt x="8" y="170"/>
                    <a:pt x="8" y="170"/>
                    <a:pt x="8" y="170"/>
                  </a:cubicBezTo>
                  <a:cubicBezTo>
                    <a:pt x="0" y="178"/>
                    <a:pt x="0" y="191"/>
                    <a:pt x="8" y="199"/>
                  </a:cubicBezTo>
                  <a:cubicBezTo>
                    <a:pt x="12" y="203"/>
                    <a:pt x="17" y="204"/>
                    <a:pt x="23" y="204"/>
                  </a:cubicBezTo>
                  <a:cubicBezTo>
                    <a:pt x="28" y="204"/>
                    <a:pt x="33" y="203"/>
                    <a:pt x="37" y="199"/>
                  </a:cubicBezTo>
                  <a:cubicBezTo>
                    <a:pt x="199" y="36"/>
                    <a:pt x="199" y="36"/>
                    <a:pt x="199" y="36"/>
                  </a:cubicBezTo>
                  <a:cubicBezTo>
                    <a:pt x="207" y="29"/>
                    <a:pt x="207" y="16"/>
                    <a:pt x="199" y="7"/>
                  </a:cubicBezTo>
                  <a:cubicBezTo>
                    <a:pt x="191" y="0"/>
                    <a:pt x="178" y="0"/>
                    <a:pt x="170" y="7"/>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1" name="Freeform 206">
              <a:extLst>
                <a:ext uri="{FF2B5EF4-FFF2-40B4-BE49-F238E27FC236}">
                  <a16:creationId xmlns:a16="http://schemas.microsoft.com/office/drawing/2014/main" id="{D1658BB0-1206-8C61-C4C6-7655AB787B19}"/>
                </a:ext>
              </a:extLst>
            </p:cNvPr>
            <p:cNvSpPr>
              <a:spLocks/>
            </p:cNvSpPr>
            <p:nvPr/>
          </p:nvSpPr>
          <p:spPr bwMode="auto">
            <a:xfrm>
              <a:off x="9764712" y="4840044"/>
              <a:ext cx="30163" cy="30162"/>
            </a:xfrm>
            <a:custGeom>
              <a:avLst/>
              <a:gdLst>
                <a:gd name="T0" fmla="*/ 22 w 86"/>
                <a:gd name="T1" fmla="*/ 83 h 83"/>
                <a:gd name="T2" fmla="*/ 37 w 86"/>
                <a:gd name="T3" fmla="*/ 77 h 83"/>
                <a:gd name="T4" fmla="*/ 78 w 86"/>
                <a:gd name="T5" fmla="*/ 37 h 83"/>
                <a:gd name="T6" fmla="*/ 78 w 86"/>
                <a:gd name="T7" fmla="*/ 8 h 83"/>
                <a:gd name="T8" fmla="*/ 49 w 86"/>
                <a:gd name="T9" fmla="*/ 8 h 83"/>
                <a:gd name="T10" fmla="*/ 8 w 86"/>
                <a:gd name="T11" fmla="*/ 48 h 83"/>
                <a:gd name="T12" fmla="*/ 8 w 86"/>
                <a:gd name="T13" fmla="*/ 77 h 83"/>
                <a:gd name="T14" fmla="*/ 22 w 86"/>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3">
                  <a:moveTo>
                    <a:pt x="22" y="83"/>
                  </a:moveTo>
                  <a:cubicBezTo>
                    <a:pt x="28" y="83"/>
                    <a:pt x="33" y="81"/>
                    <a:pt x="37" y="77"/>
                  </a:cubicBezTo>
                  <a:cubicBezTo>
                    <a:pt x="78" y="37"/>
                    <a:pt x="78" y="37"/>
                    <a:pt x="78" y="37"/>
                  </a:cubicBezTo>
                  <a:cubicBezTo>
                    <a:pt x="86" y="29"/>
                    <a:pt x="86" y="16"/>
                    <a:pt x="78" y="8"/>
                  </a:cubicBezTo>
                  <a:cubicBezTo>
                    <a:pt x="69" y="0"/>
                    <a:pt x="57" y="0"/>
                    <a:pt x="49" y="8"/>
                  </a:cubicBezTo>
                  <a:cubicBezTo>
                    <a:pt x="8" y="48"/>
                    <a:pt x="8" y="48"/>
                    <a:pt x="8" y="48"/>
                  </a:cubicBezTo>
                  <a:cubicBezTo>
                    <a:pt x="0" y="57"/>
                    <a:pt x="0" y="69"/>
                    <a:pt x="8" y="77"/>
                  </a:cubicBezTo>
                  <a:cubicBezTo>
                    <a:pt x="12" y="81"/>
                    <a:pt x="17" y="83"/>
                    <a:pt x="22" y="8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2" name="Freeform 207">
              <a:extLst>
                <a:ext uri="{FF2B5EF4-FFF2-40B4-BE49-F238E27FC236}">
                  <a16:creationId xmlns:a16="http://schemas.microsoft.com/office/drawing/2014/main" id="{0FADB4C2-4E59-72D2-383B-D38969248B6C}"/>
                </a:ext>
              </a:extLst>
            </p:cNvPr>
            <p:cNvSpPr>
              <a:spLocks/>
            </p:cNvSpPr>
            <p:nvPr/>
          </p:nvSpPr>
          <p:spPr bwMode="auto">
            <a:xfrm>
              <a:off x="9764712" y="4840044"/>
              <a:ext cx="73025" cy="73025"/>
            </a:xfrm>
            <a:custGeom>
              <a:avLst/>
              <a:gdLst>
                <a:gd name="T0" fmla="*/ 171 w 207"/>
                <a:gd name="T1" fmla="*/ 8 h 205"/>
                <a:gd name="T2" fmla="*/ 8 w 207"/>
                <a:gd name="T3" fmla="*/ 170 h 205"/>
                <a:gd name="T4" fmla="*/ 8 w 207"/>
                <a:gd name="T5" fmla="*/ 199 h 205"/>
                <a:gd name="T6" fmla="*/ 22 w 207"/>
                <a:gd name="T7" fmla="*/ 205 h 205"/>
                <a:gd name="T8" fmla="*/ 37 w 207"/>
                <a:gd name="T9" fmla="*/ 199 h 205"/>
                <a:gd name="T10" fmla="*/ 199 w 207"/>
                <a:gd name="T11" fmla="*/ 37 h 205"/>
                <a:gd name="T12" fmla="*/ 199 w 207"/>
                <a:gd name="T13" fmla="*/ 8 h 205"/>
                <a:gd name="T14" fmla="*/ 171 w 207"/>
                <a:gd name="T15" fmla="*/ 8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205">
                  <a:moveTo>
                    <a:pt x="171" y="8"/>
                  </a:moveTo>
                  <a:cubicBezTo>
                    <a:pt x="8" y="170"/>
                    <a:pt x="8" y="170"/>
                    <a:pt x="8" y="170"/>
                  </a:cubicBezTo>
                  <a:cubicBezTo>
                    <a:pt x="0" y="178"/>
                    <a:pt x="0" y="191"/>
                    <a:pt x="8" y="199"/>
                  </a:cubicBezTo>
                  <a:cubicBezTo>
                    <a:pt x="12" y="203"/>
                    <a:pt x="17" y="205"/>
                    <a:pt x="22" y="205"/>
                  </a:cubicBezTo>
                  <a:cubicBezTo>
                    <a:pt x="28" y="205"/>
                    <a:pt x="33" y="203"/>
                    <a:pt x="37" y="199"/>
                  </a:cubicBezTo>
                  <a:cubicBezTo>
                    <a:pt x="199" y="37"/>
                    <a:pt x="199" y="37"/>
                    <a:pt x="199" y="37"/>
                  </a:cubicBezTo>
                  <a:cubicBezTo>
                    <a:pt x="207" y="29"/>
                    <a:pt x="207" y="16"/>
                    <a:pt x="199" y="8"/>
                  </a:cubicBezTo>
                  <a:cubicBezTo>
                    <a:pt x="191" y="0"/>
                    <a:pt x="179" y="0"/>
                    <a:pt x="171" y="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3" name="Freeform 208">
              <a:extLst>
                <a:ext uri="{FF2B5EF4-FFF2-40B4-BE49-F238E27FC236}">
                  <a16:creationId xmlns:a16="http://schemas.microsoft.com/office/drawing/2014/main" id="{F045D4FA-3619-0978-5E73-2904019BFD5E}"/>
                </a:ext>
              </a:extLst>
            </p:cNvPr>
            <p:cNvSpPr>
              <a:spLocks/>
            </p:cNvSpPr>
            <p:nvPr/>
          </p:nvSpPr>
          <p:spPr bwMode="auto">
            <a:xfrm>
              <a:off x="9764712" y="4884494"/>
              <a:ext cx="73025" cy="71437"/>
            </a:xfrm>
            <a:custGeom>
              <a:avLst/>
              <a:gdLst>
                <a:gd name="T0" fmla="*/ 171 w 207"/>
                <a:gd name="T1" fmla="*/ 7 h 204"/>
                <a:gd name="T2" fmla="*/ 8 w 207"/>
                <a:gd name="T3" fmla="*/ 170 h 204"/>
                <a:gd name="T4" fmla="*/ 8 w 207"/>
                <a:gd name="T5" fmla="*/ 199 h 204"/>
                <a:gd name="T6" fmla="*/ 22 w 207"/>
                <a:gd name="T7" fmla="*/ 204 h 204"/>
                <a:gd name="T8" fmla="*/ 37 w 207"/>
                <a:gd name="T9" fmla="*/ 199 h 204"/>
                <a:gd name="T10" fmla="*/ 199 w 207"/>
                <a:gd name="T11" fmla="*/ 36 h 204"/>
                <a:gd name="T12" fmla="*/ 199 w 207"/>
                <a:gd name="T13" fmla="*/ 7 h 204"/>
                <a:gd name="T14" fmla="*/ 171 w 207"/>
                <a:gd name="T15" fmla="*/ 7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204">
                  <a:moveTo>
                    <a:pt x="171" y="7"/>
                  </a:moveTo>
                  <a:cubicBezTo>
                    <a:pt x="8" y="170"/>
                    <a:pt x="8" y="170"/>
                    <a:pt x="8" y="170"/>
                  </a:cubicBezTo>
                  <a:cubicBezTo>
                    <a:pt x="0" y="178"/>
                    <a:pt x="0" y="191"/>
                    <a:pt x="8" y="199"/>
                  </a:cubicBezTo>
                  <a:cubicBezTo>
                    <a:pt x="12" y="203"/>
                    <a:pt x="17" y="204"/>
                    <a:pt x="22" y="204"/>
                  </a:cubicBezTo>
                  <a:cubicBezTo>
                    <a:pt x="28" y="204"/>
                    <a:pt x="33" y="203"/>
                    <a:pt x="37" y="199"/>
                  </a:cubicBezTo>
                  <a:cubicBezTo>
                    <a:pt x="199" y="36"/>
                    <a:pt x="199" y="36"/>
                    <a:pt x="199" y="36"/>
                  </a:cubicBezTo>
                  <a:cubicBezTo>
                    <a:pt x="207" y="29"/>
                    <a:pt x="207" y="16"/>
                    <a:pt x="199" y="7"/>
                  </a:cubicBezTo>
                  <a:cubicBezTo>
                    <a:pt x="191" y="0"/>
                    <a:pt x="179" y="0"/>
                    <a:pt x="171" y="7"/>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41" name="TextBox 40">
            <a:extLst>
              <a:ext uri="{FF2B5EF4-FFF2-40B4-BE49-F238E27FC236}">
                <a16:creationId xmlns:a16="http://schemas.microsoft.com/office/drawing/2014/main" id="{0E8D4DA8-7147-1A8E-EA92-76870AC2984C}"/>
              </a:ext>
            </a:extLst>
          </p:cNvPr>
          <p:cNvSpPr txBox="1"/>
          <p:nvPr/>
        </p:nvSpPr>
        <p:spPr>
          <a:xfrm>
            <a:off x="7441770" y="2306838"/>
            <a:ext cx="3250741" cy="1554272"/>
          </a:xfrm>
          <a:prstGeom prst="rect">
            <a:avLst/>
          </a:prstGeom>
          <a:noFill/>
        </p:spPr>
        <p:txBody>
          <a:bodyPr wrap="square">
            <a:spAutoFit/>
          </a:bodyPr>
          <a:lstStyle/>
          <a:p>
            <a:pPr algn="r">
              <a:spcBef>
                <a:spcPts val="600"/>
              </a:spcBef>
              <a:spcAft>
                <a:spcPts val="600"/>
              </a:spcAft>
              <a:buNone/>
            </a:pPr>
            <a:r>
              <a:rPr lang="en-US" sz="5400" b="1" dirty="0">
                <a:solidFill>
                  <a:srgbClr val="E95000"/>
                </a:solidFill>
                <a:latin typeface="+mj-lt"/>
              </a:rPr>
              <a:t>64</a:t>
            </a:r>
            <a:r>
              <a:rPr lang="en-US" b="1" dirty="0">
                <a:solidFill>
                  <a:srgbClr val="E95000"/>
                </a:solidFill>
                <a:latin typeface="+mj-lt"/>
              </a:rPr>
              <a:t>%</a:t>
            </a:r>
          </a:p>
          <a:p>
            <a:pPr algn="r">
              <a:buNone/>
            </a:pPr>
            <a:r>
              <a:rPr lang="en-US" sz="1200" b="1" dirty="0">
                <a:solidFill>
                  <a:srgbClr val="E95000"/>
                </a:solidFill>
                <a:latin typeface="+mj-lt"/>
              </a:rPr>
              <a:t>Gifting Priority</a:t>
            </a:r>
          </a:p>
          <a:p>
            <a:pPr algn="r">
              <a:buNone/>
            </a:pPr>
            <a:r>
              <a:rPr lang="en-US" sz="1200" dirty="0">
                <a:solidFill>
                  <a:srgbClr val="E95000"/>
                </a:solidFill>
                <a:latin typeface="+mj-lt"/>
              </a:rPr>
              <a:t>Consider beer quality &amp; packaging critical for Tet gifts</a:t>
            </a:r>
          </a:p>
        </p:txBody>
      </p:sp>
      <p:grpSp>
        <p:nvGrpSpPr>
          <p:cNvPr id="42" name="Group 41">
            <a:extLst>
              <a:ext uri="{FF2B5EF4-FFF2-40B4-BE49-F238E27FC236}">
                <a16:creationId xmlns:a16="http://schemas.microsoft.com/office/drawing/2014/main" id="{2644D9E7-1A12-04E4-DFAE-9E8B3AAA82DB}"/>
              </a:ext>
            </a:extLst>
          </p:cNvPr>
          <p:cNvGrpSpPr/>
          <p:nvPr/>
        </p:nvGrpSpPr>
        <p:grpSpPr>
          <a:xfrm flipH="1">
            <a:off x="10821427" y="2450110"/>
            <a:ext cx="1373364" cy="1379061"/>
            <a:chOff x="7623902" y="1660525"/>
            <a:chExt cx="382588" cy="384175"/>
          </a:xfrm>
          <a:solidFill>
            <a:srgbClr val="E95000">
              <a:alpha val="38000"/>
            </a:srgbClr>
          </a:solidFill>
        </p:grpSpPr>
        <p:sp>
          <p:nvSpPr>
            <p:cNvPr id="43" name="Freeform 55">
              <a:extLst>
                <a:ext uri="{FF2B5EF4-FFF2-40B4-BE49-F238E27FC236}">
                  <a16:creationId xmlns:a16="http://schemas.microsoft.com/office/drawing/2014/main" id="{33D5456B-9ED7-A04F-2864-EE4C069E2929}"/>
                </a:ext>
              </a:extLst>
            </p:cNvPr>
            <p:cNvSpPr>
              <a:spLocks noEditPoints="1"/>
            </p:cNvSpPr>
            <p:nvPr/>
          </p:nvSpPr>
          <p:spPr bwMode="auto">
            <a:xfrm>
              <a:off x="7623902" y="1660525"/>
              <a:ext cx="382588" cy="384175"/>
            </a:xfrm>
            <a:custGeom>
              <a:avLst/>
              <a:gdLst>
                <a:gd name="T0" fmla="*/ 351 w 860"/>
                <a:gd name="T1" fmla="*/ 720 h 863"/>
                <a:gd name="T2" fmla="*/ 768 w 860"/>
                <a:gd name="T3" fmla="*/ 568 h 863"/>
                <a:gd name="T4" fmla="*/ 854 w 860"/>
                <a:gd name="T5" fmla="*/ 396 h 863"/>
                <a:gd name="T6" fmla="*/ 778 w 860"/>
                <a:gd name="T7" fmla="*/ 377 h 863"/>
                <a:gd name="T8" fmla="*/ 735 w 860"/>
                <a:gd name="T9" fmla="*/ 265 h 863"/>
                <a:gd name="T10" fmla="*/ 761 w 860"/>
                <a:gd name="T11" fmla="*/ 150 h 863"/>
                <a:gd name="T12" fmla="*/ 666 w 860"/>
                <a:gd name="T13" fmla="*/ 135 h 863"/>
                <a:gd name="T14" fmla="*/ 688 w 860"/>
                <a:gd name="T15" fmla="*/ 82 h 863"/>
                <a:gd name="T16" fmla="*/ 559 w 860"/>
                <a:gd name="T17" fmla="*/ 29 h 863"/>
                <a:gd name="T18" fmla="*/ 503 w 860"/>
                <a:gd name="T19" fmla="*/ 41 h 863"/>
                <a:gd name="T20" fmla="*/ 385 w 860"/>
                <a:gd name="T21" fmla="*/ 90 h 863"/>
                <a:gd name="T22" fmla="*/ 421 w 860"/>
                <a:gd name="T23" fmla="*/ 150 h 863"/>
                <a:gd name="T24" fmla="*/ 304 w 860"/>
                <a:gd name="T25" fmla="*/ 265 h 863"/>
                <a:gd name="T26" fmla="*/ 331 w 860"/>
                <a:gd name="T27" fmla="*/ 446 h 863"/>
                <a:gd name="T28" fmla="*/ 163 w 860"/>
                <a:gd name="T29" fmla="*/ 538 h 863"/>
                <a:gd name="T30" fmla="*/ 0 w 860"/>
                <a:gd name="T31" fmla="*/ 624 h 863"/>
                <a:gd name="T32" fmla="*/ 382 w 860"/>
                <a:gd name="T33" fmla="*/ 753 h 863"/>
                <a:gd name="T34" fmla="*/ 732 w 860"/>
                <a:gd name="T35" fmla="*/ 237 h 863"/>
                <a:gd name="T36" fmla="*/ 601 w 860"/>
                <a:gd name="T37" fmla="*/ 178 h 863"/>
                <a:gd name="T38" fmla="*/ 706 w 860"/>
                <a:gd name="T39" fmla="*/ 265 h 863"/>
                <a:gd name="T40" fmla="*/ 676 w 860"/>
                <a:gd name="T41" fmla="*/ 445 h 863"/>
                <a:gd name="T42" fmla="*/ 601 w 860"/>
                <a:gd name="T43" fmla="*/ 470 h 863"/>
                <a:gd name="T44" fmla="*/ 706 w 860"/>
                <a:gd name="T45" fmla="*/ 265 h 863"/>
                <a:gd name="T46" fmla="*/ 612 w 860"/>
                <a:gd name="T47" fmla="*/ 36 h 863"/>
                <a:gd name="T48" fmla="*/ 659 w 860"/>
                <a:gd name="T49" fmla="*/ 82 h 863"/>
                <a:gd name="T50" fmla="*/ 645 w 860"/>
                <a:gd name="T51" fmla="*/ 115 h 863"/>
                <a:gd name="T52" fmla="*/ 580 w 860"/>
                <a:gd name="T53" fmla="*/ 49 h 863"/>
                <a:gd name="T54" fmla="*/ 572 w 860"/>
                <a:gd name="T55" fmla="*/ 470 h 863"/>
                <a:gd name="T56" fmla="*/ 493 w 860"/>
                <a:gd name="T57" fmla="*/ 178 h 863"/>
                <a:gd name="T58" fmla="*/ 413 w 860"/>
                <a:gd name="T59" fmla="*/ 90 h 863"/>
                <a:gd name="T60" fmla="*/ 454 w 860"/>
                <a:gd name="T61" fmla="*/ 50 h 863"/>
                <a:gd name="T62" fmla="*/ 507 w 860"/>
                <a:gd name="T63" fmla="*/ 143 h 863"/>
                <a:gd name="T64" fmla="*/ 413 w 860"/>
                <a:gd name="T65" fmla="*/ 90 h 863"/>
                <a:gd name="T66" fmla="*/ 465 w 860"/>
                <a:gd name="T67" fmla="*/ 178 h 863"/>
                <a:gd name="T68" fmla="*/ 333 w 860"/>
                <a:gd name="T69" fmla="*/ 237 h 863"/>
                <a:gd name="T70" fmla="*/ 465 w 860"/>
                <a:gd name="T71" fmla="*/ 265 h 863"/>
                <a:gd name="T72" fmla="*/ 448 w 860"/>
                <a:gd name="T73" fmla="*/ 470 h 863"/>
                <a:gd name="T74" fmla="*/ 360 w 860"/>
                <a:gd name="T75" fmla="*/ 265 h 863"/>
                <a:gd name="T76" fmla="*/ 228 w 860"/>
                <a:gd name="T77" fmla="*/ 518 h 863"/>
                <a:gd name="T78" fmla="*/ 433 w 860"/>
                <a:gd name="T79" fmla="*/ 484 h 863"/>
                <a:gd name="T80" fmla="*/ 433 w 860"/>
                <a:gd name="T81" fmla="*/ 499 h 863"/>
                <a:gd name="T82" fmla="*/ 597 w 860"/>
                <a:gd name="T83" fmla="*/ 499 h 863"/>
                <a:gd name="T84" fmla="*/ 597 w 860"/>
                <a:gd name="T85" fmla="*/ 576 h 863"/>
                <a:gd name="T86" fmla="*/ 433 w 860"/>
                <a:gd name="T87" fmla="*/ 590 h 863"/>
                <a:gd name="T88" fmla="*/ 597 w 860"/>
                <a:gd name="T89" fmla="*/ 605 h 863"/>
                <a:gd name="T90" fmla="*/ 642 w 860"/>
                <a:gd name="T91" fmla="*/ 487 h 863"/>
                <a:gd name="T92" fmla="*/ 700 w 860"/>
                <a:gd name="T93" fmla="*/ 461 h 863"/>
                <a:gd name="T94" fmla="*/ 821 w 860"/>
                <a:gd name="T95" fmla="*/ 405 h 863"/>
                <a:gd name="T96" fmla="*/ 828 w 860"/>
                <a:gd name="T97" fmla="*/ 419 h 863"/>
                <a:gd name="T98" fmla="*/ 604 w 860"/>
                <a:gd name="T99" fmla="*/ 692 h 863"/>
                <a:gd name="T100" fmla="*/ 184 w 860"/>
                <a:gd name="T101" fmla="*/ 558 h 863"/>
                <a:gd name="T102" fmla="*/ 120 w 860"/>
                <a:gd name="T103" fmla="*/ 539 h 863"/>
                <a:gd name="T104" fmla="*/ 307 w 860"/>
                <a:gd name="T105" fmla="*/ 716 h 863"/>
                <a:gd name="T106" fmla="*/ 257 w 860"/>
                <a:gd name="T107" fmla="*/ 824 h 863"/>
                <a:gd name="T108" fmla="*/ 120 w 860"/>
                <a:gd name="T109" fmla="*/ 539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863">
                  <a:moveTo>
                    <a:pt x="382" y="753"/>
                  </a:moveTo>
                  <a:cubicBezTo>
                    <a:pt x="351" y="720"/>
                    <a:pt x="351" y="720"/>
                    <a:pt x="351" y="720"/>
                  </a:cubicBezTo>
                  <a:cubicBezTo>
                    <a:pt x="615" y="720"/>
                    <a:pt x="615" y="720"/>
                    <a:pt x="615" y="720"/>
                  </a:cubicBezTo>
                  <a:cubicBezTo>
                    <a:pt x="768" y="568"/>
                    <a:pt x="768" y="568"/>
                    <a:pt x="768" y="568"/>
                  </a:cubicBezTo>
                  <a:cubicBezTo>
                    <a:pt x="853" y="435"/>
                    <a:pt x="853" y="435"/>
                    <a:pt x="853" y="435"/>
                  </a:cubicBezTo>
                  <a:cubicBezTo>
                    <a:pt x="860" y="423"/>
                    <a:pt x="860" y="409"/>
                    <a:pt x="854" y="396"/>
                  </a:cubicBezTo>
                  <a:cubicBezTo>
                    <a:pt x="847" y="384"/>
                    <a:pt x="835" y="377"/>
                    <a:pt x="821" y="377"/>
                  </a:cubicBezTo>
                  <a:cubicBezTo>
                    <a:pt x="778" y="377"/>
                    <a:pt x="778" y="377"/>
                    <a:pt x="778" y="377"/>
                  </a:cubicBezTo>
                  <a:cubicBezTo>
                    <a:pt x="763" y="377"/>
                    <a:pt x="748" y="380"/>
                    <a:pt x="735" y="386"/>
                  </a:cubicBezTo>
                  <a:cubicBezTo>
                    <a:pt x="735" y="265"/>
                    <a:pt x="735" y="265"/>
                    <a:pt x="735" y="265"/>
                  </a:cubicBezTo>
                  <a:cubicBezTo>
                    <a:pt x="761" y="265"/>
                    <a:pt x="761" y="265"/>
                    <a:pt x="761" y="265"/>
                  </a:cubicBezTo>
                  <a:cubicBezTo>
                    <a:pt x="761" y="150"/>
                    <a:pt x="761" y="150"/>
                    <a:pt x="761" y="150"/>
                  </a:cubicBezTo>
                  <a:cubicBezTo>
                    <a:pt x="642" y="150"/>
                    <a:pt x="642" y="150"/>
                    <a:pt x="642" y="150"/>
                  </a:cubicBezTo>
                  <a:cubicBezTo>
                    <a:pt x="652" y="145"/>
                    <a:pt x="660" y="141"/>
                    <a:pt x="666" y="135"/>
                  </a:cubicBezTo>
                  <a:cubicBezTo>
                    <a:pt x="666" y="135"/>
                    <a:pt x="666" y="135"/>
                    <a:pt x="666" y="135"/>
                  </a:cubicBezTo>
                  <a:cubicBezTo>
                    <a:pt x="680" y="121"/>
                    <a:pt x="688" y="102"/>
                    <a:pt x="688" y="82"/>
                  </a:cubicBezTo>
                  <a:cubicBezTo>
                    <a:pt x="688" y="62"/>
                    <a:pt x="680" y="43"/>
                    <a:pt x="666" y="29"/>
                  </a:cubicBezTo>
                  <a:cubicBezTo>
                    <a:pt x="636" y="0"/>
                    <a:pt x="589" y="0"/>
                    <a:pt x="559" y="29"/>
                  </a:cubicBezTo>
                  <a:cubicBezTo>
                    <a:pt x="545" y="43"/>
                    <a:pt x="535" y="76"/>
                    <a:pt x="529" y="105"/>
                  </a:cubicBezTo>
                  <a:cubicBezTo>
                    <a:pt x="523" y="80"/>
                    <a:pt x="515" y="53"/>
                    <a:pt x="503" y="41"/>
                  </a:cubicBezTo>
                  <a:cubicBezTo>
                    <a:pt x="476" y="14"/>
                    <a:pt x="432" y="14"/>
                    <a:pt x="405" y="41"/>
                  </a:cubicBezTo>
                  <a:cubicBezTo>
                    <a:pt x="392" y="54"/>
                    <a:pt x="385" y="71"/>
                    <a:pt x="385" y="90"/>
                  </a:cubicBezTo>
                  <a:cubicBezTo>
                    <a:pt x="385" y="108"/>
                    <a:pt x="392" y="126"/>
                    <a:pt x="405" y="139"/>
                  </a:cubicBezTo>
                  <a:cubicBezTo>
                    <a:pt x="409" y="143"/>
                    <a:pt x="415" y="146"/>
                    <a:pt x="421" y="150"/>
                  </a:cubicBezTo>
                  <a:cubicBezTo>
                    <a:pt x="304" y="150"/>
                    <a:pt x="304" y="150"/>
                    <a:pt x="304" y="150"/>
                  </a:cubicBezTo>
                  <a:cubicBezTo>
                    <a:pt x="304" y="265"/>
                    <a:pt x="304" y="265"/>
                    <a:pt x="304" y="265"/>
                  </a:cubicBezTo>
                  <a:cubicBezTo>
                    <a:pt x="331" y="265"/>
                    <a:pt x="331" y="265"/>
                    <a:pt x="331" y="265"/>
                  </a:cubicBezTo>
                  <a:cubicBezTo>
                    <a:pt x="331" y="446"/>
                    <a:pt x="331" y="446"/>
                    <a:pt x="331" y="446"/>
                  </a:cubicBezTo>
                  <a:cubicBezTo>
                    <a:pt x="285" y="448"/>
                    <a:pt x="243" y="465"/>
                    <a:pt x="208" y="497"/>
                  </a:cubicBezTo>
                  <a:cubicBezTo>
                    <a:pt x="163" y="538"/>
                    <a:pt x="163" y="538"/>
                    <a:pt x="163" y="538"/>
                  </a:cubicBezTo>
                  <a:cubicBezTo>
                    <a:pt x="118" y="499"/>
                    <a:pt x="118" y="499"/>
                    <a:pt x="118" y="499"/>
                  </a:cubicBezTo>
                  <a:cubicBezTo>
                    <a:pt x="0" y="624"/>
                    <a:pt x="0" y="624"/>
                    <a:pt x="0" y="624"/>
                  </a:cubicBezTo>
                  <a:cubicBezTo>
                    <a:pt x="257" y="863"/>
                    <a:pt x="257" y="863"/>
                    <a:pt x="257" y="863"/>
                  </a:cubicBezTo>
                  <a:lnTo>
                    <a:pt x="382" y="753"/>
                  </a:lnTo>
                  <a:close/>
                  <a:moveTo>
                    <a:pt x="732" y="178"/>
                  </a:moveTo>
                  <a:cubicBezTo>
                    <a:pt x="732" y="237"/>
                    <a:pt x="732" y="237"/>
                    <a:pt x="732" y="237"/>
                  </a:cubicBezTo>
                  <a:cubicBezTo>
                    <a:pt x="601" y="237"/>
                    <a:pt x="601" y="237"/>
                    <a:pt x="601" y="237"/>
                  </a:cubicBezTo>
                  <a:cubicBezTo>
                    <a:pt x="601" y="178"/>
                    <a:pt x="601" y="178"/>
                    <a:pt x="601" y="178"/>
                  </a:cubicBezTo>
                  <a:lnTo>
                    <a:pt x="732" y="178"/>
                  </a:lnTo>
                  <a:close/>
                  <a:moveTo>
                    <a:pt x="706" y="265"/>
                  </a:moveTo>
                  <a:cubicBezTo>
                    <a:pt x="706" y="404"/>
                    <a:pt x="706" y="404"/>
                    <a:pt x="706" y="404"/>
                  </a:cubicBezTo>
                  <a:cubicBezTo>
                    <a:pt x="693" y="415"/>
                    <a:pt x="682" y="429"/>
                    <a:pt x="676" y="445"/>
                  </a:cubicBezTo>
                  <a:cubicBezTo>
                    <a:pt x="602" y="470"/>
                    <a:pt x="602" y="470"/>
                    <a:pt x="602" y="470"/>
                  </a:cubicBezTo>
                  <a:cubicBezTo>
                    <a:pt x="601" y="470"/>
                    <a:pt x="601" y="470"/>
                    <a:pt x="601" y="470"/>
                  </a:cubicBezTo>
                  <a:cubicBezTo>
                    <a:pt x="601" y="265"/>
                    <a:pt x="601" y="265"/>
                    <a:pt x="601" y="265"/>
                  </a:cubicBezTo>
                  <a:lnTo>
                    <a:pt x="706" y="265"/>
                  </a:lnTo>
                  <a:close/>
                  <a:moveTo>
                    <a:pt x="580" y="49"/>
                  </a:moveTo>
                  <a:cubicBezTo>
                    <a:pt x="589" y="40"/>
                    <a:pt x="601" y="36"/>
                    <a:pt x="612" y="36"/>
                  </a:cubicBezTo>
                  <a:cubicBezTo>
                    <a:pt x="624" y="36"/>
                    <a:pt x="636" y="40"/>
                    <a:pt x="645" y="49"/>
                  </a:cubicBezTo>
                  <a:cubicBezTo>
                    <a:pt x="654" y="58"/>
                    <a:pt x="659" y="70"/>
                    <a:pt x="659" y="82"/>
                  </a:cubicBezTo>
                  <a:cubicBezTo>
                    <a:pt x="659" y="95"/>
                    <a:pt x="654" y="106"/>
                    <a:pt x="645" y="115"/>
                  </a:cubicBezTo>
                  <a:cubicBezTo>
                    <a:pt x="645" y="115"/>
                    <a:pt x="645" y="115"/>
                    <a:pt x="645" y="115"/>
                  </a:cubicBezTo>
                  <a:cubicBezTo>
                    <a:pt x="633" y="127"/>
                    <a:pt x="588" y="138"/>
                    <a:pt x="551" y="143"/>
                  </a:cubicBezTo>
                  <a:cubicBezTo>
                    <a:pt x="557" y="106"/>
                    <a:pt x="568" y="61"/>
                    <a:pt x="580" y="49"/>
                  </a:cubicBezTo>
                  <a:close/>
                  <a:moveTo>
                    <a:pt x="572" y="178"/>
                  </a:moveTo>
                  <a:cubicBezTo>
                    <a:pt x="572" y="470"/>
                    <a:pt x="572" y="470"/>
                    <a:pt x="572" y="470"/>
                  </a:cubicBezTo>
                  <a:cubicBezTo>
                    <a:pt x="493" y="470"/>
                    <a:pt x="493" y="470"/>
                    <a:pt x="493" y="470"/>
                  </a:cubicBezTo>
                  <a:cubicBezTo>
                    <a:pt x="493" y="178"/>
                    <a:pt x="493" y="178"/>
                    <a:pt x="493" y="178"/>
                  </a:cubicBezTo>
                  <a:lnTo>
                    <a:pt x="572" y="178"/>
                  </a:lnTo>
                  <a:close/>
                  <a:moveTo>
                    <a:pt x="413" y="90"/>
                  </a:moveTo>
                  <a:cubicBezTo>
                    <a:pt x="413" y="79"/>
                    <a:pt x="418" y="69"/>
                    <a:pt x="425" y="61"/>
                  </a:cubicBezTo>
                  <a:cubicBezTo>
                    <a:pt x="433" y="53"/>
                    <a:pt x="443" y="50"/>
                    <a:pt x="454" y="50"/>
                  </a:cubicBezTo>
                  <a:cubicBezTo>
                    <a:pt x="464" y="50"/>
                    <a:pt x="474" y="53"/>
                    <a:pt x="482" y="61"/>
                  </a:cubicBezTo>
                  <a:cubicBezTo>
                    <a:pt x="493" y="72"/>
                    <a:pt x="502" y="111"/>
                    <a:pt x="507" y="143"/>
                  </a:cubicBezTo>
                  <a:cubicBezTo>
                    <a:pt x="475" y="138"/>
                    <a:pt x="436" y="129"/>
                    <a:pt x="425" y="118"/>
                  </a:cubicBezTo>
                  <a:cubicBezTo>
                    <a:pt x="418" y="111"/>
                    <a:pt x="413" y="101"/>
                    <a:pt x="413" y="90"/>
                  </a:cubicBezTo>
                  <a:close/>
                  <a:moveTo>
                    <a:pt x="333" y="178"/>
                  </a:moveTo>
                  <a:cubicBezTo>
                    <a:pt x="465" y="178"/>
                    <a:pt x="465" y="178"/>
                    <a:pt x="465" y="178"/>
                  </a:cubicBezTo>
                  <a:cubicBezTo>
                    <a:pt x="465" y="237"/>
                    <a:pt x="465" y="237"/>
                    <a:pt x="465" y="237"/>
                  </a:cubicBezTo>
                  <a:cubicBezTo>
                    <a:pt x="333" y="237"/>
                    <a:pt x="333" y="237"/>
                    <a:pt x="333" y="237"/>
                  </a:cubicBezTo>
                  <a:lnTo>
                    <a:pt x="333" y="178"/>
                  </a:lnTo>
                  <a:close/>
                  <a:moveTo>
                    <a:pt x="465" y="265"/>
                  </a:moveTo>
                  <a:cubicBezTo>
                    <a:pt x="465" y="470"/>
                    <a:pt x="465" y="470"/>
                    <a:pt x="465" y="470"/>
                  </a:cubicBezTo>
                  <a:cubicBezTo>
                    <a:pt x="448" y="470"/>
                    <a:pt x="448" y="470"/>
                    <a:pt x="448" y="470"/>
                  </a:cubicBezTo>
                  <a:cubicBezTo>
                    <a:pt x="419" y="456"/>
                    <a:pt x="389" y="448"/>
                    <a:pt x="360" y="446"/>
                  </a:cubicBezTo>
                  <a:cubicBezTo>
                    <a:pt x="360" y="265"/>
                    <a:pt x="360" y="265"/>
                    <a:pt x="360" y="265"/>
                  </a:cubicBezTo>
                  <a:lnTo>
                    <a:pt x="465" y="265"/>
                  </a:lnTo>
                  <a:close/>
                  <a:moveTo>
                    <a:pt x="228" y="518"/>
                  </a:moveTo>
                  <a:cubicBezTo>
                    <a:pt x="282" y="468"/>
                    <a:pt x="359" y="460"/>
                    <a:pt x="433" y="495"/>
                  </a:cubicBezTo>
                  <a:cubicBezTo>
                    <a:pt x="433" y="484"/>
                    <a:pt x="433" y="484"/>
                    <a:pt x="433" y="484"/>
                  </a:cubicBezTo>
                  <a:cubicBezTo>
                    <a:pt x="433" y="484"/>
                    <a:pt x="433" y="484"/>
                    <a:pt x="433" y="484"/>
                  </a:cubicBezTo>
                  <a:cubicBezTo>
                    <a:pt x="433" y="499"/>
                    <a:pt x="433" y="499"/>
                    <a:pt x="433" y="499"/>
                  </a:cubicBezTo>
                  <a:cubicBezTo>
                    <a:pt x="441" y="499"/>
                    <a:pt x="441" y="499"/>
                    <a:pt x="441" y="499"/>
                  </a:cubicBezTo>
                  <a:cubicBezTo>
                    <a:pt x="597" y="499"/>
                    <a:pt x="597" y="499"/>
                    <a:pt x="597" y="499"/>
                  </a:cubicBezTo>
                  <a:cubicBezTo>
                    <a:pt x="619" y="499"/>
                    <a:pt x="636" y="516"/>
                    <a:pt x="636" y="537"/>
                  </a:cubicBezTo>
                  <a:cubicBezTo>
                    <a:pt x="636" y="559"/>
                    <a:pt x="619" y="576"/>
                    <a:pt x="597" y="576"/>
                  </a:cubicBezTo>
                  <a:cubicBezTo>
                    <a:pt x="433" y="576"/>
                    <a:pt x="433" y="576"/>
                    <a:pt x="433" y="576"/>
                  </a:cubicBezTo>
                  <a:cubicBezTo>
                    <a:pt x="433" y="590"/>
                    <a:pt x="433" y="590"/>
                    <a:pt x="433" y="590"/>
                  </a:cubicBezTo>
                  <a:cubicBezTo>
                    <a:pt x="433" y="605"/>
                    <a:pt x="433" y="605"/>
                    <a:pt x="433" y="605"/>
                  </a:cubicBezTo>
                  <a:cubicBezTo>
                    <a:pt x="597" y="605"/>
                    <a:pt x="597" y="605"/>
                    <a:pt x="597" y="605"/>
                  </a:cubicBezTo>
                  <a:cubicBezTo>
                    <a:pt x="635" y="605"/>
                    <a:pt x="665" y="574"/>
                    <a:pt x="665" y="537"/>
                  </a:cubicBezTo>
                  <a:cubicBezTo>
                    <a:pt x="665" y="517"/>
                    <a:pt x="656" y="499"/>
                    <a:pt x="642" y="487"/>
                  </a:cubicBezTo>
                  <a:cubicBezTo>
                    <a:pt x="698" y="468"/>
                    <a:pt x="698" y="468"/>
                    <a:pt x="698" y="468"/>
                  </a:cubicBezTo>
                  <a:cubicBezTo>
                    <a:pt x="700" y="461"/>
                    <a:pt x="700" y="461"/>
                    <a:pt x="700" y="461"/>
                  </a:cubicBezTo>
                  <a:cubicBezTo>
                    <a:pt x="711" y="428"/>
                    <a:pt x="743" y="405"/>
                    <a:pt x="778" y="405"/>
                  </a:cubicBezTo>
                  <a:cubicBezTo>
                    <a:pt x="821" y="405"/>
                    <a:pt x="821" y="405"/>
                    <a:pt x="821" y="405"/>
                  </a:cubicBezTo>
                  <a:cubicBezTo>
                    <a:pt x="825" y="405"/>
                    <a:pt x="828" y="409"/>
                    <a:pt x="829" y="410"/>
                  </a:cubicBezTo>
                  <a:cubicBezTo>
                    <a:pt x="829" y="412"/>
                    <a:pt x="831" y="415"/>
                    <a:pt x="828" y="419"/>
                  </a:cubicBezTo>
                  <a:cubicBezTo>
                    <a:pt x="747" y="549"/>
                    <a:pt x="747" y="549"/>
                    <a:pt x="747" y="549"/>
                  </a:cubicBezTo>
                  <a:cubicBezTo>
                    <a:pt x="604" y="692"/>
                    <a:pt x="604" y="692"/>
                    <a:pt x="604" y="692"/>
                  </a:cubicBezTo>
                  <a:cubicBezTo>
                    <a:pt x="323" y="692"/>
                    <a:pt x="323" y="692"/>
                    <a:pt x="323" y="692"/>
                  </a:cubicBezTo>
                  <a:cubicBezTo>
                    <a:pt x="184" y="558"/>
                    <a:pt x="184" y="558"/>
                    <a:pt x="184" y="558"/>
                  </a:cubicBezTo>
                  <a:cubicBezTo>
                    <a:pt x="200" y="543"/>
                    <a:pt x="228" y="518"/>
                    <a:pt x="228" y="518"/>
                  </a:cubicBezTo>
                  <a:close/>
                  <a:moveTo>
                    <a:pt x="120" y="539"/>
                  </a:moveTo>
                  <a:cubicBezTo>
                    <a:pt x="153" y="568"/>
                    <a:pt x="153" y="568"/>
                    <a:pt x="153" y="568"/>
                  </a:cubicBezTo>
                  <a:cubicBezTo>
                    <a:pt x="307" y="716"/>
                    <a:pt x="307" y="716"/>
                    <a:pt x="307" y="716"/>
                  </a:cubicBezTo>
                  <a:cubicBezTo>
                    <a:pt x="341" y="751"/>
                    <a:pt x="341" y="751"/>
                    <a:pt x="341" y="751"/>
                  </a:cubicBezTo>
                  <a:cubicBezTo>
                    <a:pt x="257" y="824"/>
                    <a:pt x="257" y="824"/>
                    <a:pt x="257" y="824"/>
                  </a:cubicBezTo>
                  <a:cubicBezTo>
                    <a:pt x="40" y="623"/>
                    <a:pt x="40" y="623"/>
                    <a:pt x="40" y="623"/>
                  </a:cubicBezTo>
                  <a:lnTo>
                    <a:pt x="120" y="5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dirty="0"/>
            </a:p>
          </p:txBody>
        </p:sp>
        <p:sp>
          <p:nvSpPr>
            <p:cNvPr id="44" name="Freeform 56">
              <a:extLst>
                <a:ext uri="{FF2B5EF4-FFF2-40B4-BE49-F238E27FC236}">
                  <a16:creationId xmlns:a16="http://schemas.microsoft.com/office/drawing/2014/main" id="{7D36F264-D801-AF11-12E2-215E5787364F}"/>
                </a:ext>
              </a:extLst>
            </p:cNvPr>
            <p:cNvSpPr>
              <a:spLocks noEditPoints="1"/>
            </p:cNvSpPr>
            <p:nvPr/>
          </p:nvSpPr>
          <p:spPr bwMode="auto">
            <a:xfrm>
              <a:off x="7660484" y="1920875"/>
              <a:ext cx="38100" cy="38100"/>
            </a:xfrm>
            <a:custGeom>
              <a:avLst/>
              <a:gdLst>
                <a:gd name="T0" fmla="*/ 43 w 86"/>
                <a:gd name="T1" fmla="*/ 0 h 85"/>
                <a:gd name="T2" fmla="*/ 0 w 86"/>
                <a:gd name="T3" fmla="*/ 42 h 85"/>
                <a:gd name="T4" fmla="*/ 43 w 86"/>
                <a:gd name="T5" fmla="*/ 85 h 85"/>
                <a:gd name="T6" fmla="*/ 86 w 86"/>
                <a:gd name="T7" fmla="*/ 42 h 85"/>
                <a:gd name="T8" fmla="*/ 43 w 86"/>
                <a:gd name="T9" fmla="*/ 0 h 85"/>
                <a:gd name="T10" fmla="*/ 43 w 86"/>
                <a:gd name="T11" fmla="*/ 56 h 85"/>
                <a:gd name="T12" fmla="*/ 29 w 86"/>
                <a:gd name="T13" fmla="*/ 42 h 85"/>
                <a:gd name="T14" fmla="*/ 43 w 86"/>
                <a:gd name="T15" fmla="*/ 28 h 85"/>
                <a:gd name="T16" fmla="*/ 57 w 86"/>
                <a:gd name="T17" fmla="*/ 42 h 85"/>
                <a:gd name="T18" fmla="*/ 43 w 86"/>
                <a:gd name="T19" fmla="*/ 5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5">
                  <a:moveTo>
                    <a:pt x="43" y="0"/>
                  </a:moveTo>
                  <a:cubicBezTo>
                    <a:pt x="20" y="0"/>
                    <a:pt x="0" y="19"/>
                    <a:pt x="0" y="42"/>
                  </a:cubicBezTo>
                  <a:cubicBezTo>
                    <a:pt x="0" y="66"/>
                    <a:pt x="20" y="85"/>
                    <a:pt x="43" y="85"/>
                  </a:cubicBezTo>
                  <a:cubicBezTo>
                    <a:pt x="67" y="85"/>
                    <a:pt x="86" y="66"/>
                    <a:pt x="86" y="42"/>
                  </a:cubicBezTo>
                  <a:cubicBezTo>
                    <a:pt x="86" y="19"/>
                    <a:pt x="67" y="0"/>
                    <a:pt x="43" y="0"/>
                  </a:cubicBezTo>
                  <a:close/>
                  <a:moveTo>
                    <a:pt x="43" y="56"/>
                  </a:moveTo>
                  <a:cubicBezTo>
                    <a:pt x="35" y="56"/>
                    <a:pt x="29" y="50"/>
                    <a:pt x="29" y="42"/>
                  </a:cubicBezTo>
                  <a:cubicBezTo>
                    <a:pt x="29" y="35"/>
                    <a:pt x="35" y="28"/>
                    <a:pt x="43" y="28"/>
                  </a:cubicBezTo>
                  <a:cubicBezTo>
                    <a:pt x="51" y="28"/>
                    <a:pt x="57" y="35"/>
                    <a:pt x="57" y="42"/>
                  </a:cubicBezTo>
                  <a:cubicBezTo>
                    <a:pt x="57" y="50"/>
                    <a:pt x="51" y="56"/>
                    <a:pt x="4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dirty="0"/>
            </a:p>
          </p:txBody>
        </p:sp>
      </p:grpSp>
      <p:sp>
        <p:nvSpPr>
          <p:cNvPr id="45" name="Rectangle 44">
            <a:extLst>
              <a:ext uri="{FF2B5EF4-FFF2-40B4-BE49-F238E27FC236}">
                <a16:creationId xmlns:a16="http://schemas.microsoft.com/office/drawing/2014/main" id="{B8B3644C-2D49-36A2-501E-18D48744C73F}"/>
              </a:ext>
            </a:extLst>
          </p:cNvPr>
          <p:cNvSpPr/>
          <p:nvPr/>
        </p:nvSpPr>
        <p:spPr>
          <a:xfrm>
            <a:off x="11854542" y="1926059"/>
            <a:ext cx="337847" cy="2074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E07E948A-97E9-9E8C-C70C-3C9901023B39}"/>
              </a:ext>
            </a:extLst>
          </p:cNvPr>
          <p:cNvGrpSpPr/>
          <p:nvPr/>
        </p:nvGrpSpPr>
        <p:grpSpPr>
          <a:xfrm>
            <a:off x="402031" y="4533813"/>
            <a:ext cx="1244875" cy="1265071"/>
            <a:chOff x="8620138" y="3273305"/>
            <a:chExt cx="606501" cy="604499"/>
          </a:xfrm>
          <a:solidFill>
            <a:srgbClr val="E95000">
              <a:alpha val="38000"/>
            </a:srgbClr>
          </a:solidFill>
        </p:grpSpPr>
        <p:sp>
          <p:nvSpPr>
            <p:cNvPr id="50" name="Freeform 311">
              <a:extLst>
                <a:ext uri="{FF2B5EF4-FFF2-40B4-BE49-F238E27FC236}">
                  <a16:creationId xmlns:a16="http://schemas.microsoft.com/office/drawing/2014/main" id="{C95CDCC4-FD42-E9B8-2C1C-C99F42C03323}"/>
                </a:ext>
              </a:extLst>
            </p:cNvPr>
            <p:cNvSpPr>
              <a:spLocks/>
            </p:cNvSpPr>
            <p:nvPr/>
          </p:nvSpPr>
          <p:spPr bwMode="auto">
            <a:xfrm>
              <a:off x="8864339" y="3313338"/>
              <a:ext cx="38032" cy="20017"/>
            </a:xfrm>
            <a:custGeom>
              <a:avLst/>
              <a:gdLst>
                <a:gd name="T0" fmla="*/ 67 w 88"/>
                <a:gd name="T1" fmla="*/ 0 h 43"/>
                <a:gd name="T2" fmla="*/ 22 w 88"/>
                <a:gd name="T3" fmla="*/ 0 h 43"/>
                <a:gd name="T4" fmla="*/ 0 w 88"/>
                <a:gd name="T5" fmla="*/ 21 h 43"/>
                <a:gd name="T6" fmla="*/ 22 w 88"/>
                <a:gd name="T7" fmla="*/ 43 h 43"/>
                <a:gd name="T8" fmla="*/ 67 w 88"/>
                <a:gd name="T9" fmla="*/ 43 h 43"/>
                <a:gd name="T10" fmla="*/ 88 w 88"/>
                <a:gd name="T11" fmla="*/ 21 h 43"/>
                <a:gd name="T12" fmla="*/ 67 w 88"/>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88" h="43">
                  <a:moveTo>
                    <a:pt x="67" y="0"/>
                  </a:moveTo>
                  <a:cubicBezTo>
                    <a:pt x="22" y="0"/>
                    <a:pt x="22" y="0"/>
                    <a:pt x="22" y="0"/>
                  </a:cubicBezTo>
                  <a:cubicBezTo>
                    <a:pt x="10" y="0"/>
                    <a:pt x="0" y="9"/>
                    <a:pt x="0" y="21"/>
                  </a:cubicBezTo>
                  <a:cubicBezTo>
                    <a:pt x="0" y="33"/>
                    <a:pt x="10" y="43"/>
                    <a:pt x="22" y="43"/>
                  </a:cubicBezTo>
                  <a:cubicBezTo>
                    <a:pt x="67" y="43"/>
                    <a:pt x="67" y="43"/>
                    <a:pt x="67" y="43"/>
                  </a:cubicBezTo>
                  <a:cubicBezTo>
                    <a:pt x="79" y="43"/>
                    <a:pt x="88" y="33"/>
                    <a:pt x="88" y="21"/>
                  </a:cubicBezTo>
                  <a:cubicBezTo>
                    <a:pt x="88" y="9"/>
                    <a:pt x="79" y="0"/>
                    <a:pt x="6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1" name="Freeform 312">
              <a:extLst>
                <a:ext uri="{FF2B5EF4-FFF2-40B4-BE49-F238E27FC236}">
                  <a16:creationId xmlns:a16="http://schemas.microsoft.com/office/drawing/2014/main" id="{32649F23-3D24-D070-94FC-D2DB65D32232}"/>
                </a:ext>
              </a:extLst>
            </p:cNvPr>
            <p:cNvSpPr>
              <a:spLocks noEditPoints="1"/>
            </p:cNvSpPr>
            <p:nvPr/>
          </p:nvSpPr>
          <p:spPr bwMode="auto">
            <a:xfrm>
              <a:off x="8844323" y="3791733"/>
              <a:ext cx="80066" cy="58047"/>
            </a:xfrm>
            <a:custGeom>
              <a:avLst/>
              <a:gdLst>
                <a:gd name="T0" fmla="*/ 136 w 179"/>
                <a:gd name="T1" fmla="*/ 90 h 133"/>
                <a:gd name="T2" fmla="*/ 42 w 179"/>
                <a:gd name="T3" fmla="*/ 90 h 133"/>
                <a:gd name="T4" fmla="*/ 42 w 179"/>
                <a:gd name="T5" fmla="*/ 42 h 133"/>
                <a:gd name="T6" fmla="*/ 136 w 179"/>
                <a:gd name="T7" fmla="*/ 42 h 133"/>
                <a:gd name="T8" fmla="*/ 136 w 179"/>
                <a:gd name="T9" fmla="*/ 90 h 133"/>
                <a:gd name="T10" fmla="*/ 157 w 179"/>
                <a:gd name="T11" fmla="*/ 0 h 133"/>
                <a:gd name="T12" fmla="*/ 21 w 179"/>
                <a:gd name="T13" fmla="*/ 0 h 133"/>
                <a:gd name="T14" fmla="*/ 0 w 179"/>
                <a:gd name="T15" fmla="*/ 21 h 133"/>
                <a:gd name="T16" fmla="*/ 0 w 179"/>
                <a:gd name="T17" fmla="*/ 112 h 133"/>
                <a:gd name="T18" fmla="*/ 21 w 179"/>
                <a:gd name="T19" fmla="*/ 133 h 133"/>
                <a:gd name="T20" fmla="*/ 157 w 179"/>
                <a:gd name="T21" fmla="*/ 133 h 133"/>
                <a:gd name="T22" fmla="*/ 179 w 179"/>
                <a:gd name="T23" fmla="*/ 112 h 133"/>
                <a:gd name="T24" fmla="*/ 179 w 179"/>
                <a:gd name="T25" fmla="*/ 21 h 133"/>
                <a:gd name="T26" fmla="*/ 157 w 179"/>
                <a:gd name="T2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33">
                  <a:moveTo>
                    <a:pt x="136" y="90"/>
                  </a:moveTo>
                  <a:cubicBezTo>
                    <a:pt x="42" y="90"/>
                    <a:pt x="42" y="90"/>
                    <a:pt x="42" y="90"/>
                  </a:cubicBezTo>
                  <a:cubicBezTo>
                    <a:pt x="42" y="42"/>
                    <a:pt x="42" y="42"/>
                    <a:pt x="42" y="42"/>
                  </a:cubicBezTo>
                  <a:cubicBezTo>
                    <a:pt x="136" y="42"/>
                    <a:pt x="136" y="42"/>
                    <a:pt x="136" y="42"/>
                  </a:cubicBezTo>
                  <a:lnTo>
                    <a:pt x="136" y="90"/>
                  </a:lnTo>
                  <a:close/>
                  <a:moveTo>
                    <a:pt x="157" y="0"/>
                  </a:moveTo>
                  <a:cubicBezTo>
                    <a:pt x="21" y="0"/>
                    <a:pt x="21" y="0"/>
                    <a:pt x="21" y="0"/>
                  </a:cubicBezTo>
                  <a:cubicBezTo>
                    <a:pt x="9" y="0"/>
                    <a:pt x="0" y="9"/>
                    <a:pt x="0" y="21"/>
                  </a:cubicBezTo>
                  <a:cubicBezTo>
                    <a:pt x="0" y="112"/>
                    <a:pt x="0" y="112"/>
                    <a:pt x="0" y="112"/>
                  </a:cubicBezTo>
                  <a:cubicBezTo>
                    <a:pt x="0" y="124"/>
                    <a:pt x="9" y="133"/>
                    <a:pt x="21" y="133"/>
                  </a:cubicBezTo>
                  <a:cubicBezTo>
                    <a:pt x="157" y="133"/>
                    <a:pt x="157" y="133"/>
                    <a:pt x="157" y="133"/>
                  </a:cubicBezTo>
                  <a:cubicBezTo>
                    <a:pt x="169" y="133"/>
                    <a:pt x="179" y="124"/>
                    <a:pt x="179" y="112"/>
                  </a:cubicBezTo>
                  <a:cubicBezTo>
                    <a:pt x="179" y="21"/>
                    <a:pt x="179" y="21"/>
                    <a:pt x="179" y="21"/>
                  </a:cubicBezTo>
                  <a:cubicBezTo>
                    <a:pt x="179" y="9"/>
                    <a:pt x="169" y="0"/>
                    <a:pt x="15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2" name="Freeform 313">
              <a:extLst>
                <a:ext uri="{FF2B5EF4-FFF2-40B4-BE49-F238E27FC236}">
                  <a16:creationId xmlns:a16="http://schemas.microsoft.com/office/drawing/2014/main" id="{29885C67-1A51-5355-F3F6-D9FC477E2F43}"/>
                </a:ext>
              </a:extLst>
            </p:cNvPr>
            <p:cNvSpPr>
              <a:spLocks noEditPoints="1"/>
            </p:cNvSpPr>
            <p:nvPr/>
          </p:nvSpPr>
          <p:spPr bwMode="auto">
            <a:xfrm>
              <a:off x="8620138" y="3273305"/>
              <a:ext cx="606501" cy="604499"/>
            </a:xfrm>
            <a:custGeom>
              <a:avLst/>
              <a:gdLst>
                <a:gd name="T0" fmla="*/ 1248 w 1354"/>
                <a:gd name="T1" fmla="*/ 863 h 1354"/>
                <a:gd name="T2" fmla="*/ 776 w 1354"/>
                <a:gd name="T3" fmla="*/ 869 h 1354"/>
                <a:gd name="T4" fmla="*/ 673 w 1354"/>
                <a:gd name="T5" fmla="*/ 328 h 1354"/>
                <a:gd name="T6" fmla="*/ 1248 w 1354"/>
                <a:gd name="T7" fmla="*/ 264 h 1354"/>
                <a:gd name="T8" fmla="*/ 1312 w 1354"/>
                <a:gd name="T9" fmla="*/ 799 h 1354"/>
                <a:gd name="T10" fmla="*/ 225 w 1354"/>
                <a:gd name="T11" fmla="*/ 1090 h 1354"/>
                <a:gd name="T12" fmla="*/ 391 w 1354"/>
                <a:gd name="T13" fmla="*/ 888 h 1354"/>
                <a:gd name="T14" fmla="*/ 542 w 1354"/>
                <a:gd name="T15" fmla="*/ 1026 h 1354"/>
                <a:gd name="T16" fmla="*/ 521 w 1354"/>
                <a:gd name="T17" fmla="*/ 698 h 1354"/>
                <a:gd name="T18" fmla="*/ 500 w 1354"/>
                <a:gd name="T19" fmla="*/ 962 h 1354"/>
                <a:gd name="T20" fmla="*/ 402 w 1354"/>
                <a:gd name="T21" fmla="*/ 845 h 1354"/>
                <a:gd name="T22" fmla="*/ 43 w 1354"/>
                <a:gd name="T23" fmla="*/ 782 h 1354"/>
                <a:gd name="T24" fmla="*/ 107 w 1354"/>
                <a:gd name="T25" fmla="*/ 383 h 1354"/>
                <a:gd name="T26" fmla="*/ 500 w 1354"/>
                <a:gd name="T27" fmla="*/ 447 h 1354"/>
                <a:gd name="T28" fmla="*/ 521 w 1354"/>
                <a:gd name="T29" fmla="*/ 650 h 1354"/>
                <a:gd name="T30" fmla="*/ 542 w 1354"/>
                <a:gd name="T31" fmla="*/ 447 h 1354"/>
                <a:gd name="T32" fmla="*/ 225 w 1354"/>
                <a:gd name="T33" fmla="*/ 340 h 1354"/>
                <a:gd name="T34" fmla="*/ 794 w 1354"/>
                <a:gd name="T35" fmla="*/ 204 h 1354"/>
                <a:gd name="T36" fmla="*/ 794 w 1354"/>
                <a:gd name="T37" fmla="*/ 162 h 1354"/>
                <a:gd name="T38" fmla="*/ 225 w 1354"/>
                <a:gd name="T39" fmla="*/ 106 h 1354"/>
                <a:gd name="T40" fmla="*/ 896 w 1354"/>
                <a:gd name="T41" fmla="*/ 42 h 1354"/>
                <a:gd name="T42" fmla="*/ 959 w 1354"/>
                <a:gd name="T43" fmla="*/ 162 h 1354"/>
                <a:gd name="T44" fmla="*/ 874 w 1354"/>
                <a:gd name="T45" fmla="*/ 183 h 1354"/>
                <a:gd name="T46" fmla="*/ 959 w 1354"/>
                <a:gd name="T47" fmla="*/ 204 h 1354"/>
                <a:gd name="T48" fmla="*/ 737 w 1354"/>
                <a:gd name="T49" fmla="*/ 221 h 1354"/>
                <a:gd name="T50" fmla="*/ 630 w 1354"/>
                <a:gd name="T51" fmla="*/ 1026 h 1354"/>
                <a:gd name="T52" fmla="*/ 800 w 1354"/>
                <a:gd name="T53" fmla="*/ 905 h 1354"/>
                <a:gd name="T54" fmla="*/ 959 w 1354"/>
                <a:gd name="T55" fmla="*/ 1090 h 1354"/>
                <a:gd name="T56" fmla="*/ 896 w 1354"/>
                <a:gd name="T57" fmla="*/ 1311 h 1354"/>
                <a:gd name="T58" fmla="*/ 225 w 1354"/>
                <a:gd name="T59" fmla="*/ 1247 h 1354"/>
                <a:gd name="T60" fmla="*/ 959 w 1354"/>
                <a:gd name="T61" fmla="*/ 1132 h 1354"/>
                <a:gd name="T62" fmla="*/ 1248 w 1354"/>
                <a:gd name="T63" fmla="*/ 221 h 1354"/>
                <a:gd name="T64" fmla="*/ 1002 w 1354"/>
                <a:gd name="T65" fmla="*/ 106 h 1354"/>
                <a:gd name="T66" fmla="*/ 289 w 1354"/>
                <a:gd name="T67" fmla="*/ 0 h 1354"/>
                <a:gd name="T68" fmla="*/ 182 w 1354"/>
                <a:gd name="T69" fmla="*/ 340 h 1354"/>
                <a:gd name="T70" fmla="*/ 0 w 1354"/>
                <a:gd name="T71" fmla="*/ 447 h 1354"/>
                <a:gd name="T72" fmla="*/ 107 w 1354"/>
                <a:gd name="T73" fmla="*/ 888 h 1354"/>
                <a:gd name="T74" fmla="*/ 182 w 1354"/>
                <a:gd name="T75" fmla="*/ 1247 h 1354"/>
                <a:gd name="T76" fmla="*/ 896 w 1354"/>
                <a:gd name="T77" fmla="*/ 1354 h 1354"/>
                <a:gd name="T78" fmla="*/ 1002 w 1354"/>
                <a:gd name="T79" fmla="*/ 905 h 1354"/>
                <a:gd name="T80" fmla="*/ 1354 w 1354"/>
                <a:gd name="T81" fmla="*/ 799 h 1354"/>
                <a:gd name="T82" fmla="*/ 1248 w 1354"/>
                <a:gd name="T83" fmla="*/ 22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4" h="1354">
                  <a:moveTo>
                    <a:pt x="1312" y="799"/>
                  </a:moveTo>
                  <a:cubicBezTo>
                    <a:pt x="1312" y="834"/>
                    <a:pt x="1283" y="863"/>
                    <a:pt x="1248" y="863"/>
                  </a:cubicBezTo>
                  <a:cubicBezTo>
                    <a:pt x="791" y="863"/>
                    <a:pt x="791" y="863"/>
                    <a:pt x="791" y="863"/>
                  </a:cubicBezTo>
                  <a:cubicBezTo>
                    <a:pt x="785" y="863"/>
                    <a:pt x="780" y="865"/>
                    <a:pt x="776" y="869"/>
                  </a:cubicBezTo>
                  <a:cubicBezTo>
                    <a:pt x="673" y="974"/>
                    <a:pt x="673" y="974"/>
                    <a:pt x="673" y="974"/>
                  </a:cubicBezTo>
                  <a:cubicBezTo>
                    <a:pt x="673" y="328"/>
                    <a:pt x="673" y="328"/>
                    <a:pt x="673" y="328"/>
                  </a:cubicBezTo>
                  <a:cubicBezTo>
                    <a:pt x="673" y="293"/>
                    <a:pt x="702" y="264"/>
                    <a:pt x="737" y="264"/>
                  </a:cubicBezTo>
                  <a:cubicBezTo>
                    <a:pt x="1248" y="264"/>
                    <a:pt x="1248" y="264"/>
                    <a:pt x="1248" y="264"/>
                  </a:cubicBezTo>
                  <a:cubicBezTo>
                    <a:pt x="1283" y="264"/>
                    <a:pt x="1312" y="293"/>
                    <a:pt x="1312" y="328"/>
                  </a:cubicBezTo>
                  <a:cubicBezTo>
                    <a:pt x="1312" y="799"/>
                    <a:pt x="1312" y="799"/>
                    <a:pt x="1312" y="799"/>
                  </a:cubicBezTo>
                  <a:close/>
                  <a:moveTo>
                    <a:pt x="959" y="1090"/>
                  </a:moveTo>
                  <a:cubicBezTo>
                    <a:pt x="225" y="1090"/>
                    <a:pt x="225" y="1090"/>
                    <a:pt x="225" y="1090"/>
                  </a:cubicBezTo>
                  <a:cubicBezTo>
                    <a:pt x="225" y="888"/>
                    <a:pt x="225" y="888"/>
                    <a:pt x="225" y="888"/>
                  </a:cubicBezTo>
                  <a:cubicBezTo>
                    <a:pt x="391" y="888"/>
                    <a:pt x="391" y="888"/>
                    <a:pt x="391" y="888"/>
                  </a:cubicBezTo>
                  <a:cubicBezTo>
                    <a:pt x="504" y="1038"/>
                    <a:pt x="504" y="1038"/>
                    <a:pt x="504" y="1038"/>
                  </a:cubicBezTo>
                  <a:cubicBezTo>
                    <a:pt x="516" y="1054"/>
                    <a:pt x="542" y="1046"/>
                    <a:pt x="542" y="1026"/>
                  </a:cubicBezTo>
                  <a:cubicBezTo>
                    <a:pt x="542" y="719"/>
                    <a:pt x="542" y="719"/>
                    <a:pt x="542" y="719"/>
                  </a:cubicBezTo>
                  <a:cubicBezTo>
                    <a:pt x="542" y="708"/>
                    <a:pt x="533" y="698"/>
                    <a:pt x="521" y="698"/>
                  </a:cubicBezTo>
                  <a:cubicBezTo>
                    <a:pt x="509" y="698"/>
                    <a:pt x="500" y="708"/>
                    <a:pt x="500" y="719"/>
                  </a:cubicBezTo>
                  <a:cubicBezTo>
                    <a:pt x="500" y="962"/>
                    <a:pt x="500" y="962"/>
                    <a:pt x="500" y="962"/>
                  </a:cubicBezTo>
                  <a:cubicBezTo>
                    <a:pt x="419" y="854"/>
                    <a:pt x="419" y="854"/>
                    <a:pt x="419" y="854"/>
                  </a:cubicBezTo>
                  <a:cubicBezTo>
                    <a:pt x="415" y="849"/>
                    <a:pt x="409" y="845"/>
                    <a:pt x="402" y="845"/>
                  </a:cubicBezTo>
                  <a:cubicBezTo>
                    <a:pt x="107" y="845"/>
                    <a:pt x="107" y="845"/>
                    <a:pt x="107" y="845"/>
                  </a:cubicBezTo>
                  <a:cubicBezTo>
                    <a:pt x="72" y="845"/>
                    <a:pt x="43" y="817"/>
                    <a:pt x="43" y="782"/>
                  </a:cubicBezTo>
                  <a:cubicBezTo>
                    <a:pt x="43" y="447"/>
                    <a:pt x="43" y="447"/>
                    <a:pt x="43" y="447"/>
                  </a:cubicBezTo>
                  <a:cubicBezTo>
                    <a:pt x="43" y="412"/>
                    <a:pt x="72" y="383"/>
                    <a:pt x="107" y="383"/>
                  </a:cubicBezTo>
                  <a:cubicBezTo>
                    <a:pt x="436" y="383"/>
                    <a:pt x="436" y="383"/>
                    <a:pt x="436" y="383"/>
                  </a:cubicBezTo>
                  <a:cubicBezTo>
                    <a:pt x="471" y="383"/>
                    <a:pt x="500" y="412"/>
                    <a:pt x="500" y="447"/>
                  </a:cubicBezTo>
                  <a:cubicBezTo>
                    <a:pt x="500" y="629"/>
                    <a:pt x="500" y="629"/>
                    <a:pt x="500" y="629"/>
                  </a:cubicBezTo>
                  <a:cubicBezTo>
                    <a:pt x="500" y="640"/>
                    <a:pt x="509" y="650"/>
                    <a:pt x="521" y="650"/>
                  </a:cubicBezTo>
                  <a:cubicBezTo>
                    <a:pt x="533" y="650"/>
                    <a:pt x="542" y="640"/>
                    <a:pt x="542" y="629"/>
                  </a:cubicBezTo>
                  <a:cubicBezTo>
                    <a:pt x="542" y="447"/>
                    <a:pt x="542" y="447"/>
                    <a:pt x="542" y="447"/>
                  </a:cubicBezTo>
                  <a:cubicBezTo>
                    <a:pt x="542" y="388"/>
                    <a:pt x="495" y="340"/>
                    <a:pt x="436" y="340"/>
                  </a:cubicBezTo>
                  <a:cubicBezTo>
                    <a:pt x="225" y="340"/>
                    <a:pt x="225" y="340"/>
                    <a:pt x="225" y="340"/>
                  </a:cubicBezTo>
                  <a:cubicBezTo>
                    <a:pt x="225" y="204"/>
                    <a:pt x="225" y="204"/>
                    <a:pt x="225" y="204"/>
                  </a:cubicBezTo>
                  <a:cubicBezTo>
                    <a:pt x="794" y="204"/>
                    <a:pt x="794" y="204"/>
                    <a:pt x="794" y="204"/>
                  </a:cubicBezTo>
                  <a:cubicBezTo>
                    <a:pt x="805" y="204"/>
                    <a:pt x="815" y="195"/>
                    <a:pt x="815" y="183"/>
                  </a:cubicBezTo>
                  <a:cubicBezTo>
                    <a:pt x="815" y="171"/>
                    <a:pt x="805" y="162"/>
                    <a:pt x="794" y="162"/>
                  </a:cubicBezTo>
                  <a:cubicBezTo>
                    <a:pt x="225" y="162"/>
                    <a:pt x="225" y="162"/>
                    <a:pt x="225" y="162"/>
                  </a:cubicBezTo>
                  <a:cubicBezTo>
                    <a:pt x="225" y="106"/>
                    <a:pt x="225" y="106"/>
                    <a:pt x="225" y="106"/>
                  </a:cubicBezTo>
                  <a:cubicBezTo>
                    <a:pt x="225" y="71"/>
                    <a:pt x="254" y="42"/>
                    <a:pt x="289" y="42"/>
                  </a:cubicBezTo>
                  <a:cubicBezTo>
                    <a:pt x="896" y="42"/>
                    <a:pt x="896" y="42"/>
                    <a:pt x="896" y="42"/>
                  </a:cubicBezTo>
                  <a:cubicBezTo>
                    <a:pt x="931" y="42"/>
                    <a:pt x="959" y="71"/>
                    <a:pt x="959" y="106"/>
                  </a:cubicBezTo>
                  <a:cubicBezTo>
                    <a:pt x="959" y="162"/>
                    <a:pt x="959" y="162"/>
                    <a:pt x="959" y="162"/>
                  </a:cubicBezTo>
                  <a:cubicBezTo>
                    <a:pt x="896" y="162"/>
                    <a:pt x="896" y="162"/>
                    <a:pt x="896" y="162"/>
                  </a:cubicBezTo>
                  <a:cubicBezTo>
                    <a:pt x="884" y="162"/>
                    <a:pt x="874" y="171"/>
                    <a:pt x="874" y="183"/>
                  </a:cubicBezTo>
                  <a:cubicBezTo>
                    <a:pt x="874" y="195"/>
                    <a:pt x="884" y="204"/>
                    <a:pt x="896" y="204"/>
                  </a:cubicBezTo>
                  <a:cubicBezTo>
                    <a:pt x="959" y="204"/>
                    <a:pt x="959" y="204"/>
                    <a:pt x="959" y="204"/>
                  </a:cubicBezTo>
                  <a:cubicBezTo>
                    <a:pt x="959" y="221"/>
                    <a:pt x="959" y="221"/>
                    <a:pt x="959" y="221"/>
                  </a:cubicBezTo>
                  <a:cubicBezTo>
                    <a:pt x="737" y="221"/>
                    <a:pt x="737" y="221"/>
                    <a:pt x="737" y="221"/>
                  </a:cubicBezTo>
                  <a:cubicBezTo>
                    <a:pt x="678" y="221"/>
                    <a:pt x="630" y="269"/>
                    <a:pt x="630" y="328"/>
                  </a:cubicBezTo>
                  <a:cubicBezTo>
                    <a:pt x="630" y="1026"/>
                    <a:pt x="630" y="1026"/>
                    <a:pt x="630" y="1026"/>
                  </a:cubicBezTo>
                  <a:cubicBezTo>
                    <a:pt x="630" y="1044"/>
                    <a:pt x="654" y="1054"/>
                    <a:pt x="667" y="1041"/>
                  </a:cubicBezTo>
                  <a:cubicBezTo>
                    <a:pt x="800" y="905"/>
                    <a:pt x="800" y="905"/>
                    <a:pt x="800" y="905"/>
                  </a:cubicBezTo>
                  <a:cubicBezTo>
                    <a:pt x="959" y="905"/>
                    <a:pt x="959" y="905"/>
                    <a:pt x="959" y="905"/>
                  </a:cubicBezTo>
                  <a:cubicBezTo>
                    <a:pt x="959" y="1090"/>
                    <a:pt x="959" y="1090"/>
                    <a:pt x="959" y="1090"/>
                  </a:cubicBezTo>
                  <a:close/>
                  <a:moveTo>
                    <a:pt x="959" y="1247"/>
                  </a:moveTo>
                  <a:cubicBezTo>
                    <a:pt x="959" y="1282"/>
                    <a:pt x="931" y="1311"/>
                    <a:pt x="896" y="1311"/>
                  </a:cubicBezTo>
                  <a:cubicBezTo>
                    <a:pt x="289" y="1311"/>
                    <a:pt x="289" y="1311"/>
                    <a:pt x="289" y="1311"/>
                  </a:cubicBezTo>
                  <a:cubicBezTo>
                    <a:pt x="254" y="1311"/>
                    <a:pt x="225" y="1282"/>
                    <a:pt x="225" y="1247"/>
                  </a:cubicBezTo>
                  <a:cubicBezTo>
                    <a:pt x="225" y="1132"/>
                    <a:pt x="225" y="1132"/>
                    <a:pt x="225" y="1132"/>
                  </a:cubicBezTo>
                  <a:cubicBezTo>
                    <a:pt x="959" y="1132"/>
                    <a:pt x="959" y="1132"/>
                    <a:pt x="959" y="1132"/>
                  </a:cubicBezTo>
                  <a:lnTo>
                    <a:pt x="959" y="1247"/>
                  </a:lnTo>
                  <a:close/>
                  <a:moveTo>
                    <a:pt x="1248" y="221"/>
                  </a:moveTo>
                  <a:cubicBezTo>
                    <a:pt x="1002" y="221"/>
                    <a:pt x="1002" y="221"/>
                    <a:pt x="1002" y="221"/>
                  </a:cubicBezTo>
                  <a:cubicBezTo>
                    <a:pt x="1002" y="106"/>
                    <a:pt x="1002" y="106"/>
                    <a:pt x="1002" y="106"/>
                  </a:cubicBezTo>
                  <a:cubicBezTo>
                    <a:pt x="1002" y="48"/>
                    <a:pt x="954" y="0"/>
                    <a:pt x="896" y="0"/>
                  </a:cubicBezTo>
                  <a:cubicBezTo>
                    <a:pt x="289" y="0"/>
                    <a:pt x="289" y="0"/>
                    <a:pt x="289" y="0"/>
                  </a:cubicBezTo>
                  <a:cubicBezTo>
                    <a:pt x="230" y="0"/>
                    <a:pt x="182" y="48"/>
                    <a:pt x="182" y="106"/>
                  </a:cubicBezTo>
                  <a:cubicBezTo>
                    <a:pt x="182" y="340"/>
                    <a:pt x="182" y="340"/>
                    <a:pt x="182" y="340"/>
                  </a:cubicBezTo>
                  <a:cubicBezTo>
                    <a:pt x="107" y="340"/>
                    <a:pt x="107" y="340"/>
                    <a:pt x="107" y="340"/>
                  </a:cubicBezTo>
                  <a:cubicBezTo>
                    <a:pt x="48" y="340"/>
                    <a:pt x="0" y="388"/>
                    <a:pt x="0" y="447"/>
                  </a:cubicBezTo>
                  <a:cubicBezTo>
                    <a:pt x="0" y="782"/>
                    <a:pt x="0" y="782"/>
                    <a:pt x="0" y="782"/>
                  </a:cubicBezTo>
                  <a:cubicBezTo>
                    <a:pt x="0" y="841"/>
                    <a:pt x="48" y="888"/>
                    <a:pt x="107" y="888"/>
                  </a:cubicBezTo>
                  <a:cubicBezTo>
                    <a:pt x="182" y="888"/>
                    <a:pt x="182" y="888"/>
                    <a:pt x="182" y="888"/>
                  </a:cubicBezTo>
                  <a:cubicBezTo>
                    <a:pt x="182" y="1247"/>
                    <a:pt x="182" y="1247"/>
                    <a:pt x="182" y="1247"/>
                  </a:cubicBezTo>
                  <a:cubicBezTo>
                    <a:pt x="182" y="1306"/>
                    <a:pt x="230" y="1354"/>
                    <a:pt x="289" y="1354"/>
                  </a:cubicBezTo>
                  <a:cubicBezTo>
                    <a:pt x="896" y="1354"/>
                    <a:pt x="896" y="1354"/>
                    <a:pt x="896" y="1354"/>
                  </a:cubicBezTo>
                  <a:cubicBezTo>
                    <a:pt x="954" y="1354"/>
                    <a:pt x="1002" y="1306"/>
                    <a:pt x="1002" y="1247"/>
                  </a:cubicBezTo>
                  <a:cubicBezTo>
                    <a:pt x="1002" y="905"/>
                    <a:pt x="1002" y="905"/>
                    <a:pt x="1002" y="905"/>
                  </a:cubicBezTo>
                  <a:cubicBezTo>
                    <a:pt x="1248" y="905"/>
                    <a:pt x="1248" y="905"/>
                    <a:pt x="1248" y="905"/>
                  </a:cubicBezTo>
                  <a:cubicBezTo>
                    <a:pt x="1306" y="905"/>
                    <a:pt x="1354" y="857"/>
                    <a:pt x="1354" y="799"/>
                  </a:cubicBezTo>
                  <a:cubicBezTo>
                    <a:pt x="1354" y="328"/>
                    <a:pt x="1354" y="328"/>
                    <a:pt x="1354" y="328"/>
                  </a:cubicBezTo>
                  <a:cubicBezTo>
                    <a:pt x="1354" y="269"/>
                    <a:pt x="1306" y="221"/>
                    <a:pt x="1248" y="221"/>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3" name="Freeform 314">
              <a:extLst>
                <a:ext uri="{FF2B5EF4-FFF2-40B4-BE49-F238E27FC236}">
                  <a16:creationId xmlns:a16="http://schemas.microsoft.com/office/drawing/2014/main" id="{27541E46-A601-F79F-C43F-0F45F78BBED7}"/>
                </a:ext>
              </a:extLst>
            </p:cNvPr>
            <p:cNvSpPr>
              <a:spLocks noEditPoints="1"/>
            </p:cNvSpPr>
            <p:nvPr/>
          </p:nvSpPr>
          <p:spPr bwMode="auto">
            <a:xfrm>
              <a:off x="8984438" y="3409417"/>
              <a:ext cx="160132" cy="222183"/>
            </a:xfrm>
            <a:custGeom>
              <a:avLst/>
              <a:gdLst>
                <a:gd name="T0" fmla="*/ 318 w 360"/>
                <a:gd name="T1" fmla="*/ 260 h 497"/>
                <a:gd name="T2" fmla="*/ 202 w 360"/>
                <a:gd name="T3" fmla="*/ 260 h 497"/>
                <a:gd name="T4" fmla="*/ 202 w 360"/>
                <a:gd name="T5" fmla="*/ 207 h 497"/>
                <a:gd name="T6" fmla="*/ 318 w 360"/>
                <a:gd name="T7" fmla="*/ 207 h 497"/>
                <a:gd name="T8" fmla="*/ 318 w 360"/>
                <a:gd name="T9" fmla="*/ 260 h 497"/>
                <a:gd name="T10" fmla="*/ 318 w 360"/>
                <a:gd name="T11" fmla="*/ 454 h 497"/>
                <a:gd name="T12" fmla="*/ 202 w 360"/>
                <a:gd name="T13" fmla="*/ 454 h 497"/>
                <a:gd name="T14" fmla="*/ 202 w 360"/>
                <a:gd name="T15" fmla="*/ 303 h 497"/>
                <a:gd name="T16" fmla="*/ 318 w 360"/>
                <a:gd name="T17" fmla="*/ 303 h 497"/>
                <a:gd name="T18" fmla="*/ 318 w 360"/>
                <a:gd name="T19" fmla="*/ 454 h 497"/>
                <a:gd name="T20" fmla="*/ 276 w 360"/>
                <a:gd name="T21" fmla="*/ 49 h 497"/>
                <a:gd name="T22" fmla="*/ 276 w 360"/>
                <a:gd name="T23" fmla="*/ 49 h 497"/>
                <a:gd name="T24" fmla="*/ 276 w 360"/>
                <a:gd name="T25" fmla="*/ 49 h 497"/>
                <a:gd name="T26" fmla="*/ 311 w 360"/>
                <a:gd name="T27" fmla="*/ 83 h 497"/>
                <a:gd name="T28" fmla="*/ 229 w 360"/>
                <a:gd name="T29" fmla="*/ 131 h 497"/>
                <a:gd name="T30" fmla="*/ 276 w 360"/>
                <a:gd name="T31" fmla="*/ 49 h 497"/>
                <a:gd name="T32" fmla="*/ 159 w 360"/>
                <a:gd name="T33" fmla="*/ 260 h 497"/>
                <a:gd name="T34" fmla="*/ 42 w 360"/>
                <a:gd name="T35" fmla="*/ 260 h 497"/>
                <a:gd name="T36" fmla="*/ 42 w 360"/>
                <a:gd name="T37" fmla="*/ 207 h 497"/>
                <a:gd name="T38" fmla="*/ 159 w 360"/>
                <a:gd name="T39" fmla="*/ 207 h 497"/>
                <a:gd name="T40" fmla="*/ 159 w 360"/>
                <a:gd name="T41" fmla="*/ 260 h 497"/>
                <a:gd name="T42" fmla="*/ 159 w 360"/>
                <a:gd name="T43" fmla="*/ 454 h 497"/>
                <a:gd name="T44" fmla="*/ 42 w 360"/>
                <a:gd name="T45" fmla="*/ 454 h 497"/>
                <a:gd name="T46" fmla="*/ 42 w 360"/>
                <a:gd name="T47" fmla="*/ 303 h 497"/>
                <a:gd name="T48" fmla="*/ 159 w 360"/>
                <a:gd name="T49" fmla="*/ 303 h 497"/>
                <a:gd name="T50" fmla="*/ 159 w 360"/>
                <a:gd name="T51" fmla="*/ 454 h 497"/>
                <a:gd name="T52" fmla="*/ 50 w 360"/>
                <a:gd name="T53" fmla="*/ 83 h 497"/>
                <a:gd name="T54" fmla="*/ 43 w 360"/>
                <a:gd name="T55" fmla="*/ 66 h 497"/>
                <a:gd name="T56" fmla="*/ 84 w 360"/>
                <a:gd name="T57" fmla="*/ 49 h 497"/>
                <a:gd name="T58" fmla="*/ 132 w 360"/>
                <a:gd name="T59" fmla="*/ 131 h 497"/>
                <a:gd name="T60" fmla="*/ 50 w 360"/>
                <a:gd name="T61" fmla="*/ 83 h 497"/>
                <a:gd name="T62" fmla="*/ 339 w 360"/>
                <a:gd name="T63" fmla="*/ 164 h 497"/>
                <a:gd name="T64" fmla="*/ 256 w 360"/>
                <a:gd name="T65" fmla="*/ 164 h 497"/>
                <a:gd name="T66" fmla="*/ 340 w 360"/>
                <a:gd name="T67" fmla="*/ 113 h 497"/>
                <a:gd name="T68" fmla="*/ 360 w 360"/>
                <a:gd name="T69" fmla="*/ 66 h 497"/>
                <a:gd name="T70" fmla="*/ 340 w 360"/>
                <a:gd name="T71" fmla="*/ 19 h 497"/>
                <a:gd name="T72" fmla="*/ 293 w 360"/>
                <a:gd name="T73" fmla="*/ 0 h 497"/>
                <a:gd name="T74" fmla="*/ 246 w 360"/>
                <a:gd name="T75" fmla="*/ 19 h 497"/>
                <a:gd name="T76" fmla="*/ 180 w 360"/>
                <a:gd name="T77" fmla="*/ 132 h 497"/>
                <a:gd name="T78" fmla="*/ 114 w 360"/>
                <a:gd name="T79" fmla="*/ 19 h 497"/>
                <a:gd name="T80" fmla="*/ 67 w 360"/>
                <a:gd name="T81" fmla="*/ 0 h 497"/>
                <a:gd name="T82" fmla="*/ 20 w 360"/>
                <a:gd name="T83" fmla="*/ 19 h 497"/>
                <a:gd name="T84" fmla="*/ 0 w 360"/>
                <a:gd name="T85" fmla="*/ 66 h 497"/>
                <a:gd name="T86" fmla="*/ 20 w 360"/>
                <a:gd name="T87" fmla="*/ 113 h 497"/>
                <a:gd name="T88" fmla="*/ 104 w 360"/>
                <a:gd name="T89" fmla="*/ 164 h 497"/>
                <a:gd name="T90" fmla="*/ 21 w 360"/>
                <a:gd name="T91" fmla="*/ 164 h 497"/>
                <a:gd name="T92" fmla="*/ 0 w 360"/>
                <a:gd name="T93" fmla="*/ 185 h 497"/>
                <a:gd name="T94" fmla="*/ 0 w 360"/>
                <a:gd name="T95" fmla="*/ 475 h 497"/>
                <a:gd name="T96" fmla="*/ 21 w 360"/>
                <a:gd name="T97" fmla="*/ 497 h 497"/>
                <a:gd name="T98" fmla="*/ 339 w 360"/>
                <a:gd name="T99" fmla="*/ 497 h 497"/>
                <a:gd name="T100" fmla="*/ 360 w 360"/>
                <a:gd name="T101" fmla="*/ 475 h 497"/>
                <a:gd name="T102" fmla="*/ 360 w 360"/>
                <a:gd name="T103" fmla="*/ 185 h 497"/>
                <a:gd name="T104" fmla="*/ 339 w 360"/>
                <a:gd name="T105" fmla="*/ 16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497">
                  <a:moveTo>
                    <a:pt x="318" y="260"/>
                  </a:moveTo>
                  <a:cubicBezTo>
                    <a:pt x="202" y="260"/>
                    <a:pt x="202" y="260"/>
                    <a:pt x="202" y="260"/>
                  </a:cubicBezTo>
                  <a:cubicBezTo>
                    <a:pt x="202" y="207"/>
                    <a:pt x="202" y="207"/>
                    <a:pt x="202" y="207"/>
                  </a:cubicBezTo>
                  <a:cubicBezTo>
                    <a:pt x="318" y="207"/>
                    <a:pt x="318" y="207"/>
                    <a:pt x="318" y="207"/>
                  </a:cubicBezTo>
                  <a:lnTo>
                    <a:pt x="318" y="260"/>
                  </a:lnTo>
                  <a:close/>
                  <a:moveTo>
                    <a:pt x="318" y="454"/>
                  </a:moveTo>
                  <a:cubicBezTo>
                    <a:pt x="202" y="454"/>
                    <a:pt x="202" y="454"/>
                    <a:pt x="202" y="454"/>
                  </a:cubicBezTo>
                  <a:cubicBezTo>
                    <a:pt x="202" y="303"/>
                    <a:pt x="202" y="303"/>
                    <a:pt x="202" y="303"/>
                  </a:cubicBezTo>
                  <a:cubicBezTo>
                    <a:pt x="318" y="303"/>
                    <a:pt x="318" y="303"/>
                    <a:pt x="318" y="303"/>
                  </a:cubicBezTo>
                  <a:lnTo>
                    <a:pt x="318" y="454"/>
                  </a:lnTo>
                  <a:close/>
                  <a:moveTo>
                    <a:pt x="276" y="49"/>
                  </a:moveTo>
                  <a:cubicBezTo>
                    <a:pt x="274" y="51"/>
                    <a:pt x="272" y="53"/>
                    <a:pt x="276" y="49"/>
                  </a:cubicBezTo>
                  <a:cubicBezTo>
                    <a:pt x="278" y="47"/>
                    <a:pt x="278" y="48"/>
                    <a:pt x="276" y="49"/>
                  </a:cubicBezTo>
                  <a:cubicBezTo>
                    <a:pt x="298" y="27"/>
                    <a:pt x="332" y="61"/>
                    <a:pt x="311" y="83"/>
                  </a:cubicBezTo>
                  <a:cubicBezTo>
                    <a:pt x="304" y="90"/>
                    <a:pt x="269" y="109"/>
                    <a:pt x="229" y="131"/>
                  </a:cubicBezTo>
                  <a:cubicBezTo>
                    <a:pt x="250" y="90"/>
                    <a:pt x="270" y="57"/>
                    <a:pt x="276" y="49"/>
                  </a:cubicBezTo>
                  <a:close/>
                  <a:moveTo>
                    <a:pt x="159" y="260"/>
                  </a:moveTo>
                  <a:cubicBezTo>
                    <a:pt x="42" y="260"/>
                    <a:pt x="42" y="260"/>
                    <a:pt x="42" y="260"/>
                  </a:cubicBezTo>
                  <a:cubicBezTo>
                    <a:pt x="42" y="207"/>
                    <a:pt x="42" y="207"/>
                    <a:pt x="42" y="207"/>
                  </a:cubicBezTo>
                  <a:cubicBezTo>
                    <a:pt x="159" y="207"/>
                    <a:pt x="159" y="207"/>
                    <a:pt x="159" y="207"/>
                  </a:cubicBezTo>
                  <a:lnTo>
                    <a:pt x="159" y="260"/>
                  </a:lnTo>
                  <a:close/>
                  <a:moveTo>
                    <a:pt x="159" y="454"/>
                  </a:moveTo>
                  <a:cubicBezTo>
                    <a:pt x="42" y="454"/>
                    <a:pt x="42" y="454"/>
                    <a:pt x="42" y="454"/>
                  </a:cubicBezTo>
                  <a:cubicBezTo>
                    <a:pt x="42" y="303"/>
                    <a:pt x="42" y="303"/>
                    <a:pt x="42" y="303"/>
                  </a:cubicBezTo>
                  <a:cubicBezTo>
                    <a:pt x="159" y="303"/>
                    <a:pt x="159" y="303"/>
                    <a:pt x="159" y="303"/>
                  </a:cubicBezTo>
                  <a:lnTo>
                    <a:pt x="159" y="454"/>
                  </a:lnTo>
                  <a:close/>
                  <a:moveTo>
                    <a:pt x="50" y="83"/>
                  </a:moveTo>
                  <a:cubicBezTo>
                    <a:pt x="46" y="79"/>
                    <a:pt x="43" y="72"/>
                    <a:pt x="43" y="66"/>
                  </a:cubicBezTo>
                  <a:cubicBezTo>
                    <a:pt x="43" y="45"/>
                    <a:pt x="69" y="34"/>
                    <a:pt x="84" y="49"/>
                  </a:cubicBezTo>
                  <a:cubicBezTo>
                    <a:pt x="91" y="56"/>
                    <a:pt x="110" y="90"/>
                    <a:pt x="132" y="131"/>
                  </a:cubicBezTo>
                  <a:cubicBezTo>
                    <a:pt x="91" y="109"/>
                    <a:pt x="56" y="90"/>
                    <a:pt x="50" y="83"/>
                  </a:cubicBezTo>
                  <a:close/>
                  <a:moveTo>
                    <a:pt x="339" y="164"/>
                  </a:moveTo>
                  <a:cubicBezTo>
                    <a:pt x="256" y="164"/>
                    <a:pt x="256" y="164"/>
                    <a:pt x="256" y="164"/>
                  </a:cubicBezTo>
                  <a:cubicBezTo>
                    <a:pt x="293" y="145"/>
                    <a:pt x="330" y="124"/>
                    <a:pt x="340" y="113"/>
                  </a:cubicBezTo>
                  <a:cubicBezTo>
                    <a:pt x="353" y="101"/>
                    <a:pt x="360" y="84"/>
                    <a:pt x="360" y="66"/>
                  </a:cubicBezTo>
                  <a:cubicBezTo>
                    <a:pt x="360" y="49"/>
                    <a:pt x="353" y="31"/>
                    <a:pt x="340" y="19"/>
                  </a:cubicBezTo>
                  <a:cubicBezTo>
                    <a:pt x="328" y="6"/>
                    <a:pt x="311" y="0"/>
                    <a:pt x="293" y="0"/>
                  </a:cubicBezTo>
                  <a:cubicBezTo>
                    <a:pt x="276" y="0"/>
                    <a:pt x="258" y="6"/>
                    <a:pt x="246" y="19"/>
                  </a:cubicBezTo>
                  <a:cubicBezTo>
                    <a:pt x="233" y="33"/>
                    <a:pt x="202" y="90"/>
                    <a:pt x="180" y="132"/>
                  </a:cubicBezTo>
                  <a:cubicBezTo>
                    <a:pt x="159" y="90"/>
                    <a:pt x="128" y="33"/>
                    <a:pt x="114" y="19"/>
                  </a:cubicBezTo>
                  <a:cubicBezTo>
                    <a:pt x="102" y="6"/>
                    <a:pt x="85" y="0"/>
                    <a:pt x="67" y="0"/>
                  </a:cubicBezTo>
                  <a:cubicBezTo>
                    <a:pt x="49" y="0"/>
                    <a:pt x="32" y="6"/>
                    <a:pt x="20" y="19"/>
                  </a:cubicBezTo>
                  <a:cubicBezTo>
                    <a:pt x="7" y="31"/>
                    <a:pt x="0" y="49"/>
                    <a:pt x="0" y="66"/>
                  </a:cubicBezTo>
                  <a:cubicBezTo>
                    <a:pt x="0" y="84"/>
                    <a:pt x="7" y="101"/>
                    <a:pt x="20" y="113"/>
                  </a:cubicBezTo>
                  <a:cubicBezTo>
                    <a:pt x="30" y="124"/>
                    <a:pt x="68" y="145"/>
                    <a:pt x="104" y="164"/>
                  </a:cubicBezTo>
                  <a:cubicBezTo>
                    <a:pt x="21" y="164"/>
                    <a:pt x="21" y="164"/>
                    <a:pt x="21" y="164"/>
                  </a:cubicBezTo>
                  <a:cubicBezTo>
                    <a:pt x="9" y="164"/>
                    <a:pt x="0" y="173"/>
                    <a:pt x="0" y="185"/>
                  </a:cubicBezTo>
                  <a:cubicBezTo>
                    <a:pt x="0" y="475"/>
                    <a:pt x="0" y="475"/>
                    <a:pt x="0" y="475"/>
                  </a:cubicBezTo>
                  <a:cubicBezTo>
                    <a:pt x="0" y="487"/>
                    <a:pt x="9" y="497"/>
                    <a:pt x="21" y="497"/>
                  </a:cubicBezTo>
                  <a:cubicBezTo>
                    <a:pt x="339" y="497"/>
                    <a:pt x="339" y="497"/>
                    <a:pt x="339" y="497"/>
                  </a:cubicBezTo>
                  <a:cubicBezTo>
                    <a:pt x="351" y="497"/>
                    <a:pt x="360" y="487"/>
                    <a:pt x="360" y="475"/>
                  </a:cubicBezTo>
                  <a:cubicBezTo>
                    <a:pt x="360" y="185"/>
                    <a:pt x="360" y="185"/>
                    <a:pt x="360" y="185"/>
                  </a:cubicBezTo>
                  <a:cubicBezTo>
                    <a:pt x="360" y="173"/>
                    <a:pt x="351" y="164"/>
                    <a:pt x="339" y="164"/>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4" name="Freeform 315">
              <a:extLst>
                <a:ext uri="{FF2B5EF4-FFF2-40B4-BE49-F238E27FC236}">
                  <a16:creationId xmlns:a16="http://schemas.microsoft.com/office/drawing/2014/main" id="{3A9930CF-1F06-4786-5318-D89AEB9D174F}"/>
                </a:ext>
              </a:extLst>
            </p:cNvPr>
            <p:cNvSpPr>
              <a:spLocks noEditPoints="1"/>
            </p:cNvSpPr>
            <p:nvPr/>
          </p:nvSpPr>
          <p:spPr bwMode="auto">
            <a:xfrm>
              <a:off x="8654166" y="3469467"/>
              <a:ext cx="174144" cy="166136"/>
            </a:xfrm>
            <a:custGeom>
              <a:avLst/>
              <a:gdLst>
                <a:gd name="T0" fmla="*/ 339 w 390"/>
                <a:gd name="T1" fmla="*/ 147 h 371"/>
                <a:gd name="T2" fmla="*/ 195 w 390"/>
                <a:gd name="T3" fmla="*/ 323 h 371"/>
                <a:gd name="T4" fmla="*/ 52 w 390"/>
                <a:gd name="T5" fmla="*/ 147 h 371"/>
                <a:gd name="T6" fmla="*/ 84 w 390"/>
                <a:gd name="T7" fmla="*/ 62 h 371"/>
                <a:gd name="T8" fmla="*/ 125 w 390"/>
                <a:gd name="T9" fmla="*/ 48 h 371"/>
                <a:gd name="T10" fmla="*/ 185 w 390"/>
                <a:gd name="T11" fmla="*/ 67 h 371"/>
                <a:gd name="T12" fmla="*/ 206 w 390"/>
                <a:gd name="T13" fmla="*/ 67 h 371"/>
                <a:gd name="T14" fmla="*/ 306 w 390"/>
                <a:gd name="T15" fmla="*/ 62 h 371"/>
                <a:gd name="T16" fmla="*/ 339 w 390"/>
                <a:gd name="T17" fmla="*/ 147 h 371"/>
                <a:gd name="T18" fmla="*/ 332 w 390"/>
                <a:gd name="T19" fmla="*/ 27 h 371"/>
                <a:gd name="T20" fmla="*/ 195 w 390"/>
                <a:gd name="T21" fmla="*/ 25 h 371"/>
                <a:gd name="T22" fmla="*/ 59 w 390"/>
                <a:gd name="T23" fmla="*/ 27 h 371"/>
                <a:gd name="T24" fmla="*/ 10 w 390"/>
                <a:gd name="T25" fmla="*/ 155 h 371"/>
                <a:gd name="T26" fmla="*/ 183 w 390"/>
                <a:gd name="T27" fmla="*/ 366 h 371"/>
                <a:gd name="T28" fmla="*/ 195 w 390"/>
                <a:gd name="T29" fmla="*/ 371 h 371"/>
                <a:gd name="T30" fmla="*/ 208 w 390"/>
                <a:gd name="T31" fmla="*/ 366 h 371"/>
                <a:gd name="T32" fmla="*/ 381 w 390"/>
                <a:gd name="T33" fmla="*/ 155 h 371"/>
                <a:gd name="T34" fmla="*/ 332 w 390"/>
                <a:gd name="T35" fmla="*/ 2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71">
                  <a:moveTo>
                    <a:pt x="339" y="147"/>
                  </a:moveTo>
                  <a:cubicBezTo>
                    <a:pt x="328" y="208"/>
                    <a:pt x="241" y="287"/>
                    <a:pt x="195" y="323"/>
                  </a:cubicBezTo>
                  <a:cubicBezTo>
                    <a:pt x="150" y="287"/>
                    <a:pt x="63" y="208"/>
                    <a:pt x="52" y="147"/>
                  </a:cubicBezTo>
                  <a:cubicBezTo>
                    <a:pt x="45" y="115"/>
                    <a:pt x="59" y="80"/>
                    <a:pt x="84" y="62"/>
                  </a:cubicBezTo>
                  <a:cubicBezTo>
                    <a:pt x="96" y="53"/>
                    <a:pt x="110" y="48"/>
                    <a:pt x="125" y="48"/>
                  </a:cubicBezTo>
                  <a:cubicBezTo>
                    <a:pt x="143" y="48"/>
                    <a:pt x="164" y="55"/>
                    <a:pt x="185" y="67"/>
                  </a:cubicBezTo>
                  <a:cubicBezTo>
                    <a:pt x="191" y="71"/>
                    <a:pt x="199" y="71"/>
                    <a:pt x="206" y="67"/>
                  </a:cubicBezTo>
                  <a:cubicBezTo>
                    <a:pt x="244" y="44"/>
                    <a:pt x="281" y="42"/>
                    <a:pt x="306" y="62"/>
                  </a:cubicBezTo>
                  <a:cubicBezTo>
                    <a:pt x="332" y="80"/>
                    <a:pt x="345" y="115"/>
                    <a:pt x="339" y="147"/>
                  </a:cubicBezTo>
                  <a:close/>
                  <a:moveTo>
                    <a:pt x="332" y="27"/>
                  </a:moveTo>
                  <a:cubicBezTo>
                    <a:pt x="294" y="0"/>
                    <a:pt x="245" y="0"/>
                    <a:pt x="195" y="25"/>
                  </a:cubicBezTo>
                  <a:cubicBezTo>
                    <a:pt x="146" y="0"/>
                    <a:pt x="97" y="0"/>
                    <a:pt x="59" y="27"/>
                  </a:cubicBezTo>
                  <a:cubicBezTo>
                    <a:pt x="21" y="54"/>
                    <a:pt x="0" y="106"/>
                    <a:pt x="10" y="155"/>
                  </a:cubicBezTo>
                  <a:cubicBezTo>
                    <a:pt x="28" y="253"/>
                    <a:pt x="176" y="362"/>
                    <a:pt x="183" y="366"/>
                  </a:cubicBezTo>
                  <a:cubicBezTo>
                    <a:pt x="187" y="370"/>
                    <a:pt x="191" y="371"/>
                    <a:pt x="195" y="371"/>
                  </a:cubicBezTo>
                  <a:cubicBezTo>
                    <a:pt x="200" y="371"/>
                    <a:pt x="204" y="370"/>
                    <a:pt x="208" y="366"/>
                  </a:cubicBezTo>
                  <a:cubicBezTo>
                    <a:pt x="215" y="362"/>
                    <a:pt x="363" y="253"/>
                    <a:pt x="381" y="155"/>
                  </a:cubicBezTo>
                  <a:cubicBezTo>
                    <a:pt x="390" y="106"/>
                    <a:pt x="370" y="54"/>
                    <a:pt x="332"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55" name="Rectangle 54">
            <a:extLst>
              <a:ext uri="{FF2B5EF4-FFF2-40B4-BE49-F238E27FC236}">
                <a16:creationId xmlns:a16="http://schemas.microsoft.com/office/drawing/2014/main" id="{925F13E3-716A-73CE-9DF4-125DD6324B20}"/>
              </a:ext>
            </a:extLst>
          </p:cNvPr>
          <p:cNvSpPr/>
          <p:nvPr/>
        </p:nvSpPr>
        <p:spPr>
          <a:xfrm>
            <a:off x="346505" y="4280553"/>
            <a:ext cx="304791" cy="1751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17D2B01-EB7D-8CC2-86D1-048146763148}"/>
              </a:ext>
            </a:extLst>
          </p:cNvPr>
          <p:cNvSpPr txBox="1"/>
          <p:nvPr/>
        </p:nvSpPr>
        <p:spPr>
          <a:xfrm>
            <a:off x="1762091" y="4312207"/>
            <a:ext cx="3250741" cy="1554272"/>
          </a:xfrm>
          <a:prstGeom prst="rect">
            <a:avLst/>
          </a:prstGeom>
          <a:noFill/>
        </p:spPr>
        <p:txBody>
          <a:bodyPr wrap="square">
            <a:spAutoFit/>
          </a:bodyPr>
          <a:lstStyle/>
          <a:p>
            <a:pPr>
              <a:spcBef>
                <a:spcPts val="600"/>
              </a:spcBef>
              <a:spcAft>
                <a:spcPts val="600"/>
              </a:spcAft>
              <a:buNone/>
            </a:pPr>
            <a:r>
              <a:rPr lang="en-US" sz="5400" b="1" dirty="0">
                <a:solidFill>
                  <a:srgbClr val="E95000"/>
                </a:solidFill>
                <a:latin typeface="+mj-lt"/>
              </a:rPr>
              <a:t>35</a:t>
            </a:r>
            <a:r>
              <a:rPr lang="en-US" b="1" dirty="0">
                <a:solidFill>
                  <a:srgbClr val="E95000"/>
                </a:solidFill>
                <a:latin typeface="+mj-lt"/>
              </a:rPr>
              <a:t>%</a:t>
            </a:r>
          </a:p>
          <a:p>
            <a:pPr>
              <a:buNone/>
            </a:pPr>
            <a:r>
              <a:rPr lang="en-US" sz="1200" b="1" dirty="0">
                <a:solidFill>
                  <a:srgbClr val="E95000"/>
                </a:solidFill>
                <a:latin typeface="+mj-lt"/>
              </a:rPr>
              <a:t>Digital First</a:t>
            </a:r>
          </a:p>
          <a:p>
            <a:pPr>
              <a:buNone/>
            </a:pPr>
            <a:r>
              <a:rPr lang="en-US" sz="1200" dirty="0">
                <a:solidFill>
                  <a:srgbClr val="E95000"/>
                </a:solidFill>
                <a:latin typeface="+mj-lt"/>
              </a:rPr>
              <a:t>Research or purchase Tet beer online (urban markets)</a:t>
            </a:r>
          </a:p>
        </p:txBody>
      </p:sp>
      <p:sp>
        <p:nvSpPr>
          <p:cNvPr id="57" name="TextBox 56">
            <a:extLst>
              <a:ext uri="{FF2B5EF4-FFF2-40B4-BE49-F238E27FC236}">
                <a16:creationId xmlns:a16="http://schemas.microsoft.com/office/drawing/2014/main" id="{9D318B52-12F2-5A16-A033-F54EB4209626}"/>
              </a:ext>
            </a:extLst>
          </p:cNvPr>
          <p:cNvSpPr txBox="1"/>
          <p:nvPr/>
        </p:nvSpPr>
        <p:spPr>
          <a:xfrm>
            <a:off x="7576978" y="4379099"/>
            <a:ext cx="3250741" cy="1554272"/>
          </a:xfrm>
          <a:prstGeom prst="rect">
            <a:avLst/>
          </a:prstGeom>
          <a:noFill/>
        </p:spPr>
        <p:txBody>
          <a:bodyPr wrap="square">
            <a:spAutoFit/>
          </a:bodyPr>
          <a:lstStyle/>
          <a:p>
            <a:pPr algn="r">
              <a:spcBef>
                <a:spcPts val="600"/>
              </a:spcBef>
              <a:spcAft>
                <a:spcPts val="600"/>
              </a:spcAft>
              <a:buNone/>
            </a:pPr>
            <a:r>
              <a:rPr lang="en-US" sz="5400" b="1" dirty="0">
                <a:solidFill>
                  <a:schemeClr val="bg1"/>
                </a:solidFill>
                <a:latin typeface="+mj-lt"/>
              </a:rPr>
              <a:t>52</a:t>
            </a:r>
            <a:r>
              <a:rPr lang="en-US" b="1" dirty="0">
                <a:solidFill>
                  <a:schemeClr val="bg1"/>
                </a:solidFill>
                <a:latin typeface="+mj-lt"/>
              </a:rPr>
              <a:t>%</a:t>
            </a:r>
          </a:p>
          <a:p>
            <a:pPr algn="r">
              <a:buNone/>
            </a:pPr>
            <a:r>
              <a:rPr lang="en-US" sz="1200" b="1" dirty="0">
                <a:solidFill>
                  <a:schemeClr val="bg1"/>
                </a:solidFill>
                <a:latin typeface="+mj-lt"/>
              </a:rPr>
              <a:t>Moderation Mindset</a:t>
            </a:r>
          </a:p>
          <a:p>
            <a:pPr algn="r">
              <a:buNone/>
            </a:pPr>
            <a:r>
              <a:rPr lang="en-US" sz="1200" dirty="0">
                <a:solidFill>
                  <a:schemeClr val="bg1"/>
                </a:solidFill>
                <a:latin typeface="+mj-lt"/>
              </a:rPr>
              <a:t>Gen Z/Millennials actively trying to drink less</a:t>
            </a:r>
          </a:p>
        </p:txBody>
      </p:sp>
      <p:grpSp>
        <p:nvGrpSpPr>
          <p:cNvPr id="58" name="Group 57">
            <a:extLst>
              <a:ext uri="{FF2B5EF4-FFF2-40B4-BE49-F238E27FC236}">
                <a16:creationId xmlns:a16="http://schemas.microsoft.com/office/drawing/2014/main" id="{254CA2EA-9BD6-31C0-51B4-4866254CA955}"/>
              </a:ext>
            </a:extLst>
          </p:cNvPr>
          <p:cNvGrpSpPr/>
          <p:nvPr/>
        </p:nvGrpSpPr>
        <p:grpSpPr>
          <a:xfrm flipH="1">
            <a:off x="10808071" y="4524237"/>
            <a:ext cx="1337503" cy="1342242"/>
            <a:chOff x="6919913" y="3232151"/>
            <a:chExt cx="447675" cy="449263"/>
          </a:xfrm>
          <a:solidFill>
            <a:schemeClr val="bg1">
              <a:alpha val="40000"/>
            </a:schemeClr>
          </a:solidFill>
        </p:grpSpPr>
        <p:sp>
          <p:nvSpPr>
            <p:cNvPr id="59" name="Freeform 179">
              <a:extLst>
                <a:ext uri="{FF2B5EF4-FFF2-40B4-BE49-F238E27FC236}">
                  <a16:creationId xmlns:a16="http://schemas.microsoft.com/office/drawing/2014/main" id="{CE5F4452-74E8-D0C2-AC73-EC0B238068B4}"/>
                </a:ext>
              </a:extLst>
            </p:cNvPr>
            <p:cNvSpPr>
              <a:spLocks noEditPoints="1"/>
            </p:cNvSpPr>
            <p:nvPr/>
          </p:nvSpPr>
          <p:spPr bwMode="auto">
            <a:xfrm>
              <a:off x="6989763" y="3413126"/>
              <a:ext cx="65088" cy="206375"/>
            </a:xfrm>
            <a:custGeom>
              <a:avLst/>
              <a:gdLst>
                <a:gd name="T0" fmla="*/ 20 w 40"/>
                <a:gd name="T1" fmla="*/ 0 h 125"/>
                <a:gd name="T2" fmla="*/ 0 w 40"/>
                <a:gd name="T3" fmla="*/ 21 h 125"/>
                <a:gd name="T4" fmla="*/ 0 w 40"/>
                <a:gd name="T5" fmla="*/ 105 h 125"/>
                <a:gd name="T6" fmla="*/ 20 w 40"/>
                <a:gd name="T7" fmla="*/ 125 h 125"/>
                <a:gd name="T8" fmla="*/ 40 w 40"/>
                <a:gd name="T9" fmla="*/ 105 h 125"/>
                <a:gd name="T10" fmla="*/ 40 w 40"/>
                <a:gd name="T11" fmla="*/ 21 h 125"/>
                <a:gd name="T12" fmla="*/ 20 w 40"/>
                <a:gd name="T13" fmla="*/ 0 h 125"/>
                <a:gd name="T14" fmla="*/ 30 w 40"/>
                <a:gd name="T15" fmla="*/ 105 h 125"/>
                <a:gd name="T16" fmla="*/ 20 w 40"/>
                <a:gd name="T17" fmla="*/ 115 h 125"/>
                <a:gd name="T18" fmla="*/ 11 w 40"/>
                <a:gd name="T19" fmla="*/ 105 h 125"/>
                <a:gd name="T20" fmla="*/ 11 w 40"/>
                <a:gd name="T21" fmla="*/ 21 h 125"/>
                <a:gd name="T22" fmla="*/ 20 w 40"/>
                <a:gd name="T23" fmla="*/ 11 h 125"/>
                <a:gd name="T24" fmla="*/ 30 w 40"/>
                <a:gd name="T25" fmla="*/ 21 h 125"/>
                <a:gd name="T26" fmla="*/ 30 w 40"/>
                <a:gd name="T27"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25">
                  <a:moveTo>
                    <a:pt x="20" y="0"/>
                  </a:moveTo>
                  <a:cubicBezTo>
                    <a:pt x="9" y="0"/>
                    <a:pt x="0" y="10"/>
                    <a:pt x="0" y="21"/>
                  </a:cubicBezTo>
                  <a:cubicBezTo>
                    <a:pt x="0" y="105"/>
                    <a:pt x="0" y="105"/>
                    <a:pt x="0" y="105"/>
                  </a:cubicBezTo>
                  <a:cubicBezTo>
                    <a:pt x="0" y="116"/>
                    <a:pt x="9" y="125"/>
                    <a:pt x="20" y="125"/>
                  </a:cubicBezTo>
                  <a:cubicBezTo>
                    <a:pt x="31" y="125"/>
                    <a:pt x="40" y="116"/>
                    <a:pt x="40" y="105"/>
                  </a:cubicBezTo>
                  <a:cubicBezTo>
                    <a:pt x="40" y="21"/>
                    <a:pt x="40" y="21"/>
                    <a:pt x="40" y="21"/>
                  </a:cubicBezTo>
                  <a:cubicBezTo>
                    <a:pt x="40" y="10"/>
                    <a:pt x="31" y="0"/>
                    <a:pt x="20" y="0"/>
                  </a:cubicBezTo>
                  <a:close/>
                  <a:moveTo>
                    <a:pt x="30" y="105"/>
                  </a:moveTo>
                  <a:cubicBezTo>
                    <a:pt x="30" y="110"/>
                    <a:pt x="25" y="115"/>
                    <a:pt x="20" y="115"/>
                  </a:cubicBezTo>
                  <a:cubicBezTo>
                    <a:pt x="15" y="115"/>
                    <a:pt x="11" y="110"/>
                    <a:pt x="11" y="105"/>
                  </a:cubicBezTo>
                  <a:cubicBezTo>
                    <a:pt x="11" y="21"/>
                    <a:pt x="11" y="21"/>
                    <a:pt x="11" y="21"/>
                  </a:cubicBezTo>
                  <a:cubicBezTo>
                    <a:pt x="11" y="15"/>
                    <a:pt x="15" y="11"/>
                    <a:pt x="20" y="11"/>
                  </a:cubicBezTo>
                  <a:cubicBezTo>
                    <a:pt x="25" y="11"/>
                    <a:pt x="30" y="15"/>
                    <a:pt x="30" y="21"/>
                  </a:cubicBezTo>
                  <a:lnTo>
                    <a:pt x="3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0" name="Freeform 180">
              <a:extLst>
                <a:ext uri="{FF2B5EF4-FFF2-40B4-BE49-F238E27FC236}">
                  <a16:creationId xmlns:a16="http://schemas.microsoft.com/office/drawing/2014/main" id="{3748F8E3-F31E-F911-6511-4611BE6AF508}"/>
                </a:ext>
              </a:extLst>
            </p:cNvPr>
            <p:cNvSpPr>
              <a:spLocks noEditPoints="1"/>
            </p:cNvSpPr>
            <p:nvPr/>
          </p:nvSpPr>
          <p:spPr bwMode="auto">
            <a:xfrm>
              <a:off x="7070726" y="3413126"/>
              <a:ext cx="66675" cy="206375"/>
            </a:xfrm>
            <a:custGeom>
              <a:avLst/>
              <a:gdLst>
                <a:gd name="T0" fmla="*/ 20 w 40"/>
                <a:gd name="T1" fmla="*/ 0 h 125"/>
                <a:gd name="T2" fmla="*/ 0 w 40"/>
                <a:gd name="T3" fmla="*/ 21 h 125"/>
                <a:gd name="T4" fmla="*/ 0 w 40"/>
                <a:gd name="T5" fmla="*/ 105 h 125"/>
                <a:gd name="T6" fmla="*/ 20 w 40"/>
                <a:gd name="T7" fmla="*/ 125 h 125"/>
                <a:gd name="T8" fmla="*/ 40 w 40"/>
                <a:gd name="T9" fmla="*/ 105 h 125"/>
                <a:gd name="T10" fmla="*/ 40 w 40"/>
                <a:gd name="T11" fmla="*/ 21 h 125"/>
                <a:gd name="T12" fmla="*/ 20 w 40"/>
                <a:gd name="T13" fmla="*/ 0 h 125"/>
                <a:gd name="T14" fmla="*/ 30 w 40"/>
                <a:gd name="T15" fmla="*/ 105 h 125"/>
                <a:gd name="T16" fmla="*/ 20 w 40"/>
                <a:gd name="T17" fmla="*/ 115 h 125"/>
                <a:gd name="T18" fmla="*/ 11 w 40"/>
                <a:gd name="T19" fmla="*/ 105 h 125"/>
                <a:gd name="T20" fmla="*/ 11 w 40"/>
                <a:gd name="T21" fmla="*/ 21 h 125"/>
                <a:gd name="T22" fmla="*/ 20 w 40"/>
                <a:gd name="T23" fmla="*/ 11 h 125"/>
                <a:gd name="T24" fmla="*/ 30 w 40"/>
                <a:gd name="T25" fmla="*/ 21 h 125"/>
                <a:gd name="T26" fmla="*/ 30 w 40"/>
                <a:gd name="T27"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25">
                  <a:moveTo>
                    <a:pt x="20" y="0"/>
                  </a:moveTo>
                  <a:cubicBezTo>
                    <a:pt x="9" y="0"/>
                    <a:pt x="0" y="10"/>
                    <a:pt x="0" y="21"/>
                  </a:cubicBezTo>
                  <a:cubicBezTo>
                    <a:pt x="0" y="105"/>
                    <a:pt x="0" y="105"/>
                    <a:pt x="0" y="105"/>
                  </a:cubicBezTo>
                  <a:cubicBezTo>
                    <a:pt x="0" y="116"/>
                    <a:pt x="9" y="125"/>
                    <a:pt x="20" y="125"/>
                  </a:cubicBezTo>
                  <a:cubicBezTo>
                    <a:pt x="31" y="125"/>
                    <a:pt x="40" y="116"/>
                    <a:pt x="40" y="105"/>
                  </a:cubicBezTo>
                  <a:cubicBezTo>
                    <a:pt x="40" y="21"/>
                    <a:pt x="40" y="21"/>
                    <a:pt x="40" y="21"/>
                  </a:cubicBezTo>
                  <a:cubicBezTo>
                    <a:pt x="40" y="10"/>
                    <a:pt x="31" y="0"/>
                    <a:pt x="20" y="0"/>
                  </a:cubicBezTo>
                  <a:close/>
                  <a:moveTo>
                    <a:pt x="30" y="105"/>
                  </a:moveTo>
                  <a:cubicBezTo>
                    <a:pt x="30" y="110"/>
                    <a:pt x="25" y="115"/>
                    <a:pt x="20" y="115"/>
                  </a:cubicBezTo>
                  <a:cubicBezTo>
                    <a:pt x="15" y="115"/>
                    <a:pt x="11" y="110"/>
                    <a:pt x="11" y="105"/>
                  </a:cubicBezTo>
                  <a:cubicBezTo>
                    <a:pt x="11" y="21"/>
                    <a:pt x="11" y="21"/>
                    <a:pt x="11" y="21"/>
                  </a:cubicBezTo>
                  <a:cubicBezTo>
                    <a:pt x="11" y="15"/>
                    <a:pt x="15" y="11"/>
                    <a:pt x="20" y="11"/>
                  </a:cubicBezTo>
                  <a:cubicBezTo>
                    <a:pt x="25" y="11"/>
                    <a:pt x="30" y="15"/>
                    <a:pt x="30" y="21"/>
                  </a:cubicBezTo>
                  <a:lnTo>
                    <a:pt x="3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1" name="Freeform 181">
              <a:extLst>
                <a:ext uri="{FF2B5EF4-FFF2-40B4-BE49-F238E27FC236}">
                  <a16:creationId xmlns:a16="http://schemas.microsoft.com/office/drawing/2014/main" id="{C76F0050-D089-7A01-BBBD-964F4B3072CD}"/>
                </a:ext>
              </a:extLst>
            </p:cNvPr>
            <p:cNvSpPr>
              <a:spLocks/>
            </p:cNvSpPr>
            <p:nvPr/>
          </p:nvSpPr>
          <p:spPr bwMode="auto">
            <a:xfrm>
              <a:off x="7216776" y="3268664"/>
              <a:ext cx="41275" cy="39688"/>
            </a:xfrm>
            <a:custGeom>
              <a:avLst/>
              <a:gdLst>
                <a:gd name="T0" fmla="*/ 6 w 25"/>
                <a:gd name="T1" fmla="*/ 0 h 24"/>
                <a:gd name="T2" fmla="*/ 0 w 25"/>
                <a:gd name="T3" fmla="*/ 5 h 24"/>
                <a:gd name="T4" fmla="*/ 6 w 25"/>
                <a:gd name="T5" fmla="*/ 10 h 24"/>
                <a:gd name="T6" fmla="*/ 14 w 25"/>
                <a:gd name="T7" fmla="*/ 19 h 24"/>
                <a:gd name="T8" fmla="*/ 20 w 25"/>
                <a:gd name="T9" fmla="*/ 24 h 24"/>
                <a:gd name="T10" fmla="*/ 20 w 25"/>
                <a:gd name="T11" fmla="*/ 24 h 24"/>
                <a:gd name="T12" fmla="*/ 25 w 25"/>
                <a:gd name="T13" fmla="*/ 19 h 24"/>
                <a:gd name="T14" fmla="*/ 6 w 2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6" y="0"/>
                  </a:moveTo>
                  <a:cubicBezTo>
                    <a:pt x="3" y="0"/>
                    <a:pt x="0" y="2"/>
                    <a:pt x="0" y="5"/>
                  </a:cubicBezTo>
                  <a:cubicBezTo>
                    <a:pt x="0" y="8"/>
                    <a:pt x="3" y="10"/>
                    <a:pt x="6" y="10"/>
                  </a:cubicBezTo>
                  <a:cubicBezTo>
                    <a:pt x="10" y="10"/>
                    <a:pt x="14" y="14"/>
                    <a:pt x="14" y="19"/>
                  </a:cubicBezTo>
                  <a:cubicBezTo>
                    <a:pt x="14" y="22"/>
                    <a:pt x="17" y="24"/>
                    <a:pt x="20" y="24"/>
                  </a:cubicBezTo>
                  <a:cubicBezTo>
                    <a:pt x="20" y="24"/>
                    <a:pt x="20" y="24"/>
                    <a:pt x="20" y="24"/>
                  </a:cubicBezTo>
                  <a:cubicBezTo>
                    <a:pt x="23" y="24"/>
                    <a:pt x="25" y="22"/>
                    <a:pt x="25" y="19"/>
                  </a:cubicBezTo>
                  <a:cubicBezTo>
                    <a:pt x="25" y="8"/>
                    <a:pt x="1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2" name="Freeform 182">
              <a:extLst>
                <a:ext uri="{FF2B5EF4-FFF2-40B4-BE49-F238E27FC236}">
                  <a16:creationId xmlns:a16="http://schemas.microsoft.com/office/drawing/2014/main" id="{E5AFDEC7-0A2E-6032-A856-F0ED3746C782}"/>
                </a:ext>
              </a:extLst>
            </p:cNvPr>
            <p:cNvSpPr>
              <a:spLocks/>
            </p:cNvSpPr>
            <p:nvPr/>
          </p:nvSpPr>
          <p:spPr bwMode="auto">
            <a:xfrm>
              <a:off x="6950076" y="3286126"/>
              <a:ext cx="33338" cy="52388"/>
            </a:xfrm>
            <a:custGeom>
              <a:avLst/>
              <a:gdLst>
                <a:gd name="T0" fmla="*/ 16 w 21"/>
                <a:gd name="T1" fmla="*/ 20 h 31"/>
                <a:gd name="T2" fmla="*/ 13 w 21"/>
                <a:gd name="T3" fmla="*/ 19 h 31"/>
                <a:gd name="T4" fmla="*/ 11 w 21"/>
                <a:gd name="T5" fmla="*/ 16 h 31"/>
                <a:gd name="T6" fmla="*/ 16 w 21"/>
                <a:gd name="T7" fmla="*/ 11 h 31"/>
                <a:gd name="T8" fmla="*/ 21 w 21"/>
                <a:gd name="T9" fmla="*/ 6 h 31"/>
                <a:gd name="T10" fmla="*/ 15 w 21"/>
                <a:gd name="T11" fmla="*/ 1 h 31"/>
                <a:gd name="T12" fmla="*/ 1 w 21"/>
                <a:gd name="T13" fmla="*/ 15 h 31"/>
                <a:gd name="T14" fmla="*/ 5 w 21"/>
                <a:gd name="T15" fmla="*/ 26 h 31"/>
                <a:gd name="T16" fmla="*/ 16 w 21"/>
                <a:gd name="T17" fmla="*/ 31 h 31"/>
                <a:gd name="T18" fmla="*/ 21 w 21"/>
                <a:gd name="T19" fmla="*/ 26 h 31"/>
                <a:gd name="T20" fmla="*/ 16 w 21"/>
                <a:gd name="T2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1">
                  <a:moveTo>
                    <a:pt x="16" y="20"/>
                  </a:moveTo>
                  <a:cubicBezTo>
                    <a:pt x="15" y="20"/>
                    <a:pt x="13" y="20"/>
                    <a:pt x="13" y="19"/>
                  </a:cubicBezTo>
                  <a:cubicBezTo>
                    <a:pt x="12" y="18"/>
                    <a:pt x="11" y="17"/>
                    <a:pt x="11" y="16"/>
                  </a:cubicBezTo>
                  <a:cubicBezTo>
                    <a:pt x="11" y="13"/>
                    <a:pt x="13" y="11"/>
                    <a:pt x="16" y="11"/>
                  </a:cubicBezTo>
                  <a:cubicBezTo>
                    <a:pt x="18" y="11"/>
                    <a:pt x="21" y="9"/>
                    <a:pt x="21" y="6"/>
                  </a:cubicBezTo>
                  <a:cubicBezTo>
                    <a:pt x="20" y="3"/>
                    <a:pt x="18" y="0"/>
                    <a:pt x="15" y="1"/>
                  </a:cubicBezTo>
                  <a:cubicBezTo>
                    <a:pt x="7" y="1"/>
                    <a:pt x="1" y="7"/>
                    <a:pt x="1" y="15"/>
                  </a:cubicBezTo>
                  <a:cubicBezTo>
                    <a:pt x="0" y="19"/>
                    <a:pt x="2" y="23"/>
                    <a:pt x="5" y="26"/>
                  </a:cubicBezTo>
                  <a:cubicBezTo>
                    <a:pt x="8" y="29"/>
                    <a:pt x="12" y="31"/>
                    <a:pt x="16" y="31"/>
                  </a:cubicBezTo>
                  <a:cubicBezTo>
                    <a:pt x="19" y="31"/>
                    <a:pt x="21" y="29"/>
                    <a:pt x="21" y="26"/>
                  </a:cubicBezTo>
                  <a:cubicBezTo>
                    <a:pt x="21" y="23"/>
                    <a:pt x="19" y="20"/>
                    <a:pt x="1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3" name="Freeform 183">
              <a:extLst>
                <a:ext uri="{FF2B5EF4-FFF2-40B4-BE49-F238E27FC236}">
                  <a16:creationId xmlns:a16="http://schemas.microsoft.com/office/drawing/2014/main" id="{EE6FB2F9-C6E4-8C18-91C0-3F0AFA92B4E3}"/>
                </a:ext>
              </a:extLst>
            </p:cNvPr>
            <p:cNvSpPr>
              <a:spLocks noEditPoints="1"/>
            </p:cNvSpPr>
            <p:nvPr/>
          </p:nvSpPr>
          <p:spPr bwMode="auto">
            <a:xfrm>
              <a:off x="6919913" y="3232151"/>
              <a:ext cx="447675" cy="449263"/>
            </a:xfrm>
            <a:custGeom>
              <a:avLst/>
              <a:gdLst>
                <a:gd name="T0" fmla="*/ 208 w 272"/>
                <a:gd name="T1" fmla="*/ 83 h 272"/>
                <a:gd name="T2" fmla="*/ 227 w 272"/>
                <a:gd name="T3" fmla="*/ 41 h 272"/>
                <a:gd name="T4" fmla="*/ 157 w 272"/>
                <a:gd name="T5" fmla="*/ 11 h 272"/>
                <a:gd name="T6" fmla="*/ 119 w 272"/>
                <a:gd name="T7" fmla="*/ 12 h 272"/>
                <a:gd name="T8" fmla="*/ 57 w 272"/>
                <a:gd name="T9" fmla="*/ 24 h 272"/>
                <a:gd name="T10" fmla="*/ 0 w 272"/>
                <a:gd name="T11" fmla="*/ 47 h 272"/>
                <a:gd name="T12" fmla="*/ 16 w 272"/>
                <a:gd name="T13" fmla="*/ 78 h 272"/>
                <a:gd name="T14" fmla="*/ 22 w 272"/>
                <a:gd name="T15" fmla="*/ 136 h 272"/>
                <a:gd name="T16" fmla="*/ 27 w 272"/>
                <a:gd name="T17" fmla="*/ 82 h 272"/>
                <a:gd name="T18" fmla="*/ 42 w 272"/>
                <a:gd name="T19" fmla="*/ 82 h 272"/>
                <a:gd name="T20" fmla="*/ 91 w 272"/>
                <a:gd name="T21" fmla="*/ 86 h 272"/>
                <a:gd name="T22" fmla="*/ 118 w 272"/>
                <a:gd name="T23" fmla="*/ 86 h 272"/>
                <a:gd name="T24" fmla="*/ 154 w 272"/>
                <a:gd name="T25" fmla="*/ 97 h 272"/>
                <a:gd name="T26" fmla="*/ 157 w 272"/>
                <a:gd name="T27" fmla="*/ 99 h 272"/>
                <a:gd name="T28" fmla="*/ 142 w 272"/>
                <a:gd name="T29" fmla="*/ 130 h 272"/>
                <a:gd name="T30" fmla="*/ 162 w 272"/>
                <a:gd name="T31" fmla="*/ 234 h 272"/>
                <a:gd name="T32" fmla="*/ 182 w 272"/>
                <a:gd name="T33" fmla="*/ 168 h 272"/>
                <a:gd name="T34" fmla="*/ 172 w 272"/>
                <a:gd name="T35" fmla="*/ 168 h 272"/>
                <a:gd name="T36" fmla="*/ 162 w 272"/>
                <a:gd name="T37" fmla="*/ 224 h 272"/>
                <a:gd name="T38" fmla="*/ 152 w 272"/>
                <a:gd name="T39" fmla="*/ 130 h 272"/>
                <a:gd name="T40" fmla="*/ 157 w 272"/>
                <a:gd name="T41" fmla="*/ 126 h 272"/>
                <a:gd name="T42" fmla="*/ 197 w 272"/>
                <a:gd name="T43" fmla="*/ 147 h 272"/>
                <a:gd name="T44" fmla="*/ 176 w 272"/>
                <a:gd name="T45" fmla="*/ 261 h 272"/>
                <a:gd name="T46" fmla="*/ 27 w 272"/>
                <a:gd name="T47" fmla="*/ 241 h 272"/>
                <a:gd name="T48" fmla="*/ 22 w 272"/>
                <a:gd name="T49" fmla="*/ 169 h 272"/>
                <a:gd name="T50" fmla="*/ 16 w 272"/>
                <a:gd name="T51" fmla="*/ 241 h 272"/>
                <a:gd name="T52" fmla="*/ 176 w 272"/>
                <a:gd name="T53" fmla="*/ 272 h 272"/>
                <a:gd name="T54" fmla="*/ 216 w 272"/>
                <a:gd name="T55" fmla="*/ 243 h 272"/>
                <a:gd name="T56" fmla="*/ 272 w 272"/>
                <a:gd name="T57" fmla="*/ 139 h 272"/>
                <a:gd name="T58" fmla="*/ 207 w 272"/>
                <a:gd name="T59" fmla="*/ 63 h 272"/>
                <a:gd name="T60" fmla="*/ 197 w 272"/>
                <a:gd name="T61" fmla="*/ 127 h 272"/>
                <a:gd name="T62" fmla="*/ 168 w 272"/>
                <a:gd name="T63" fmla="*/ 126 h 272"/>
                <a:gd name="T64" fmla="*/ 162 w 272"/>
                <a:gd name="T65" fmla="*/ 88 h 272"/>
                <a:gd name="T66" fmla="*/ 149 w 272"/>
                <a:gd name="T67" fmla="*/ 87 h 272"/>
                <a:gd name="T68" fmla="*/ 126 w 272"/>
                <a:gd name="T69" fmla="*/ 76 h 272"/>
                <a:gd name="T70" fmla="*/ 117 w 272"/>
                <a:gd name="T71" fmla="*/ 74 h 272"/>
                <a:gd name="T72" fmla="*/ 93 w 272"/>
                <a:gd name="T73" fmla="*/ 74 h 272"/>
                <a:gd name="T74" fmla="*/ 84 w 272"/>
                <a:gd name="T75" fmla="*/ 77 h 272"/>
                <a:gd name="T76" fmla="*/ 52 w 272"/>
                <a:gd name="T77" fmla="*/ 74 h 272"/>
                <a:gd name="T78" fmla="*/ 44 w 272"/>
                <a:gd name="T79" fmla="*/ 70 h 272"/>
                <a:gd name="T80" fmla="*/ 17 w 272"/>
                <a:gd name="T81" fmla="*/ 65 h 272"/>
                <a:gd name="T82" fmla="*/ 33 w 272"/>
                <a:gd name="T83" fmla="*/ 26 h 272"/>
                <a:gd name="T84" fmla="*/ 61 w 272"/>
                <a:gd name="T85" fmla="*/ 42 h 272"/>
                <a:gd name="T86" fmla="*/ 91 w 272"/>
                <a:gd name="T87" fmla="*/ 11 h 272"/>
                <a:gd name="T88" fmla="*/ 117 w 272"/>
                <a:gd name="T89" fmla="*/ 25 h 272"/>
                <a:gd name="T90" fmla="*/ 139 w 272"/>
                <a:gd name="T91" fmla="*/ 17 h 272"/>
                <a:gd name="T92" fmla="*/ 162 w 272"/>
                <a:gd name="T93" fmla="*/ 21 h 272"/>
                <a:gd name="T94" fmla="*/ 216 w 272"/>
                <a:gd name="T95" fmla="*/ 41 h 272"/>
                <a:gd name="T96" fmla="*/ 261 w 272"/>
                <a:gd name="T97" fmla="*/ 187 h 272"/>
                <a:gd name="T98" fmla="*/ 208 w 272"/>
                <a:gd name="T99" fmla="*/ 233 h 272"/>
                <a:gd name="T100" fmla="*/ 216 w 272"/>
                <a:gd name="T101" fmla="*/ 214 h 272"/>
                <a:gd name="T102" fmla="*/ 237 w 272"/>
                <a:gd name="T103" fmla="*/ 182 h 272"/>
                <a:gd name="T104" fmla="*/ 216 w 272"/>
                <a:gd name="T105" fmla="*/ 203 h 272"/>
                <a:gd name="T106" fmla="*/ 208 w 272"/>
                <a:gd name="T107" fmla="*/ 123 h 272"/>
                <a:gd name="T108" fmla="*/ 232 w 272"/>
                <a:gd name="T109" fmla="*/ 139 h 272"/>
                <a:gd name="T110" fmla="*/ 242 w 272"/>
                <a:gd name="T111" fmla="*/ 139 h 272"/>
                <a:gd name="T112" fmla="*/ 208 w 272"/>
                <a:gd name="T113" fmla="*/ 113 h 272"/>
                <a:gd name="T114" fmla="*/ 216 w 272"/>
                <a:gd name="T115" fmla="*/ 94 h 272"/>
                <a:gd name="T116" fmla="*/ 261 w 272"/>
                <a:gd name="T117" fmla="*/ 18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72">
                  <a:moveTo>
                    <a:pt x="216" y="83"/>
                  </a:moveTo>
                  <a:cubicBezTo>
                    <a:pt x="208" y="83"/>
                    <a:pt x="208" y="83"/>
                    <a:pt x="208" y="83"/>
                  </a:cubicBezTo>
                  <a:cubicBezTo>
                    <a:pt x="209" y="78"/>
                    <a:pt x="211" y="74"/>
                    <a:pt x="214" y="71"/>
                  </a:cubicBezTo>
                  <a:cubicBezTo>
                    <a:pt x="222" y="63"/>
                    <a:pt x="227" y="52"/>
                    <a:pt x="227" y="41"/>
                  </a:cubicBezTo>
                  <a:cubicBezTo>
                    <a:pt x="226" y="19"/>
                    <a:pt x="208" y="0"/>
                    <a:pt x="186" y="0"/>
                  </a:cubicBezTo>
                  <a:cubicBezTo>
                    <a:pt x="175" y="0"/>
                    <a:pt x="165" y="4"/>
                    <a:pt x="157" y="11"/>
                  </a:cubicBezTo>
                  <a:cubicBezTo>
                    <a:pt x="152" y="8"/>
                    <a:pt x="145" y="6"/>
                    <a:pt x="139" y="6"/>
                  </a:cubicBezTo>
                  <a:cubicBezTo>
                    <a:pt x="132" y="6"/>
                    <a:pt x="125" y="8"/>
                    <a:pt x="119" y="12"/>
                  </a:cubicBezTo>
                  <a:cubicBezTo>
                    <a:pt x="112" y="5"/>
                    <a:pt x="102" y="0"/>
                    <a:pt x="91" y="0"/>
                  </a:cubicBezTo>
                  <a:cubicBezTo>
                    <a:pt x="76" y="0"/>
                    <a:pt x="62" y="10"/>
                    <a:pt x="57" y="24"/>
                  </a:cubicBezTo>
                  <a:cubicBezTo>
                    <a:pt x="50" y="18"/>
                    <a:pt x="41" y="14"/>
                    <a:pt x="32" y="15"/>
                  </a:cubicBezTo>
                  <a:cubicBezTo>
                    <a:pt x="15" y="16"/>
                    <a:pt x="1" y="30"/>
                    <a:pt x="0" y="47"/>
                  </a:cubicBezTo>
                  <a:cubicBezTo>
                    <a:pt x="0" y="57"/>
                    <a:pt x="3" y="66"/>
                    <a:pt x="9" y="72"/>
                  </a:cubicBezTo>
                  <a:cubicBezTo>
                    <a:pt x="12" y="74"/>
                    <a:pt x="14" y="76"/>
                    <a:pt x="16" y="78"/>
                  </a:cubicBezTo>
                  <a:cubicBezTo>
                    <a:pt x="16" y="130"/>
                    <a:pt x="16" y="130"/>
                    <a:pt x="16" y="130"/>
                  </a:cubicBezTo>
                  <a:cubicBezTo>
                    <a:pt x="16" y="133"/>
                    <a:pt x="19" y="136"/>
                    <a:pt x="22" y="136"/>
                  </a:cubicBezTo>
                  <a:cubicBezTo>
                    <a:pt x="25" y="136"/>
                    <a:pt x="27" y="133"/>
                    <a:pt x="27" y="130"/>
                  </a:cubicBezTo>
                  <a:cubicBezTo>
                    <a:pt x="27" y="82"/>
                    <a:pt x="27" y="82"/>
                    <a:pt x="27" y="82"/>
                  </a:cubicBezTo>
                  <a:cubicBezTo>
                    <a:pt x="29" y="82"/>
                    <a:pt x="32" y="83"/>
                    <a:pt x="34" y="83"/>
                  </a:cubicBezTo>
                  <a:cubicBezTo>
                    <a:pt x="37" y="83"/>
                    <a:pt x="40" y="82"/>
                    <a:pt x="42" y="82"/>
                  </a:cubicBezTo>
                  <a:cubicBezTo>
                    <a:pt x="46" y="92"/>
                    <a:pt x="56" y="100"/>
                    <a:pt x="68" y="100"/>
                  </a:cubicBezTo>
                  <a:cubicBezTo>
                    <a:pt x="78" y="100"/>
                    <a:pt x="87" y="94"/>
                    <a:pt x="91" y="86"/>
                  </a:cubicBezTo>
                  <a:cubicBezTo>
                    <a:pt x="95" y="88"/>
                    <a:pt x="100" y="90"/>
                    <a:pt x="104" y="90"/>
                  </a:cubicBezTo>
                  <a:cubicBezTo>
                    <a:pt x="109" y="90"/>
                    <a:pt x="114" y="88"/>
                    <a:pt x="118" y="86"/>
                  </a:cubicBezTo>
                  <a:cubicBezTo>
                    <a:pt x="123" y="94"/>
                    <a:pt x="132" y="100"/>
                    <a:pt x="142" y="100"/>
                  </a:cubicBezTo>
                  <a:cubicBezTo>
                    <a:pt x="146" y="100"/>
                    <a:pt x="150" y="99"/>
                    <a:pt x="154" y="97"/>
                  </a:cubicBezTo>
                  <a:cubicBezTo>
                    <a:pt x="155" y="96"/>
                    <a:pt x="156" y="97"/>
                    <a:pt x="156" y="97"/>
                  </a:cubicBezTo>
                  <a:cubicBezTo>
                    <a:pt x="157" y="97"/>
                    <a:pt x="157" y="98"/>
                    <a:pt x="157" y="99"/>
                  </a:cubicBezTo>
                  <a:cubicBezTo>
                    <a:pt x="157" y="110"/>
                    <a:pt x="157" y="110"/>
                    <a:pt x="157" y="110"/>
                  </a:cubicBezTo>
                  <a:cubicBezTo>
                    <a:pt x="149" y="112"/>
                    <a:pt x="142" y="120"/>
                    <a:pt x="142" y="130"/>
                  </a:cubicBezTo>
                  <a:cubicBezTo>
                    <a:pt x="142" y="214"/>
                    <a:pt x="142" y="214"/>
                    <a:pt x="142" y="214"/>
                  </a:cubicBezTo>
                  <a:cubicBezTo>
                    <a:pt x="142" y="225"/>
                    <a:pt x="151" y="234"/>
                    <a:pt x="162" y="234"/>
                  </a:cubicBezTo>
                  <a:cubicBezTo>
                    <a:pt x="173" y="234"/>
                    <a:pt x="182" y="225"/>
                    <a:pt x="182" y="214"/>
                  </a:cubicBezTo>
                  <a:cubicBezTo>
                    <a:pt x="182" y="168"/>
                    <a:pt x="182" y="168"/>
                    <a:pt x="182" y="168"/>
                  </a:cubicBezTo>
                  <a:cubicBezTo>
                    <a:pt x="182" y="165"/>
                    <a:pt x="180" y="163"/>
                    <a:pt x="177" y="163"/>
                  </a:cubicBezTo>
                  <a:cubicBezTo>
                    <a:pt x="174" y="163"/>
                    <a:pt x="172" y="165"/>
                    <a:pt x="172" y="168"/>
                  </a:cubicBezTo>
                  <a:cubicBezTo>
                    <a:pt x="172" y="214"/>
                    <a:pt x="172" y="214"/>
                    <a:pt x="172" y="214"/>
                  </a:cubicBezTo>
                  <a:cubicBezTo>
                    <a:pt x="172" y="219"/>
                    <a:pt x="167" y="224"/>
                    <a:pt x="162" y="224"/>
                  </a:cubicBezTo>
                  <a:cubicBezTo>
                    <a:pt x="157" y="224"/>
                    <a:pt x="152" y="219"/>
                    <a:pt x="152" y="214"/>
                  </a:cubicBezTo>
                  <a:cubicBezTo>
                    <a:pt x="152" y="130"/>
                    <a:pt x="152" y="130"/>
                    <a:pt x="152" y="130"/>
                  </a:cubicBezTo>
                  <a:cubicBezTo>
                    <a:pt x="152" y="126"/>
                    <a:pt x="154" y="123"/>
                    <a:pt x="157" y="121"/>
                  </a:cubicBezTo>
                  <a:cubicBezTo>
                    <a:pt x="157" y="126"/>
                    <a:pt x="157" y="126"/>
                    <a:pt x="157" y="126"/>
                  </a:cubicBezTo>
                  <a:cubicBezTo>
                    <a:pt x="157" y="140"/>
                    <a:pt x="169" y="151"/>
                    <a:pt x="183" y="151"/>
                  </a:cubicBezTo>
                  <a:cubicBezTo>
                    <a:pt x="188" y="151"/>
                    <a:pt x="193" y="149"/>
                    <a:pt x="197" y="147"/>
                  </a:cubicBezTo>
                  <a:cubicBezTo>
                    <a:pt x="197" y="241"/>
                    <a:pt x="197" y="241"/>
                    <a:pt x="197" y="241"/>
                  </a:cubicBezTo>
                  <a:cubicBezTo>
                    <a:pt x="197" y="252"/>
                    <a:pt x="188" y="261"/>
                    <a:pt x="176" y="261"/>
                  </a:cubicBezTo>
                  <a:cubicBezTo>
                    <a:pt x="48" y="261"/>
                    <a:pt x="48" y="261"/>
                    <a:pt x="48" y="261"/>
                  </a:cubicBezTo>
                  <a:cubicBezTo>
                    <a:pt x="36" y="261"/>
                    <a:pt x="27" y="252"/>
                    <a:pt x="27" y="241"/>
                  </a:cubicBezTo>
                  <a:cubicBezTo>
                    <a:pt x="27" y="174"/>
                    <a:pt x="27" y="174"/>
                    <a:pt x="27" y="174"/>
                  </a:cubicBezTo>
                  <a:cubicBezTo>
                    <a:pt x="27" y="171"/>
                    <a:pt x="25" y="169"/>
                    <a:pt x="22" y="169"/>
                  </a:cubicBezTo>
                  <a:cubicBezTo>
                    <a:pt x="19" y="169"/>
                    <a:pt x="16" y="171"/>
                    <a:pt x="16" y="174"/>
                  </a:cubicBezTo>
                  <a:cubicBezTo>
                    <a:pt x="16" y="241"/>
                    <a:pt x="16" y="241"/>
                    <a:pt x="16" y="241"/>
                  </a:cubicBezTo>
                  <a:cubicBezTo>
                    <a:pt x="16" y="258"/>
                    <a:pt x="31" y="272"/>
                    <a:pt x="48" y="272"/>
                  </a:cubicBezTo>
                  <a:cubicBezTo>
                    <a:pt x="176" y="272"/>
                    <a:pt x="176" y="272"/>
                    <a:pt x="176" y="272"/>
                  </a:cubicBezTo>
                  <a:cubicBezTo>
                    <a:pt x="193" y="272"/>
                    <a:pt x="206" y="259"/>
                    <a:pt x="208" y="243"/>
                  </a:cubicBezTo>
                  <a:cubicBezTo>
                    <a:pt x="216" y="243"/>
                    <a:pt x="216" y="243"/>
                    <a:pt x="216" y="243"/>
                  </a:cubicBezTo>
                  <a:cubicBezTo>
                    <a:pt x="247" y="243"/>
                    <a:pt x="272" y="218"/>
                    <a:pt x="272" y="187"/>
                  </a:cubicBezTo>
                  <a:cubicBezTo>
                    <a:pt x="272" y="139"/>
                    <a:pt x="272" y="139"/>
                    <a:pt x="272" y="139"/>
                  </a:cubicBezTo>
                  <a:cubicBezTo>
                    <a:pt x="272" y="108"/>
                    <a:pt x="247" y="83"/>
                    <a:pt x="216" y="83"/>
                  </a:cubicBezTo>
                  <a:close/>
                  <a:moveTo>
                    <a:pt x="207" y="63"/>
                  </a:moveTo>
                  <a:cubicBezTo>
                    <a:pt x="201" y="69"/>
                    <a:pt x="197" y="78"/>
                    <a:pt x="197" y="87"/>
                  </a:cubicBezTo>
                  <a:cubicBezTo>
                    <a:pt x="197" y="127"/>
                    <a:pt x="197" y="127"/>
                    <a:pt x="197" y="127"/>
                  </a:cubicBezTo>
                  <a:cubicBezTo>
                    <a:pt x="197" y="134"/>
                    <a:pt x="190" y="141"/>
                    <a:pt x="183" y="141"/>
                  </a:cubicBezTo>
                  <a:cubicBezTo>
                    <a:pt x="175" y="141"/>
                    <a:pt x="168" y="134"/>
                    <a:pt x="168" y="126"/>
                  </a:cubicBezTo>
                  <a:cubicBezTo>
                    <a:pt x="168" y="99"/>
                    <a:pt x="168" y="99"/>
                    <a:pt x="168" y="99"/>
                  </a:cubicBezTo>
                  <a:cubicBezTo>
                    <a:pt x="168" y="95"/>
                    <a:pt x="166" y="91"/>
                    <a:pt x="162" y="88"/>
                  </a:cubicBezTo>
                  <a:cubicBezTo>
                    <a:pt x="160" y="87"/>
                    <a:pt x="157" y="86"/>
                    <a:pt x="155" y="86"/>
                  </a:cubicBezTo>
                  <a:cubicBezTo>
                    <a:pt x="153" y="86"/>
                    <a:pt x="151" y="86"/>
                    <a:pt x="149" y="87"/>
                  </a:cubicBezTo>
                  <a:cubicBezTo>
                    <a:pt x="147" y="88"/>
                    <a:pt x="145" y="89"/>
                    <a:pt x="142" y="89"/>
                  </a:cubicBezTo>
                  <a:cubicBezTo>
                    <a:pt x="134" y="89"/>
                    <a:pt x="128" y="84"/>
                    <a:pt x="126" y="76"/>
                  </a:cubicBezTo>
                  <a:cubicBezTo>
                    <a:pt x="125" y="74"/>
                    <a:pt x="124" y="73"/>
                    <a:pt x="122" y="72"/>
                  </a:cubicBezTo>
                  <a:cubicBezTo>
                    <a:pt x="120" y="72"/>
                    <a:pt x="118" y="72"/>
                    <a:pt x="117" y="74"/>
                  </a:cubicBezTo>
                  <a:cubicBezTo>
                    <a:pt x="113" y="77"/>
                    <a:pt x="109" y="79"/>
                    <a:pt x="104" y="79"/>
                  </a:cubicBezTo>
                  <a:cubicBezTo>
                    <a:pt x="100" y="79"/>
                    <a:pt x="96" y="77"/>
                    <a:pt x="93" y="74"/>
                  </a:cubicBezTo>
                  <a:cubicBezTo>
                    <a:pt x="91" y="73"/>
                    <a:pt x="89" y="72"/>
                    <a:pt x="88" y="73"/>
                  </a:cubicBezTo>
                  <a:cubicBezTo>
                    <a:pt x="86" y="73"/>
                    <a:pt x="84" y="75"/>
                    <a:pt x="84" y="77"/>
                  </a:cubicBezTo>
                  <a:cubicBezTo>
                    <a:pt x="82" y="84"/>
                    <a:pt x="75" y="89"/>
                    <a:pt x="68" y="89"/>
                  </a:cubicBezTo>
                  <a:cubicBezTo>
                    <a:pt x="59" y="89"/>
                    <a:pt x="52" y="83"/>
                    <a:pt x="52" y="74"/>
                  </a:cubicBezTo>
                  <a:cubicBezTo>
                    <a:pt x="51" y="72"/>
                    <a:pt x="50" y="71"/>
                    <a:pt x="49" y="70"/>
                  </a:cubicBezTo>
                  <a:cubicBezTo>
                    <a:pt x="47" y="69"/>
                    <a:pt x="46" y="69"/>
                    <a:pt x="44" y="70"/>
                  </a:cubicBezTo>
                  <a:cubicBezTo>
                    <a:pt x="41" y="71"/>
                    <a:pt x="37" y="72"/>
                    <a:pt x="34" y="72"/>
                  </a:cubicBezTo>
                  <a:cubicBezTo>
                    <a:pt x="28" y="72"/>
                    <a:pt x="22" y="70"/>
                    <a:pt x="17" y="65"/>
                  </a:cubicBezTo>
                  <a:cubicBezTo>
                    <a:pt x="13" y="60"/>
                    <a:pt x="10" y="54"/>
                    <a:pt x="11" y="48"/>
                  </a:cubicBezTo>
                  <a:cubicBezTo>
                    <a:pt x="11" y="36"/>
                    <a:pt x="21" y="26"/>
                    <a:pt x="33" y="26"/>
                  </a:cubicBezTo>
                  <a:cubicBezTo>
                    <a:pt x="42" y="25"/>
                    <a:pt x="51" y="30"/>
                    <a:pt x="55" y="39"/>
                  </a:cubicBezTo>
                  <a:cubicBezTo>
                    <a:pt x="56" y="41"/>
                    <a:pt x="59" y="42"/>
                    <a:pt x="61" y="42"/>
                  </a:cubicBezTo>
                  <a:cubicBezTo>
                    <a:pt x="63" y="41"/>
                    <a:pt x="65" y="39"/>
                    <a:pt x="65" y="37"/>
                  </a:cubicBezTo>
                  <a:cubicBezTo>
                    <a:pt x="65" y="22"/>
                    <a:pt x="77" y="11"/>
                    <a:pt x="91" y="11"/>
                  </a:cubicBezTo>
                  <a:cubicBezTo>
                    <a:pt x="100" y="11"/>
                    <a:pt x="108" y="15"/>
                    <a:pt x="113" y="23"/>
                  </a:cubicBezTo>
                  <a:cubicBezTo>
                    <a:pt x="114" y="24"/>
                    <a:pt x="115" y="25"/>
                    <a:pt x="117" y="25"/>
                  </a:cubicBezTo>
                  <a:cubicBezTo>
                    <a:pt x="118" y="25"/>
                    <a:pt x="120" y="25"/>
                    <a:pt x="121" y="24"/>
                  </a:cubicBezTo>
                  <a:cubicBezTo>
                    <a:pt x="126" y="19"/>
                    <a:pt x="132" y="17"/>
                    <a:pt x="139" y="17"/>
                  </a:cubicBezTo>
                  <a:cubicBezTo>
                    <a:pt x="145" y="17"/>
                    <a:pt x="150" y="19"/>
                    <a:pt x="155" y="22"/>
                  </a:cubicBezTo>
                  <a:cubicBezTo>
                    <a:pt x="157" y="24"/>
                    <a:pt x="160" y="24"/>
                    <a:pt x="162" y="21"/>
                  </a:cubicBezTo>
                  <a:cubicBezTo>
                    <a:pt x="168" y="14"/>
                    <a:pt x="177" y="11"/>
                    <a:pt x="186" y="11"/>
                  </a:cubicBezTo>
                  <a:cubicBezTo>
                    <a:pt x="202" y="11"/>
                    <a:pt x="216" y="24"/>
                    <a:pt x="216" y="41"/>
                  </a:cubicBezTo>
                  <a:cubicBezTo>
                    <a:pt x="216" y="49"/>
                    <a:pt x="213" y="57"/>
                    <a:pt x="207" y="63"/>
                  </a:cubicBezTo>
                  <a:close/>
                  <a:moveTo>
                    <a:pt x="261" y="187"/>
                  </a:moveTo>
                  <a:cubicBezTo>
                    <a:pt x="261" y="212"/>
                    <a:pt x="241" y="233"/>
                    <a:pt x="216" y="233"/>
                  </a:cubicBezTo>
                  <a:cubicBezTo>
                    <a:pt x="208" y="233"/>
                    <a:pt x="208" y="233"/>
                    <a:pt x="208" y="233"/>
                  </a:cubicBezTo>
                  <a:cubicBezTo>
                    <a:pt x="208" y="214"/>
                    <a:pt x="208" y="214"/>
                    <a:pt x="208" y="214"/>
                  </a:cubicBezTo>
                  <a:cubicBezTo>
                    <a:pt x="216" y="214"/>
                    <a:pt x="216" y="214"/>
                    <a:pt x="216" y="214"/>
                  </a:cubicBezTo>
                  <a:cubicBezTo>
                    <a:pt x="230" y="214"/>
                    <a:pt x="242" y="202"/>
                    <a:pt x="242" y="187"/>
                  </a:cubicBezTo>
                  <a:cubicBezTo>
                    <a:pt x="242" y="184"/>
                    <a:pt x="240" y="182"/>
                    <a:pt x="237" y="182"/>
                  </a:cubicBezTo>
                  <a:cubicBezTo>
                    <a:pt x="234" y="182"/>
                    <a:pt x="232" y="184"/>
                    <a:pt x="232" y="187"/>
                  </a:cubicBezTo>
                  <a:cubicBezTo>
                    <a:pt x="232" y="196"/>
                    <a:pt x="224" y="203"/>
                    <a:pt x="216" y="203"/>
                  </a:cubicBezTo>
                  <a:cubicBezTo>
                    <a:pt x="208" y="203"/>
                    <a:pt x="208" y="203"/>
                    <a:pt x="208" y="203"/>
                  </a:cubicBezTo>
                  <a:cubicBezTo>
                    <a:pt x="208" y="123"/>
                    <a:pt x="208" y="123"/>
                    <a:pt x="208" y="123"/>
                  </a:cubicBezTo>
                  <a:cubicBezTo>
                    <a:pt x="216" y="123"/>
                    <a:pt x="216" y="123"/>
                    <a:pt x="216" y="123"/>
                  </a:cubicBezTo>
                  <a:cubicBezTo>
                    <a:pt x="224" y="123"/>
                    <a:pt x="232" y="130"/>
                    <a:pt x="232" y="139"/>
                  </a:cubicBezTo>
                  <a:cubicBezTo>
                    <a:pt x="232" y="142"/>
                    <a:pt x="234" y="145"/>
                    <a:pt x="237" y="145"/>
                  </a:cubicBezTo>
                  <a:cubicBezTo>
                    <a:pt x="240" y="145"/>
                    <a:pt x="242" y="142"/>
                    <a:pt x="242" y="139"/>
                  </a:cubicBezTo>
                  <a:cubicBezTo>
                    <a:pt x="242" y="125"/>
                    <a:pt x="230" y="113"/>
                    <a:pt x="216" y="113"/>
                  </a:cubicBezTo>
                  <a:cubicBezTo>
                    <a:pt x="208" y="113"/>
                    <a:pt x="208" y="113"/>
                    <a:pt x="208" y="113"/>
                  </a:cubicBezTo>
                  <a:cubicBezTo>
                    <a:pt x="208" y="94"/>
                    <a:pt x="208" y="94"/>
                    <a:pt x="208" y="94"/>
                  </a:cubicBezTo>
                  <a:cubicBezTo>
                    <a:pt x="216" y="94"/>
                    <a:pt x="216" y="94"/>
                    <a:pt x="216" y="94"/>
                  </a:cubicBezTo>
                  <a:cubicBezTo>
                    <a:pt x="241" y="94"/>
                    <a:pt x="261" y="114"/>
                    <a:pt x="261" y="139"/>
                  </a:cubicBezTo>
                  <a:lnTo>
                    <a:pt x="261"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4" name="Freeform 184">
              <a:extLst>
                <a:ext uri="{FF2B5EF4-FFF2-40B4-BE49-F238E27FC236}">
                  <a16:creationId xmlns:a16="http://schemas.microsoft.com/office/drawing/2014/main" id="{96CC5B7F-0205-8A03-4D59-35B4C795E99C}"/>
                </a:ext>
              </a:extLst>
            </p:cNvPr>
            <p:cNvSpPr>
              <a:spLocks/>
            </p:cNvSpPr>
            <p:nvPr/>
          </p:nvSpPr>
          <p:spPr bwMode="auto">
            <a:xfrm>
              <a:off x="7302501" y="3497264"/>
              <a:ext cx="15875" cy="17463"/>
            </a:xfrm>
            <a:custGeom>
              <a:avLst/>
              <a:gdLst>
                <a:gd name="T0" fmla="*/ 9 w 10"/>
                <a:gd name="T1" fmla="*/ 1 h 11"/>
                <a:gd name="T2" fmla="*/ 5 w 10"/>
                <a:gd name="T3" fmla="*/ 0 h 11"/>
                <a:gd name="T4" fmla="*/ 1 w 10"/>
                <a:gd name="T5" fmla="*/ 1 h 11"/>
                <a:gd name="T6" fmla="*/ 0 w 10"/>
                <a:gd name="T7" fmla="*/ 5 h 11"/>
                <a:gd name="T8" fmla="*/ 1 w 10"/>
                <a:gd name="T9" fmla="*/ 9 h 11"/>
                <a:gd name="T10" fmla="*/ 5 w 10"/>
                <a:gd name="T11" fmla="*/ 11 h 11"/>
                <a:gd name="T12" fmla="*/ 9 w 10"/>
                <a:gd name="T13" fmla="*/ 9 h 11"/>
                <a:gd name="T14" fmla="*/ 10 w 10"/>
                <a:gd name="T15" fmla="*/ 5 h 11"/>
                <a:gd name="T16" fmla="*/ 9 w 1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9" y="1"/>
                  </a:moveTo>
                  <a:cubicBezTo>
                    <a:pt x="8" y="0"/>
                    <a:pt x="6" y="0"/>
                    <a:pt x="5" y="0"/>
                  </a:cubicBezTo>
                  <a:cubicBezTo>
                    <a:pt x="4" y="0"/>
                    <a:pt x="2" y="0"/>
                    <a:pt x="1" y="1"/>
                  </a:cubicBezTo>
                  <a:cubicBezTo>
                    <a:pt x="0" y="2"/>
                    <a:pt x="0" y="4"/>
                    <a:pt x="0" y="5"/>
                  </a:cubicBezTo>
                  <a:cubicBezTo>
                    <a:pt x="0" y="7"/>
                    <a:pt x="0" y="8"/>
                    <a:pt x="1" y="9"/>
                  </a:cubicBezTo>
                  <a:cubicBezTo>
                    <a:pt x="2" y="10"/>
                    <a:pt x="4" y="11"/>
                    <a:pt x="5" y="11"/>
                  </a:cubicBezTo>
                  <a:cubicBezTo>
                    <a:pt x="6" y="11"/>
                    <a:pt x="8" y="10"/>
                    <a:pt x="9" y="9"/>
                  </a:cubicBezTo>
                  <a:cubicBezTo>
                    <a:pt x="10" y="8"/>
                    <a:pt x="10" y="7"/>
                    <a:pt x="10" y="5"/>
                  </a:cubicBezTo>
                  <a:cubicBezTo>
                    <a:pt x="10"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sp>
          <p:nvSpPr>
            <p:cNvPr id="65" name="Freeform 185">
              <a:extLst>
                <a:ext uri="{FF2B5EF4-FFF2-40B4-BE49-F238E27FC236}">
                  <a16:creationId xmlns:a16="http://schemas.microsoft.com/office/drawing/2014/main" id="{BFE39B67-94C7-BDBF-DE5E-D15BC5636D70}"/>
                </a:ext>
              </a:extLst>
            </p:cNvPr>
            <p:cNvSpPr>
              <a:spLocks/>
            </p:cNvSpPr>
            <p:nvPr/>
          </p:nvSpPr>
          <p:spPr bwMode="auto">
            <a:xfrm>
              <a:off x="6946901" y="3475039"/>
              <a:ext cx="17463" cy="19050"/>
            </a:xfrm>
            <a:custGeom>
              <a:avLst/>
              <a:gdLst>
                <a:gd name="T0" fmla="*/ 10 w 11"/>
                <a:gd name="T1" fmla="*/ 2 h 11"/>
                <a:gd name="T2" fmla="*/ 6 w 11"/>
                <a:gd name="T3" fmla="*/ 0 h 11"/>
                <a:gd name="T4" fmla="*/ 2 w 11"/>
                <a:gd name="T5" fmla="*/ 2 h 11"/>
                <a:gd name="T6" fmla="*/ 0 w 11"/>
                <a:gd name="T7" fmla="*/ 5 h 11"/>
                <a:gd name="T8" fmla="*/ 2 w 11"/>
                <a:gd name="T9" fmla="*/ 9 h 11"/>
                <a:gd name="T10" fmla="*/ 6 w 11"/>
                <a:gd name="T11" fmla="*/ 11 h 11"/>
                <a:gd name="T12" fmla="*/ 10 w 11"/>
                <a:gd name="T13" fmla="*/ 9 h 11"/>
                <a:gd name="T14" fmla="*/ 11 w 11"/>
                <a:gd name="T15" fmla="*/ 5 h 11"/>
                <a:gd name="T16" fmla="*/ 10 w 11"/>
                <a:gd name="T1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10" y="2"/>
                  </a:moveTo>
                  <a:cubicBezTo>
                    <a:pt x="9" y="1"/>
                    <a:pt x="7" y="0"/>
                    <a:pt x="6" y="0"/>
                  </a:cubicBezTo>
                  <a:cubicBezTo>
                    <a:pt x="4" y="0"/>
                    <a:pt x="3" y="1"/>
                    <a:pt x="2" y="2"/>
                  </a:cubicBezTo>
                  <a:cubicBezTo>
                    <a:pt x="1" y="3"/>
                    <a:pt x="0" y="4"/>
                    <a:pt x="0" y="5"/>
                  </a:cubicBezTo>
                  <a:cubicBezTo>
                    <a:pt x="0" y="7"/>
                    <a:pt x="1" y="8"/>
                    <a:pt x="2" y="9"/>
                  </a:cubicBezTo>
                  <a:cubicBezTo>
                    <a:pt x="3" y="10"/>
                    <a:pt x="4" y="11"/>
                    <a:pt x="6" y="11"/>
                  </a:cubicBezTo>
                  <a:cubicBezTo>
                    <a:pt x="7" y="11"/>
                    <a:pt x="9" y="10"/>
                    <a:pt x="10" y="9"/>
                  </a:cubicBezTo>
                  <a:cubicBezTo>
                    <a:pt x="11" y="8"/>
                    <a:pt x="11" y="7"/>
                    <a:pt x="11" y="5"/>
                  </a:cubicBezTo>
                  <a:cubicBezTo>
                    <a:pt x="11" y="4"/>
                    <a:pt x="11" y="3"/>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a:p>
          </p:txBody>
        </p:sp>
      </p:grpSp>
    </p:spTree>
    <p:extLst>
      <p:ext uri="{BB962C8B-B14F-4D97-AF65-F5344CB8AC3E}">
        <p14:creationId xmlns:p14="http://schemas.microsoft.com/office/powerpoint/2010/main" val="162297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AE777-DD8B-1992-0966-6384D8C65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8A3EF-1780-DB0D-387C-D422B72C6888}"/>
              </a:ext>
            </a:extLst>
          </p:cNvPr>
          <p:cNvSpPr>
            <a:spLocks noGrp="1"/>
          </p:cNvSpPr>
          <p:nvPr>
            <p:ph type="title"/>
          </p:nvPr>
        </p:nvSpPr>
        <p:spPr/>
        <p:txBody>
          <a:bodyPr>
            <a:normAutofit/>
          </a:bodyPr>
          <a:lstStyle/>
          <a:p>
            <a:r>
              <a:rPr lang="en-US" dirty="0"/>
              <a:t>Market Context &amp; Regulatory Environment</a:t>
            </a:r>
          </a:p>
        </p:txBody>
      </p:sp>
      <p:sp>
        <p:nvSpPr>
          <p:cNvPr id="4" name="TextBox 3">
            <a:extLst>
              <a:ext uri="{FF2B5EF4-FFF2-40B4-BE49-F238E27FC236}">
                <a16:creationId xmlns:a16="http://schemas.microsoft.com/office/drawing/2014/main" id="{0ADB9BBC-1B81-BC7C-F50D-B0BDB6384C7D}"/>
              </a:ext>
            </a:extLst>
          </p:cNvPr>
          <p:cNvSpPr txBox="1"/>
          <p:nvPr/>
        </p:nvSpPr>
        <p:spPr>
          <a:xfrm>
            <a:off x="576707" y="6471407"/>
            <a:ext cx="9785702" cy="253916"/>
          </a:xfrm>
          <a:prstGeom prst="rect">
            <a:avLst/>
          </a:prstGeom>
          <a:noFill/>
        </p:spPr>
        <p:txBody>
          <a:bodyPr wrap="square">
            <a:spAutoFit/>
          </a:bodyPr>
          <a:lstStyle/>
          <a:p>
            <a:r>
              <a:rPr lang="en-US" sz="1000" i="1" dirty="0">
                <a:solidFill>
                  <a:schemeClr val="tx1">
                    <a:lumMod val="60000"/>
                    <a:lumOff val="40000"/>
                  </a:schemeClr>
                </a:solidFill>
              </a:rPr>
              <a:t>Vietnam Beer Market and Tet 2026 Consumer Trends | InsightAsia Vietnam Primary Research | December 2025</a:t>
            </a:r>
          </a:p>
        </p:txBody>
      </p:sp>
      <p:sp>
        <p:nvSpPr>
          <p:cNvPr id="7" name="TextBox 6">
            <a:extLst>
              <a:ext uri="{FF2B5EF4-FFF2-40B4-BE49-F238E27FC236}">
                <a16:creationId xmlns:a16="http://schemas.microsoft.com/office/drawing/2014/main" id="{5266EE45-F3F9-BDC2-92F1-D0C14738B157}"/>
              </a:ext>
            </a:extLst>
          </p:cNvPr>
          <p:cNvSpPr txBox="1"/>
          <p:nvPr/>
        </p:nvSpPr>
        <p:spPr>
          <a:xfrm>
            <a:off x="653697" y="1133286"/>
            <a:ext cx="8100945" cy="276999"/>
          </a:xfrm>
          <a:prstGeom prst="rect">
            <a:avLst/>
          </a:prstGeom>
          <a:noFill/>
        </p:spPr>
        <p:txBody>
          <a:bodyPr wrap="square">
            <a:spAutoFit/>
          </a:bodyPr>
          <a:lstStyle/>
          <a:p>
            <a:r>
              <a:rPr lang="en-US" sz="1200" dirty="0"/>
              <a:t>Regulatory Pressures Reshaping the Market</a:t>
            </a:r>
          </a:p>
        </p:txBody>
      </p:sp>
      <p:graphicFrame>
        <p:nvGraphicFramePr>
          <p:cNvPr id="11" name="Table 10">
            <a:extLst>
              <a:ext uri="{FF2B5EF4-FFF2-40B4-BE49-F238E27FC236}">
                <a16:creationId xmlns:a16="http://schemas.microsoft.com/office/drawing/2014/main" id="{2F1FE663-E97D-C3A7-9583-6444951ECEF2}"/>
              </a:ext>
            </a:extLst>
          </p:cNvPr>
          <p:cNvGraphicFramePr>
            <a:graphicFrameLocks noGrp="1"/>
          </p:cNvGraphicFramePr>
          <p:nvPr>
            <p:extLst>
              <p:ext uri="{D42A27DB-BD31-4B8C-83A1-F6EECF244321}">
                <p14:modId xmlns:p14="http://schemas.microsoft.com/office/powerpoint/2010/main" val="810740519"/>
              </p:ext>
            </p:extLst>
          </p:nvPr>
        </p:nvGraphicFramePr>
        <p:xfrm>
          <a:off x="755297" y="2577807"/>
          <a:ext cx="5244059" cy="1821760"/>
        </p:xfrm>
        <a:graphic>
          <a:graphicData uri="http://schemas.openxmlformats.org/drawingml/2006/table">
            <a:tbl>
              <a:tblPr>
                <a:tableStyleId>{5C22544A-7EE6-4342-B048-85BDC9FD1C3A}</a:tableStyleId>
              </a:tblPr>
              <a:tblGrid>
                <a:gridCol w="4231570">
                  <a:extLst>
                    <a:ext uri="{9D8B030D-6E8A-4147-A177-3AD203B41FA5}">
                      <a16:colId xmlns:a16="http://schemas.microsoft.com/office/drawing/2014/main" val="130689330"/>
                    </a:ext>
                  </a:extLst>
                </a:gridCol>
                <a:gridCol w="1012489">
                  <a:extLst>
                    <a:ext uri="{9D8B030D-6E8A-4147-A177-3AD203B41FA5}">
                      <a16:colId xmlns:a16="http://schemas.microsoft.com/office/drawing/2014/main" val="1757849496"/>
                    </a:ext>
                  </a:extLst>
                </a:gridCol>
              </a:tblGrid>
              <a:tr h="455440">
                <a:tc>
                  <a:txBody>
                    <a:bodyPr/>
                    <a:lstStyle/>
                    <a:p>
                      <a:pPr algn="l">
                        <a:buNone/>
                      </a:pPr>
                      <a:r>
                        <a:rPr lang="en-US" sz="1400" b="0" i="0" kern="1200" dirty="0">
                          <a:solidFill>
                            <a:schemeClr val="tx1"/>
                          </a:solidFill>
                          <a:effectLst/>
                          <a:latin typeface="+mn-lt"/>
                          <a:ea typeface="+mn-ea"/>
                          <a:cs typeface="+mn-cs"/>
                        </a:rPr>
                        <a:t>On-premise consumption decline</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400" b="1" i="0" kern="1200" dirty="0">
                          <a:solidFill>
                            <a:schemeClr val="tx1"/>
                          </a:solidFill>
                          <a:effectLst/>
                          <a:latin typeface="+mn-lt"/>
                          <a:ea typeface="+mn-ea"/>
                          <a:cs typeface="+mn-cs"/>
                        </a:rPr>
                        <a:t>-55%</a:t>
                      </a:r>
                      <a:endParaRPr lang="en-US" sz="1400" b="1" dirty="0">
                        <a:solidFill>
                          <a:schemeClr val="tx1"/>
                        </a:solidFill>
                        <a:effectLst/>
                      </a:endParaRP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5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Home consumption share</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400" b="1" i="0" kern="1200" dirty="0">
                          <a:solidFill>
                            <a:schemeClr val="tx1"/>
                          </a:solidFill>
                          <a:effectLst/>
                          <a:latin typeface="+mn-lt"/>
                          <a:ea typeface="+mn-ea"/>
                          <a:cs typeface="+mn-cs"/>
                        </a:rPr>
                        <a:t>67%</a:t>
                      </a:r>
                      <a:endParaRPr lang="en-US" sz="1400" b="1" dirty="0">
                        <a:solidFill>
                          <a:schemeClr val="tx1"/>
                        </a:solidFill>
                        <a:effectLst/>
                      </a:endParaRP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5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Consumers avoiding drinking when driving</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400" b="1" i="0" kern="1200" dirty="0">
                          <a:solidFill>
                            <a:schemeClr val="tx1"/>
                          </a:solidFill>
                          <a:effectLst/>
                          <a:latin typeface="+mn-lt"/>
                          <a:ea typeface="+mn-ea"/>
                          <a:cs typeface="+mn-cs"/>
                        </a:rPr>
                        <a:t>82%</a:t>
                      </a:r>
                      <a:endParaRPr lang="en-US" sz="1400" b="1" dirty="0">
                        <a:solidFill>
                          <a:schemeClr val="tx1"/>
                        </a:solidFill>
                        <a:effectLst/>
                      </a:endParaRP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5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Impact on restaurant/bar visits</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400" b="1" dirty="0">
                          <a:solidFill>
                            <a:srgbClr val="FF0000"/>
                          </a:solidFill>
                          <a:effectLst/>
                        </a:rPr>
                        <a:t>Very high</a:t>
                      </a: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sp>
        <p:nvSpPr>
          <p:cNvPr id="12" name="Rectangle: Rounded Corners 11">
            <a:extLst>
              <a:ext uri="{FF2B5EF4-FFF2-40B4-BE49-F238E27FC236}">
                <a16:creationId xmlns:a16="http://schemas.microsoft.com/office/drawing/2014/main" id="{2DF15FAE-205D-B093-7FBB-19692A960DAA}"/>
              </a:ext>
            </a:extLst>
          </p:cNvPr>
          <p:cNvSpPr/>
          <p:nvPr/>
        </p:nvSpPr>
        <p:spPr>
          <a:xfrm>
            <a:off x="1149350" y="2018319"/>
            <a:ext cx="4850006" cy="404623"/>
          </a:xfrm>
          <a:prstGeom prst="roundRect">
            <a:avLst>
              <a:gd name="adj" fmla="val 50000"/>
            </a:avLst>
          </a:prstGeom>
          <a:solidFill>
            <a:srgbClr val="3C9F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Zero-Alcohol Driving Law Impact</a:t>
            </a:r>
            <a:endParaRPr lang="en-US" sz="1400" dirty="0"/>
          </a:p>
        </p:txBody>
      </p:sp>
      <p:sp>
        <p:nvSpPr>
          <p:cNvPr id="13" name="Oval 12">
            <a:extLst>
              <a:ext uri="{FF2B5EF4-FFF2-40B4-BE49-F238E27FC236}">
                <a16:creationId xmlns:a16="http://schemas.microsoft.com/office/drawing/2014/main" id="{94F65B45-6662-7D4E-4774-4FAC753C4011}"/>
              </a:ext>
            </a:extLst>
          </p:cNvPr>
          <p:cNvSpPr/>
          <p:nvPr/>
        </p:nvSpPr>
        <p:spPr>
          <a:xfrm>
            <a:off x="717197" y="2018318"/>
            <a:ext cx="404623" cy="404623"/>
          </a:xfrm>
          <a:prstGeom prst="ellipse">
            <a:avLst/>
          </a:prstGeom>
          <a:solidFill>
            <a:srgbClr val="3C9F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FD41928-B9FD-4964-4D47-D418D3A2D5BD}"/>
              </a:ext>
            </a:extLst>
          </p:cNvPr>
          <p:cNvGrpSpPr/>
          <p:nvPr/>
        </p:nvGrpSpPr>
        <p:grpSpPr>
          <a:xfrm>
            <a:off x="806497" y="2109111"/>
            <a:ext cx="255223" cy="220306"/>
            <a:chOff x="6646644" y="2416177"/>
            <a:chExt cx="487363" cy="420688"/>
          </a:xfrm>
          <a:solidFill>
            <a:schemeClr val="bg1"/>
          </a:solidFill>
        </p:grpSpPr>
        <p:sp>
          <p:nvSpPr>
            <p:cNvPr id="16" name="Freeform 383">
              <a:extLst>
                <a:ext uri="{FF2B5EF4-FFF2-40B4-BE49-F238E27FC236}">
                  <a16:creationId xmlns:a16="http://schemas.microsoft.com/office/drawing/2014/main" id="{0F976299-1315-22DF-2577-881CD33F642B}"/>
                </a:ext>
              </a:extLst>
            </p:cNvPr>
            <p:cNvSpPr>
              <a:spLocks/>
            </p:cNvSpPr>
            <p:nvPr/>
          </p:nvSpPr>
          <p:spPr bwMode="auto">
            <a:xfrm>
              <a:off x="6695857" y="2497139"/>
              <a:ext cx="161925" cy="193675"/>
            </a:xfrm>
            <a:custGeom>
              <a:avLst/>
              <a:gdLst>
                <a:gd name="T0" fmla="*/ 49 w 495"/>
                <a:gd name="T1" fmla="*/ 595 h 595"/>
                <a:gd name="T2" fmla="*/ 445 w 495"/>
                <a:gd name="T3" fmla="*/ 595 h 595"/>
                <a:gd name="T4" fmla="*/ 495 w 495"/>
                <a:gd name="T5" fmla="*/ 546 h 595"/>
                <a:gd name="T6" fmla="*/ 495 w 495"/>
                <a:gd name="T7" fmla="*/ 446 h 595"/>
                <a:gd name="T8" fmla="*/ 445 w 495"/>
                <a:gd name="T9" fmla="*/ 397 h 595"/>
                <a:gd name="T10" fmla="*/ 173 w 495"/>
                <a:gd name="T11" fmla="*/ 397 h 595"/>
                <a:gd name="T12" fmla="*/ 148 w 495"/>
                <a:gd name="T13" fmla="*/ 422 h 595"/>
                <a:gd name="T14" fmla="*/ 173 w 495"/>
                <a:gd name="T15" fmla="*/ 446 h 595"/>
                <a:gd name="T16" fmla="*/ 445 w 495"/>
                <a:gd name="T17" fmla="*/ 446 h 595"/>
                <a:gd name="T18" fmla="*/ 445 w 495"/>
                <a:gd name="T19" fmla="*/ 546 h 595"/>
                <a:gd name="T20" fmla="*/ 49 w 495"/>
                <a:gd name="T21" fmla="*/ 546 h 595"/>
                <a:gd name="T22" fmla="*/ 49 w 495"/>
                <a:gd name="T23" fmla="*/ 446 h 595"/>
                <a:gd name="T24" fmla="*/ 74 w 495"/>
                <a:gd name="T25" fmla="*/ 446 h 595"/>
                <a:gd name="T26" fmla="*/ 98 w 495"/>
                <a:gd name="T27" fmla="*/ 422 h 595"/>
                <a:gd name="T28" fmla="*/ 98 w 495"/>
                <a:gd name="T29" fmla="*/ 25 h 595"/>
                <a:gd name="T30" fmla="*/ 74 w 495"/>
                <a:gd name="T31" fmla="*/ 0 h 595"/>
                <a:gd name="T32" fmla="*/ 49 w 495"/>
                <a:gd name="T33" fmla="*/ 25 h 595"/>
                <a:gd name="T34" fmla="*/ 49 w 495"/>
                <a:gd name="T35" fmla="*/ 397 h 595"/>
                <a:gd name="T36" fmla="*/ 0 w 495"/>
                <a:gd name="T37" fmla="*/ 446 h 595"/>
                <a:gd name="T38" fmla="*/ 0 w 495"/>
                <a:gd name="T39" fmla="*/ 546 h 595"/>
                <a:gd name="T40" fmla="*/ 49 w 495"/>
                <a:gd name="T41"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 h="595">
                  <a:moveTo>
                    <a:pt x="49" y="595"/>
                  </a:moveTo>
                  <a:cubicBezTo>
                    <a:pt x="445" y="595"/>
                    <a:pt x="445" y="595"/>
                    <a:pt x="445" y="595"/>
                  </a:cubicBezTo>
                  <a:cubicBezTo>
                    <a:pt x="473" y="595"/>
                    <a:pt x="495" y="573"/>
                    <a:pt x="495" y="546"/>
                  </a:cubicBezTo>
                  <a:cubicBezTo>
                    <a:pt x="495" y="446"/>
                    <a:pt x="495" y="446"/>
                    <a:pt x="495" y="446"/>
                  </a:cubicBezTo>
                  <a:cubicBezTo>
                    <a:pt x="495" y="419"/>
                    <a:pt x="473" y="397"/>
                    <a:pt x="445" y="397"/>
                  </a:cubicBezTo>
                  <a:cubicBezTo>
                    <a:pt x="173" y="397"/>
                    <a:pt x="173" y="397"/>
                    <a:pt x="173" y="397"/>
                  </a:cubicBezTo>
                  <a:cubicBezTo>
                    <a:pt x="159" y="397"/>
                    <a:pt x="148" y="408"/>
                    <a:pt x="148" y="422"/>
                  </a:cubicBezTo>
                  <a:cubicBezTo>
                    <a:pt x="148" y="435"/>
                    <a:pt x="159" y="446"/>
                    <a:pt x="173" y="446"/>
                  </a:cubicBezTo>
                  <a:cubicBezTo>
                    <a:pt x="445" y="446"/>
                    <a:pt x="445" y="446"/>
                    <a:pt x="445" y="446"/>
                  </a:cubicBezTo>
                  <a:cubicBezTo>
                    <a:pt x="445" y="546"/>
                    <a:pt x="445" y="546"/>
                    <a:pt x="445" y="546"/>
                  </a:cubicBezTo>
                  <a:cubicBezTo>
                    <a:pt x="49" y="546"/>
                    <a:pt x="49" y="546"/>
                    <a:pt x="49" y="546"/>
                  </a:cubicBezTo>
                  <a:cubicBezTo>
                    <a:pt x="49" y="446"/>
                    <a:pt x="49" y="446"/>
                    <a:pt x="49" y="446"/>
                  </a:cubicBezTo>
                  <a:cubicBezTo>
                    <a:pt x="74" y="446"/>
                    <a:pt x="74" y="446"/>
                    <a:pt x="74" y="446"/>
                  </a:cubicBezTo>
                  <a:cubicBezTo>
                    <a:pt x="87" y="446"/>
                    <a:pt x="98" y="435"/>
                    <a:pt x="98" y="422"/>
                  </a:cubicBezTo>
                  <a:cubicBezTo>
                    <a:pt x="98" y="25"/>
                    <a:pt x="98" y="25"/>
                    <a:pt x="98" y="25"/>
                  </a:cubicBezTo>
                  <a:cubicBezTo>
                    <a:pt x="98" y="11"/>
                    <a:pt x="87" y="0"/>
                    <a:pt x="74" y="0"/>
                  </a:cubicBezTo>
                  <a:cubicBezTo>
                    <a:pt x="60" y="0"/>
                    <a:pt x="49" y="11"/>
                    <a:pt x="49" y="25"/>
                  </a:cubicBezTo>
                  <a:cubicBezTo>
                    <a:pt x="49" y="397"/>
                    <a:pt x="49" y="397"/>
                    <a:pt x="49" y="397"/>
                  </a:cubicBezTo>
                  <a:cubicBezTo>
                    <a:pt x="21" y="397"/>
                    <a:pt x="0" y="419"/>
                    <a:pt x="0" y="446"/>
                  </a:cubicBezTo>
                  <a:cubicBezTo>
                    <a:pt x="0" y="546"/>
                    <a:pt x="0" y="546"/>
                    <a:pt x="0" y="546"/>
                  </a:cubicBezTo>
                  <a:cubicBezTo>
                    <a:pt x="0" y="573"/>
                    <a:pt x="21" y="595"/>
                    <a:pt x="49" y="59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7" name="Freeform 384">
              <a:extLst>
                <a:ext uri="{FF2B5EF4-FFF2-40B4-BE49-F238E27FC236}">
                  <a16:creationId xmlns:a16="http://schemas.microsoft.com/office/drawing/2014/main" id="{9259FE13-4ADB-44D0-96D2-BFF0B9B79934}"/>
                </a:ext>
              </a:extLst>
            </p:cNvPr>
            <p:cNvSpPr>
              <a:spLocks/>
            </p:cNvSpPr>
            <p:nvPr/>
          </p:nvSpPr>
          <p:spPr bwMode="auto">
            <a:xfrm>
              <a:off x="6799044" y="2706689"/>
              <a:ext cx="26988" cy="49213"/>
            </a:xfrm>
            <a:custGeom>
              <a:avLst/>
              <a:gdLst>
                <a:gd name="T0" fmla="*/ 28 w 79"/>
                <a:gd name="T1" fmla="*/ 21 h 151"/>
                <a:gd name="T2" fmla="*/ 4 w 79"/>
                <a:gd name="T3" fmla="*/ 121 h 151"/>
                <a:gd name="T4" fmla="*/ 21 w 79"/>
                <a:gd name="T5" fmla="*/ 151 h 151"/>
                <a:gd name="T6" fmla="*/ 28 w 79"/>
                <a:gd name="T7" fmla="*/ 151 h 151"/>
                <a:gd name="T8" fmla="*/ 52 w 79"/>
                <a:gd name="T9" fmla="*/ 132 h 151"/>
                <a:gd name="T10" fmla="*/ 76 w 79"/>
                <a:gd name="T11" fmla="*/ 34 h 151"/>
                <a:gd name="T12" fmla="*/ 58 w 79"/>
                <a:gd name="T13" fmla="*/ 3 h 151"/>
                <a:gd name="T14" fmla="*/ 28 w 79"/>
                <a:gd name="T15" fmla="*/ 21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51">
                  <a:moveTo>
                    <a:pt x="28" y="21"/>
                  </a:moveTo>
                  <a:cubicBezTo>
                    <a:pt x="4" y="121"/>
                    <a:pt x="4" y="121"/>
                    <a:pt x="4" y="121"/>
                  </a:cubicBezTo>
                  <a:cubicBezTo>
                    <a:pt x="0" y="134"/>
                    <a:pt x="8" y="148"/>
                    <a:pt x="21" y="151"/>
                  </a:cubicBezTo>
                  <a:cubicBezTo>
                    <a:pt x="23" y="151"/>
                    <a:pt x="25" y="151"/>
                    <a:pt x="28" y="151"/>
                  </a:cubicBezTo>
                  <a:cubicBezTo>
                    <a:pt x="39" y="151"/>
                    <a:pt x="49" y="144"/>
                    <a:pt x="52" y="132"/>
                  </a:cubicBezTo>
                  <a:cubicBezTo>
                    <a:pt x="76" y="34"/>
                    <a:pt x="76" y="34"/>
                    <a:pt x="76" y="34"/>
                  </a:cubicBezTo>
                  <a:cubicBezTo>
                    <a:pt x="79" y="20"/>
                    <a:pt x="71" y="7"/>
                    <a:pt x="58" y="3"/>
                  </a:cubicBezTo>
                  <a:cubicBezTo>
                    <a:pt x="45" y="0"/>
                    <a:pt x="31" y="8"/>
                    <a:pt x="28" y="21"/>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8" name="Freeform 385">
              <a:extLst>
                <a:ext uri="{FF2B5EF4-FFF2-40B4-BE49-F238E27FC236}">
                  <a16:creationId xmlns:a16="http://schemas.microsoft.com/office/drawing/2014/main" id="{75212BEC-CDFF-E93B-62FC-24A372D3D0E6}"/>
                </a:ext>
              </a:extLst>
            </p:cNvPr>
            <p:cNvSpPr>
              <a:spLocks/>
            </p:cNvSpPr>
            <p:nvPr/>
          </p:nvSpPr>
          <p:spPr bwMode="auto">
            <a:xfrm>
              <a:off x="6695857" y="2416177"/>
              <a:ext cx="161925" cy="193675"/>
            </a:xfrm>
            <a:custGeom>
              <a:avLst/>
              <a:gdLst>
                <a:gd name="T0" fmla="*/ 49 w 495"/>
                <a:gd name="T1" fmla="*/ 198 h 594"/>
                <a:gd name="T2" fmla="*/ 322 w 495"/>
                <a:gd name="T3" fmla="*/ 198 h 594"/>
                <a:gd name="T4" fmla="*/ 347 w 495"/>
                <a:gd name="T5" fmla="*/ 172 h 594"/>
                <a:gd name="T6" fmla="*/ 322 w 495"/>
                <a:gd name="T7" fmla="*/ 148 h 594"/>
                <a:gd name="T8" fmla="*/ 49 w 495"/>
                <a:gd name="T9" fmla="*/ 148 h 594"/>
                <a:gd name="T10" fmla="*/ 49 w 495"/>
                <a:gd name="T11" fmla="*/ 49 h 594"/>
                <a:gd name="T12" fmla="*/ 445 w 495"/>
                <a:gd name="T13" fmla="*/ 49 h 594"/>
                <a:gd name="T14" fmla="*/ 445 w 495"/>
                <a:gd name="T15" fmla="*/ 148 h 594"/>
                <a:gd name="T16" fmla="*/ 421 w 495"/>
                <a:gd name="T17" fmla="*/ 148 h 594"/>
                <a:gd name="T18" fmla="*/ 396 w 495"/>
                <a:gd name="T19" fmla="*/ 172 h 594"/>
                <a:gd name="T20" fmla="*/ 396 w 495"/>
                <a:gd name="T21" fmla="*/ 570 h 594"/>
                <a:gd name="T22" fmla="*/ 421 w 495"/>
                <a:gd name="T23" fmla="*/ 594 h 594"/>
                <a:gd name="T24" fmla="*/ 445 w 495"/>
                <a:gd name="T25" fmla="*/ 570 h 594"/>
                <a:gd name="T26" fmla="*/ 445 w 495"/>
                <a:gd name="T27" fmla="*/ 198 h 594"/>
                <a:gd name="T28" fmla="*/ 495 w 495"/>
                <a:gd name="T29" fmla="*/ 148 h 594"/>
                <a:gd name="T30" fmla="*/ 495 w 495"/>
                <a:gd name="T31" fmla="*/ 49 h 594"/>
                <a:gd name="T32" fmla="*/ 445 w 495"/>
                <a:gd name="T33" fmla="*/ 0 h 594"/>
                <a:gd name="T34" fmla="*/ 49 w 495"/>
                <a:gd name="T35" fmla="*/ 0 h 594"/>
                <a:gd name="T36" fmla="*/ 0 w 495"/>
                <a:gd name="T37" fmla="*/ 49 h 594"/>
                <a:gd name="T38" fmla="*/ 0 w 495"/>
                <a:gd name="T39" fmla="*/ 148 h 594"/>
                <a:gd name="T40" fmla="*/ 49 w 495"/>
                <a:gd name="T41" fmla="*/ 19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 h="594">
                  <a:moveTo>
                    <a:pt x="49" y="198"/>
                  </a:moveTo>
                  <a:cubicBezTo>
                    <a:pt x="322" y="198"/>
                    <a:pt x="322" y="198"/>
                    <a:pt x="322" y="198"/>
                  </a:cubicBezTo>
                  <a:cubicBezTo>
                    <a:pt x="335" y="198"/>
                    <a:pt x="347" y="186"/>
                    <a:pt x="347" y="172"/>
                  </a:cubicBezTo>
                  <a:cubicBezTo>
                    <a:pt x="347" y="159"/>
                    <a:pt x="335" y="148"/>
                    <a:pt x="322" y="148"/>
                  </a:cubicBezTo>
                  <a:cubicBezTo>
                    <a:pt x="49" y="148"/>
                    <a:pt x="49" y="148"/>
                    <a:pt x="49" y="148"/>
                  </a:cubicBezTo>
                  <a:cubicBezTo>
                    <a:pt x="49" y="49"/>
                    <a:pt x="49" y="49"/>
                    <a:pt x="49" y="49"/>
                  </a:cubicBezTo>
                  <a:cubicBezTo>
                    <a:pt x="445" y="49"/>
                    <a:pt x="445" y="49"/>
                    <a:pt x="445" y="49"/>
                  </a:cubicBezTo>
                  <a:cubicBezTo>
                    <a:pt x="445" y="148"/>
                    <a:pt x="445" y="148"/>
                    <a:pt x="445" y="148"/>
                  </a:cubicBezTo>
                  <a:cubicBezTo>
                    <a:pt x="421" y="148"/>
                    <a:pt x="421" y="148"/>
                    <a:pt x="421" y="148"/>
                  </a:cubicBezTo>
                  <a:cubicBezTo>
                    <a:pt x="407" y="148"/>
                    <a:pt x="396" y="159"/>
                    <a:pt x="396" y="172"/>
                  </a:cubicBezTo>
                  <a:cubicBezTo>
                    <a:pt x="396" y="570"/>
                    <a:pt x="396" y="570"/>
                    <a:pt x="396" y="570"/>
                  </a:cubicBezTo>
                  <a:cubicBezTo>
                    <a:pt x="396" y="583"/>
                    <a:pt x="407" y="594"/>
                    <a:pt x="421" y="594"/>
                  </a:cubicBezTo>
                  <a:cubicBezTo>
                    <a:pt x="434" y="594"/>
                    <a:pt x="445" y="583"/>
                    <a:pt x="445" y="570"/>
                  </a:cubicBezTo>
                  <a:cubicBezTo>
                    <a:pt x="445" y="198"/>
                    <a:pt x="445" y="198"/>
                    <a:pt x="445" y="198"/>
                  </a:cubicBezTo>
                  <a:cubicBezTo>
                    <a:pt x="473" y="198"/>
                    <a:pt x="495" y="175"/>
                    <a:pt x="495" y="148"/>
                  </a:cubicBezTo>
                  <a:cubicBezTo>
                    <a:pt x="495" y="49"/>
                    <a:pt x="495" y="49"/>
                    <a:pt x="495" y="49"/>
                  </a:cubicBezTo>
                  <a:cubicBezTo>
                    <a:pt x="495" y="21"/>
                    <a:pt x="473" y="0"/>
                    <a:pt x="445" y="0"/>
                  </a:cubicBezTo>
                  <a:cubicBezTo>
                    <a:pt x="49" y="0"/>
                    <a:pt x="49" y="0"/>
                    <a:pt x="49" y="0"/>
                  </a:cubicBezTo>
                  <a:cubicBezTo>
                    <a:pt x="21" y="0"/>
                    <a:pt x="0" y="21"/>
                    <a:pt x="0" y="49"/>
                  </a:cubicBezTo>
                  <a:cubicBezTo>
                    <a:pt x="0" y="148"/>
                    <a:pt x="0" y="148"/>
                    <a:pt x="0" y="148"/>
                  </a:cubicBezTo>
                  <a:cubicBezTo>
                    <a:pt x="0" y="175"/>
                    <a:pt x="21" y="198"/>
                    <a:pt x="49" y="19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9" name="Freeform 386">
              <a:extLst>
                <a:ext uri="{FF2B5EF4-FFF2-40B4-BE49-F238E27FC236}">
                  <a16:creationId xmlns:a16="http://schemas.microsoft.com/office/drawing/2014/main" id="{4965B07F-134A-905C-81A1-623A115349D1}"/>
                </a:ext>
              </a:extLst>
            </p:cNvPr>
            <p:cNvSpPr>
              <a:spLocks/>
            </p:cNvSpPr>
            <p:nvPr/>
          </p:nvSpPr>
          <p:spPr bwMode="auto">
            <a:xfrm>
              <a:off x="6857782" y="2513014"/>
              <a:ext cx="211138" cy="15875"/>
            </a:xfrm>
            <a:custGeom>
              <a:avLst/>
              <a:gdLst>
                <a:gd name="T0" fmla="*/ 25 w 644"/>
                <a:gd name="T1" fmla="*/ 49 h 49"/>
                <a:gd name="T2" fmla="*/ 620 w 644"/>
                <a:gd name="T3" fmla="*/ 49 h 49"/>
                <a:gd name="T4" fmla="*/ 644 w 644"/>
                <a:gd name="T5" fmla="*/ 24 h 49"/>
                <a:gd name="T6" fmla="*/ 620 w 644"/>
                <a:gd name="T7" fmla="*/ 0 h 49"/>
                <a:gd name="T8" fmla="*/ 25 w 644"/>
                <a:gd name="T9" fmla="*/ 0 h 49"/>
                <a:gd name="T10" fmla="*/ 0 w 644"/>
                <a:gd name="T11" fmla="*/ 24 h 49"/>
                <a:gd name="T12" fmla="*/ 25 w 644"/>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644" h="49">
                  <a:moveTo>
                    <a:pt x="25" y="49"/>
                  </a:moveTo>
                  <a:cubicBezTo>
                    <a:pt x="620" y="49"/>
                    <a:pt x="620" y="49"/>
                    <a:pt x="620" y="49"/>
                  </a:cubicBezTo>
                  <a:cubicBezTo>
                    <a:pt x="634" y="49"/>
                    <a:pt x="644" y="38"/>
                    <a:pt x="644" y="24"/>
                  </a:cubicBezTo>
                  <a:cubicBezTo>
                    <a:pt x="644" y="11"/>
                    <a:pt x="634" y="0"/>
                    <a:pt x="620" y="0"/>
                  </a:cubicBezTo>
                  <a:cubicBezTo>
                    <a:pt x="25" y="0"/>
                    <a:pt x="25" y="0"/>
                    <a:pt x="25" y="0"/>
                  </a:cubicBezTo>
                  <a:cubicBezTo>
                    <a:pt x="11" y="0"/>
                    <a:pt x="0" y="11"/>
                    <a:pt x="0" y="24"/>
                  </a:cubicBezTo>
                  <a:cubicBezTo>
                    <a:pt x="0" y="38"/>
                    <a:pt x="11" y="49"/>
                    <a:pt x="25"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0" name="Freeform 387">
              <a:extLst>
                <a:ext uri="{FF2B5EF4-FFF2-40B4-BE49-F238E27FC236}">
                  <a16:creationId xmlns:a16="http://schemas.microsoft.com/office/drawing/2014/main" id="{152B2B37-46CC-0D7A-B0F8-0A76E21D4AA2}"/>
                </a:ext>
              </a:extLst>
            </p:cNvPr>
            <p:cNvSpPr>
              <a:spLocks/>
            </p:cNvSpPr>
            <p:nvPr/>
          </p:nvSpPr>
          <p:spPr bwMode="auto">
            <a:xfrm>
              <a:off x="6856194" y="2706689"/>
              <a:ext cx="50800" cy="49213"/>
            </a:xfrm>
            <a:custGeom>
              <a:avLst/>
              <a:gdLst>
                <a:gd name="T0" fmla="*/ 108 w 153"/>
                <a:gd name="T1" fmla="*/ 10 h 151"/>
                <a:gd name="T2" fmla="*/ 9 w 153"/>
                <a:gd name="T3" fmla="*/ 109 h 151"/>
                <a:gd name="T4" fmla="*/ 9 w 153"/>
                <a:gd name="T5" fmla="*/ 144 h 151"/>
                <a:gd name="T6" fmla="*/ 27 w 153"/>
                <a:gd name="T7" fmla="*/ 151 h 151"/>
                <a:gd name="T8" fmla="*/ 45 w 153"/>
                <a:gd name="T9" fmla="*/ 144 h 151"/>
                <a:gd name="T10" fmla="*/ 143 w 153"/>
                <a:gd name="T11" fmla="*/ 45 h 151"/>
                <a:gd name="T12" fmla="*/ 143 w 153"/>
                <a:gd name="T13" fmla="*/ 10 h 151"/>
                <a:gd name="T14" fmla="*/ 108 w 153"/>
                <a:gd name="T15" fmla="*/ 1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51">
                  <a:moveTo>
                    <a:pt x="108" y="10"/>
                  </a:moveTo>
                  <a:cubicBezTo>
                    <a:pt x="9" y="109"/>
                    <a:pt x="9" y="109"/>
                    <a:pt x="9" y="109"/>
                  </a:cubicBezTo>
                  <a:cubicBezTo>
                    <a:pt x="0" y="119"/>
                    <a:pt x="0" y="135"/>
                    <a:pt x="9" y="144"/>
                  </a:cubicBezTo>
                  <a:cubicBezTo>
                    <a:pt x="14" y="149"/>
                    <a:pt x="21" y="151"/>
                    <a:pt x="27" y="151"/>
                  </a:cubicBezTo>
                  <a:cubicBezTo>
                    <a:pt x="33" y="151"/>
                    <a:pt x="39" y="149"/>
                    <a:pt x="45" y="144"/>
                  </a:cubicBezTo>
                  <a:cubicBezTo>
                    <a:pt x="143" y="45"/>
                    <a:pt x="143" y="45"/>
                    <a:pt x="143" y="45"/>
                  </a:cubicBezTo>
                  <a:cubicBezTo>
                    <a:pt x="153" y="35"/>
                    <a:pt x="153" y="20"/>
                    <a:pt x="143" y="10"/>
                  </a:cubicBezTo>
                  <a:cubicBezTo>
                    <a:pt x="134" y="0"/>
                    <a:pt x="118" y="0"/>
                    <a:pt x="108"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1" name="Freeform 388">
              <a:extLst>
                <a:ext uri="{FF2B5EF4-FFF2-40B4-BE49-F238E27FC236}">
                  <a16:creationId xmlns:a16="http://schemas.microsoft.com/office/drawing/2014/main" id="{D8AC27E1-7A41-F805-3DCF-D99EC8B7ED66}"/>
                </a:ext>
              </a:extLst>
            </p:cNvPr>
            <p:cNvSpPr>
              <a:spLocks/>
            </p:cNvSpPr>
            <p:nvPr/>
          </p:nvSpPr>
          <p:spPr bwMode="auto">
            <a:xfrm>
              <a:off x="6726019" y="2706689"/>
              <a:ext cx="26988" cy="49213"/>
            </a:xfrm>
            <a:custGeom>
              <a:avLst/>
              <a:gdLst>
                <a:gd name="T0" fmla="*/ 21 w 79"/>
                <a:gd name="T1" fmla="*/ 3 h 151"/>
                <a:gd name="T2" fmla="*/ 3 w 79"/>
                <a:gd name="T3" fmla="*/ 34 h 151"/>
                <a:gd name="T4" fmla="*/ 28 w 79"/>
                <a:gd name="T5" fmla="*/ 132 h 151"/>
                <a:gd name="T6" fmla="*/ 52 w 79"/>
                <a:gd name="T7" fmla="*/ 151 h 151"/>
                <a:gd name="T8" fmla="*/ 58 w 79"/>
                <a:gd name="T9" fmla="*/ 151 h 151"/>
                <a:gd name="T10" fmla="*/ 76 w 79"/>
                <a:gd name="T11" fmla="*/ 121 h 151"/>
                <a:gd name="T12" fmla="*/ 52 w 79"/>
                <a:gd name="T13" fmla="*/ 21 h 151"/>
                <a:gd name="T14" fmla="*/ 21 w 79"/>
                <a:gd name="T15" fmla="*/ 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51">
                  <a:moveTo>
                    <a:pt x="21" y="3"/>
                  </a:moveTo>
                  <a:cubicBezTo>
                    <a:pt x="8" y="7"/>
                    <a:pt x="0" y="20"/>
                    <a:pt x="3" y="34"/>
                  </a:cubicBezTo>
                  <a:cubicBezTo>
                    <a:pt x="28" y="132"/>
                    <a:pt x="28" y="132"/>
                    <a:pt x="28" y="132"/>
                  </a:cubicBezTo>
                  <a:cubicBezTo>
                    <a:pt x="31" y="144"/>
                    <a:pt x="41" y="151"/>
                    <a:pt x="52" y="151"/>
                  </a:cubicBezTo>
                  <a:cubicBezTo>
                    <a:pt x="54" y="151"/>
                    <a:pt x="56" y="151"/>
                    <a:pt x="58" y="151"/>
                  </a:cubicBezTo>
                  <a:cubicBezTo>
                    <a:pt x="71" y="148"/>
                    <a:pt x="79" y="134"/>
                    <a:pt x="76" y="121"/>
                  </a:cubicBezTo>
                  <a:cubicBezTo>
                    <a:pt x="52" y="21"/>
                    <a:pt x="52" y="21"/>
                    <a:pt x="52" y="21"/>
                  </a:cubicBezTo>
                  <a:cubicBezTo>
                    <a:pt x="48" y="8"/>
                    <a:pt x="34" y="0"/>
                    <a:pt x="21" y="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2" name="Freeform 389">
              <a:extLst>
                <a:ext uri="{FF2B5EF4-FFF2-40B4-BE49-F238E27FC236}">
                  <a16:creationId xmlns:a16="http://schemas.microsoft.com/office/drawing/2014/main" id="{88A8DE9E-5989-8F67-D8A6-E4314229C4B1}"/>
                </a:ext>
              </a:extLst>
            </p:cNvPr>
            <p:cNvSpPr>
              <a:spLocks/>
            </p:cNvSpPr>
            <p:nvPr/>
          </p:nvSpPr>
          <p:spPr bwMode="auto">
            <a:xfrm>
              <a:off x="6857782" y="2497139"/>
              <a:ext cx="276225" cy="112713"/>
            </a:xfrm>
            <a:custGeom>
              <a:avLst/>
              <a:gdLst>
                <a:gd name="T0" fmla="*/ 793 w 843"/>
                <a:gd name="T1" fmla="*/ 0 h 347"/>
                <a:gd name="T2" fmla="*/ 743 w 843"/>
                <a:gd name="T3" fmla="*/ 0 h 347"/>
                <a:gd name="T4" fmla="*/ 694 w 843"/>
                <a:gd name="T5" fmla="*/ 50 h 347"/>
                <a:gd name="T6" fmla="*/ 694 w 843"/>
                <a:gd name="T7" fmla="*/ 174 h 347"/>
                <a:gd name="T8" fmla="*/ 719 w 843"/>
                <a:gd name="T9" fmla="*/ 199 h 347"/>
                <a:gd name="T10" fmla="*/ 743 w 843"/>
                <a:gd name="T11" fmla="*/ 174 h 347"/>
                <a:gd name="T12" fmla="*/ 743 w 843"/>
                <a:gd name="T13" fmla="*/ 50 h 347"/>
                <a:gd name="T14" fmla="*/ 793 w 843"/>
                <a:gd name="T15" fmla="*/ 50 h 347"/>
                <a:gd name="T16" fmla="*/ 793 w 843"/>
                <a:gd name="T17" fmla="*/ 297 h 347"/>
                <a:gd name="T18" fmla="*/ 743 w 843"/>
                <a:gd name="T19" fmla="*/ 297 h 347"/>
                <a:gd name="T20" fmla="*/ 743 w 843"/>
                <a:gd name="T21" fmla="*/ 273 h 347"/>
                <a:gd name="T22" fmla="*/ 719 w 843"/>
                <a:gd name="T23" fmla="*/ 248 h 347"/>
                <a:gd name="T24" fmla="*/ 25 w 843"/>
                <a:gd name="T25" fmla="*/ 248 h 347"/>
                <a:gd name="T26" fmla="*/ 0 w 843"/>
                <a:gd name="T27" fmla="*/ 273 h 347"/>
                <a:gd name="T28" fmla="*/ 25 w 843"/>
                <a:gd name="T29" fmla="*/ 297 h 347"/>
                <a:gd name="T30" fmla="*/ 694 w 843"/>
                <a:gd name="T31" fmla="*/ 297 h 347"/>
                <a:gd name="T32" fmla="*/ 743 w 843"/>
                <a:gd name="T33" fmla="*/ 347 h 347"/>
                <a:gd name="T34" fmla="*/ 793 w 843"/>
                <a:gd name="T35" fmla="*/ 347 h 347"/>
                <a:gd name="T36" fmla="*/ 843 w 843"/>
                <a:gd name="T37" fmla="*/ 297 h 347"/>
                <a:gd name="T38" fmla="*/ 843 w 843"/>
                <a:gd name="T39" fmla="*/ 50 h 347"/>
                <a:gd name="T40" fmla="*/ 793 w 843"/>
                <a:gd name="T4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3" h="347">
                  <a:moveTo>
                    <a:pt x="793" y="0"/>
                  </a:moveTo>
                  <a:cubicBezTo>
                    <a:pt x="743" y="0"/>
                    <a:pt x="743" y="0"/>
                    <a:pt x="743" y="0"/>
                  </a:cubicBezTo>
                  <a:cubicBezTo>
                    <a:pt x="716" y="0"/>
                    <a:pt x="694" y="22"/>
                    <a:pt x="694" y="50"/>
                  </a:cubicBezTo>
                  <a:cubicBezTo>
                    <a:pt x="694" y="174"/>
                    <a:pt x="694" y="174"/>
                    <a:pt x="694" y="174"/>
                  </a:cubicBezTo>
                  <a:cubicBezTo>
                    <a:pt x="694" y="188"/>
                    <a:pt x="705" y="199"/>
                    <a:pt x="719" y="199"/>
                  </a:cubicBezTo>
                  <a:cubicBezTo>
                    <a:pt x="732" y="199"/>
                    <a:pt x="743" y="188"/>
                    <a:pt x="743" y="174"/>
                  </a:cubicBezTo>
                  <a:cubicBezTo>
                    <a:pt x="743" y="50"/>
                    <a:pt x="743" y="50"/>
                    <a:pt x="743" y="50"/>
                  </a:cubicBezTo>
                  <a:cubicBezTo>
                    <a:pt x="793" y="50"/>
                    <a:pt x="793" y="50"/>
                    <a:pt x="793" y="50"/>
                  </a:cubicBezTo>
                  <a:cubicBezTo>
                    <a:pt x="793" y="297"/>
                    <a:pt x="793" y="297"/>
                    <a:pt x="793" y="297"/>
                  </a:cubicBezTo>
                  <a:cubicBezTo>
                    <a:pt x="743" y="297"/>
                    <a:pt x="743" y="297"/>
                    <a:pt x="743" y="297"/>
                  </a:cubicBezTo>
                  <a:cubicBezTo>
                    <a:pt x="743" y="273"/>
                    <a:pt x="743" y="273"/>
                    <a:pt x="743" y="273"/>
                  </a:cubicBezTo>
                  <a:cubicBezTo>
                    <a:pt x="743" y="259"/>
                    <a:pt x="732" y="248"/>
                    <a:pt x="719" y="248"/>
                  </a:cubicBezTo>
                  <a:cubicBezTo>
                    <a:pt x="25" y="248"/>
                    <a:pt x="25" y="248"/>
                    <a:pt x="25" y="248"/>
                  </a:cubicBezTo>
                  <a:cubicBezTo>
                    <a:pt x="11" y="248"/>
                    <a:pt x="0" y="259"/>
                    <a:pt x="0" y="273"/>
                  </a:cubicBezTo>
                  <a:cubicBezTo>
                    <a:pt x="0" y="286"/>
                    <a:pt x="11" y="297"/>
                    <a:pt x="25" y="297"/>
                  </a:cubicBezTo>
                  <a:cubicBezTo>
                    <a:pt x="694" y="297"/>
                    <a:pt x="694" y="297"/>
                    <a:pt x="694" y="297"/>
                  </a:cubicBezTo>
                  <a:cubicBezTo>
                    <a:pt x="694" y="325"/>
                    <a:pt x="716" y="347"/>
                    <a:pt x="743" y="347"/>
                  </a:cubicBezTo>
                  <a:cubicBezTo>
                    <a:pt x="793" y="347"/>
                    <a:pt x="793" y="347"/>
                    <a:pt x="793" y="347"/>
                  </a:cubicBezTo>
                  <a:cubicBezTo>
                    <a:pt x="820" y="347"/>
                    <a:pt x="843" y="325"/>
                    <a:pt x="843" y="297"/>
                  </a:cubicBezTo>
                  <a:cubicBezTo>
                    <a:pt x="843" y="50"/>
                    <a:pt x="843" y="50"/>
                    <a:pt x="843" y="50"/>
                  </a:cubicBezTo>
                  <a:cubicBezTo>
                    <a:pt x="843" y="22"/>
                    <a:pt x="820" y="0"/>
                    <a:pt x="79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3" name="Freeform 390">
              <a:extLst>
                <a:ext uri="{FF2B5EF4-FFF2-40B4-BE49-F238E27FC236}">
                  <a16:creationId xmlns:a16="http://schemas.microsoft.com/office/drawing/2014/main" id="{13678DB4-3DDA-9758-EE15-8F7658410198}"/>
                </a:ext>
              </a:extLst>
            </p:cNvPr>
            <p:cNvSpPr>
              <a:spLocks noEditPoints="1"/>
            </p:cNvSpPr>
            <p:nvPr/>
          </p:nvSpPr>
          <p:spPr bwMode="auto">
            <a:xfrm>
              <a:off x="6646644" y="2771777"/>
              <a:ext cx="258763" cy="65088"/>
            </a:xfrm>
            <a:custGeom>
              <a:avLst/>
              <a:gdLst>
                <a:gd name="T0" fmla="*/ 743 w 793"/>
                <a:gd name="T1" fmla="*/ 149 h 198"/>
                <a:gd name="T2" fmla="*/ 49 w 793"/>
                <a:gd name="T3" fmla="*/ 149 h 198"/>
                <a:gd name="T4" fmla="*/ 49 w 793"/>
                <a:gd name="T5" fmla="*/ 75 h 198"/>
                <a:gd name="T6" fmla="*/ 74 w 793"/>
                <a:gd name="T7" fmla="*/ 50 h 198"/>
                <a:gd name="T8" fmla="*/ 719 w 793"/>
                <a:gd name="T9" fmla="*/ 50 h 198"/>
                <a:gd name="T10" fmla="*/ 743 w 793"/>
                <a:gd name="T11" fmla="*/ 75 h 198"/>
                <a:gd name="T12" fmla="*/ 743 w 793"/>
                <a:gd name="T13" fmla="*/ 149 h 198"/>
                <a:gd name="T14" fmla="*/ 719 w 793"/>
                <a:gd name="T15" fmla="*/ 0 h 198"/>
                <a:gd name="T16" fmla="*/ 74 w 793"/>
                <a:gd name="T17" fmla="*/ 0 h 198"/>
                <a:gd name="T18" fmla="*/ 0 w 793"/>
                <a:gd name="T19" fmla="*/ 75 h 198"/>
                <a:gd name="T20" fmla="*/ 0 w 793"/>
                <a:gd name="T21" fmla="*/ 173 h 198"/>
                <a:gd name="T22" fmla="*/ 24 w 793"/>
                <a:gd name="T23" fmla="*/ 198 h 198"/>
                <a:gd name="T24" fmla="*/ 768 w 793"/>
                <a:gd name="T25" fmla="*/ 198 h 198"/>
                <a:gd name="T26" fmla="*/ 793 w 793"/>
                <a:gd name="T27" fmla="*/ 173 h 198"/>
                <a:gd name="T28" fmla="*/ 793 w 793"/>
                <a:gd name="T29" fmla="*/ 75 h 198"/>
                <a:gd name="T30" fmla="*/ 719 w 793"/>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3" h="198">
                  <a:moveTo>
                    <a:pt x="743" y="149"/>
                  </a:moveTo>
                  <a:cubicBezTo>
                    <a:pt x="49" y="149"/>
                    <a:pt x="49" y="149"/>
                    <a:pt x="49" y="149"/>
                  </a:cubicBezTo>
                  <a:cubicBezTo>
                    <a:pt x="49" y="75"/>
                    <a:pt x="49" y="75"/>
                    <a:pt x="49" y="75"/>
                  </a:cubicBezTo>
                  <a:cubicBezTo>
                    <a:pt x="49" y="61"/>
                    <a:pt x="61" y="50"/>
                    <a:pt x="74" y="50"/>
                  </a:cubicBezTo>
                  <a:cubicBezTo>
                    <a:pt x="719" y="50"/>
                    <a:pt x="719" y="50"/>
                    <a:pt x="719" y="50"/>
                  </a:cubicBezTo>
                  <a:cubicBezTo>
                    <a:pt x="732" y="50"/>
                    <a:pt x="743" y="61"/>
                    <a:pt x="743" y="75"/>
                  </a:cubicBezTo>
                  <a:lnTo>
                    <a:pt x="743" y="149"/>
                  </a:lnTo>
                  <a:close/>
                  <a:moveTo>
                    <a:pt x="719" y="0"/>
                  </a:moveTo>
                  <a:cubicBezTo>
                    <a:pt x="74" y="0"/>
                    <a:pt x="74" y="0"/>
                    <a:pt x="74" y="0"/>
                  </a:cubicBezTo>
                  <a:cubicBezTo>
                    <a:pt x="33" y="0"/>
                    <a:pt x="0" y="33"/>
                    <a:pt x="0" y="75"/>
                  </a:cubicBezTo>
                  <a:cubicBezTo>
                    <a:pt x="0" y="173"/>
                    <a:pt x="0" y="173"/>
                    <a:pt x="0" y="173"/>
                  </a:cubicBezTo>
                  <a:cubicBezTo>
                    <a:pt x="0" y="187"/>
                    <a:pt x="11" y="198"/>
                    <a:pt x="24" y="198"/>
                  </a:cubicBezTo>
                  <a:cubicBezTo>
                    <a:pt x="768" y="198"/>
                    <a:pt x="768" y="198"/>
                    <a:pt x="768" y="198"/>
                  </a:cubicBezTo>
                  <a:cubicBezTo>
                    <a:pt x="782" y="198"/>
                    <a:pt x="793" y="187"/>
                    <a:pt x="793" y="173"/>
                  </a:cubicBezTo>
                  <a:cubicBezTo>
                    <a:pt x="793" y="75"/>
                    <a:pt x="793" y="75"/>
                    <a:pt x="793" y="75"/>
                  </a:cubicBezTo>
                  <a:cubicBezTo>
                    <a:pt x="793" y="33"/>
                    <a:pt x="759" y="0"/>
                    <a:pt x="7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4" name="Freeform 391">
              <a:extLst>
                <a:ext uri="{FF2B5EF4-FFF2-40B4-BE49-F238E27FC236}">
                  <a16:creationId xmlns:a16="http://schemas.microsoft.com/office/drawing/2014/main" id="{6B33D9F2-7F4B-0626-2951-1DB6F3BE536E}"/>
                </a:ext>
              </a:extLst>
            </p:cNvPr>
            <p:cNvSpPr>
              <a:spLocks/>
            </p:cNvSpPr>
            <p:nvPr/>
          </p:nvSpPr>
          <p:spPr bwMode="auto">
            <a:xfrm>
              <a:off x="6646644" y="2706689"/>
              <a:ext cx="49213" cy="49213"/>
            </a:xfrm>
            <a:custGeom>
              <a:avLst/>
              <a:gdLst>
                <a:gd name="T0" fmla="*/ 109 w 153"/>
                <a:gd name="T1" fmla="*/ 144 h 151"/>
                <a:gd name="T2" fmla="*/ 126 w 153"/>
                <a:gd name="T3" fmla="*/ 151 h 151"/>
                <a:gd name="T4" fmla="*/ 143 w 153"/>
                <a:gd name="T5" fmla="*/ 144 h 151"/>
                <a:gd name="T6" fmla="*/ 143 w 153"/>
                <a:gd name="T7" fmla="*/ 109 h 151"/>
                <a:gd name="T8" fmla="*/ 44 w 153"/>
                <a:gd name="T9" fmla="*/ 10 h 151"/>
                <a:gd name="T10" fmla="*/ 9 w 153"/>
                <a:gd name="T11" fmla="*/ 10 h 151"/>
                <a:gd name="T12" fmla="*/ 9 w 153"/>
                <a:gd name="T13" fmla="*/ 45 h 151"/>
                <a:gd name="T14" fmla="*/ 109 w 153"/>
                <a:gd name="T15" fmla="*/ 144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51">
                  <a:moveTo>
                    <a:pt x="109" y="144"/>
                  </a:moveTo>
                  <a:cubicBezTo>
                    <a:pt x="113" y="149"/>
                    <a:pt x="119" y="151"/>
                    <a:pt x="126" y="151"/>
                  </a:cubicBezTo>
                  <a:cubicBezTo>
                    <a:pt x="132" y="151"/>
                    <a:pt x="138" y="149"/>
                    <a:pt x="143" y="144"/>
                  </a:cubicBezTo>
                  <a:cubicBezTo>
                    <a:pt x="153" y="135"/>
                    <a:pt x="153" y="119"/>
                    <a:pt x="143" y="109"/>
                  </a:cubicBezTo>
                  <a:cubicBezTo>
                    <a:pt x="44" y="10"/>
                    <a:pt x="44" y="10"/>
                    <a:pt x="44" y="10"/>
                  </a:cubicBezTo>
                  <a:cubicBezTo>
                    <a:pt x="34" y="0"/>
                    <a:pt x="18" y="0"/>
                    <a:pt x="9" y="10"/>
                  </a:cubicBezTo>
                  <a:cubicBezTo>
                    <a:pt x="0" y="20"/>
                    <a:pt x="0" y="35"/>
                    <a:pt x="9" y="45"/>
                  </a:cubicBezTo>
                  <a:lnTo>
                    <a:pt x="109" y="144"/>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27" name="Isosceles Triangle 26">
            <a:extLst>
              <a:ext uri="{FF2B5EF4-FFF2-40B4-BE49-F238E27FC236}">
                <a16:creationId xmlns:a16="http://schemas.microsoft.com/office/drawing/2014/main" id="{ED15342F-F31F-60F7-65F8-F774A236051A}"/>
              </a:ext>
            </a:extLst>
          </p:cNvPr>
          <p:cNvSpPr/>
          <p:nvPr/>
        </p:nvSpPr>
        <p:spPr>
          <a:xfrm rot="10800000">
            <a:off x="5734226" y="2750071"/>
            <a:ext cx="207665" cy="127111"/>
          </a:xfrm>
          <a:prstGeom prst="triangl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94D3F5F4-D4D2-4ED3-261F-107B73E3B7E6}"/>
              </a:ext>
            </a:extLst>
          </p:cNvPr>
          <p:cNvSpPr/>
          <p:nvPr/>
        </p:nvSpPr>
        <p:spPr>
          <a:xfrm rot="10800000" flipV="1">
            <a:off x="5734225" y="3177508"/>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6D873F99-9A50-F234-FD65-A514D4948D53}"/>
              </a:ext>
            </a:extLst>
          </p:cNvPr>
          <p:cNvSpPr/>
          <p:nvPr/>
        </p:nvSpPr>
        <p:spPr>
          <a:xfrm rot="10800000" flipV="1">
            <a:off x="5734224" y="3635057"/>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Table 29">
            <a:extLst>
              <a:ext uri="{FF2B5EF4-FFF2-40B4-BE49-F238E27FC236}">
                <a16:creationId xmlns:a16="http://schemas.microsoft.com/office/drawing/2014/main" id="{5050C433-4F04-7A4E-BA09-2C7926854EB2}"/>
              </a:ext>
            </a:extLst>
          </p:cNvPr>
          <p:cNvGraphicFramePr>
            <a:graphicFrameLocks noGrp="1"/>
          </p:cNvGraphicFramePr>
          <p:nvPr>
            <p:extLst>
              <p:ext uri="{D42A27DB-BD31-4B8C-83A1-F6EECF244321}">
                <p14:modId xmlns:p14="http://schemas.microsoft.com/office/powerpoint/2010/main" val="886767640"/>
              </p:ext>
            </p:extLst>
          </p:nvPr>
        </p:nvGraphicFramePr>
        <p:xfrm>
          <a:off x="6602836" y="2585421"/>
          <a:ext cx="5244059" cy="1821760"/>
        </p:xfrm>
        <a:graphic>
          <a:graphicData uri="http://schemas.openxmlformats.org/drawingml/2006/table">
            <a:tbl>
              <a:tblPr>
                <a:tableStyleId>{5C22544A-7EE6-4342-B048-85BDC9FD1C3A}</a:tableStyleId>
              </a:tblPr>
              <a:tblGrid>
                <a:gridCol w="3607964">
                  <a:extLst>
                    <a:ext uri="{9D8B030D-6E8A-4147-A177-3AD203B41FA5}">
                      <a16:colId xmlns:a16="http://schemas.microsoft.com/office/drawing/2014/main" val="130689330"/>
                    </a:ext>
                  </a:extLst>
                </a:gridCol>
                <a:gridCol w="1636095">
                  <a:extLst>
                    <a:ext uri="{9D8B030D-6E8A-4147-A177-3AD203B41FA5}">
                      <a16:colId xmlns:a16="http://schemas.microsoft.com/office/drawing/2014/main" val="1757849496"/>
                    </a:ext>
                  </a:extLst>
                </a:gridCol>
              </a:tblGrid>
              <a:tr h="455440">
                <a:tc>
                  <a:txBody>
                    <a:bodyPr/>
                    <a:lstStyle/>
                    <a:p>
                      <a:pPr algn="l">
                        <a:buNone/>
                      </a:pPr>
                      <a:r>
                        <a:rPr lang="en-US" sz="1400" b="0" i="0" kern="1200" dirty="0">
                          <a:solidFill>
                            <a:schemeClr val="tx1"/>
                          </a:solidFill>
                          <a:effectLst/>
                          <a:latin typeface="+mn-lt"/>
                          <a:ea typeface="+mn-ea"/>
                          <a:cs typeface="+mn-cs"/>
                        </a:rPr>
                        <a:t>Excise tax increase (2026)</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400" b="1" i="0" kern="1200" dirty="0">
                          <a:solidFill>
                            <a:schemeClr val="tx1"/>
                          </a:solidFill>
                          <a:effectLst/>
                          <a:latin typeface="+mj-lt"/>
                          <a:ea typeface="+mn-ea"/>
                          <a:cs typeface="+mn-cs"/>
                        </a:rPr>
                        <a:t>65% → 80%</a:t>
                      </a:r>
                      <a:endParaRPr lang="en-US" sz="1400" b="1" dirty="0">
                        <a:solidFill>
                          <a:schemeClr val="tx1"/>
                        </a:solidFill>
                        <a:effectLst/>
                        <a:latin typeface="+mj-lt"/>
                      </a:endParaRP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5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Expected retail price increase</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400" b="1" i="0" dirty="0">
                          <a:solidFill>
                            <a:schemeClr val="tx1"/>
                          </a:solidFill>
                          <a:effectLst/>
                          <a:latin typeface="+mj-lt"/>
                        </a:rPr>
                        <a:t>+18-22%</a:t>
                      </a:r>
                      <a:endParaRPr lang="en-US" sz="1400" b="0" i="0" dirty="0">
                        <a:solidFill>
                          <a:schemeClr val="tx1"/>
                        </a:solidFill>
                        <a:effectLst/>
                        <a:latin typeface="+mj-lt"/>
                      </a:endParaRP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4795764"/>
                  </a:ext>
                </a:extLst>
              </a:tr>
              <a:tr h="45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Consumers aware of price increase</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400" b="1" i="0" kern="1200" dirty="0">
                          <a:solidFill>
                            <a:schemeClr val="tx1"/>
                          </a:solidFill>
                          <a:effectLst/>
                          <a:latin typeface="+mj-lt"/>
                          <a:ea typeface="+mn-ea"/>
                          <a:cs typeface="+mn-cs"/>
                        </a:rPr>
                        <a:t>47%</a:t>
                      </a:r>
                      <a:endParaRPr lang="en-US" sz="1400" b="1" dirty="0">
                        <a:solidFill>
                          <a:schemeClr val="tx1"/>
                        </a:solidFill>
                        <a:effectLst/>
                        <a:latin typeface="+mj-lt"/>
                      </a:endParaRP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5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Planning to reduce consumption</a:t>
                      </a:r>
                      <a:endParaRPr lang="en-US" sz="1400" b="0" dirty="0">
                        <a:solidFill>
                          <a:schemeClr val="tx1"/>
                        </a:solidFill>
                        <a:effectLst/>
                      </a:endParaRPr>
                    </a:p>
                  </a:txBody>
                  <a:tcPr marL="45720" marR="4572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effectLst/>
                          <a:latin typeface="+mj-lt"/>
                          <a:ea typeface="+mn-ea"/>
                          <a:cs typeface="+mn-cs"/>
                        </a:rPr>
                        <a:t>38%</a:t>
                      </a:r>
                      <a:endParaRPr lang="en-US" sz="1400" b="1" dirty="0">
                        <a:solidFill>
                          <a:schemeClr val="tx1"/>
                        </a:solidFill>
                        <a:effectLst/>
                        <a:latin typeface="+mj-lt"/>
                      </a:endParaRPr>
                    </a:p>
                  </a:txBody>
                  <a:tcPr marL="45720" marR="4572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sp>
        <p:nvSpPr>
          <p:cNvPr id="31" name="Rectangle: Rounded Corners 30">
            <a:extLst>
              <a:ext uri="{FF2B5EF4-FFF2-40B4-BE49-F238E27FC236}">
                <a16:creationId xmlns:a16="http://schemas.microsoft.com/office/drawing/2014/main" id="{583115DD-8B14-E011-22C1-2CB3897B9A70}"/>
              </a:ext>
            </a:extLst>
          </p:cNvPr>
          <p:cNvSpPr/>
          <p:nvPr/>
        </p:nvSpPr>
        <p:spPr>
          <a:xfrm>
            <a:off x="6996889" y="2025933"/>
            <a:ext cx="4850006" cy="404623"/>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Tax Increase 2026 Anticipated Impact</a:t>
            </a:r>
          </a:p>
        </p:txBody>
      </p:sp>
      <p:sp>
        <p:nvSpPr>
          <p:cNvPr id="32" name="Oval 31">
            <a:extLst>
              <a:ext uri="{FF2B5EF4-FFF2-40B4-BE49-F238E27FC236}">
                <a16:creationId xmlns:a16="http://schemas.microsoft.com/office/drawing/2014/main" id="{76A42DF1-356C-0D48-B49C-CCF79F50D07F}"/>
              </a:ext>
            </a:extLst>
          </p:cNvPr>
          <p:cNvSpPr/>
          <p:nvPr/>
        </p:nvSpPr>
        <p:spPr>
          <a:xfrm>
            <a:off x="6564736" y="2025932"/>
            <a:ext cx="404623" cy="404623"/>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46EB8D7-678D-8B71-C5E0-339E17B3F391}"/>
              </a:ext>
            </a:extLst>
          </p:cNvPr>
          <p:cNvGrpSpPr/>
          <p:nvPr/>
        </p:nvGrpSpPr>
        <p:grpSpPr>
          <a:xfrm>
            <a:off x="6654036" y="2116725"/>
            <a:ext cx="255223" cy="220306"/>
            <a:chOff x="6646644" y="2416177"/>
            <a:chExt cx="487363" cy="420688"/>
          </a:xfrm>
          <a:solidFill>
            <a:schemeClr val="bg1"/>
          </a:solidFill>
        </p:grpSpPr>
        <p:sp>
          <p:nvSpPr>
            <p:cNvPr id="34" name="Freeform 383">
              <a:extLst>
                <a:ext uri="{FF2B5EF4-FFF2-40B4-BE49-F238E27FC236}">
                  <a16:creationId xmlns:a16="http://schemas.microsoft.com/office/drawing/2014/main" id="{0C80DD2A-0D1A-3D06-1F58-8B9F11182469}"/>
                </a:ext>
              </a:extLst>
            </p:cNvPr>
            <p:cNvSpPr>
              <a:spLocks/>
            </p:cNvSpPr>
            <p:nvPr/>
          </p:nvSpPr>
          <p:spPr bwMode="auto">
            <a:xfrm>
              <a:off x="6695857" y="2497139"/>
              <a:ext cx="161925" cy="193675"/>
            </a:xfrm>
            <a:custGeom>
              <a:avLst/>
              <a:gdLst>
                <a:gd name="T0" fmla="*/ 49 w 495"/>
                <a:gd name="T1" fmla="*/ 595 h 595"/>
                <a:gd name="T2" fmla="*/ 445 w 495"/>
                <a:gd name="T3" fmla="*/ 595 h 595"/>
                <a:gd name="T4" fmla="*/ 495 w 495"/>
                <a:gd name="T5" fmla="*/ 546 h 595"/>
                <a:gd name="T6" fmla="*/ 495 w 495"/>
                <a:gd name="T7" fmla="*/ 446 h 595"/>
                <a:gd name="T8" fmla="*/ 445 w 495"/>
                <a:gd name="T9" fmla="*/ 397 h 595"/>
                <a:gd name="T10" fmla="*/ 173 w 495"/>
                <a:gd name="T11" fmla="*/ 397 h 595"/>
                <a:gd name="T12" fmla="*/ 148 w 495"/>
                <a:gd name="T13" fmla="*/ 422 h 595"/>
                <a:gd name="T14" fmla="*/ 173 w 495"/>
                <a:gd name="T15" fmla="*/ 446 h 595"/>
                <a:gd name="T16" fmla="*/ 445 w 495"/>
                <a:gd name="T17" fmla="*/ 446 h 595"/>
                <a:gd name="T18" fmla="*/ 445 w 495"/>
                <a:gd name="T19" fmla="*/ 546 h 595"/>
                <a:gd name="T20" fmla="*/ 49 w 495"/>
                <a:gd name="T21" fmla="*/ 546 h 595"/>
                <a:gd name="T22" fmla="*/ 49 w 495"/>
                <a:gd name="T23" fmla="*/ 446 h 595"/>
                <a:gd name="T24" fmla="*/ 74 w 495"/>
                <a:gd name="T25" fmla="*/ 446 h 595"/>
                <a:gd name="T26" fmla="*/ 98 w 495"/>
                <a:gd name="T27" fmla="*/ 422 h 595"/>
                <a:gd name="T28" fmla="*/ 98 w 495"/>
                <a:gd name="T29" fmla="*/ 25 h 595"/>
                <a:gd name="T30" fmla="*/ 74 w 495"/>
                <a:gd name="T31" fmla="*/ 0 h 595"/>
                <a:gd name="T32" fmla="*/ 49 w 495"/>
                <a:gd name="T33" fmla="*/ 25 h 595"/>
                <a:gd name="T34" fmla="*/ 49 w 495"/>
                <a:gd name="T35" fmla="*/ 397 h 595"/>
                <a:gd name="T36" fmla="*/ 0 w 495"/>
                <a:gd name="T37" fmla="*/ 446 h 595"/>
                <a:gd name="T38" fmla="*/ 0 w 495"/>
                <a:gd name="T39" fmla="*/ 546 h 595"/>
                <a:gd name="T40" fmla="*/ 49 w 495"/>
                <a:gd name="T41"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 h="595">
                  <a:moveTo>
                    <a:pt x="49" y="595"/>
                  </a:moveTo>
                  <a:cubicBezTo>
                    <a:pt x="445" y="595"/>
                    <a:pt x="445" y="595"/>
                    <a:pt x="445" y="595"/>
                  </a:cubicBezTo>
                  <a:cubicBezTo>
                    <a:pt x="473" y="595"/>
                    <a:pt x="495" y="573"/>
                    <a:pt x="495" y="546"/>
                  </a:cubicBezTo>
                  <a:cubicBezTo>
                    <a:pt x="495" y="446"/>
                    <a:pt x="495" y="446"/>
                    <a:pt x="495" y="446"/>
                  </a:cubicBezTo>
                  <a:cubicBezTo>
                    <a:pt x="495" y="419"/>
                    <a:pt x="473" y="397"/>
                    <a:pt x="445" y="397"/>
                  </a:cubicBezTo>
                  <a:cubicBezTo>
                    <a:pt x="173" y="397"/>
                    <a:pt x="173" y="397"/>
                    <a:pt x="173" y="397"/>
                  </a:cubicBezTo>
                  <a:cubicBezTo>
                    <a:pt x="159" y="397"/>
                    <a:pt x="148" y="408"/>
                    <a:pt x="148" y="422"/>
                  </a:cubicBezTo>
                  <a:cubicBezTo>
                    <a:pt x="148" y="435"/>
                    <a:pt x="159" y="446"/>
                    <a:pt x="173" y="446"/>
                  </a:cubicBezTo>
                  <a:cubicBezTo>
                    <a:pt x="445" y="446"/>
                    <a:pt x="445" y="446"/>
                    <a:pt x="445" y="446"/>
                  </a:cubicBezTo>
                  <a:cubicBezTo>
                    <a:pt x="445" y="546"/>
                    <a:pt x="445" y="546"/>
                    <a:pt x="445" y="546"/>
                  </a:cubicBezTo>
                  <a:cubicBezTo>
                    <a:pt x="49" y="546"/>
                    <a:pt x="49" y="546"/>
                    <a:pt x="49" y="546"/>
                  </a:cubicBezTo>
                  <a:cubicBezTo>
                    <a:pt x="49" y="446"/>
                    <a:pt x="49" y="446"/>
                    <a:pt x="49" y="446"/>
                  </a:cubicBezTo>
                  <a:cubicBezTo>
                    <a:pt x="74" y="446"/>
                    <a:pt x="74" y="446"/>
                    <a:pt x="74" y="446"/>
                  </a:cubicBezTo>
                  <a:cubicBezTo>
                    <a:pt x="87" y="446"/>
                    <a:pt x="98" y="435"/>
                    <a:pt x="98" y="422"/>
                  </a:cubicBezTo>
                  <a:cubicBezTo>
                    <a:pt x="98" y="25"/>
                    <a:pt x="98" y="25"/>
                    <a:pt x="98" y="25"/>
                  </a:cubicBezTo>
                  <a:cubicBezTo>
                    <a:pt x="98" y="11"/>
                    <a:pt x="87" y="0"/>
                    <a:pt x="74" y="0"/>
                  </a:cubicBezTo>
                  <a:cubicBezTo>
                    <a:pt x="60" y="0"/>
                    <a:pt x="49" y="11"/>
                    <a:pt x="49" y="25"/>
                  </a:cubicBezTo>
                  <a:cubicBezTo>
                    <a:pt x="49" y="397"/>
                    <a:pt x="49" y="397"/>
                    <a:pt x="49" y="397"/>
                  </a:cubicBezTo>
                  <a:cubicBezTo>
                    <a:pt x="21" y="397"/>
                    <a:pt x="0" y="419"/>
                    <a:pt x="0" y="446"/>
                  </a:cubicBezTo>
                  <a:cubicBezTo>
                    <a:pt x="0" y="546"/>
                    <a:pt x="0" y="546"/>
                    <a:pt x="0" y="546"/>
                  </a:cubicBezTo>
                  <a:cubicBezTo>
                    <a:pt x="0" y="573"/>
                    <a:pt x="21" y="595"/>
                    <a:pt x="49" y="59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5" name="Freeform 384">
              <a:extLst>
                <a:ext uri="{FF2B5EF4-FFF2-40B4-BE49-F238E27FC236}">
                  <a16:creationId xmlns:a16="http://schemas.microsoft.com/office/drawing/2014/main" id="{3A5B371F-C29A-6BB9-313C-C5D5AE864933}"/>
                </a:ext>
              </a:extLst>
            </p:cNvPr>
            <p:cNvSpPr>
              <a:spLocks/>
            </p:cNvSpPr>
            <p:nvPr/>
          </p:nvSpPr>
          <p:spPr bwMode="auto">
            <a:xfrm>
              <a:off x="6799044" y="2706689"/>
              <a:ext cx="26988" cy="49213"/>
            </a:xfrm>
            <a:custGeom>
              <a:avLst/>
              <a:gdLst>
                <a:gd name="T0" fmla="*/ 28 w 79"/>
                <a:gd name="T1" fmla="*/ 21 h 151"/>
                <a:gd name="T2" fmla="*/ 4 w 79"/>
                <a:gd name="T3" fmla="*/ 121 h 151"/>
                <a:gd name="T4" fmla="*/ 21 w 79"/>
                <a:gd name="T5" fmla="*/ 151 h 151"/>
                <a:gd name="T6" fmla="*/ 28 w 79"/>
                <a:gd name="T7" fmla="*/ 151 h 151"/>
                <a:gd name="T8" fmla="*/ 52 w 79"/>
                <a:gd name="T9" fmla="*/ 132 h 151"/>
                <a:gd name="T10" fmla="*/ 76 w 79"/>
                <a:gd name="T11" fmla="*/ 34 h 151"/>
                <a:gd name="T12" fmla="*/ 58 w 79"/>
                <a:gd name="T13" fmla="*/ 3 h 151"/>
                <a:gd name="T14" fmla="*/ 28 w 79"/>
                <a:gd name="T15" fmla="*/ 21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51">
                  <a:moveTo>
                    <a:pt x="28" y="21"/>
                  </a:moveTo>
                  <a:cubicBezTo>
                    <a:pt x="4" y="121"/>
                    <a:pt x="4" y="121"/>
                    <a:pt x="4" y="121"/>
                  </a:cubicBezTo>
                  <a:cubicBezTo>
                    <a:pt x="0" y="134"/>
                    <a:pt x="8" y="148"/>
                    <a:pt x="21" y="151"/>
                  </a:cubicBezTo>
                  <a:cubicBezTo>
                    <a:pt x="23" y="151"/>
                    <a:pt x="25" y="151"/>
                    <a:pt x="28" y="151"/>
                  </a:cubicBezTo>
                  <a:cubicBezTo>
                    <a:pt x="39" y="151"/>
                    <a:pt x="49" y="144"/>
                    <a:pt x="52" y="132"/>
                  </a:cubicBezTo>
                  <a:cubicBezTo>
                    <a:pt x="76" y="34"/>
                    <a:pt x="76" y="34"/>
                    <a:pt x="76" y="34"/>
                  </a:cubicBezTo>
                  <a:cubicBezTo>
                    <a:pt x="79" y="20"/>
                    <a:pt x="71" y="7"/>
                    <a:pt x="58" y="3"/>
                  </a:cubicBezTo>
                  <a:cubicBezTo>
                    <a:pt x="45" y="0"/>
                    <a:pt x="31" y="8"/>
                    <a:pt x="28" y="21"/>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6" name="Freeform 385">
              <a:extLst>
                <a:ext uri="{FF2B5EF4-FFF2-40B4-BE49-F238E27FC236}">
                  <a16:creationId xmlns:a16="http://schemas.microsoft.com/office/drawing/2014/main" id="{D8CC02DA-908E-0674-2AB9-BE70CCE81831}"/>
                </a:ext>
              </a:extLst>
            </p:cNvPr>
            <p:cNvSpPr>
              <a:spLocks/>
            </p:cNvSpPr>
            <p:nvPr/>
          </p:nvSpPr>
          <p:spPr bwMode="auto">
            <a:xfrm>
              <a:off x="6695857" y="2416177"/>
              <a:ext cx="161925" cy="193675"/>
            </a:xfrm>
            <a:custGeom>
              <a:avLst/>
              <a:gdLst>
                <a:gd name="T0" fmla="*/ 49 w 495"/>
                <a:gd name="T1" fmla="*/ 198 h 594"/>
                <a:gd name="T2" fmla="*/ 322 w 495"/>
                <a:gd name="T3" fmla="*/ 198 h 594"/>
                <a:gd name="T4" fmla="*/ 347 w 495"/>
                <a:gd name="T5" fmla="*/ 172 h 594"/>
                <a:gd name="T6" fmla="*/ 322 w 495"/>
                <a:gd name="T7" fmla="*/ 148 h 594"/>
                <a:gd name="T8" fmla="*/ 49 w 495"/>
                <a:gd name="T9" fmla="*/ 148 h 594"/>
                <a:gd name="T10" fmla="*/ 49 w 495"/>
                <a:gd name="T11" fmla="*/ 49 h 594"/>
                <a:gd name="T12" fmla="*/ 445 w 495"/>
                <a:gd name="T13" fmla="*/ 49 h 594"/>
                <a:gd name="T14" fmla="*/ 445 w 495"/>
                <a:gd name="T15" fmla="*/ 148 h 594"/>
                <a:gd name="T16" fmla="*/ 421 w 495"/>
                <a:gd name="T17" fmla="*/ 148 h 594"/>
                <a:gd name="T18" fmla="*/ 396 w 495"/>
                <a:gd name="T19" fmla="*/ 172 h 594"/>
                <a:gd name="T20" fmla="*/ 396 w 495"/>
                <a:gd name="T21" fmla="*/ 570 h 594"/>
                <a:gd name="T22" fmla="*/ 421 w 495"/>
                <a:gd name="T23" fmla="*/ 594 h 594"/>
                <a:gd name="T24" fmla="*/ 445 w 495"/>
                <a:gd name="T25" fmla="*/ 570 h 594"/>
                <a:gd name="T26" fmla="*/ 445 w 495"/>
                <a:gd name="T27" fmla="*/ 198 h 594"/>
                <a:gd name="T28" fmla="*/ 495 w 495"/>
                <a:gd name="T29" fmla="*/ 148 h 594"/>
                <a:gd name="T30" fmla="*/ 495 w 495"/>
                <a:gd name="T31" fmla="*/ 49 h 594"/>
                <a:gd name="T32" fmla="*/ 445 w 495"/>
                <a:gd name="T33" fmla="*/ 0 h 594"/>
                <a:gd name="T34" fmla="*/ 49 w 495"/>
                <a:gd name="T35" fmla="*/ 0 h 594"/>
                <a:gd name="T36" fmla="*/ 0 w 495"/>
                <a:gd name="T37" fmla="*/ 49 h 594"/>
                <a:gd name="T38" fmla="*/ 0 w 495"/>
                <a:gd name="T39" fmla="*/ 148 h 594"/>
                <a:gd name="T40" fmla="*/ 49 w 495"/>
                <a:gd name="T41" fmla="*/ 19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 h="594">
                  <a:moveTo>
                    <a:pt x="49" y="198"/>
                  </a:moveTo>
                  <a:cubicBezTo>
                    <a:pt x="322" y="198"/>
                    <a:pt x="322" y="198"/>
                    <a:pt x="322" y="198"/>
                  </a:cubicBezTo>
                  <a:cubicBezTo>
                    <a:pt x="335" y="198"/>
                    <a:pt x="347" y="186"/>
                    <a:pt x="347" y="172"/>
                  </a:cubicBezTo>
                  <a:cubicBezTo>
                    <a:pt x="347" y="159"/>
                    <a:pt x="335" y="148"/>
                    <a:pt x="322" y="148"/>
                  </a:cubicBezTo>
                  <a:cubicBezTo>
                    <a:pt x="49" y="148"/>
                    <a:pt x="49" y="148"/>
                    <a:pt x="49" y="148"/>
                  </a:cubicBezTo>
                  <a:cubicBezTo>
                    <a:pt x="49" y="49"/>
                    <a:pt x="49" y="49"/>
                    <a:pt x="49" y="49"/>
                  </a:cubicBezTo>
                  <a:cubicBezTo>
                    <a:pt x="445" y="49"/>
                    <a:pt x="445" y="49"/>
                    <a:pt x="445" y="49"/>
                  </a:cubicBezTo>
                  <a:cubicBezTo>
                    <a:pt x="445" y="148"/>
                    <a:pt x="445" y="148"/>
                    <a:pt x="445" y="148"/>
                  </a:cubicBezTo>
                  <a:cubicBezTo>
                    <a:pt x="421" y="148"/>
                    <a:pt x="421" y="148"/>
                    <a:pt x="421" y="148"/>
                  </a:cubicBezTo>
                  <a:cubicBezTo>
                    <a:pt x="407" y="148"/>
                    <a:pt x="396" y="159"/>
                    <a:pt x="396" y="172"/>
                  </a:cubicBezTo>
                  <a:cubicBezTo>
                    <a:pt x="396" y="570"/>
                    <a:pt x="396" y="570"/>
                    <a:pt x="396" y="570"/>
                  </a:cubicBezTo>
                  <a:cubicBezTo>
                    <a:pt x="396" y="583"/>
                    <a:pt x="407" y="594"/>
                    <a:pt x="421" y="594"/>
                  </a:cubicBezTo>
                  <a:cubicBezTo>
                    <a:pt x="434" y="594"/>
                    <a:pt x="445" y="583"/>
                    <a:pt x="445" y="570"/>
                  </a:cubicBezTo>
                  <a:cubicBezTo>
                    <a:pt x="445" y="198"/>
                    <a:pt x="445" y="198"/>
                    <a:pt x="445" y="198"/>
                  </a:cubicBezTo>
                  <a:cubicBezTo>
                    <a:pt x="473" y="198"/>
                    <a:pt x="495" y="175"/>
                    <a:pt x="495" y="148"/>
                  </a:cubicBezTo>
                  <a:cubicBezTo>
                    <a:pt x="495" y="49"/>
                    <a:pt x="495" y="49"/>
                    <a:pt x="495" y="49"/>
                  </a:cubicBezTo>
                  <a:cubicBezTo>
                    <a:pt x="495" y="21"/>
                    <a:pt x="473" y="0"/>
                    <a:pt x="445" y="0"/>
                  </a:cubicBezTo>
                  <a:cubicBezTo>
                    <a:pt x="49" y="0"/>
                    <a:pt x="49" y="0"/>
                    <a:pt x="49" y="0"/>
                  </a:cubicBezTo>
                  <a:cubicBezTo>
                    <a:pt x="21" y="0"/>
                    <a:pt x="0" y="21"/>
                    <a:pt x="0" y="49"/>
                  </a:cubicBezTo>
                  <a:cubicBezTo>
                    <a:pt x="0" y="148"/>
                    <a:pt x="0" y="148"/>
                    <a:pt x="0" y="148"/>
                  </a:cubicBezTo>
                  <a:cubicBezTo>
                    <a:pt x="0" y="175"/>
                    <a:pt x="21" y="198"/>
                    <a:pt x="49" y="19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7" name="Freeform 386">
              <a:extLst>
                <a:ext uri="{FF2B5EF4-FFF2-40B4-BE49-F238E27FC236}">
                  <a16:creationId xmlns:a16="http://schemas.microsoft.com/office/drawing/2014/main" id="{D8FA80CA-C48D-531C-7510-64A5BC2FC6F4}"/>
                </a:ext>
              </a:extLst>
            </p:cNvPr>
            <p:cNvSpPr>
              <a:spLocks/>
            </p:cNvSpPr>
            <p:nvPr/>
          </p:nvSpPr>
          <p:spPr bwMode="auto">
            <a:xfrm>
              <a:off x="6857782" y="2513014"/>
              <a:ext cx="211138" cy="15875"/>
            </a:xfrm>
            <a:custGeom>
              <a:avLst/>
              <a:gdLst>
                <a:gd name="T0" fmla="*/ 25 w 644"/>
                <a:gd name="T1" fmla="*/ 49 h 49"/>
                <a:gd name="T2" fmla="*/ 620 w 644"/>
                <a:gd name="T3" fmla="*/ 49 h 49"/>
                <a:gd name="T4" fmla="*/ 644 w 644"/>
                <a:gd name="T5" fmla="*/ 24 h 49"/>
                <a:gd name="T6" fmla="*/ 620 w 644"/>
                <a:gd name="T7" fmla="*/ 0 h 49"/>
                <a:gd name="T8" fmla="*/ 25 w 644"/>
                <a:gd name="T9" fmla="*/ 0 h 49"/>
                <a:gd name="T10" fmla="*/ 0 w 644"/>
                <a:gd name="T11" fmla="*/ 24 h 49"/>
                <a:gd name="T12" fmla="*/ 25 w 644"/>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644" h="49">
                  <a:moveTo>
                    <a:pt x="25" y="49"/>
                  </a:moveTo>
                  <a:cubicBezTo>
                    <a:pt x="620" y="49"/>
                    <a:pt x="620" y="49"/>
                    <a:pt x="620" y="49"/>
                  </a:cubicBezTo>
                  <a:cubicBezTo>
                    <a:pt x="634" y="49"/>
                    <a:pt x="644" y="38"/>
                    <a:pt x="644" y="24"/>
                  </a:cubicBezTo>
                  <a:cubicBezTo>
                    <a:pt x="644" y="11"/>
                    <a:pt x="634" y="0"/>
                    <a:pt x="620" y="0"/>
                  </a:cubicBezTo>
                  <a:cubicBezTo>
                    <a:pt x="25" y="0"/>
                    <a:pt x="25" y="0"/>
                    <a:pt x="25" y="0"/>
                  </a:cubicBezTo>
                  <a:cubicBezTo>
                    <a:pt x="11" y="0"/>
                    <a:pt x="0" y="11"/>
                    <a:pt x="0" y="24"/>
                  </a:cubicBezTo>
                  <a:cubicBezTo>
                    <a:pt x="0" y="38"/>
                    <a:pt x="11" y="49"/>
                    <a:pt x="25"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8" name="Freeform 387">
              <a:extLst>
                <a:ext uri="{FF2B5EF4-FFF2-40B4-BE49-F238E27FC236}">
                  <a16:creationId xmlns:a16="http://schemas.microsoft.com/office/drawing/2014/main" id="{48C87C6B-EB4F-CB2B-4591-0161557A4385}"/>
                </a:ext>
              </a:extLst>
            </p:cNvPr>
            <p:cNvSpPr>
              <a:spLocks/>
            </p:cNvSpPr>
            <p:nvPr/>
          </p:nvSpPr>
          <p:spPr bwMode="auto">
            <a:xfrm>
              <a:off x="6856194" y="2706689"/>
              <a:ext cx="50800" cy="49213"/>
            </a:xfrm>
            <a:custGeom>
              <a:avLst/>
              <a:gdLst>
                <a:gd name="T0" fmla="*/ 108 w 153"/>
                <a:gd name="T1" fmla="*/ 10 h 151"/>
                <a:gd name="T2" fmla="*/ 9 w 153"/>
                <a:gd name="T3" fmla="*/ 109 h 151"/>
                <a:gd name="T4" fmla="*/ 9 w 153"/>
                <a:gd name="T5" fmla="*/ 144 h 151"/>
                <a:gd name="T6" fmla="*/ 27 w 153"/>
                <a:gd name="T7" fmla="*/ 151 h 151"/>
                <a:gd name="T8" fmla="*/ 45 w 153"/>
                <a:gd name="T9" fmla="*/ 144 h 151"/>
                <a:gd name="T10" fmla="*/ 143 w 153"/>
                <a:gd name="T11" fmla="*/ 45 h 151"/>
                <a:gd name="T12" fmla="*/ 143 w 153"/>
                <a:gd name="T13" fmla="*/ 10 h 151"/>
                <a:gd name="T14" fmla="*/ 108 w 153"/>
                <a:gd name="T15" fmla="*/ 1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51">
                  <a:moveTo>
                    <a:pt x="108" y="10"/>
                  </a:moveTo>
                  <a:cubicBezTo>
                    <a:pt x="9" y="109"/>
                    <a:pt x="9" y="109"/>
                    <a:pt x="9" y="109"/>
                  </a:cubicBezTo>
                  <a:cubicBezTo>
                    <a:pt x="0" y="119"/>
                    <a:pt x="0" y="135"/>
                    <a:pt x="9" y="144"/>
                  </a:cubicBezTo>
                  <a:cubicBezTo>
                    <a:pt x="14" y="149"/>
                    <a:pt x="21" y="151"/>
                    <a:pt x="27" y="151"/>
                  </a:cubicBezTo>
                  <a:cubicBezTo>
                    <a:pt x="33" y="151"/>
                    <a:pt x="39" y="149"/>
                    <a:pt x="45" y="144"/>
                  </a:cubicBezTo>
                  <a:cubicBezTo>
                    <a:pt x="143" y="45"/>
                    <a:pt x="143" y="45"/>
                    <a:pt x="143" y="45"/>
                  </a:cubicBezTo>
                  <a:cubicBezTo>
                    <a:pt x="153" y="35"/>
                    <a:pt x="153" y="20"/>
                    <a:pt x="143" y="10"/>
                  </a:cubicBezTo>
                  <a:cubicBezTo>
                    <a:pt x="134" y="0"/>
                    <a:pt x="118" y="0"/>
                    <a:pt x="108"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9" name="Freeform 388">
              <a:extLst>
                <a:ext uri="{FF2B5EF4-FFF2-40B4-BE49-F238E27FC236}">
                  <a16:creationId xmlns:a16="http://schemas.microsoft.com/office/drawing/2014/main" id="{DB922F85-31E3-7CB4-98FC-F4F151988130}"/>
                </a:ext>
              </a:extLst>
            </p:cNvPr>
            <p:cNvSpPr>
              <a:spLocks/>
            </p:cNvSpPr>
            <p:nvPr/>
          </p:nvSpPr>
          <p:spPr bwMode="auto">
            <a:xfrm>
              <a:off x="6726019" y="2706689"/>
              <a:ext cx="26988" cy="49213"/>
            </a:xfrm>
            <a:custGeom>
              <a:avLst/>
              <a:gdLst>
                <a:gd name="T0" fmla="*/ 21 w 79"/>
                <a:gd name="T1" fmla="*/ 3 h 151"/>
                <a:gd name="T2" fmla="*/ 3 w 79"/>
                <a:gd name="T3" fmla="*/ 34 h 151"/>
                <a:gd name="T4" fmla="*/ 28 w 79"/>
                <a:gd name="T5" fmla="*/ 132 h 151"/>
                <a:gd name="T6" fmla="*/ 52 w 79"/>
                <a:gd name="T7" fmla="*/ 151 h 151"/>
                <a:gd name="T8" fmla="*/ 58 w 79"/>
                <a:gd name="T9" fmla="*/ 151 h 151"/>
                <a:gd name="T10" fmla="*/ 76 w 79"/>
                <a:gd name="T11" fmla="*/ 121 h 151"/>
                <a:gd name="T12" fmla="*/ 52 w 79"/>
                <a:gd name="T13" fmla="*/ 21 h 151"/>
                <a:gd name="T14" fmla="*/ 21 w 79"/>
                <a:gd name="T15" fmla="*/ 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51">
                  <a:moveTo>
                    <a:pt x="21" y="3"/>
                  </a:moveTo>
                  <a:cubicBezTo>
                    <a:pt x="8" y="7"/>
                    <a:pt x="0" y="20"/>
                    <a:pt x="3" y="34"/>
                  </a:cubicBezTo>
                  <a:cubicBezTo>
                    <a:pt x="28" y="132"/>
                    <a:pt x="28" y="132"/>
                    <a:pt x="28" y="132"/>
                  </a:cubicBezTo>
                  <a:cubicBezTo>
                    <a:pt x="31" y="144"/>
                    <a:pt x="41" y="151"/>
                    <a:pt x="52" y="151"/>
                  </a:cubicBezTo>
                  <a:cubicBezTo>
                    <a:pt x="54" y="151"/>
                    <a:pt x="56" y="151"/>
                    <a:pt x="58" y="151"/>
                  </a:cubicBezTo>
                  <a:cubicBezTo>
                    <a:pt x="71" y="148"/>
                    <a:pt x="79" y="134"/>
                    <a:pt x="76" y="121"/>
                  </a:cubicBezTo>
                  <a:cubicBezTo>
                    <a:pt x="52" y="21"/>
                    <a:pt x="52" y="21"/>
                    <a:pt x="52" y="21"/>
                  </a:cubicBezTo>
                  <a:cubicBezTo>
                    <a:pt x="48" y="8"/>
                    <a:pt x="34" y="0"/>
                    <a:pt x="21" y="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0" name="Freeform 389">
              <a:extLst>
                <a:ext uri="{FF2B5EF4-FFF2-40B4-BE49-F238E27FC236}">
                  <a16:creationId xmlns:a16="http://schemas.microsoft.com/office/drawing/2014/main" id="{2928C01E-1ADB-9269-A87B-9A26B1BB056D}"/>
                </a:ext>
              </a:extLst>
            </p:cNvPr>
            <p:cNvSpPr>
              <a:spLocks/>
            </p:cNvSpPr>
            <p:nvPr/>
          </p:nvSpPr>
          <p:spPr bwMode="auto">
            <a:xfrm>
              <a:off x="6857782" y="2497139"/>
              <a:ext cx="276225" cy="112713"/>
            </a:xfrm>
            <a:custGeom>
              <a:avLst/>
              <a:gdLst>
                <a:gd name="T0" fmla="*/ 793 w 843"/>
                <a:gd name="T1" fmla="*/ 0 h 347"/>
                <a:gd name="T2" fmla="*/ 743 w 843"/>
                <a:gd name="T3" fmla="*/ 0 h 347"/>
                <a:gd name="T4" fmla="*/ 694 w 843"/>
                <a:gd name="T5" fmla="*/ 50 h 347"/>
                <a:gd name="T6" fmla="*/ 694 w 843"/>
                <a:gd name="T7" fmla="*/ 174 h 347"/>
                <a:gd name="T8" fmla="*/ 719 w 843"/>
                <a:gd name="T9" fmla="*/ 199 h 347"/>
                <a:gd name="T10" fmla="*/ 743 w 843"/>
                <a:gd name="T11" fmla="*/ 174 h 347"/>
                <a:gd name="T12" fmla="*/ 743 w 843"/>
                <a:gd name="T13" fmla="*/ 50 h 347"/>
                <a:gd name="T14" fmla="*/ 793 w 843"/>
                <a:gd name="T15" fmla="*/ 50 h 347"/>
                <a:gd name="T16" fmla="*/ 793 w 843"/>
                <a:gd name="T17" fmla="*/ 297 h 347"/>
                <a:gd name="T18" fmla="*/ 743 w 843"/>
                <a:gd name="T19" fmla="*/ 297 h 347"/>
                <a:gd name="T20" fmla="*/ 743 w 843"/>
                <a:gd name="T21" fmla="*/ 273 h 347"/>
                <a:gd name="T22" fmla="*/ 719 w 843"/>
                <a:gd name="T23" fmla="*/ 248 h 347"/>
                <a:gd name="T24" fmla="*/ 25 w 843"/>
                <a:gd name="T25" fmla="*/ 248 h 347"/>
                <a:gd name="T26" fmla="*/ 0 w 843"/>
                <a:gd name="T27" fmla="*/ 273 h 347"/>
                <a:gd name="T28" fmla="*/ 25 w 843"/>
                <a:gd name="T29" fmla="*/ 297 h 347"/>
                <a:gd name="T30" fmla="*/ 694 w 843"/>
                <a:gd name="T31" fmla="*/ 297 h 347"/>
                <a:gd name="T32" fmla="*/ 743 w 843"/>
                <a:gd name="T33" fmla="*/ 347 h 347"/>
                <a:gd name="T34" fmla="*/ 793 w 843"/>
                <a:gd name="T35" fmla="*/ 347 h 347"/>
                <a:gd name="T36" fmla="*/ 843 w 843"/>
                <a:gd name="T37" fmla="*/ 297 h 347"/>
                <a:gd name="T38" fmla="*/ 843 w 843"/>
                <a:gd name="T39" fmla="*/ 50 h 347"/>
                <a:gd name="T40" fmla="*/ 793 w 843"/>
                <a:gd name="T4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3" h="347">
                  <a:moveTo>
                    <a:pt x="793" y="0"/>
                  </a:moveTo>
                  <a:cubicBezTo>
                    <a:pt x="743" y="0"/>
                    <a:pt x="743" y="0"/>
                    <a:pt x="743" y="0"/>
                  </a:cubicBezTo>
                  <a:cubicBezTo>
                    <a:pt x="716" y="0"/>
                    <a:pt x="694" y="22"/>
                    <a:pt x="694" y="50"/>
                  </a:cubicBezTo>
                  <a:cubicBezTo>
                    <a:pt x="694" y="174"/>
                    <a:pt x="694" y="174"/>
                    <a:pt x="694" y="174"/>
                  </a:cubicBezTo>
                  <a:cubicBezTo>
                    <a:pt x="694" y="188"/>
                    <a:pt x="705" y="199"/>
                    <a:pt x="719" y="199"/>
                  </a:cubicBezTo>
                  <a:cubicBezTo>
                    <a:pt x="732" y="199"/>
                    <a:pt x="743" y="188"/>
                    <a:pt x="743" y="174"/>
                  </a:cubicBezTo>
                  <a:cubicBezTo>
                    <a:pt x="743" y="50"/>
                    <a:pt x="743" y="50"/>
                    <a:pt x="743" y="50"/>
                  </a:cubicBezTo>
                  <a:cubicBezTo>
                    <a:pt x="793" y="50"/>
                    <a:pt x="793" y="50"/>
                    <a:pt x="793" y="50"/>
                  </a:cubicBezTo>
                  <a:cubicBezTo>
                    <a:pt x="793" y="297"/>
                    <a:pt x="793" y="297"/>
                    <a:pt x="793" y="297"/>
                  </a:cubicBezTo>
                  <a:cubicBezTo>
                    <a:pt x="743" y="297"/>
                    <a:pt x="743" y="297"/>
                    <a:pt x="743" y="297"/>
                  </a:cubicBezTo>
                  <a:cubicBezTo>
                    <a:pt x="743" y="273"/>
                    <a:pt x="743" y="273"/>
                    <a:pt x="743" y="273"/>
                  </a:cubicBezTo>
                  <a:cubicBezTo>
                    <a:pt x="743" y="259"/>
                    <a:pt x="732" y="248"/>
                    <a:pt x="719" y="248"/>
                  </a:cubicBezTo>
                  <a:cubicBezTo>
                    <a:pt x="25" y="248"/>
                    <a:pt x="25" y="248"/>
                    <a:pt x="25" y="248"/>
                  </a:cubicBezTo>
                  <a:cubicBezTo>
                    <a:pt x="11" y="248"/>
                    <a:pt x="0" y="259"/>
                    <a:pt x="0" y="273"/>
                  </a:cubicBezTo>
                  <a:cubicBezTo>
                    <a:pt x="0" y="286"/>
                    <a:pt x="11" y="297"/>
                    <a:pt x="25" y="297"/>
                  </a:cubicBezTo>
                  <a:cubicBezTo>
                    <a:pt x="694" y="297"/>
                    <a:pt x="694" y="297"/>
                    <a:pt x="694" y="297"/>
                  </a:cubicBezTo>
                  <a:cubicBezTo>
                    <a:pt x="694" y="325"/>
                    <a:pt x="716" y="347"/>
                    <a:pt x="743" y="347"/>
                  </a:cubicBezTo>
                  <a:cubicBezTo>
                    <a:pt x="793" y="347"/>
                    <a:pt x="793" y="347"/>
                    <a:pt x="793" y="347"/>
                  </a:cubicBezTo>
                  <a:cubicBezTo>
                    <a:pt x="820" y="347"/>
                    <a:pt x="843" y="325"/>
                    <a:pt x="843" y="297"/>
                  </a:cubicBezTo>
                  <a:cubicBezTo>
                    <a:pt x="843" y="50"/>
                    <a:pt x="843" y="50"/>
                    <a:pt x="843" y="50"/>
                  </a:cubicBezTo>
                  <a:cubicBezTo>
                    <a:pt x="843" y="22"/>
                    <a:pt x="820" y="0"/>
                    <a:pt x="79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1" name="Freeform 390">
              <a:extLst>
                <a:ext uri="{FF2B5EF4-FFF2-40B4-BE49-F238E27FC236}">
                  <a16:creationId xmlns:a16="http://schemas.microsoft.com/office/drawing/2014/main" id="{F161BAAF-6431-EBD1-CDC5-EC443B029BA3}"/>
                </a:ext>
              </a:extLst>
            </p:cNvPr>
            <p:cNvSpPr>
              <a:spLocks noEditPoints="1"/>
            </p:cNvSpPr>
            <p:nvPr/>
          </p:nvSpPr>
          <p:spPr bwMode="auto">
            <a:xfrm>
              <a:off x="6646644" y="2771777"/>
              <a:ext cx="258763" cy="65088"/>
            </a:xfrm>
            <a:custGeom>
              <a:avLst/>
              <a:gdLst>
                <a:gd name="T0" fmla="*/ 743 w 793"/>
                <a:gd name="T1" fmla="*/ 149 h 198"/>
                <a:gd name="T2" fmla="*/ 49 w 793"/>
                <a:gd name="T3" fmla="*/ 149 h 198"/>
                <a:gd name="T4" fmla="*/ 49 w 793"/>
                <a:gd name="T5" fmla="*/ 75 h 198"/>
                <a:gd name="T6" fmla="*/ 74 w 793"/>
                <a:gd name="T7" fmla="*/ 50 h 198"/>
                <a:gd name="T8" fmla="*/ 719 w 793"/>
                <a:gd name="T9" fmla="*/ 50 h 198"/>
                <a:gd name="T10" fmla="*/ 743 w 793"/>
                <a:gd name="T11" fmla="*/ 75 h 198"/>
                <a:gd name="T12" fmla="*/ 743 w 793"/>
                <a:gd name="T13" fmla="*/ 149 h 198"/>
                <a:gd name="T14" fmla="*/ 719 w 793"/>
                <a:gd name="T15" fmla="*/ 0 h 198"/>
                <a:gd name="T16" fmla="*/ 74 w 793"/>
                <a:gd name="T17" fmla="*/ 0 h 198"/>
                <a:gd name="T18" fmla="*/ 0 w 793"/>
                <a:gd name="T19" fmla="*/ 75 h 198"/>
                <a:gd name="T20" fmla="*/ 0 w 793"/>
                <a:gd name="T21" fmla="*/ 173 h 198"/>
                <a:gd name="T22" fmla="*/ 24 w 793"/>
                <a:gd name="T23" fmla="*/ 198 h 198"/>
                <a:gd name="T24" fmla="*/ 768 w 793"/>
                <a:gd name="T25" fmla="*/ 198 h 198"/>
                <a:gd name="T26" fmla="*/ 793 w 793"/>
                <a:gd name="T27" fmla="*/ 173 h 198"/>
                <a:gd name="T28" fmla="*/ 793 w 793"/>
                <a:gd name="T29" fmla="*/ 75 h 198"/>
                <a:gd name="T30" fmla="*/ 719 w 793"/>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3" h="198">
                  <a:moveTo>
                    <a:pt x="743" y="149"/>
                  </a:moveTo>
                  <a:cubicBezTo>
                    <a:pt x="49" y="149"/>
                    <a:pt x="49" y="149"/>
                    <a:pt x="49" y="149"/>
                  </a:cubicBezTo>
                  <a:cubicBezTo>
                    <a:pt x="49" y="75"/>
                    <a:pt x="49" y="75"/>
                    <a:pt x="49" y="75"/>
                  </a:cubicBezTo>
                  <a:cubicBezTo>
                    <a:pt x="49" y="61"/>
                    <a:pt x="61" y="50"/>
                    <a:pt x="74" y="50"/>
                  </a:cubicBezTo>
                  <a:cubicBezTo>
                    <a:pt x="719" y="50"/>
                    <a:pt x="719" y="50"/>
                    <a:pt x="719" y="50"/>
                  </a:cubicBezTo>
                  <a:cubicBezTo>
                    <a:pt x="732" y="50"/>
                    <a:pt x="743" y="61"/>
                    <a:pt x="743" y="75"/>
                  </a:cubicBezTo>
                  <a:lnTo>
                    <a:pt x="743" y="149"/>
                  </a:lnTo>
                  <a:close/>
                  <a:moveTo>
                    <a:pt x="719" y="0"/>
                  </a:moveTo>
                  <a:cubicBezTo>
                    <a:pt x="74" y="0"/>
                    <a:pt x="74" y="0"/>
                    <a:pt x="74" y="0"/>
                  </a:cubicBezTo>
                  <a:cubicBezTo>
                    <a:pt x="33" y="0"/>
                    <a:pt x="0" y="33"/>
                    <a:pt x="0" y="75"/>
                  </a:cubicBezTo>
                  <a:cubicBezTo>
                    <a:pt x="0" y="173"/>
                    <a:pt x="0" y="173"/>
                    <a:pt x="0" y="173"/>
                  </a:cubicBezTo>
                  <a:cubicBezTo>
                    <a:pt x="0" y="187"/>
                    <a:pt x="11" y="198"/>
                    <a:pt x="24" y="198"/>
                  </a:cubicBezTo>
                  <a:cubicBezTo>
                    <a:pt x="768" y="198"/>
                    <a:pt x="768" y="198"/>
                    <a:pt x="768" y="198"/>
                  </a:cubicBezTo>
                  <a:cubicBezTo>
                    <a:pt x="782" y="198"/>
                    <a:pt x="793" y="187"/>
                    <a:pt x="793" y="173"/>
                  </a:cubicBezTo>
                  <a:cubicBezTo>
                    <a:pt x="793" y="75"/>
                    <a:pt x="793" y="75"/>
                    <a:pt x="793" y="75"/>
                  </a:cubicBezTo>
                  <a:cubicBezTo>
                    <a:pt x="793" y="33"/>
                    <a:pt x="759" y="0"/>
                    <a:pt x="7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2" name="Freeform 391">
              <a:extLst>
                <a:ext uri="{FF2B5EF4-FFF2-40B4-BE49-F238E27FC236}">
                  <a16:creationId xmlns:a16="http://schemas.microsoft.com/office/drawing/2014/main" id="{B43A9F6F-3717-B1F4-5364-05A11BCE37A0}"/>
                </a:ext>
              </a:extLst>
            </p:cNvPr>
            <p:cNvSpPr>
              <a:spLocks/>
            </p:cNvSpPr>
            <p:nvPr/>
          </p:nvSpPr>
          <p:spPr bwMode="auto">
            <a:xfrm>
              <a:off x="6646644" y="2706689"/>
              <a:ext cx="49213" cy="49213"/>
            </a:xfrm>
            <a:custGeom>
              <a:avLst/>
              <a:gdLst>
                <a:gd name="T0" fmla="*/ 109 w 153"/>
                <a:gd name="T1" fmla="*/ 144 h 151"/>
                <a:gd name="T2" fmla="*/ 126 w 153"/>
                <a:gd name="T3" fmla="*/ 151 h 151"/>
                <a:gd name="T4" fmla="*/ 143 w 153"/>
                <a:gd name="T5" fmla="*/ 144 h 151"/>
                <a:gd name="T6" fmla="*/ 143 w 153"/>
                <a:gd name="T7" fmla="*/ 109 h 151"/>
                <a:gd name="T8" fmla="*/ 44 w 153"/>
                <a:gd name="T9" fmla="*/ 10 h 151"/>
                <a:gd name="T10" fmla="*/ 9 w 153"/>
                <a:gd name="T11" fmla="*/ 10 h 151"/>
                <a:gd name="T12" fmla="*/ 9 w 153"/>
                <a:gd name="T13" fmla="*/ 45 h 151"/>
                <a:gd name="T14" fmla="*/ 109 w 153"/>
                <a:gd name="T15" fmla="*/ 144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51">
                  <a:moveTo>
                    <a:pt x="109" y="144"/>
                  </a:moveTo>
                  <a:cubicBezTo>
                    <a:pt x="113" y="149"/>
                    <a:pt x="119" y="151"/>
                    <a:pt x="126" y="151"/>
                  </a:cubicBezTo>
                  <a:cubicBezTo>
                    <a:pt x="132" y="151"/>
                    <a:pt x="138" y="149"/>
                    <a:pt x="143" y="144"/>
                  </a:cubicBezTo>
                  <a:cubicBezTo>
                    <a:pt x="153" y="135"/>
                    <a:pt x="153" y="119"/>
                    <a:pt x="143" y="109"/>
                  </a:cubicBezTo>
                  <a:cubicBezTo>
                    <a:pt x="44" y="10"/>
                    <a:pt x="44" y="10"/>
                    <a:pt x="44" y="10"/>
                  </a:cubicBezTo>
                  <a:cubicBezTo>
                    <a:pt x="34" y="0"/>
                    <a:pt x="18" y="0"/>
                    <a:pt x="9" y="10"/>
                  </a:cubicBezTo>
                  <a:cubicBezTo>
                    <a:pt x="0" y="20"/>
                    <a:pt x="0" y="35"/>
                    <a:pt x="9" y="45"/>
                  </a:cubicBezTo>
                  <a:lnTo>
                    <a:pt x="109" y="144"/>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44" name="Isosceles Triangle 43">
            <a:extLst>
              <a:ext uri="{FF2B5EF4-FFF2-40B4-BE49-F238E27FC236}">
                <a16:creationId xmlns:a16="http://schemas.microsoft.com/office/drawing/2014/main" id="{ACFBAC31-7282-6506-8C46-F269A496C5F1}"/>
              </a:ext>
            </a:extLst>
          </p:cNvPr>
          <p:cNvSpPr/>
          <p:nvPr/>
        </p:nvSpPr>
        <p:spPr>
          <a:xfrm rot="10800000" flipV="1">
            <a:off x="11581764" y="3185122"/>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8225D616-A0D8-9659-D925-AF948D36743B}"/>
              </a:ext>
            </a:extLst>
          </p:cNvPr>
          <p:cNvSpPr/>
          <p:nvPr/>
        </p:nvSpPr>
        <p:spPr>
          <a:xfrm rot="10800000" flipV="1">
            <a:off x="11581763" y="3642671"/>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778259E-C569-A2EE-8739-18CAE5572782}"/>
              </a:ext>
            </a:extLst>
          </p:cNvPr>
          <p:cNvSpPr/>
          <p:nvPr/>
        </p:nvSpPr>
        <p:spPr>
          <a:xfrm rot="10800000" flipV="1">
            <a:off x="11581762" y="2742227"/>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2F7EEB01-C6FB-BA4B-6D58-ED27C2E63962}"/>
              </a:ext>
            </a:extLst>
          </p:cNvPr>
          <p:cNvSpPr/>
          <p:nvPr/>
        </p:nvSpPr>
        <p:spPr>
          <a:xfrm rot="10800000" flipV="1">
            <a:off x="11581761" y="4117315"/>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968466A1-E4B9-D77D-0C54-F0FC85238384}"/>
              </a:ext>
            </a:extLst>
          </p:cNvPr>
          <p:cNvSpPr/>
          <p:nvPr/>
        </p:nvSpPr>
        <p:spPr>
          <a:xfrm>
            <a:off x="1384301" y="4826062"/>
            <a:ext cx="10527166" cy="1022536"/>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400" i="1" dirty="0">
                <a:solidFill>
                  <a:schemeClr val="tx1"/>
                </a:solidFill>
              </a:rPr>
              <a:t>I used to go out to beer gardens 3-4 times a week, but now with the strict laws, I only drink at home. If I go out, I take Grab. It's not the same feeling, but it's safer and I save money.</a:t>
            </a:r>
            <a:r>
              <a:rPr lang="en-US" sz="1400" b="1" i="1" dirty="0">
                <a:solidFill>
                  <a:schemeClr val="tx1"/>
                </a:solidFill>
              </a:rPr>
              <a:t>                                              </a:t>
            </a:r>
          </a:p>
          <a:p>
            <a:pPr algn="r">
              <a:lnSpc>
                <a:spcPct val="125000"/>
              </a:lnSpc>
            </a:pPr>
            <a:r>
              <a:rPr lang="en-US" sz="1400" b="1" i="1" dirty="0">
                <a:solidFill>
                  <a:schemeClr val="tx1"/>
                </a:solidFill>
              </a:rPr>
              <a:t>— Male, 32, Office Worker, Ho Chi Minh City</a:t>
            </a:r>
          </a:p>
        </p:txBody>
      </p:sp>
      <p:sp>
        <p:nvSpPr>
          <p:cNvPr id="3" name="Freeform 13">
            <a:extLst>
              <a:ext uri="{FF2B5EF4-FFF2-40B4-BE49-F238E27FC236}">
                <a16:creationId xmlns:a16="http://schemas.microsoft.com/office/drawing/2014/main" id="{A6AFBC8C-85BA-8081-C05E-5F096C2D5552}"/>
              </a:ext>
            </a:extLst>
          </p:cNvPr>
          <p:cNvSpPr>
            <a:spLocks noEditPoints="1"/>
          </p:cNvSpPr>
          <p:nvPr>
            <p:custDataLst>
              <p:tags r:id="rId1"/>
            </p:custDataLst>
          </p:nvPr>
        </p:nvSpPr>
        <p:spPr bwMode="gray">
          <a:xfrm>
            <a:off x="717197" y="4954355"/>
            <a:ext cx="1138817" cy="962263"/>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alpha val="16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Tree>
    <p:extLst>
      <p:ext uri="{BB962C8B-B14F-4D97-AF65-F5344CB8AC3E}">
        <p14:creationId xmlns:p14="http://schemas.microsoft.com/office/powerpoint/2010/main" val="3546194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71D0C-682C-5530-19F9-2F7FF979A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89784-E96E-289C-867E-FE95B979F1D4}"/>
              </a:ext>
            </a:extLst>
          </p:cNvPr>
          <p:cNvSpPr>
            <a:spLocks noGrp="1"/>
          </p:cNvSpPr>
          <p:nvPr>
            <p:ph type="title"/>
          </p:nvPr>
        </p:nvSpPr>
        <p:spPr/>
        <p:txBody>
          <a:bodyPr>
            <a:normAutofit/>
          </a:bodyPr>
          <a:lstStyle/>
          <a:p>
            <a:r>
              <a:rPr lang="en-US" dirty="0"/>
              <a:t>Market Context &amp; Regulatory Environment</a:t>
            </a:r>
          </a:p>
        </p:txBody>
      </p:sp>
      <p:sp>
        <p:nvSpPr>
          <p:cNvPr id="4" name="TextBox 3">
            <a:extLst>
              <a:ext uri="{FF2B5EF4-FFF2-40B4-BE49-F238E27FC236}">
                <a16:creationId xmlns:a16="http://schemas.microsoft.com/office/drawing/2014/main" id="{6241A0DF-935C-A67F-A967-EB02A943C22E}"/>
              </a:ext>
            </a:extLst>
          </p:cNvPr>
          <p:cNvSpPr txBox="1"/>
          <p:nvPr/>
        </p:nvSpPr>
        <p:spPr>
          <a:xfrm>
            <a:off x="576707" y="6217492"/>
            <a:ext cx="9742043" cy="507831"/>
          </a:xfrm>
          <a:prstGeom prst="rect">
            <a:avLst/>
          </a:prstGeom>
          <a:noFill/>
        </p:spPr>
        <p:txBody>
          <a:bodyPr wrap="square" anchor="b">
            <a:spAutoFit/>
          </a:bodyPr>
          <a:lstStyle/>
          <a:p>
            <a:r>
              <a:rPr lang="en-US" sz="900" i="1" dirty="0">
                <a:solidFill>
                  <a:schemeClr val="tx1">
                    <a:lumMod val="60000"/>
                    <a:lumOff val="40000"/>
                  </a:schemeClr>
                </a:solidFill>
              </a:rPr>
              <a:t>Q: How have your beer consumption patterns changed in the past year?| Are you aware of the upcoming tax increase on beer? | How do zero-alcohol driving laws affect your drinking behavior?</a:t>
            </a:r>
          </a:p>
          <a:p>
            <a:r>
              <a:rPr lang="en-US" sz="900" i="1" dirty="0">
                <a:solidFill>
                  <a:schemeClr val="tx1">
                    <a:lumMod val="60000"/>
                    <a:lumOff val="40000"/>
                  </a:schemeClr>
                </a:solidFill>
              </a:rPr>
              <a:t>Base: All respondents (n=1,200) | Vietnam Beer Market and Tet 2026 Consumer Trends | InsightAsia Vietnam Primary Research | December 2025</a:t>
            </a:r>
          </a:p>
        </p:txBody>
      </p:sp>
      <p:sp>
        <p:nvSpPr>
          <p:cNvPr id="45" name="Rectangle 44">
            <a:extLst>
              <a:ext uri="{FF2B5EF4-FFF2-40B4-BE49-F238E27FC236}">
                <a16:creationId xmlns:a16="http://schemas.microsoft.com/office/drawing/2014/main" id="{AA8C58D5-421A-AB03-6725-D04EAB4C9D9C}"/>
              </a:ext>
            </a:extLst>
          </p:cNvPr>
          <p:cNvSpPr/>
          <p:nvPr/>
        </p:nvSpPr>
        <p:spPr>
          <a:xfrm>
            <a:off x="6348423" y="1926059"/>
            <a:ext cx="337847" cy="2074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52C21924-FA59-7EE5-C3DC-299BAFFB93EC}"/>
              </a:ext>
            </a:extLst>
          </p:cNvPr>
          <p:cNvSpPr/>
          <p:nvPr/>
        </p:nvSpPr>
        <p:spPr>
          <a:xfrm>
            <a:off x="653698" y="1703565"/>
            <a:ext cx="5477378" cy="1459314"/>
          </a:xfrm>
          <a:prstGeom prst="roundRect">
            <a:avLst>
              <a:gd name="adj" fmla="val 10047"/>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t>Total Beer Production (mil. L)</a:t>
            </a:r>
          </a:p>
        </p:txBody>
      </p:sp>
      <p:graphicFrame>
        <p:nvGraphicFramePr>
          <p:cNvPr id="37" name="Chart 36">
            <a:extLst>
              <a:ext uri="{FF2B5EF4-FFF2-40B4-BE49-F238E27FC236}">
                <a16:creationId xmlns:a16="http://schemas.microsoft.com/office/drawing/2014/main" id="{C45FE9D9-B851-5CF1-7311-994A2D0C4572}"/>
              </a:ext>
            </a:extLst>
          </p:cNvPr>
          <p:cNvGraphicFramePr/>
          <p:nvPr>
            <p:extLst>
              <p:ext uri="{D42A27DB-BD31-4B8C-83A1-F6EECF244321}">
                <p14:modId xmlns:p14="http://schemas.microsoft.com/office/powerpoint/2010/main" val="2684690576"/>
              </p:ext>
            </p:extLst>
          </p:nvPr>
        </p:nvGraphicFramePr>
        <p:xfrm>
          <a:off x="1396494" y="1956184"/>
          <a:ext cx="3899581" cy="1161426"/>
        </p:xfrm>
        <a:graphic>
          <a:graphicData uri="http://schemas.openxmlformats.org/drawingml/2006/chart">
            <c:chart xmlns:c="http://schemas.openxmlformats.org/drawingml/2006/chart" xmlns:r="http://schemas.openxmlformats.org/officeDocument/2006/relationships" r:id="rId3"/>
          </a:graphicData>
        </a:graphic>
      </p:graphicFrame>
      <p:sp>
        <p:nvSpPr>
          <p:cNvPr id="38" name="Rectangle: Rounded Corners 37">
            <a:extLst>
              <a:ext uri="{FF2B5EF4-FFF2-40B4-BE49-F238E27FC236}">
                <a16:creationId xmlns:a16="http://schemas.microsoft.com/office/drawing/2014/main" id="{D105BFA7-F577-9374-293D-47760A71854E}"/>
              </a:ext>
            </a:extLst>
          </p:cNvPr>
          <p:cNvSpPr/>
          <p:nvPr/>
        </p:nvSpPr>
        <p:spPr>
          <a:xfrm>
            <a:off x="653698" y="3335714"/>
            <a:ext cx="5477378" cy="1459314"/>
          </a:xfrm>
          <a:prstGeom prst="roundRect">
            <a:avLst>
              <a:gd name="adj" fmla="val 1004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t>Per Capita Consumption (L/year)</a:t>
            </a:r>
          </a:p>
        </p:txBody>
      </p:sp>
      <p:graphicFrame>
        <p:nvGraphicFramePr>
          <p:cNvPr id="39" name="Chart 38">
            <a:extLst>
              <a:ext uri="{FF2B5EF4-FFF2-40B4-BE49-F238E27FC236}">
                <a16:creationId xmlns:a16="http://schemas.microsoft.com/office/drawing/2014/main" id="{125CE8C8-BB71-0D69-9BE3-51A20516E3D2}"/>
              </a:ext>
            </a:extLst>
          </p:cNvPr>
          <p:cNvGraphicFramePr/>
          <p:nvPr>
            <p:extLst>
              <p:ext uri="{D42A27DB-BD31-4B8C-83A1-F6EECF244321}">
                <p14:modId xmlns:p14="http://schemas.microsoft.com/office/powerpoint/2010/main" val="1596796503"/>
              </p:ext>
            </p:extLst>
          </p:nvPr>
        </p:nvGraphicFramePr>
        <p:xfrm>
          <a:off x="1396494" y="3566031"/>
          <a:ext cx="3899581" cy="1161426"/>
        </p:xfrm>
        <a:graphic>
          <a:graphicData uri="http://schemas.openxmlformats.org/drawingml/2006/chart">
            <c:chart xmlns:c="http://schemas.openxmlformats.org/drawingml/2006/chart" xmlns:r="http://schemas.openxmlformats.org/officeDocument/2006/relationships" r:id="rId4"/>
          </a:graphicData>
        </a:graphic>
      </p:graphicFrame>
      <p:sp>
        <p:nvSpPr>
          <p:cNvPr id="40" name="Isosceles Triangle 39">
            <a:extLst>
              <a:ext uri="{FF2B5EF4-FFF2-40B4-BE49-F238E27FC236}">
                <a16:creationId xmlns:a16="http://schemas.microsoft.com/office/drawing/2014/main" id="{E034CE85-789E-E5D1-D165-344AC96A994F}"/>
              </a:ext>
            </a:extLst>
          </p:cNvPr>
          <p:cNvSpPr/>
          <p:nvPr/>
        </p:nvSpPr>
        <p:spPr>
          <a:xfrm rot="10800000">
            <a:off x="3187129" y="1821836"/>
            <a:ext cx="207665" cy="127111"/>
          </a:xfrm>
          <a:prstGeom prst="triangl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84BA0B7-F660-E0BA-2BA6-13DC075AFB5C}"/>
              </a:ext>
            </a:extLst>
          </p:cNvPr>
          <p:cNvSpPr/>
          <p:nvPr/>
        </p:nvSpPr>
        <p:spPr>
          <a:xfrm rot="10800000">
            <a:off x="3459565" y="3462370"/>
            <a:ext cx="207665" cy="127111"/>
          </a:xfrm>
          <a:prstGeom prst="triangl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C4BAB3C8-3FBB-452B-DF3D-DBE9573C3CBD}"/>
              </a:ext>
            </a:extLst>
          </p:cNvPr>
          <p:cNvSpPr/>
          <p:nvPr/>
        </p:nvSpPr>
        <p:spPr>
          <a:xfrm>
            <a:off x="6517346" y="1703564"/>
            <a:ext cx="5264429" cy="3091463"/>
          </a:xfrm>
          <a:prstGeom prst="roundRect">
            <a:avLst>
              <a:gd name="adj" fmla="val 4441"/>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Market Share by Different Segments</a:t>
            </a:r>
          </a:p>
        </p:txBody>
      </p:sp>
      <p:graphicFrame>
        <p:nvGraphicFramePr>
          <p:cNvPr id="48" name="Chart 47">
            <a:extLst>
              <a:ext uri="{FF2B5EF4-FFF2-40B4-BE49-F238E27FC236}">
                <a16:creationId xmlns:a16="http://schemas.microsoft.com/office/drawing/2014/main" id="{15D84A5F-3571-14F4-0EE8-39A4377E6D66}"/>
              </a:ext>
            </a:extLst>
          </p:cNvPr>
          <p:cNvGraphicFramePr/>
          <p:nvPr>
            <p:extLst>
              <p:ext uri="{D42A27DB-BD31-4B8C-83A1-F6EECF244321}">
                <p14:modId xmlns:p14="http://schemas.microsoft.com/office/powerpoint/2010/main" val="1162358311"/>
              </p:ext>
            </p:extLst>
          </p:nvPr>
        </p:nvGraphicFramePr>
        <p:xfrm>
          <a:off x="6548221" y="2264793"/>
          <a:ext cx="5363245" cy="1324690"/>
        </p:xfrm>
        <a:graphic>
          <a:graphicData uri="http://schemas.openxmlformats.org/drawingml/2006/chart">
            <c:chart xmlns:c="http://schemas.openxmlformats.org/drawingml/2006/chart" xmlns:r="http://schemas.openxmlformats.org/officeDocument/2006/relationships" r:id="rId5"/>
          </a:graphicData>
        </a:graphic>
      </p:graphicFrame>
      <p:cxnSp>
        <p:nvCxnSpPr>
          <p:cNvPr id="67" name="Straight Connector 66">
            <a:extLst>
              <a:ext uri="{FF2B5EF4-FFF2-40B4-BE49-F238E27FC236}">
                <a16:creationId xmlns:a16="http://schemas.microsoft.com/office/drawing/2014/main" id="{26634472-B73D-F6D7-EFC4-20983D2CCC9C}"/>
              </a:ext>
            </a:extLst>
          </p:cNvPr>
          <p:cNvCxnSpPr/>
          <p:nvPr/>
        </p:nvCxnSpPr>
        <p:spPr>
          <a:xfrm>
            <a:off x="6686270" y="2256322"/>
            <a:ext cx="4946931"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0EB5BF-36B7-E0F6-AC07-9E6A38D6A00D}"/>
              </a:ext>
            </a:extLst>
          </p:cNvPr>
          <p:cNvSpPr txBox="1"/>
          <p:nvPr/>
        </p:nvSpPr>
        <p:spPr>
          <a:xfrm>
            <a:off x="11118865" y="2006653"/>
            <a:ext cx="588623" cy="276999"/>
          </a:xfrm>
          <a:prstGeom prst="rect">
            <a:avLst/>
          </a:prstGeom>
          <a:noFill/>
        </p:spPr>
        <p:txBody>
          <a:bodyPr wrap="none" rtlCol="0">
            <a:spAutoFit/>
          </a:bodyPr>
          <a:lstStyle/>
          <a:p>
            <a:pPr algn="r"/>
            <a:r>
              <a:rPr lang="en-US" sz="1200" dirty="0">
                <a:solidFill>
                  <a:schemeClr val="bg1">
                    <a:lumMod val="65000"/>
                  </a:schemeClr>
                </a:solidFill>
              </a:rPr>
              <a:t>100%</a:t>
            </a:r>
          </a:p>
        </p:txBody>
      </p:sp>
      <p:grpSp>
        <p:nvGrpSpPr>
          <p:cNvPr id="85" name="Group 84">
            <a:extLst>
              <a:ext uri="{FF2B5EF4-FFF2-40B4-BE49-F238E27FC236}">
                <a16:creationId xmlns:a16="http://schemas.microsoft.com/office/drawing/2014/main" id="{BE1FE33E-95FA-DFBD-4403-8AC81FBF8E35}"/>
              </a:ext>
            </a:extLst>
          </p:cNvPr>
          <p:cNvGrpSpPr/>
          <p:nvPr/>
        </p:nvGrpSpPr>
        <p:grpSpPr>
          <a:xfrm>
            <a:off x="6724913" y="3956043"/>
            <a:ext cx="2029970" cy="365181"/>
            <a:chOff x="6701888" y="4081389"/>
            <a:chExt cx="2029970" cy="365181"/>
          </a:xfrm>
        </p:grpSpPr>
        <p:grpSp>
          <p:nvGrpSpPr>
            <p:cNvPr id="69" name="Group 68">
              <a:extLst>
                <a:ext uri="{FF2B5EF4-FFF2-40B4-BE49-F238E27FC236}">
                  <a16:creationId xmlns:a16="http://schemas.microsoft.com/office/drawing/2014/main" id="{34F6609A-24A0-43E1-5CEB-6EAFBFC4768C}"/>
                </a:ext>
              </a:extLst>
            </p:cNvPr>
            <p:cNvGrpSpPr/>
            <p:nvPr/>
          </p:nvGrpSpPr>
          <p:grpSpPr>
            <a:xfrm>
              <a:off x="6701888" y="4081389"/>
              <a:ext cx="2029970" cy="365181"/>
              <a:chOff x="842627" y="5630812"/>
              <a:chExt cx="2029970" cy="365181"/>
            </a:xfrm>
          </p:grpSpPr>
          <p:sp>
            <p:nvSpPr>
              <p:cNvPr id="70" name="Rectangle: Rounded Corners 69">
                <a:extLst>
                  <a:ext uri="{FF2B5EF4-FFF2-40B4-BE49-F238E27FC236}">
                    <a16:creationId xmlns:a16="http://schemas.microsoft.com/office/drawing/2014/main" id="{E99FB4FF-EA2F-1712-8017-060B5D064199}"/>
                  </a:ext>
                </a:extLst>
              </p:cNvPr>
              <p:cNvSpPr/>
              <p:nvPr/>
            </p:nvSpPr>
            <p:spPr>
              <a:xfrm>
                <a:off x="1024466" y="5678859"/>
                <a:ext cx="1848131" cy="269086"/>
              </a:xfrm>
              <a:prstGeom prst="roundRect">
                <a:avLst>
                  <a:gd name="adj" fmla="val 50000"/>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200" b="1" dirty="0">
                    <a:solidFill>
                      <a:schemeClr val="tx1"/>
                    </a:solidFill>
                  </a:rPr>
                  <a:t>Off-trade channel</a:t>
                </a:r>
              </a:p>
            </p:txBody>
          </p:sp>
          <p:sp>
            <p:nvSpPr>
              <p:cNvPr id="71" name="Oval 70">
                <a:extLst>
                  <a:ext uri="{FF2B5EF4-FFF2-40B4-BE49-F238E27FC236}">
                    <a16:creationId xmlns:a16="http://schemas.microsoft.com/office/drawing/2014/main" id="{211C0615-3931-9B60-25D4-E4346AE1087C}"/>
                  </a:ext>
                </a:extLst>
              </p:cNvPr>
              <p:cNvSpPr/>
              <p:nvPr/>
            </p:nvSpPr>
            <p:spPr>
              <a:xfrm>
                <a:off x="842627" y="5630812"/>
                <a:ext cx="365181" cy="365181"/>
              </a:xfrm>
              <a:prstGeom prst="ellipse">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3" name="Group 72">
              <a:extLst>
                <a:ext uri="{FF2B5EF4-FFF2-40B4-BE49-F238E27FC236}">
                  <a16:creationId xmlns:a16="http://schemas.microsoft.com/office/drawing/2014/main" id="{061ED9B1-9D67-2AC9-780F-DAD59AF02CD7}"/>
                </a:ext>
              </a:extLst>
            </p:cNvPr>
            <p:cNvGrpSpPr/>
            <p:nvPr/>
          </p:nvGrpSpPr>
          <p:grpSpPr>
            <a:xfrm>
              <a:off x="6779430" y="4147309"/>
              <a:ext cx="218602" cy="212415"/>
              <a:chOff x="4521200" y="2065338"/>
              <a:chExt cx="336550" cy="327025"/>
            </a:xfrm>
            <a:solidFill>
              <a:schemeClr val="bg1"/>
            </a:solidFill>
          </p:grpSpPr>
          <p:sp>
            <p:nvSpPr>
              <p:cNvPr id="74" name="Freeform 114">
                <a:extLst>
                  <a:ext uri="{FF2B5EF4-FFF2-40B4-BE49-F238E27FC236}">
                    <a16:creationId xmlns:a16="http://schemas.microsoft.com/office/drawing/2014/main" id="{4C07DDEC-DBA0-4752-B51A-929A4DC24903}"/>
                  </a:ext>
                </a:extLst>
              </p:cNvPr>
              <p:cNvSpPr>
                <a:spLocks noEditPoints="1"/>
              </p:cNvSpPr>
              <p:nvPr/>
            </p:nvSpPr>
            <p:spPr bwMode="auto">
              <a:xfrm>
                <a:off x="4598988" y="2208213"/>
                <a:ext cx="77788" cy="55563"/>
              </a:xfrm>
              <a:custGeom>
                <a:avLst/>
                <a:gdLst>
                  <a:gd name="T0" fmla="*/ 0 w 49"/>
                  <a:gd name="T1" fmla="*/ 35 h 35"/>
                  <a:gd name="T2" fmla="*/ 49 w 49"/>
                  <a:gd name="T3" fmla="*/ 35 h 35"/>
                  <a:gd name="T4" fmla="*/ 49 w 49"/>
                  <a:gd name="T5" fmla="*/ 0 h 35"/>
                  <a:gd name="T6" fmla="*/ 0 w 49"/>
                  <a:gd name="T7" fmla="*/ 0 h 35"/>
                  <a:gd name="T8" fmla="*/ 0 w 49"/>
                  <a:gd name="T9" fmla="*/ 35 h 35"/>
                  <a:gd name="T10" fmla="*/ 7 w 49"/>
                  <a:gd name="T11" fmla="*/ 28 h 35"/>
                  <a:gd name="T12" fmla="*/ 7 w 49"/>
                  <a:gd name="T13" fmla="*/ 17 h 35"/>
                  <a:gd name="T14" fmla="*/ 42 w 49"/>
                  <a:gd name="T15" fmla="*/ 17 h 35"/>
                  <a:gd name="T16" fmla="*/ 42 w 49"/>
                  <a:gd name="T17" fmla="*/ 28 h 35"/>
                  <a:gd name="T18" fmla="*/ 7 w 49"/>
                  <a:gd name="T19" fmla="*/ 28 h 35"/>
                  <a:gd name="T20" fmla="*/ 42 w 49"/>
                  <a:gd name="T21" fmla="*/ 7 h 35"/>
                  <a:gd name="T22" fmla="*/ 42 w 49"/>
                  <a:gd name="T23" fmla="*/ 10 h 35"/>
                  <a:gd name="T24" fmla="*/ 7 w 49"/>
                  <a:gd name="T25" fmla="*/ 10 h 35"/>
                  <a:gd name="T26" fmla="*/ 7 w 49"/>
                  <a:gd name="T27" fmla="*/ 7 h 35"/>
                  <a:gd name="T28" fmla="*/ 42 w 49"/>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35">
                    <a:moveTo>
                      <a:pt x="0" y="35"/>
                    </a:moveTo>
                    <a:lnTo>
                      <a:pt x="49" y="35"/>
                    </a:lnTo>
                    <a:lnTo>
                      <a:pt x="49" y="0"/>
                    </a:lnTo>
                    <a:lnTo>
                      <a:pt x="0" y="0"/>
                    </a:lnTo>
                    <a:lnTo>
                      <a:pt x="0" y="35"/>
                    </a:lnTo>
                    <a:close/>
                    <a:moveTo>
                      <a:pt x="7" y="28"/>
                    </a:moveTo>
                    <a:lnTo>
                      <a:pt x="7" y="17"/>
                    </a:lnTo>
                    <a:lnTo>
                      <a:pt x="42" y="17"/>
                    </a:lnTo>
                    <a:lnTo>
                      <a:pt x="42" y="28"/>
                    </a:lnTo>
                    <a:lnTo>
                      <a:pt x="7" y="28"/>
                    </a:lnTo>
                    <a:close/>
                    <a:moveTo>
                      <a:pt x="42" y="7"/>
                    </a:moveTo>
                    <a:lnTo>
                      <a:pt x="42" y="10"/>
                    </a:lnTo>
                    <a:lnTo>
                      <a:pt x="7" y="10"/>
                    </a:lnTo>
                    <a:lnTo>
                      <a:pt x="7" y="7"/>
                    </a:lnTo>
                    <a:lnTo>
                      <a:pt x="42" y="7"/>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5" name="Freeform 115">
                <a:extLst>
                  <a:ext uri="{FF2B5EF4-FFF2-40B4-BE49-F238E27FC236}">
                    <a16:creationId xmlns:a16="http://schemas.microsoft.com/office/drawing/2014/main" id="{0439C44B-5865-4677-D697-04D74F514FA4}"/>
                  </a:ext>
                </a:extLst>
              </p:cNvPr>
              <p:cNvSpPr>
                <a:spLocks noEditPoints="1"/>
              </p:cNvSpPr>
              <p:nvPr/>
            </p:nvSpPr>
            <p:spPr bwMode="auto">
              <a:xfrm>
                <a:off x="4598988" y="2286000"/>
                <a:ext cx="77788" cy="66675"/>
              </a:xfrm>
              <a:custGeom>
                <a:avLst/>
                <a:gdLst>
                  <a:gd name="T0" fmla="*/ 0 w 49"/>
                  <a:gd name="T1" fmla="*/ 0 h 42"/>
                  <a:gd name="T2" fmla="*/ 0 w 49"/>
                  <a:gd name="T3" fmla="*/ 42 h 42"/>
                  <a:gd name="T4" fmla="*/ 49 w 49"/>
                  <a:gd name="T5" fmla="*/ 42 h 42"/>
                  <a:gd name="T6" fmla="*/ 49 w 49"/>
                  <a:gd name="T7" fmla="*/ 0 h 42"/>
                  <a:gd name="T8" fmla="*/ 0 w 49"/>
                  <a:gd name="T9" fmla="*/ 0 h 42"/>
                  <a:gd name="T10" fmla="*/ 21 w 49"/>
                  <a:gd name="T11" fmla="*/ 7 h 42"/>
                  <a:gd name="T12" fmla="*/ 21 w 49"/>
                  <a:gd name="T13" fmla="*/ 18 h 42"/>
                  <a:gd name="T14" fmla="*/ 7 w 49"/>
                  <a:gd name="T15" fmla="*/ 18 h 42"/>
                  <a:gd name="T16" fmla="*/ 7 w 49"/>
                  <a:gd name="T17" fmla="*/ 7 h 42"/>
                  <a:gd name="T18" fmla="*/ 21 w 49"/>
                  <a:gd name="T19" fmla="*/ 7 h 42"/>
                  <a:gd name="T20" fmla="*/ 7 w 49"/>
                  <a:gd name="T21" fmla="*/ 25 h 42"/>
                  <a:gd name="T22" fmla="*/ 21 w 49"/>
                  <a:gd name="T23" fmla="*/ 25 h 42"/>
                  <a:gd name="T24" fmla="*/ 21 w 49"/>
                  <a:gd name="T25" fmla="*/ 35 h 42"/>
                  <a:gd name="T26" fmla="*/ 7 w 49"/>
                  <a:gd name="T27" fmla="*/ 35 h 42"/>
                  <a:gd name="T28" fmla="*/ 7 w 49"/>
                  <a:gd name="T29" fmla="*/ 25 h 42"/>
                  <a:gd name="T30" fmla="*/ 28 w 49"/>
                  <a:gd name="T31" fmla="*/ 35 h 42"/>
                  <a:gd name="T32" fmla="*/ 28 w 49"/>
                  <a:gd name="T33" fmla="*/ 25 h 42"/>
                  <a:gd name="T34" fmla="*/ 42 w 49"/>
                  <a:gd name="T35" fmla="*/ 25 h 42"/>
                  <a:gd name="T36" fmla="*/ 42 w 49"/>
                  <a:gd name="T37" fmla="*/ 35 h 42"/>
                  <a:gd name="T38" fmla="*/ 28 w 49"/>
                  <a:gd name="T39" fmla="*/ 35 h 42"/>
                  <a:gd name="T40" fmla="*/ 42 w 49"/>
                  <a:gd name="T41" fmla="*/ 18 h 42"/>
                  <a:gd name="T42" fmla="*/ 28 w 49"/>
                  <a:gd name="T43" fmla="*/ 18 h 42"/>
                  <a:gd name="T44" fmla="*/ 28 w 49"/>
                  <a:gd name="T45" fmla="*/ 7 h 42"/>
                  <a:gd name="T46" fmla="*/ 42 w 49"/>
                  <a:gd name="T47" fmla="*/ 7 h 42"/>
                  <a:gd name="T48" fmla="*/ 42 w 49"/>
                  <a:gd name="T4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2">
                    <a:moveTo>
                      <a:pt x="0" y="0"/>
                    </a:moveTo>
                    <a:lnTo>
                      <a:pt x="0" y="42"/>
                    </a:lnTo>
                    <a:lnTo>
                      <a:pt x="49" y="42"/>
                    </a:lnTo>
                    <a:lnTo>
                      <a:pt x="49" y="0"/>
                    </a:lnTo>
                    <a:lnTo>
                      <a:pt x="0" y="0"/>
                    </a:lnTo>
                    <a:close/>
                    <a:moveTo>
                      <a:pt x="21" y="7"/>
                    </a:moveTo>
                    <a:lnTo>
                      <a:pt x="21" y="18"/>
                    </a:lnTo>
                    <a:lnTo>
                      <a:pt x="7" y="18"/>
                    </a:lnTo>
                    <a:lnTo>
                      <a:pt x="7" y="7"/>
                    </a:lnTo>
                    <a:lnTo>
                      <a:pt x="21" y="7"/>
                    </a:lnTo>
                    <a:close/>
                    <a:moveTo>
                      <a:pt x="7" y="25"/>
                    </a:moveTo>
                    <a:lnTo>
                      <a:pt x="21" y="25"/>
                    </a:lnTo>
                    <a:lnTo>
                      <a:pt x="21" y="35"/>
                    </a:lnTo>
                    <a:lnTo>
                      <a:pt x="7" y="35"/>
                    </a:lnTo>
                    <a:lnTo>
                      <a:pt x="7" y="25"/>
                    </a:lnTo>
                    <a:close/>
                    <a:moveTo>
                      <a:pt x="28" y="35"/>
                    </a:moveTo>
                    <a:lnTo>
                      <a:pt x="28" y="25"/>
                    </a:lnTo>
                    <a:lnTo>
                      <a:pt x="42" y="25"/>
                    </a:lnTo>
                    <a:lnTo>
                      <a:pt x="42" y="35"/>
                    </a:lnTo>
                    <a:lnTo>
                      <a:pt x="28" y="35"/>
                    </a:lnTo>
                    <a:close/>
                    <a:moveTo>
                      <a:pt x="42" y="18"/>
                    </a:moveTo>
                    <a:lnTo>
                      <a:pt x="28" y="18"/>
                    </a:lnTo>
                    <a:lnTo>
                      <a:pt x="28" y="7"/>
                    </a:lnTo>
                    <a:lnTo>
                      <a:pt x="42" y="7"/>
                    </a:lnTo>
                    <a:lnTo>
                      <a:pt x="42" y="18"/>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6" name="Freeform 116">
                <a:extLst>
                  <a:ext uri="{FF2B5EF4-FFF2-40B4-BE49-F238E27FC236}">
                    <a16:creationId xmlns:a16="http://schemas.microsoft.com/office/drawing/2014/main" id="{99A93A17-2EC1-A234-AC78-65ED2215F314}"/>
                  </a:ext>
                </a:extLst>
              </p:cNvPr>
              <p:cNvSpPr>
                <a:spLocks noEditPoints="1"/>
              </p:cNvSpPr>
              <p:nvPr/>
            </p:nvSpPr>
            <p:spPr bwMode="auto">
              <a:xfrm>
                <a:off x="4700588" y="2208213"/>
                <a:ext cx="77788" cy="55563"/>
              </a:xfrm>
              <a:custGeom>
                <a:avLst/>
                <a:gdLst>
                  <a:gd name="T0" fmla="*/ 0 w 49"/>
                  <a:gd name="T1" fmla="*/ 35 h 35"/>
                  <a:gd name="T2" fmla="*/ 49 w 49"/>
                  <a:gd name="T3" fmla="*/ 35 h 35"/>
                  <a:gd name="T4" fmla="*/ 49 w 49"/>
                  <a:gd name="T5" fmla="*/ 0 h 35"/>
                  <a:gd name="T6" fmla="*/ 0 w 49"/>
                  <a:gd name="T7" fmla="*/ 0 h 35"/>
                  <a:gd name="T8" fmla="*/ 0 w 49"/>
                  <a:gd name="T9" fmla="*/ 35 h 35"/>
                  <a:gd name="T10" fmla="*/ 7 w 49"/>
                  <a:gd name="T11" fmla="*/ 28 h 35"/>
                  <a:gd name="T12" fmla="*/ 7 w 49"/>
                  <a:gd name="T13" fmla="*/ 24 h 35"/>
                  <a:gd name="T14" fmla="*/ 42 w 49"/>
                  <a:gd name="T15" fmla="*/ 24 h 35"/>
                  <a:gd name="T16" fmla="*/ 42 w 49"/>
                  <a:gd name="T17" fmla="*/ 28 h 35"/>
                  <a:gd name="T18" fmla="*/ 7 w 49"/>
                  <a:gd name="T19" fmla="*/ 28 h 35"/>
                  <a:gd name="T20" fmla="*/ 42 w 49"/>
                  <a:gd name="T21" fmla="*/ 7 h 35"/>
                  <a:gd name="T22" fmla="*/ 42 w 49"/>
                  <a:gd name="T23" fmla="*/ 17 h 35"/>
                  <a:gd name="T24" fmla="*/ 7 w 49"/>
                  <a:gd name="T25" fmla="*/ 17 h 35"/>
                  <a:gd name="T26" fmla="*/ 7 w 49"/>
                  <a:gd name="T27" fmla="*/ 7 h 35"/>
                  <a:gd name="T28" fmla="*/ 42 w 49"/>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35">
                    <a:moveTo>
                      <a:pt x="0" y="35"/>
                    </a:moveTo>
                    <a:lnTo>
                      <a:pt x="49" y="35"/>
                    </a:lnTo>
                    <a:lnTo>
                      <a:pt x="49" y="0"/>
                    </a:lnTo>
                    <a:lnTo>
                      <a:pt x="0" y="0"/>
                    </a:lnTo>
                    <a:lnTo>
                      <a:pt x="0" y="35"/>
                    </a:lnTo>
                    <a:close/>
                    <a:moveTo>
                      <a:pt x="7" y="28"/>
                    </a:moveTo>
                    <a:lnTo>
                      <a:pt x="7" y="24"/>
                    </a:lnTo>
                    <a:lnTo>
                      <a:pt x="42" y="24"/>
                    </a:lnTo>
                    <a:lnTo>
                      <a:pt x="42" y="28"/>
                    </a:lnTo>
                    <a:lnTo>
                      <a:pt x="7" y="28"/>
                    </a:lnTo>
                    <a:close/>
                    <a:moveTo>
                      <a:pt x="42" y="7"/>
                    </a:moveTo>
                    <a:lnTo>
                      <a:pt x="42" y="17"/>
                    </a:lnTo>
                    <a:lnTo>
                      <a:pt x="7" y="17"/>
                    </a:lnTo>
                    <a:lnTo>
                      <a:pt x="7" y="7"/>
                    </a:lnTo>
                    <a:lnTo>
                      <a:pt x="42" y="7"/>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7" name="Freeform 117">
                <a:extLst>
                  <a:ext uri="{FF2B5EF4-FFF2-40B4-BE49-F238E27FC236}">
                    <a16:creationId xmlns:a16="http://schemas.microsoft.com/office/drawing/2014/main" id="{629F1BC8-7D66-011A-A8CB-AA18CFB51276}"/>
                  </a:ext>
                </a:extLst>
              </p:cNvPr>
              <p:cNvSpPr>
                <a:spLocks noEditPoints="1"/>
              </p:cNvSpPr>
              <p:nvPr/>
            </p:nvSpPr>
            <p:spPr bwMode="auto">
              <a:xfrm>
                <a:off x="4521200" y="2065338"/>
                <a:ext cx="336550" cy="327025"/>
              </a:xfrm>
              <a:custGeom>
                <a:avLst/>
                <a:gdLst>
                  <a:gd name="T0" fmla="*/ 957 w 990"/>
                  <a:gd name="T1" fmla="*/ 798 h 964"/>
                  <a:gd name="T2" fmla="*/ 941 w 990"/>
                  <a:gd name="T3" fmla="*/ 815 h 964"/>
                  <a:gd name="T4" fmla="*/ 924 w 990"/>
                  <a:gd name="T5" fmla="*/ 782 h 964"/>
                  <a:gd name="T6" fmla="*/ 908 w 990"/>
                  <a:gd name="T7" fmla="*/ 815 h 964"/>
                  <a:gd name="T8" fmla="*/ 891 w 990"/>
                  <a:gd name="T9" fmla="*/ 482 h 964"/>
                  <a:gd name="T10" fmla="*/ 966 w 990"/>
                  <a:gd name="T11" fmla="*/ 466 h 964"/>
                  <a:gd name="T12" fmla="*/ 958 w 990"/>
                  <a:gd name="T13" fmla="*/ 370 h 964"/>
                  <a:gd name="T14" fmla="*/ 495 w 990"/>
                  <a:gd name="T15" fmla="*/ 0 h 964"/>
                  <a:gd name="T16" fmla="*/ 32 w 990"/>
                  <a:gd name="T17" fmla="*/ 370 h 964"/>
                  <a:gd name="T18" fmla="*/ 24 w 990"/>
                  <a:gd name="T19" fmla="*/ 466 h 964"/>
                  <a:gd name="T20" fmla="*/ 99 w 990"/>
                  <a:gd name="T21" fmla="*/ 815 h 964"/>
                  <a:gd name="T22" fmla="*/ 83 w 990"/>
                  <a:gd name="T23" fmla="*/ 799 h 964"/>
                  <a:gd name="T24" fmla="*/ 50 w 990"/>
                  <a:gd name="T25" fmla="*/ 799 h 964"/>
                  <a:gd name="T26" fmla="*/ 33 w 990"/>
                  <a:gd name="T27" fmla="*/ 815 h 964"/>
                  <a:gd name="T28" fmla="*/ 17 w 990"/>
                  <a:gd name="T29" fmla="*/ 782 h 964"/>
                  <a:gd name="T30" fmla="*/ 0 w 990"/>
                  <a:gd name="T31" fmla="*/ 947 h 964"/>
                  <a:gd name="T32" fmla="*/ 33 w 990"/>
                  <a:gd name="T33" fmla="*/ 947 h 964"/>
                  <a:gd name="T34" fmla="*/ 50 w 990"/>
                  <a:gd name="T35" fmla="*/ 931 h 964"/>
                  <a:gd name="T36" fmla="*/ 66 w 990"/>
                  <a:gd name="T37" fmla="*/ 964 h 964"/>
                  <a:gd name="T38" fmla="*/ 83 w 990"/>
                  <a:gd name="T39" fmla="*/ 931 h 964"/>
                  <a:gd name="T40" fmla="*/ 99 w 990"/>
                  <a:gd name="T41" fmla="*/ 964 h 964"/>
                  <a:gd name="T42" fmla="*/ 759 w 990"/>
                  <a:gd name="T43" fmla="*/ 964 h 964"/>
                  <a:gd name="T44" fmla="*/ 891 w 990"/>
                  <a:gd name="T45" fmla="*/ 931 h 964"/>
                  <a:gd name="T46" fmla="*/ 908 w 990"/>
                  <a:gd name="T47" fmla="*/ 947 h 964"/>
                  <a:gd name="T48" fmla="*/ 941 w 990"/>
                  <a:gd name="T49" fmla="*/ 947 h 964"/>
                  <a:gd name="T50" fmla="*/ 957 w 990"/>
                  <a:gd name="T51" fmla="*/ 931 h 964"/>
                  <a:gd name="T52" fmla="*/ 974 w 990"/>
                  <a:gd name="T53" fmla="*/ 964 h 964"/>
                  <a:gd name="T54" fmla="*/ 990 w 990"/>
                  <a:gd name="T55" fmla="*/ 799 h 964"/>
                  <a:gd name="T56" fmla="*/ 48 w 990"/>
                  <a:gd name="T57" fmla="*/ 444 h 964"/>
                  <a:gd name="T58" fmla="*/ 52 w 990"/>
                  <a:gd name="T59" fmla="*/ 396 h 964"/>
                  <a:gd name="T60" fmla="*/ 495 w 990"/>
                  <a:gd name="T61" fmla="*/ 46 h 964"/>
                  <a:gd name="T62" fmla="*/ 938 w 990"/>
                  <a:gd name="T63" fmla="*/ 396 h 964"/>
                  <a:gd name="T64" fmla="*/ 942 w 990"/>
                  <a:gd name="T65" fmla="*/ 444 h 964"/>
                  <a:gd name="T66" fmla="*/ 891 w 990"/>
                  <a:gd name="T67" fmla="*/ 443 h 964"/>
                  <a:gd name="T68" fmla="*/ 105 w 990"/>
                  <a:gd name="T69" fmla="*/ 438 h 964"/>
                  <a:gd name="T70" fmla="*/ 92 w 990"/>
                  <a:gd name="T71" fmla="*/ 448 h 964"/>
                  <a:gd name="T72" fmla="*/ 33 w 990"/>
                  <a:gd name="T73" fmla="*/ 897 h 964"/>
                  <a:gd name="T74" fmla="*/ 50 w 990"/>
                  <a:gd name="T75" fmla="*/ 848 h 964"/>
                  <a:gd name="T76" fmla="*/ 33 w 990"/>
                  <a:gd name="T77" fmla="*/ 897 h 964"/>
                  <a:gd name="T78" fmla="*/ 83 w 990"/>
                  <a:gd name="T79" fmla="*/ 848 h 964"/>
                  <a:gd name="T80" fmla="*/ 99 w 990"/>
                  <a:gd name="T81" fmla="*/ 897 h 964"/>
                  <a:gd name="T82" fmla="*/ 561 w 990"/>
                  <a:gd name="T83" fmla="*/ 930 h 964"/>
                  <a:gd name="T84" fmla="*/ 726 w 990"/>
                  <a:gd name="T85" fmla="*/ 683 h 964"/>
                  <a:gd name="T86" fmla="*/ 561 w 990"/>
                  <a:gd name="T87" fmla="*/ 930 h 964"/>
                  <a:gd name="T88" fmla="*/ 759 w 990"/>
                  <a:gd name="T89" fmla="*/ 930 h 964"/>
                  <a:gd name="T90" fmla="*/ 528 w 990"/>
                  <a:gd name="T91" fmla="*/ 650 h 964"/>
                  <a:gd name="T92" fmla="*/ 132 w 990"/>
                  <a:gd name="T93" fmla="*/ 930 h 964"/>
                  <a:gd name="T94" fmla="*/ 495 w 990"/>
                  <a:gd name="T95" fmla="*/ 179 h 964"/>
                  <a:gd name="T96" fmla="*/ 858 w 990"/>
                  <a:gd name="T97" fmla="*/ 930 h 964"/>
                  <a:gd name="T98" fmla="*/ 891 w 990"/>
                  <a:gd name="T99" fmla="*/ 848 h 964"/>
                  <a:gd name="T100" fmla="*/ 908 w 990"/>
                  <a:gd name="T101" fmla="*/ 897 h 964"/>
                  <a:gd name="T102" fmla="*/ 941 w 990"/>
                  <a:gd name="T103" fmla="*/ 897 h 964"/>
                  <a:gd name="T104" fmla="*/ 957 w 990"/>
                  <a:gd name="T105" fmla="*/ 848 h 964"/>
                  <a:gd name="T106" fmla="*/ 941 w 990"/>
                  <a:gd name="T107" fmla="*/ 89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0" h="964">
                    <a:moveTo>
                      <a:pt x="974" y="782"/>
                    </a:moveTo>
                    <a:cubicBezTo>
                      <a:pt x="964" y="782"/>
                      <a:pt x="957" y="789"/>
                      <a:pt x="957" y="798"/>
                    </a:cubicBezTo>
                    <a:cubicBezTo>
                      <a:pt x="957" y="815"/>
                      <a:pt x="957" y="815"/>
                      <a:pt x="957" y="815"/>
                    </a:cubicBezTo>
                    <a:cubicBezTo>
                      <a:pt x="941" y="815"/>
                      <a:pt x="941" y="815"/>
                      <a:pt x="941" y="815"/>
                    </a:cubicBezTo>
                    <a:cubicBezTo>
                      <a:pt x="941" y="798"/>
                      <a:pt x="941" y="798"/>
                      <a:pt x="941" y="798"/>
                    </a:cubicBezTo>
                    <a:cubicBezTo>
                      <a:pt x="941" y="789"/>
                      <a:pt x="933" y="782"/>
                      <a:pt x="924" y="782"/>
                    </a:cubicBezTo>
                    <a:cubicBezTo>
                      <a:pt x="915" y="782"/>
                      <a:pt x="908" y="789"/>
                      <a:pt x="908" y="798"/>
                    </a:cubicBezTo>
                    <a:cubicBezTo>
                      <a:pt x="908" y="815"/>
                      <a:pt x="908" y="815"/>
                      <a:pt x="908" y="815"/>
                    </a:cubicBezTo>
                    <a:cubicBezTo>
                      <a:pt x="891" y="815"/>
                      <a:pt x="891" y="815"/>
                      <a:pt x="891" y="815"/>
                    </a:cubicBezTo>
                    <a:cubicBezTo>
                      <a:pt x="891" y="482"/>
                      <a:pt x="891" y="482"/>
                      <a:pt x="891" y="482"/>
                    </a:cubicBezTo>
                    <a:cubicBezTo>
                      <a:pt x="900" y="485"/>
                      <a:pt x="909" y="488"/>
                      <a:pt x="918" y="488"/>
                    </a:cubicBezTo>
                    <a:cubicBezTo>
                      <a:pt x="936" y="488"/>
                      <a:pt x="953" y="480"/>
                      <a:pt x="966" y="466"/>
                    </a:cubicBezTo>
                    <a:cubicBezTo>
                      <a:pt x="979" y="453"/>
                      <a:pt x="985" y="435"/>
                      <a:pt x="984" y="416"/>
                    </a:cubicBezTo>
                    <a:cubicBezTo>
                      <a:pt x="982" y="398"/>
                      <a:pt x="973" y="381"/>
                      <a:pt x="958" y="370"/>
                    </a:cubicBezTo>
                    <a:cubicBezTo>
                      <a:pt x="540" y="42"/>
                      <a:pt x="540" y="42"/>
                      <a:pt x="540" y="42"/>
                    </a:cubicBezTo>
                    <a:cubicBezTo>
                      <a:pt x="495" y="0"/>
                      <a:pt x="495" y="0"/>
                      <a:pt x="495" y="0"/>
                    </a:cubicBezTo>
                    <a:cubicBezTo>
                      <a:pt x="451" y="41"/>
                      <a:pt x="451" y="41"/>
                      <a:pt x="451" y="41"/>
                    </a:cubicBezTo>
                    <a:cubicBezTo>
                      <a:pt x="32" y="370"/>
                      <a:pt x="32" y="370"/>
                      <a:pt x="32" y="370"/>
                    </a:cubicBezTo>
                    <a:cubicBezTo>
                      <a:pt x="17" y="381"/>
                      <a:pt x="8" y="398"/>
                      <a:pt x="6" y="416"/>
                    </a:cubicBezTo>
                    <a:cubicBezTo>
                      <a:pt x="5" y="435"/>
                      <a:pt x="11" y="453"/>
                      <a:pt x="24" y="466"/>
                    </a:cubicBezTo>
                    <a:cubicBezTo>
                      <a:pt x="44" y="488"/>
                      <a:pt x="74" y="493"/>
                      <a:pt x="99" y="482"/>
                    </a:cubicBezTo>
                    <a:cubicBezTo>
                      <a:pt x="99" y="815"/>
                      <a:pt x="99" y="815"/>
                      <a:pt x="99" y="815"/>
                    </a:cubicBezTo>
                    <a:cubicBezTo>
                      <a:pt x="83" y="815"/>
                      <a:pt x="83" y="815"/>
                      <a:pt x="83" y="815"/>
                    </a:cubicBezTo>
                    <a:cubicBezTo>
                      <a:pt x="83" y="799"/>
                      <a:pt x="83" y="799"/>
                      <a:pt x="83" y="799"/>
                    </a:cubicBezTo>
                    <a:cubicBezTo>
                      <a:pt x="83" y="789"/>
                      <a:pt x="75" y="782"/>
                      <a:pt x="66" y="782"/>
                    </a:cubicBezTo>
                    <a:cubicBezTo>
                      <a:pt x="57" y="782"/>
                      <a:pt x="50" y="789"/>
                      <a:pt x="50" y="799"/>
                    </a:cubicBezTo>
                    <a:cubicBezTo>
                      <a:pt x="50" y="815"/>
                      <a:pt x="50" y="815"/>
                      <a:pt x="50" y="815"/>
                    </a:cubicBezTo>
                    <a:cubicBezTo>
                      <a:pt x="33" y="815"/>
                      <a:pt x="33" y="815"/>
                      <a:pt x="33" y="815"/>
                    </a:cubicBezTo>
                    <a:cubicBezTo>
                      <a:pt x="33" y="799"/>
                      <a:pt x="33" y="799"/>
                      <a:pt x="33" y="799"/>
                    </a:cubicBezTo>
                    <a:cubicBezTo>
                      <a:pt x="33" y="789"/>
                      <a:pt x="26" y="782"/>
                      <a:pt x="17" y="782"/>
                    </a:cubicBezTo>
                    <a:cubicBezTo>
                      <a:pt x="7" y="782"/>
                      <a:pt x="0" y="789"/>
                      <a:pt x="0" y="799"/>
                    </a:cubicBezTo>
                    <a:cubicBezTo>
                      <a:pt x="0" y="947"/>
                      <a:pt x="0" y="947"/>
                      <a:pt x="0" y="947"/>
                    </a:cubicBezTo>
                    <a:cubicBezTo>
                      <a:pt x="0" y="956"/>
                      <a:pt x="7" y="964"/>
                      <a:pt x="17" y="964"/>
                    </a:cubicBezTo>
                    <a:cubicBezTo>
                      <a:pt x="26" y="964"/>
                      <a:pt x="33" y="956"/>
                      <a:pt x="33" y="947"/>
                    </a:cubicBezTo>
                    <a:cubicBezTo>
                      <a:pt x="33" y="931"/>
                      <a:pt x="33" y="931"/>
                      <a:pt x="33" y="931"/>
                    </a:cubicBezTo>
                    <a:cubicBezTo>
                      <a:pt x="50" y="931"/>
                      <a:pt x="50" y="931"/>
                      <a:pt x="50" y="931"/>
                    </a:cubicBezTo>
                    <a:cubicBezTo>
                      <a:pt x="50" y="947"/>
                      <a:pt x="50" y="947"/>
                      <a:pt x="50" y="947"/>
                    </a:cubicBezTo>
                    <a:cubicBezTo>
                      <a:pt x="50" y="956"/>
                      <a:pt x="57" y="964"/>
                      <a:pt x="66" y="964"/>
                    </a:cubicBezTo>
                    <a:cubicBezTo>
                      <a:pt x="75" y="964"/>
                      <a:pt x="83" y="956"/>
                      <a:pt x="83" y="947"/>
                    </a:cubicBezTo>
                    <a:cubicBezTo>
                      <a:pt x="83" y="931"/>
                      <a:pt x="83" y="931"/>
                      <a:pt x="83" y="931"/>
                    </a:cubicBezTo>
                    <a:cubicBezTo>
                      <a:pt x="99" y="931"/>
                      <a:pt x="99" y="931"/>
                      <a:pt x="99" y="931"/>
                    </a:cubicBezTo>
                    <a:cubicBezTo>
                      <a:pt x="99" y="964"/>
                      <a:pt x="99" y="964"/>
                      <a:pt x="99" y="964"/>
                    </a:cubicBezTo>
                    <a:cubicBezTo>
                      <a:pt x="528" y="964"/>
                      <a:pt x="528" y="964"/>
                      <a:pt x="528" y="964"/>
                    </a:cubicBezTo>
                    <a:cubicBezTo>
                      <a:pt x="759" y="964"/>
                      <a:pt x="759" y="964"/>
                      <a:pt x="759" y="964"/>
                    </a:cubicBezTo>
                    <a:cubicBezTo>
                      <a:pt x="891" y="964"/>
                      <a:pt x="891" y="964"/>
                      <a:pt x="891" y="964"/>
                    </a:cubicBezTo>
                    <a:cubicBezTo>
                      <a:pt x="891" y="931"/>
                      <a:pt x="891" y="931"/>
                      <a:pt x="891" y="931"/>
                    </a:cubicBezTo>
                    <a:cubicBezTo>
                      <a:pt x="908" y="931"/>
                      <a:pt x="908" y="931"/>
                      <a:pt x="908" y="931"/>
                    </a:cubicBezTo>
                    <a:cubicBezTo>
                      <a:pt x="908" y="947"/>
                      <a:pt x="908" y="947"/>
                      <a:pt x="908" y="947"/>
                    </a:cubicBezTo>
                    <a:cubicBezTo>
                      <a:pt x="908" y="956"/>
                      <a:pt x="915" y="964"/>
                      <a:pt x="924" y="964"/>
                    </a:cubicBezTo>
                    <a:cubicBezTo>
                      <a:pt x="933" y="964"/>
                      <a:pt x="941" y="956"/>
                      <a:pt x="941" y="947"/>
                    </a:cubicBezTo>
                    <a:cubicBezTo>
                      <a:pt x="941" y="931"/>
                      <a:pt x="941" y="931"/>
                      <a:pt x="941" y="931"/>
                    </a:cubicBezTo>
                    <a:cubicBezTo>
                      <a:pt x="957" y="931"/>
                      <a:pt x="957" y="931"/>
                      <a:pt x="957" y="931"/>
                    </a:cubicBezTo>
                    <a:cubicBezTo>
                      <a:pt x="957" y="947"/>
                      <a:pt x="957" y="947"/>
                      <a:pt x="957" y="947"/>
                    </a:cubicBezTo>
                    <a:cubicBezTo>
                      <a:pt x="957" y="956"/>
                      <a:pt x="964" y="964"/>
                      <a:pt x="974" y="964"/>
                    </a:cubicBezTo>
                    <a:cubicBezTo>
                      <a:pt x="983" y="964"/>
                      <a:pt x="990" y="956"/>
                      <a:pt x="990" y="947"/>
                    </a:cubicBezTo>
                    <a:cubicBezTo>
                      <a:pt x="990" y="799"/>
                      <a:pt x="990" y="799"/>
                      <a:pt x="990" y="799"/>
                    </a:cubicBezTo>
                    <a:cubicBezTo>
                      <a:pt x="990" y="789"/>
                      <a:pt x="983" y="782"/>
                      <a:pt x="974" y="782"/>
                    </a:cubicBezTo>
                    <a:close/>
                    <a:moveTo>
                      <a:pt x="48" y="444"/>
                    </a:moveTo>
                    <a:cubicBezTo>
                      <a:pt x="42" y="437"/>
                      <a:pt x="39" y="428"/>
                      <a:pt x="39" y="419"/>
                    </a:cubicBezTo>
                    <a:cubicBezTo>
                      <a:pt x="40" y="410"/>
                      <a:pt x="45" y="401"/>
                      <a:pt x="52" y="396"/>
                    </a:cubicBezTo>
                    <a:cubicBezTo>
                      <a:pt x="473" y="66"/>
                      <a:pt x="473" y="66"/>
                      <a:pt x="473" y="66"/>
                    </a:cubicBezTo>
                    <a:cubicBezTo>
                      <a:pt x="495" y="46"/>
                      <a:pt x="495" y="46"/>
                      <a:pt x="495" y="46"/>
                    </a:cubicBezTo>
                    <a:cubicBezTo>
                      <a:pt x="519" y="67"/>
                      <a:pt x="519" y="67"/>
                      <a:pt x="519" y="67"/>
                    </a:cubicBezTo>
                    <a:cubicBezTo>
                      <a:pt x="938" y="396"/>
                      <a:pt x="938" y="396"/>
                      <a:pt x="938" y="396"/>
                    </a:cubicBezTo>
                    <a:cubicBezTo>
                      <a:pt x="945" y="401"/>
                      <a:pt x="950" y="410"/>
                      <a:pt x="951" y="419"/>
                    </a:cubicBezTo>
                    <a:cubicBezTo>
                      <a:pt x="951" y="428"/>
                      <a:pt x="948" y="437"/>
                      <a:pt x="942" y="444"/>
                    </a:cubicBezTo>
                    <a:cubicBezTo>
                      <a:pt x="930" y="457"/>
                      <a:pt x="911" y="458"/>
                      <a:pt x="898" y="448"/>
                    </a:cubicBezTo>
                    <a:cubicBezTo>
                      <a:pt x="891" y="443"/>
                      <a:pt x="891" y="443"/>
                      <a:pt x="891" y="443"/>
                    </a:cubicBezTo>
                    <a:cubicBezTo>
                      <a:pt x="495" y="137"/>
                      <a:pt x="495" y="137"/>
                      <a:pt x="495" y="137"/>
                    </a:cubicBezTo>
                    <a:cubicBezTo>
                      <a:pt x="105" y="438"/>
                      <a:pt x="105" y="438"/>
                      <a:pt x="105" y="438"/>
                    </a:cubicBezTo>
                    <a:cubicBezTo>
                      <a:pt x="105" y="438"/>
                      <a:pt x="105" y="438"/>
                      <a:pt x="105" y="438"/>
                    </a:cubicBezTo>
                    <a:cubicBezTo>
                      <a:pt x="92" y="448"/>
                      <a:pt x="92" y="448"/>
                      <a:pt x="92" y="448"/>
                    </a:cubicBezTo>
                    <a:cubicBezTo>
                      <a:pt x="79" y="458"/>
                      <a:pt x="60" y="457"/>
                      <a:pt x="48" y="444"/>
                    </a:cubicBezTo>
                    <a:close/>
                    <a:moveTo>
                      <a:pt x="33" y="897"/>
                    </a:moveTo>
                    <a:cubicBezTo>
                      <a:pt x="33" y="848"/>
                      <a:pt x="33" y="848"/>
                      <a:pt x="33" y="848"/>
                    </a:cubicBezTo>
                    <a:cubicBezTo>
                      <a:pt x="50" y="848"/>
                      <a:pt x="50" y="848"/>
                      <a:pt x="50" y="848"/>
                    </a:cubicBezTo>
                    <a:cubicBezTo>
                      <a:pt x="50" y="897"/>
                      <a:pt x="50" y="897"/>
                      <a:pt x="50" y="897"/>
                    </a:cubicBezTo>
                    <a:lnTo>
                      <a:pt x="33" y="897"/>
                    </a:lnTo>
                    <a:close/>
                    <a:moveTo>
                      <a:pt x="83" y="897"/>
                    </a:moveTo>
                    <a:cubicBezTo>
                      <a:pt x="83" y="848"/>
                      <a:pt x="83" y="848"/>
                      <a:pt x="83" y="848"/>
                    </a:cubicBezTo>
                    <a:cubicBezTo>
                      <a:pt x="99" y="848"/>
                      <a:pt x="99" y="848"/>
                      <a:pt x="99" y="848"/>
                    </a:cubicBezTo>
                    <a:cubicBezTo>
                      <a:pt x="99" y="897"/>
                      <a:pt x="99" y="897"/>
                      <a:pt x="99" y="897"/>
                    </a:cubicBezTo>
                    <a:lnTo>
                      <a:pt x="83" y="897"/>
                    </a:lnTo>
                    <a:close/>
                    <a:moveTo>
                      <a:pt x="561" y="930"/>
                    </a:moveTo>
                    <a:cubicBezTo>
                      <a:pt x="561" y="683"/>
                      <a:pt x="561" y="683"/>
                      <a:pt x="561" y="683"/>
                    </a:cubicBezTo>
                    <a:cubicBezTo>
                      <a:pt x="726" y="683"/>
                      <a:pt x="726" y="683"/>
                      <a:pt x="726" y="683"/>
                    </a:cubicBezTo>
                    <a:cubicBezTo>
                      <a:pt x="726" y="930"/>
                      <a:pt x="726" y="930"/>
                      <a:pt x="726" y="930"/>
                    </a:cubicBezTo>
                    <a:lnTo>
                      <a:pt x="561" y="930"/>
                    </a:lnTo>
                    <a:close/>
                    <a:moveTo>
                      <a:pt x="858" y="930"/>
                    </a:moveTo>
                    <a:cubicBezTo>
                      <a:pt x="759" y="930"/>
                      <a:pt x="759" y="930"/>
                      <a:pt x="759" y="930"/>
                    </a:cubicBezTo>
                    <a:cubicBezTo>
                      <a:pt x="759" y="650"/>
                      <a:pt x="759" y="650"/>
                      <a:pt x="759" y="650"/>
                    </a:cubicBezTo>
                    <a:cubicBezTo>
                      <a:pt x="528" y="650"/>
                      <a:pt x="528" y="650"/>
                      <a:pt x="528" y="650"/>
                    </a:cubicBezTo>
                    <a:cubicBezTo>
                      <a:pt x="528" y="930"/>
                      <a:pt x="528" y="930"/>
                      <a:pt x="528" y="930"/>
                    </a:cubicBezTo>
                    <a:cubicBezTo>
                      <a:pt x="132" y="930"/>
                      <a:pt x="132" y="930"/>
                      <a:pt x="132" y="930"/>
                    </a:cubicBezTo>
                    <a:cubicBezTo>
                      <a:pt x="132" y="459"/>
                      <a:pt x="132" y="459"/>
                      <a:pt x="132" y="459"/>
                    </a:cubicBezTo>
                    <a:cubicBezTo>
                      <a:pt x="495" y="179"/>
                      <a:pt x="495" y="179"/>
                      <a:pt x="495" y="179"/>
                    </a:cubicBezTo>
                    <a:cubicBezTo>
                      <a:pt x="858" y="459"/>
                      <a:pt x="858" y="459"/>
                      <a:pt x="858" y="459"/>
                    </a:cubicBezTo>
                    <a:lnTo>
                      <a:pt x="858" y="930"/>
                    </a:lnTo>
                    <a:close/>
                    <a:moveTo>
                      <a:pt x="891" y="897"/>
                    </a:moveTo>
                    <a:cubicBezTo>
                      <a:pt x="891" y="848"/>
                      <a:pt x="891" y="848"/>
                      <a:pt x="891" y="848"/>
                    </a:cubicBezTo>
                    <a:cubicBezTo>
                      <a:pt x="908" y="848"/>
                      <a:pt x="908" y="848"/>
                      <a:pt x="908" y="848"/>
                    </a:cubicBezTo>
                    <a:cubicBezTo>
                      <a:pt x="908" y="897"/>
                      <a:pt x="908" y="897"/>
                      <a:pt x="908" y="897"/>
                    </a:cubicBezTo>
                    <a:lnTo>
                      <a:pt x="891" y="897"/>
                    </a:lnTo>
                    <a:close/>
                    <a:moveTo>
                      <a:pt x="941" y="897"/>
                    </a:moveTo>
                    <a:cubicBezTo>
                      <a:pt x="941" y="848"/>
                      <a:pt x="941" y="848"/>
                      <a:pt x="941" y="848"/>
                    </a:cubicBezTo>
                    <a:cubicBezTo>
                      <a:pt x="957" y="848"/>
                      <a:pt x="957" y="848"/>
                      <a:pt x="957" y="848"/>
                    </a:cubicBezTo>
                    <a:cubicBezTo>
                      <a:pt x="957" y="897"/>
                      <a:pt x="957" y="897"/>
                      <a:pt x="957" y="897"/>
                    </a:cubicBezTo>
                    <a:lnTo>
                      <a:pt x="941" y="897"/>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grpSp>
        <p:nvGrpSpPr>
          <p:cNvPr id="82" name="Group 81">
            <a:extLst>
              <a:ext uri="{FF2B5EF4-FFF2-40B4-BE49-F238E27FC236}">
                <a16:creationId xmlns:a16="http://schemas.microsoft.com/office/drawing/2014/main" id="{E4EA9B86-BFED-4836-EFA0-2AF502A32587}"/>
              </a:ext>
            </a:extLst>
          </p:cNvPr>
          <p:cNvGrpSpPr/>
          <p:nvPr/>
        </p:nvGrpSpPr>
        <p:grpSpPr>
          <a:xfrm>
            <a:off x="6715288" y="4351434"/>
            <a:ext cx="2517685" cy="365181"/>
            <a:chOff x="953594" y="5614970"/>
            <a:chExt cx="2517685" cy="365181"/>
          </a:xfrm>
        </p:grpSpPr>
        <p:sp>
          <p:nvSpPr>
            <p:cNvPr id="83" name="Rectangle: Rounded Corners 82">
              <a:extLst>
                <a:ext uri="{FF2B5EF4-FFF2-40B4-BE49-F238E27FC236}">
                  <a16:creationId xmlns:a16="http://schemas.microsoft.com/office/drawing/2014/main" id="{652D9887-CEC9-B9E6-9013-D20C568BD98E}"/>
                </a:ext>
              </a:extLst>
            </p:cNvPr>
            <p:cNvSpPr/>
            <p:nvPr/>
          </p:nvSpPr>
          <p:spPr>
            <a:xfrm>
              <a:off x="1024467" y="5671395"/>
              <a:ext cx="2446812" cy="269086"/>
            </a:xfrm>
            <a:prstGeom prst="roundRect">
              <a:avLst>
                <a:gd name="adj" fmla="val 50000"/>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200" b="1" dirty="0">
                  <a:solidFill>
                    <a:schemeClr val="tx1"/>
                  </a:solidFill>
                </a:rPr>
                <a:t>Craft &amp; Premium Import</a:t>
              </a:r>
            </a:p>
          </p:txBody>
        </p:sp>
        <p:sp>
          <p:nvSpPr>
            <p:cNvPr id="84" name="Oval 83">
              <a:extLst>
                <a:ext uri="{FF2B5EF4-FFF2-40B4-BE49-F238E27FC236}">
                  <a16:creationId xmlns:a16="http://schemas.microsoft.com/office/drawing/2014/main" id="{FB7B4DAE-54C6-98C5-5722-122A20833C8E}"/>
                </a:ext>
              </a:extLst>
            </p:cNvPr>
            <p:cNvSpPr/>
            <p:nvPr/>
          </p:nvSpPr>
          <p:spPr>
            <a:xfrm>
              <a:off x="953594" y="5614970"/>
              <a:ext cx="365181" cy="365181"/>
            </a:xfrm>
            <a:prstGeom prst="ellipse">
              <a:avLst/>
            </a:prstGeom>
            <a:solidFill>
              <a:srgbClr val="FDCC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87" name="Group 86">
            <a:extLst>
              <a:ext uri="{FF2B5EF4-FFF2-40B4-BE49-F238E27FC236}">
                <a16:creationId xmlns:a16="http://schemas.microsoft.com/office/drawing/2014/main" id="{7429AFBC-FD93-7A44-5A22-75F21901680F}"/>
              </a:ext>
            </a:extLst>
          </p:cNvPr>
          <p:cNvGrpSpPr/>
          <p:nvPr/>
        </p:nvGrpSpPr>
        <p:grpSpPr>
          <a:xfrm>
            <a:off x="6802455" y="4443358"/>
            <a:ext cx="197932" cy="220971"/>
            <a:chOff x="7586346" y="3143251"/>
            <a:chExt cx="300038" cy="334963"/>
          </a:xfrm>
          <a:solidFill>
            <a:schemeClr val="bg1"/>
          </a:solidFill>
        </p:grpSpPr>
        <p:sp>
          <p:nvSpPr>
            <p:cNvPr id="88" name="Freeform 582">
              <a:extLst>
                <a:ext uri="{FF2B5EF4-FFF2-40B4-BE49-F238E27FC236}">
                  <a16:creationId xmlns:a16="http://schemas.microsoft.com/office/drawing/2014/main" id="{BA61CABF-349D-5600-9064-3E7F19BA6C0D}"/>
                </a:ext>
              </a:extLst>
            </p:cNvPr>
            <p:cNvSpPr>
              <a:spLocks noEditPoints="1"/>
            </p:cNvSpPr>
            <p:nvPr/>
          </p:nvSpPr>
          <p:spPr bwMode="auto">
            <a:xfrm>
              <a:off x="7586346" y="3143251"/>
              <a:ext cx="300038" cy="334963"/>
            </a:xfrm>
            <a:custGeom>
              <a:avLst/>
              <a:gdLst>
                <a:gd name="T0" fmla="*/ 430 w 826"/>
                <a:gd name="T1" fmla="*/ 700 h 927"/>
                <a:gd name="T2" fmla="*/ 497 w 826"/>
                <a:gd name="T3" fmla="*/ 846 h 927"/>
                <a:gd name="T4" fmla="*/ 365 w 826"/>
                <a:gd name="T5" fmla="*/ 909 h 927"/>
                <a:gd name="T6" fmla="*/ 300 w 826"/>
                <a:gd name="T7" fmla="*/ 847 h 927"/>
                <a:gd name="T8" fmla="*/ 302 w 826"/>
                <a:gd name="T9" fmla="*/ 757 h 927"/>
                <a:gd name="T10" fmla="*/ 0 w 826"/>
                <a:gd name="T11" fmla="*/ 636 h 927"/>
                <a:gd name="T12" fmla="*/ 14 w 826"/>
                <a:gd name="T13" fmla="*/ 600 h 927"/>
                <a:gd name="T14" fmla="*/ 22 w 826"/>
                <a:gd name="T15" fmla="*/ 603 h 927"/>
                <a:gd name="T16" fmla="*/ 318 w 826"/>
                <a:gd name="T17" fmla="*/ 722 h 927"/>
                <a:gd name="T18" fmla="*/ 332 w 826"/>
                <a:gd name="T19" fmla="*/ 720 h 927"/>
                <a:gd name="T20" fmla="*/ 382 w 826"/>
                <a:gd name="T21" fmla="*/ 698 h 927"/>
                <a:gd name="T22" fmla="*/ 393 w 826"/>
                <a:gd name="T23" fmla="*/ 689 h 927"/>
                <a:gd name="T24" fmla="*/ 596 w 826"/>
                <a:gd name="T25" fmla="*/ 143 h 927"/>
                <a:gd name="T26" fmla="*/ 608 w 826"/>
                <a:gd name="T27" fmla="*/ 128 h 927"/>
                <a:gd name="T28" fmla="*/ 795 w 826"/>
                <a:gd name="T29" fmla="*/ 6 h 927"/>
                <a:gd name="T30" fmla="*/ 805 w 826"/>
                <a:gd name="T31" fmla="*/ 0 h 927"/>
                <a:gd name="T32" fmla="*/ 826 w 826"/>
                <a:gd name="T33" fmla="*/ 33 h 927"/>
                <a:gd name="T34" fmla="*/ 817 w 826"/>
                <a:gd name="T35" fmla="*/ 39 h 927"/>
                <a:gd name="T36" fmla="*/ 637 w 826"/>
                <a:gd name="T37" fmla="*/ 155 h 927"/>
                <a:gd name="T38" fmla="*/ 628 w 826"/>
                <a:gd name="T39" fmla="*/ 166 h 927"/>
                <a:gd name="T40" fmla="*/ 432 w 826"/>
                <a:gd name="T41" fmla="*/ 694 h 927"/>
                <a:gd name="T42" fmla="*/ 430 w 826"/>
                <a:gd name="T43" fmla="*/ 700 h 927"/>
                <a:gd name="T44" fmla="*/ 398 w 826"/>
                <a:gd name="T45" fmla="*/ 875 h 927"/>
                <a:gd name="T46" fmla="*/ 467 w 826"/>
                <a:gd name="T47" fmla="*/ 805 h 927"/>
                <a:gd name="T48" fmla="*/ 398 w 826"/>
                <a:gd name="T49" fmla="*/ 736 h 927"/>
                <a:gd name="T50" fmla="*/ 330 w 826"/>
                <a:gd name="T51" fmla="*/ 805 h 927"/>
                <a:gd name="T52" fmla="*/ 398 w 826"/>
                <a:gd name="T53" fmla="*/ 875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6" h="927">
                  <a:moveTo>
                    <a:pt x="430" y="700"/>
                  </a:moveTo>
                  <a:cubicBezTo>
                    <a:pt x="498" y="725"/>
                    <a:pt x="517" y="794"/>
                    <a:pt x="497" y="846"/>
                  </a:cubicBezTo>
                  <a:cubicBezTo>
                    <a:pt x="476" y="899"/>
                    <a:pt x="418" y="927"/>
                    <a:pt x="365" y="909"/>
                  </a:cubicBezTo>
                  <a:cubicBezTo>
                    <a:pt x="334" y="898"/>
                    <a:pt x="312" y="878"/>
                    <a:pt x="300" y="847"/>
                  </a:cubicBezTo>
                  <a:cubicBezTo>
                    <a:pt x="288" y="818"/>
                    <a:pt x="289" y="788"/>
                    <a:pt x="302" y="757"/>
                  </a:cubicBezTo>
                  <a:cubicBezTo>
                    <a:pt x="201" y="717"/>
                    <a:pt x="101" y="677"/>
                    <a:pt x="0" y="636"/>
                  </a:cubicBezTo>
                  <a:cubicBezTo>
                    <a:pt x="5" y="624"/>
                    <a:pt x="9" y="612"/>
                    <a:pt x="14" y="600"/>
                  </a:cubicBezTo>
                  <a:cubicBezTo>
                    <a:pt x="17" y="601"/>
                    <a:pt x="19" y="602"/>
                    <a:pt x="22" y="603"/>
                  </a:cubicBezTo>
                  <a:cubicBezTo>
                    <a:pt x="121" y="642"/>
                    <a:pt x="219" y="682"/>
                    <a:pt x="318" y="722"/>
                  </a:cubicBezTo>
                  <a:cubicBezTo>
                    <a:pt x="324" y="724"/>
                    <a:pt x="327" y="724"/>
                    <a:pt x="332" y="720"/>
                  </a:cubicBezTo>
                  <a:cubicBezTo>
                    <a:pt x="347" y="708"/>
                    <a:pt x="363" y="700"/>
                    <a:pt x="382" y="698"/>
                  </a:cubicBezTo>
                  <a:cubicBezTo>
                    <a:pt x="387" y="697"/>
                    <a:pt x="391" y="695"/>
                    <a:pt x="393" y="689"/>
                  </a:cubicBezTo>
                  <a:cubicBezTo>
                    <a:pt x="460" y="507"/>
                    <a:pt x="528" y="325"/>
                    <a:pt x="596" y="143"/>
                  </a:cubicBezTo>
                  <a:cubicBezTo>
                    <a:pt x="598" y="137"/>
                    <a:pt x="602" y="132"/>
                    <a:pt x="608" y="128"/>
                  </a:cubicBezTo>
                  <a:cubicBezTo>
                    <a:pt x="670" y="88"/>
                    <a:pt x="733" y="47"/>
                    <a:pt x="795" y="6"/>
                  </a:cubicBezTo>
                  <a:cubicBezTo>
                    <a:pt x="798" y="4"/>
                    <a:pt x="801" y="2"/>
                    <a:pt x="805" y="0"/>
                  </a:cubicBezTo>
                  <a:cubicBezTo>
                    <a:pt x="812" y="11"/>
                    <a:pt x="819" y="21"/>
                    <a:pt x="826" y="33"/>
                  </a:cubicBezTo>
                  <a:cubicBezTo>
                    <a:pt x="823" y="35"/>
                    <a:pt x="820" y="37"/>
                    <a:pt x="817" y="39"/>
                  </a:cubicBezTo>
                  <a:cubicBezTo>
                    <a:pt x="757" y="78"/>
                    <a:pt x="697" y="116"/>
                    <a:pt x="637" y="155"/>
                  </a:cubicBezTo>
                  <a:cubicBezTo>
                    <a:pt x="634" y="158"/>
                    <a:pt x="630" y="162"/>
                    <a:pt x="628" y="166"/>
                  </a:cubicBezTo>
                  <a:cubicBezTo>
                    <a:pt x="563" y="342"/>
                    <a:pt x="497" y="518"/>
                    <a:pt x="432" y="694"/>
                  </a:cubicBezTo>
                  <a:cubicBezTo>
                    <a:pt x="431" y="696"/>
                    <a:pt x="431" y="698"/>
                    <a:pt x="430" y="700"/>
                  </a:cubicBezTo>
                  <a:moveTo>
                    <a:pt x="398" y="875"/>
                  </a:moveTo>
                  <a:cubicBezTo>
                    <a:pt x="436" y="875"/>
                    <a:pt x="467" y="844"/>
                    <a:pt x="467" y="805"/>
                  </a:cubicBezTo>
                  <a:cubicBezTo>
                    <a:pt x="467" y="766"/>
                    <a:pt x="436" y="736"/>
                    <a:pt x="398" y="736"/>
                  </a:cubicBezTo>
                  <a:cubicBezTo>
                    <a:pt x="361" y="735"/>
                    <a:pt x="330" y="767"/>
                    <a:pt x="330" y="805"/>
                  </a:cubicBezTo>
                  <a:cubicBezTo>
                    <a:pt x="330" y="844"/>
                    <a:pt x="360" y="875"/>
                    <a:pt x="398" y="875"/>
                  </a:cubicBezTo>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89" name="Freeform 583">
              <a:extLst>
                <a:ext uri="{FF2B5EF4-FFF2-40B4-BE49-F238E27FC236}">
                  <a16:creationId xmlns:a16="http://schemas.microsoft.com/office/drawing/2014/main" id="{3698CA81-E680-DA23-D9EB-A6435F0AD5B5}"/>
                </a:ext>
              </a:extLst>
            </p:cNvPr>
            <p:cNvSpPr>
              <a:spLocks noEditPoints="1"/>
            </p:cNvSpPr>
            <p:nvPr/>
          </p:nvSpPr>
          <p:spPr bwMode="auto">
            <a:xfrm>
              <a:off x="7602221" y="3233739"/>
              <a:ext cx="157163" cy="155575"/>
            </a:xfrm>
            <a:custGeom>
              <a:avLst/>
              <a:gdLst>
                <a:gd name="T0" fmla="*/ 126 w 433"/>
                <a:gd name="T1" fmla="*/ 0 h 426"/>
                <a:gd name="T2" fmla="*/ 135 w 433"/>
                <a:gd name="T3" fmla="*/ 3 h 426"/>
                <a:gd name="T4" fmla="*/ 415 w 433"/>
                <a:gd name="T5" fmla="*/ 115 h 426"/>
                <a:gd name="T6" fmla="*/ 428 w 433"/>
                <a:gd name="T7" fmla="*/ 144 h 426"/>
                <a:gd name="T8" fmla="*/ 327 w 433"/>
                <a:gd name="T9" fmla="*/ 409 h 426"/>
                <a:gd name="T10" fmla="*/ 300 w 433"/>
                <a:gd name="T11" fmla="*/ 421 h 426"/>
                <a:gd name="T12" fmla="*/ 20 w 433"/>
                <a:gd name="T13" fmla="*/ 312 h 426"/>
                <a:gd name="T14" fmla="*/ 6 w 433"/>
                <a:gd name="T15" fmla="*/ 280 h 426"/>
                <a:gd name="T16" fmla="*/ 106 w 433"/>
                <a:gd name="T17" fmla="*/ 17 h 426"/>
                <a:gd name="T18" fmla="*/ 126 w 433"/>
                <a:gd name="T19" fmla="*/ 0 h 426"/>
                <a:gd name="T20" fmla="*/ 134 w 433"/>
                <a:gd name="T21" fmla="*/ 43 h 426"/>
                <a:gd name="T22" fmla="*/ 45 w 433"/>
                <a:gd name="T23" fmla="*/ 280 h 426"/>
                <a:gd name="T24" fmla="*/ 297 w 433"/>
                <a:gd name="T25" fmla="*/ 379 h 426"/>
                <a:gd name="T26" fmla="*/ 387 w 433"/>
                <a:gd name="T27" fmla="*/ 144 h 426"/>
                <a:gd name="T28" fmla="*/ 134 w 433"/>
                <a:gd name="T29" fmla="*/ 4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3" h="426">
                  <a:moveTo>
                    <a:pt x="126" y="0"/>
                  </a:moveTo>
                  <a:cubicBezTo>
                    <a:pt x="129" y="1"/>
                    <a:pt x="132" y="1"/>
                    <a:pt x="135" y="3"/>
                  </a:cubicBezTo>
                  <a:cubicBezTo>
                    <a:pt x="228" y="40"/>
                    <a:pt x="322" y="77"/>
                    <a:pt x="415" y="115"/>
                  </a:cubicBezTo>
                  <a:cubicBezTo>
                    <a:pt x="429" y="120"/>
                    <a:pt x="433" y="130"/>
                    <a:pt x="428" y="144"/>
                  </a:cubicBezTo>
                  <a:cubicBezTo>
                    <a:pt x="395" y="232"/>
                    <a:pt x="361" y="320"/>
                    <a:pt x="327" y="409"/>
                  </a:cubicBezTo>
                  <a:cubicBezTo>
                    <a:pt x="322" y="422"/>
                    <a:pt x="312" y="426"/>
                    <a:pt x="300" y="421"/>
                  </a:cubicBezTo>
                  <a:cubicBezTo>
                    <a:pt x="206" y="385"/>
                    <a:pt x="113" y="348"/>
                    <a:pt x="20" y="312"/>
                  </a:cubicBezTo>
                  <a:cubicBezTo>
                    <a:pt x="3" y="305"/>
                    <a:pt x="0" y="297"/>
                    <a:pt x="6" y="280"/>
                  </a:cubicBezTo>
                  <a:cubicBezTo>
                    <a:pt x="39" y="192"/>
                    <a:pt x="72" y="105"/>
                    <a:pt x="106" y="17"/>
                  </a:cubicBezTo>
                  <a:cubicBezTo>
                    <a:pt x="109" y="7"/>
                    <a:pt x="115" y="1"/>
                    <a:pt x="126" y="0"/>
                  </a:cubicBezTo>
                  <a:moveTo>
                    <a:pt x="134" y="43"/>
                  </a:moveTo>
                  <a:cubicBezTo>
                    <a:pt x="104" y="122"/>
                    <a:pt x="74" y="201"/>
                    <a:pt x="45" y="280"/>
                  </a:cubicBezTo>
                  <a:cubicBezTo>
                    <a:pt x="129" y="313"/>
                    <a:pt x="213" y="346"/>
                    <a:pt x="297" y="379"/>
                  </a:cubicBezTo>
                  <a:cubicBezTo>
                    <a:pt x="327" y="300"/>
                    <a:pt x="357" y="222"/>
                    <a:pt x="387" y="144"/>
                  </a:cubicBezTo>
                  <a:cubicBezTo>
                    <a:pt x="302" y="110"/>
                    <a:pt x="219" y="77"/>
                    <a:pt x="134" y="43"/>
                  </a:cubicBezTo>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0" name="Freeform 584">
              <a:extLst>
                <a:ext uri="{FF2B5EF4-FFF2-40B4-BE49-F238E27FC236}">
                  <a16:creationId xmlns:a16="http://schemas.microsoft.com/office/drawing/2014/main" id="{0D752EB0-2782-0101-51B8-4F077990F86F}"/>
                </a:ext>
              </a:extLst>
            </p:cNvPr>
            <p:cNvSpPr>
              <a:spLocks noEditPoints="1"/>
            </p:cNvSpPr>
            <p:nvPr/>
          </p:nvSpPr>
          <p:spPr bwMode="auto">
            <a:xfrm>
              <a:off x="7648258" y="3162301"/>
              <a:ext cx="138113" cy="104775"/>
            </a:xfrm>
            <a:custGeom>
              <a:avLst/>
              <a:gdLst>
                <a:gd name="T0" fmla="*/ 308 w 381"/>
                <a:gd name="T1" fmla="*/ 286 h 286"/>
                <a:gd name="T2" fmla="*/ 301 w 381"/>
                <a:gd name="T3" fmla="*/ 284 h 286"/>
                <a:gd name="T4" fmla="*/ 20 w 381"/>
                <a:gd name="T5" fmla="*/ 172 h 286"/>
                <a:gd name="T6" fmla="*/ 6 w 381"/>
                <a:gd name="T7" fmla="*/ 141 h 286"/>
                <a:gd name="T8" fmla="*/ 53 w 381"/>
                <a:gd name="T9" fmla="*/ 20 h 286"/>
                <a:gd name="T10" fmla="*/ 84 w 381"/>
                <a:gd name="T11" fmla="*/ 6 h 286"/>
                <a:gd name="T12" fmla="*/ 360 w 381"/>
                <a:gd name="T13" fmla="*/ 116 h 286"/>
                <a:gd name="T14" fmla="*/ 374 w 381"/>
                <a:gd name="T15" fmla="*/ 149 h 286"/>
                <a:gd name="T16" fmla="*/ 327 w 381"/>
                <a:gd name="T17" fmla="*/ 272 h 286"/>
                <a:gd name="T18" fmla="*/ 308 w 381"/>
                <a:gd name="T19" fmla="*/ 286 h 286"/>
                <a:gd name="T20" fmla="*/ 47 w 381"/>
                <a:gd name="T21" fmla="*/ 142 h 286"/>
                <a:gd name="T22" fmla="*/ 300 w 381"/>
                <a:gd name="T23" fmla="*/ 243 h 286"/>
                <a:gd name="T24" fmla="*/ 334 w 381"/>
                <a:gd name="T25" fmla="*/ 150 h 286"/>
                <a:gd name="T26" fmla="*/ 81 w 381"/>
                <a:gd name="T27" fmla="*/ 49 h 286"/>
                <a:gd name="T28" fmla="*/ 47 w 381"/>
                <a:gd name="T29" fmla="*/ 14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286">
                  <a:moveTo>
                    <a:pt x="308" y="286"/>
                  </a:moveTo>
                  <a:cubicBezTo>
                    <a:pt x="306" y="286"/>
                    <a:pt x="304" y="285"/>
                    <a:pt x="301" y="284"/>
                  </a:cubicBezTo>
                  <a:cubicBezTo>
                    <a:pt x="207" y="247"/>
                    <a:pt x="114" y="209"/>
                    <a:pt x="20" y="172"/>
                  </a:cubicBezTo>
                  <a:cubicBezTo>
                    <a:pt x="4" y="166"/>
                    <a:pt x="0" y="156"/>
                    <a:pt x="6" y="141"/>
                  </a:cubicBezTo>
                  <a:cubicBezTo>
                    <a:pt x="22" y="100"/>
                    <a:pt x="37" y="60"/>
                    <a:pt x="53" y="20"/>
                  </a:cubicBezTo>
                  <a:cubicBezTo>
                    <a:pt x="59" y="4"/>
                    <a:pt x="69" y="0"/>
                    <a:pt x="84" y="6"/>
                  </a:cubicBezTo>
                  <a:cubicBezTo>
                    <a:pt x="176" y="43"/>
                    <a:pt x="268" y="79"/>
                    <a:pt x="360" y="116"/>
                  </a:cubicBezTo>
                  <a:cubicBezTo>
                    <a:pt x="377" y="123"/>
                    <a:pt x="381" y="132"/>
                    <a:pt x="374" y="149"/>
                  </a:cubicBezTo>
                  <a:cubicBezTo>
                    <a:pt x="358" y="190"/>
                    <a:pt x="342" y="231"/>
                    <a:pt x="327" y="272"/>
                  </a:cubicBezTo>
                  <a:cubicBezTo>
                    <a:pt x="323" y="281"/>
                    <a:pt x="318" y="286"/>
                    <a:pt x="308" y="286"/>
                  </a:cubicBezTo>
                  <a:moveTo>
                    <a:pt x="47" y="142"/>
                  </a:moveTo>
                  <a:cubicBezTo>
                    <a:pt x="132" y="176"/>
                    <a:pt x="215" y="209"/>
                    <a:pt x="300" y="243"/>
                  </a:cubicBezTo>
                  <a:cubicBezTo>
                    <a:pt x="311" y="212"/>
                    <a:pt x="322" y="181"/>
                    <a:pt x="334" y="150"/>
                  </a:cubicBezTo>
                  <a:cubicBezTo>
                    <a:pt x="249" y="116"/>
                    <a:pt x="166" y="83"/>
                    <a:pt x="81" y="49"/>
                  </a:cubicBezTo>
                  <a:cubicBezTo>
                    <a:pt x="70" y="80"/>
                    <a:pt x="59" y="111"/>
                    <a:pt x="47" y="142"/>
                  </a:cubicBezTo>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91" name="Isosceles Triangle 90">
            <a:extLst>
              <a:ext uri="{FF2B5EF4-FFF2-40B4-BE49-F238E27FC236}">
                <a16:creationId xmlns:a16="http://schemas.microsoft.com/office/drawing/2014/main" id="{74682DB9-E593-C6A3-391A-1359EB21D6C0}"/>
              </a:ext>
            </a:extLst>
          </p:cNvPr>
          <p:cNvSpPr/>
          <p:nvPr/>
        </p:nvSpPr>
        <p:spPr>
          <a:xfrm rot="10800000" flipV="1">
            <a:off x="8766096" y="4064614"/>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a:extLst>
              <a:ext uri="{FF2B5EF4-FFF2-40B4-BE49-F238E27FC236}">
                <a16:creationId xmlns:a16="http://schemas.microsoft.com/office/drawing/2014/main" id="{5236059F-AFE7-6133-3A1F-93184DF8A74E}"/>
              </a:ext>
            </a:extLst>
          </p:cNvPr>
          <p:cNvSpPr/>
          <p:nvPr/>
        </p:nvSpPr>
        <p:spPr>
          <a:xfrm rot="10800000" flipV="1">
            <a:off x="9243446" y="4490287"/>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FD6D340-FE95-2E63-6301-ABB4D6518202}"/>
              </a:ext>
            </a:extLst>
          </p:cNvPr>
          <p:cNvGrpSpPr/>
          <p:nvPr/>
        </p:nvGrpSpPr>
        <p:grpSpPr>
          <a:xfrm>
            <a:off x="9390906" y="3953780"/>
            <a:ext cx="1528524" cy="365181"/>
            <a:chOff x="9390906" y="3924905"/>
            <a:chExt cx="1528524" cy="365181"/>
          </a:xfrm>
        </p:grpSpPr>
        <p:grpSp>
          <p:nvGrpSpPr>
            <p:cNvPr id="79" name="Group 78">
              <a:extLst>
                <a:ext uri="{FF2B5EF4-FFF2-40B4-BE49-F238E27FC236}">
                  <a16:creationId xmlns:a16="http://schemas.microsoft.com/office/drawing/2014/main" id="{D1A6BDFF-E195-B8E0-B56B-71B964EE4B18}"/>
                </a:ext>
              </a:extLst>
            </p:cNvPr>
            <p:cNvGrpSpPr/>
            <p:nvPr/>
          </p:nvGrpSpPr>
          <p:grpSpPr>
            <a:xfrm>
              <a:off x="9390906" y="3924905"/>
              <a:ext cx="1309646" cy="365181"/>
              <a:chOff x="919099" y="5614970"/>
              <a:chExt cx="1309646" cy="365181"/>
            </a:xfrm>
          </p:grpSpPr>
          <p:sp>
            <p:nvSpPr>
              <p:cNvPr id="80" name="Rectangle: Rounded Corners 79">
                <a:extLst>
                  <a:ext uri="{FF2B5EF4-FFF2-40B4-BE49-F238E27FC236}">
                    <a16:creationId xmlns:a16="http://schemas.microsoft.com/office/drawing/2014/main" id="{67929C2C-2AE6-EF3D-191C-096D55728F02}"/>
                  </a:ext>
                </a:extLst>
              </p:cNvPr>
              <p:cNvSpPr/>
              <p:nvPr/>
            </p:nvSpPr>
            <p:spPr>
              <a:xfrm>
                <a:off x="1024466" y="5671395"/>
                <a:ext cx="1204279" cy="269086"/>
              </a:xfrm>
              <a:prstGeom prst="roundRect">
                <a:avLst>
                  <a:gd name="adj" fmla="val 50000"/>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200" b="1" dirty="0">
                    <a:solidFill>
                      <a:schemeClr val="tx1"/>
                    </a:solidFill>
                  </a:rPr>
                  <a:t>Premium</a:t>
                </a:r>
              </a:p>
            </p:txBody>
          </p:sp>
          <p:sp>
            <p:nvSpPr>
              <p:cNvPr id="81" name="Oval 80">
                <a:extLst>
                  <a:ext uri="{FF2B5EF4-FFF2-40B4-BE49-F238E27FC236}">
                    <a16:creationId xmlns:a16="http://schemas.microsoft.com/office/drawing/2014/main" id="{B9FA6C77-CEF5-6F44-211F-345FCB94AC1B}"/>
                  </a:ext>
                </a:extLst>
              </p:cNvPr>
              <p:cNvSpPr/>
              <p:nvPr/>
            </p:nvSpPr>
            <p:spPr>
              <a:xfrm>
                <a:off x="919099" y="5614970"/>
                <a:ext cx="365181" cy="365181"/>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6" name="Freeform 22">
              <a:extLst>
                <a:ext uri="{FF2B5EF4-FFF2-40B4-BE49-F238E27FC236}">
                  <a16:creationId xmlns:a16="http://schemas.microsoft.com/office/drawing/2014/main" id="{757EAA41-504D-2FF8-B3DC-FCFD7FD6B0DF}"/>
                </a:ext>
              </a:extLst>
            </p:cNvPr>
            <p:cNvSpPr>
              <a:spLocks noEditPoints="1"/>
            </p:cNvSpPr>
            <p:nvPr/>
          </p:nvSpPr>
          <p:spPr bwMode="auto">
            <a:xfrm>
              <a:off x="9485060" y="4002583"/>
              <a:ext cx="168879" cy="220842"/>
            </a:xfrm>
            <a:custGeom>
              <a:avLst/>
              <a:gdLst>
                <a:gd name="T0" fmla="*/ 526 w 1046"/>
                <a:gd name="T1" fmla="*/ 748 h 1370"/>
                <a:gd name="T2" fmla="*/ 526 w 1046"/>
                <a:gd name="T3" fmla="*/ 815 h 1370"/>
                <a:gd name="T4" fmla="*/ 842 w 1046"/>
                <a:gd name="T5" fmla="*/ 499 h 1370"/>
                <a:gd name="T6" fmla="*/ 811 w 1046"/>
                <a:gd name="T7" fmla="*/ 1123 h 1370"/>
                <a:gd name="T8" fmla="*/ 565 w 1046"/>
                <a:gd name="T9" fmla="*/ 1014 h 1370"/>
                <a:gd name="T10" fmla="*/ 641 w 1046"/>
                <a:gd name="T11" fmla="*/ 993 h 1370"/>
                <a:gd name="T12" fmla="*/ 740 w 1046"/>
                <a:gd name="T13" fmla="*/ 907 h 1370"/>
                <a:gd name="T14" fmla="*/ 827 w 1046"/>
                <a:gd name="T15" fmla="*/ 907 h 1370"/>
                <a:gd name="T16" fmla="*/ 335 w 1046"/>
                <a:gd name="T17" fmla="*/ 1275 h 1370"/>
                <a:gd name="T18" fmla="*/ 95 w 1046"/>
                <a:gd name="T19" fmla="*/ 1138 h 1370"/>
                <a:gd name="T20" fmla="*/ 294 w 1046"/>
                <a:gd name="T21" fmla="*/ 907 h 1370"/>
                <a:gd name="T22" fmla="*/ 353 w 1046"/>
                <a:gd name="T23" fmla="*/ 934 h 1370"/>
                <a:gd name="T24" fmla="*/ 496 w 1046"/>
                <a:gd name="T25" fmla="*/ 967 h 1370"/>
                <a:gd name="T26" fmla="*/ 335 w 1046"/>
                <a:gd name="T27" fmla="*/ 1275 h 1370"/>
                <a:gd name="T28" fmla="*/ 594 w 1046"/>
                <a:gd name="T29" fmla="*/ 914 h 1370"/>
                <a:gd name="T30" fmla="*/ 463 w 1046"/>
                <a:gd name="T31" fmla="*/ 916 h 1370"/>
                <a:gd name="T32" fmla="*/ 361 w 1046"/>
                <a:gd name="T33" fmla="*/ 853 h 1370"/>
                <a:gd name="T34" fmla="*/ 268 w 1046"/>
                <a:gd name="T35" fmla="*/ 850 h 1370"/>
                <a:gd name="T36" fmla="*/ 248 w 1046"/>
                <a:gd name="T37" fmla="*/ 812 h 1370"/>
                <a:gd name="T38" fmla="*/ 164 w 1046"/>
                <a:gd name="T39" fmla="*/ 708 h 1370"/>
                <a:gd name="T40" fmla="*/ 149 w 1046"/>
                <a:gd name="T41" fmla="*/ 589 h 1370"/>
                <a:gd name="T42" fmla="*/ 111 w 1046"/>
                <a:gd name="T43" fmla="*/ 474 h 1370"/>
                <a:gd name="T44" fmla="*/ 131 w 1046"/>
                <a:gd name="T45" fmla="*/ 313 h 1370"/>
                <a:gd name="T46" fmla="*/ 248 w 1046"/>
                <a:gd name="T47" fmla="*/ 195 h 1370"/>
                <a:gd name="T48" fmla="*/ 291 w 1046"/>
                <a:gd name="T49" fmla="*/ 160 h 1370"/>
                <a:gd name="T50" fmla="*/ 408 w 1046"/>
                <a:gd name="T51" fmla="*/ 104 h 1370"/>
                <a:gd name="T52" fmla="*/ 529 w 1046"/>
                <a:gd name="T53" fmla="*/ 117 h 1370"/>
                <a:gd name="T54" fmla="*/ 649 w 1046"/>
                <a:gd name="T55" fmla="*/ 104 h 1370"/>
                <a:gd name="T56" fmla="*/ 766 w 1046"/>
                <a:gd name="T57" fmla="*/ 160 h 1370"/>
                <a:gd name="T58" fmla="*/ 809 w 1046"/>
                <a:gd name="T59" fmla="*/ 195 h 1370"/>
                <a:gd name="T60" fmla="*/ 926 w 1046"/>
                <a:gd name="T61" fmla="*/ 313 h 1370"/>
                <a:gd name="T62" fmla="*/ 944 w 1046"/>
                <a:gd name="T63" fmla="*/ 471 h 1370"/>
                <a:gd name="T64" fmla="*/ 906 w 1046"/>
                <a:gd name="T65" fmla="*/ 586 h 1370"/>
                <a:gd name="T66" fmla="*/ 891 w 1046"/>
                <a:gd name="T67" fmla="*/ 706 h 1370"/>
                <a:gd name="T68" fmla="*/ 806 w 1046"/>
                <a:gd name="T69" fmla="*/ 810 h 1370"/>
                <a:gd name="T70" fmla="*/ 786 w 1046"/>
                <a:gd name="T71" fmla="*/ 848 h 1370"/>
                <a:gd name="T72" fmla="*/ 694 w 1046"/>
                <a:gd name="T73" fmla="*/ 850 h 1370"/>
                <a:gd name="T74" fmla="*/ 1039 w 1046"/>
                <a:gd name="T75" fmla="*/ 1146 h 1370"/>
                <a:gd name="T76" fmla="*/ 880 w 1046"/>
                <a:gd name="T77" fmla="*/ 782 h 1370"/>
                <a:gd name="T78" fmla="*/ 975 w 1046"/>
                <a:gd name="T79" fmla="*/ 633 h 1370"/>
                <a:gd name="T80" fmla="*/ 1028 w 1046"/>
                <a:gd name="T81" fmla="*/ 496 h 1370"/>
                <a:gd name="T82" fmla="*/ 975 w 1046"/>
                <a:gd name="T83" fmla="*/ 359 h 1370"/>
                <a:gd name="T84" fmla="*/ 880 w 1046"/>
                <a:gd name="T85" fmla="*/ 211 h 1370"/>
                <a:gd name="T86" fmla="*/ 786 w 1046"/>
                <a:gd name="T87" fmla="*/ 84 h 1370"/>
                <a:gd name="T88" fmla="*/ 722 w 1046"/>
                <a:gd name="T89" fmla="*/ 86 h 1370"/>
                <a:gd name="T90" fmla="*/ 620 w 1046"/>
                <a:gd name="T91" fmla="*/ 0 h 1370"/>
                <a:gd name="T92" fmla="*/ 490 w 1046"/>
                <a:gd name="T93" fmla="*/ 25 h 1370"/>
                <a:gd name="T94" fmla="*/ 348 w 1046"/>
                <a:gd name="T95" fmla="*/ 58 h 1370"/>
                <a:gd name="T96" fmla="*/ 288 w 1046"/>
                <a:gd name="T97" fmla="*/ 86 h 1370"/>
                <a:gd name="T98" fmla="*/ 175 w 1046"/>
                <a:gd name="T99" fmla="*/ 175 h 1370"/>
                <a:gd name="T100" fmla="*/ 67 w 1046"/>
                <a:gd name="T101" fmla="*/ 275 h 1370"/>
                <a:gd name="T102" fmla="*/ 60 w 1046"/>
                <a:gd name="T103" fmla="*/ 423 h 1370"/>
                <a:gd name="T104" fmla="*/ 80 w 1046"/>
                <a:gd name="T105" fmla="*/ 598 h 1370"/>
                <a:gd name="T106" fmla="*/ 136 w 1046"/>
                <a:gd name="T107" fmla="*/ 766 h 1370"/>
                <a:gd name="T108" fmla="*/ 179 w 1046"/>
                <a:gd name="T109" fmla="*/ 850 h 1370"/>
                <a:gd name="T110" fmla="*/ 44 w 1046"/>
                <a:gd name="T111" fmla="*/ 1207 h 1370"/>
                <a:gd name="T112" fmla="*/ 324 w 1046"/>
                <a:gd name="T113" fmla="*/ 1370 h 1370"/>
                <a:gd name="T114" fmla="*/ 684 w 1046"/>
                <a:gd name="T115" fmla="*/ 1350 h 1370"/>
                <a:gd name="T116" fmla="*/ 827 w 1046"/>
                <a:gd name="T117" fmla="*/ 1189 h 1370"/>
                <a:gd name="T118" fmla="*/ 1039 w 1046"/>
                <a:gd name="T119" fmla="*/ 1186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6" h="1370">
                  <a:moveTo>
                    <a:pt x="526" y="250"/>
                  </a:moveTo>
                  <a:cubicBezTo>
                    <a:pt x="388" y="250"/>
                    <a:pt x="277" y="361"/>
                    <a:pt x="277" y="499"/>
                  </a:cubicBezTo>
                  <a:cubicBezTo>
                    <a:pt x="277" y="637"/>
                    <a:pt x="388" y="748"/>
                    <a:pt x="526" y="748"/>
                  </a:cubicBezTo>
                  <a:cubicBezTo>
                    <a:pt x="664" y="748"/>
                    <a:pt x="776" y="637"/>
                    <a:pt x="776" y="499"/>
                  </a:cubicBezTo>
                  <a:cubicBezTo>
                    <a:pt x="776" y="361"/>
                    <a:pt x="664" y="250"/>
                    <a:pt x="526" y="250"/>
                  </a:cubicBezTo>
                  <a:close/>
                  <a:moveTo>
                    <a:pt x="526" y="815"/>
                  </a:moveTo>
                  <a:cubicBezTo>
                    <a:pt x="353" y="815"/>
                    <a:pt x="210" y="675"/>
                    <a:pt x="210" y="499"/>
                  </a:cubicBezTo>
                  <a:cubicBezTo>
                    <a:pt x="210" y="323"/>
                    <a:pt x="353" y="183"/>
                    <a:pt x="526" y="183"/>
                  </a:cubicBezTo>
                  <a:cubicBezTo>
                    <a:pt x="700" y="183"/>
                    <a:pt x="842" y="323"/>
                    <a:pt x="842" y="499"/>
                  </a:cubicBezTo>
                  <a:cubicBezTo>
                    <a:pt x="842" y="675"/>
                    <a:pt x="700" y="815"/>
                    <a:pt x="526" y="815"/>
                  </a:cubicBezTo>
                  <a:close/>
                  <a:moveTo>
                    <a:pt x="814" y="1123"/>
                  </a:moveTo>
                  <a:cubicBezTo>
                    <a:pt x="811" y="1123"/>
                    <a:pt x="811" y="1123"/>
                    <a:pt x="811" y="1123"/>
                  </a:cubicBezTo>
                  <a:cubicBezTo>
                    <a:pt x="796" y="1123"/>
                    <a:pt x="780" y="1131"/>
                    <a:pt x="773" y="1149"/>
                  </a:cubicBezTo>
                  <a:cubicBezTo>
                    <a:pt x="717" y="1275"/>
                    <a:pt x="717" y="1275"/>
                    <a:pt x="717" y="1275"/>
                  </a:cubicBezTo>
                  <a:cubicBezTo>
                    <a:pt x="565" y="1014"/>
                    <a:pt x="565" y="1014"/>
                    <a:pt x="565" y="1014"/>
                  </a:cubicBezTo>
                  <a:cubicBezTo>
                    <a:pt x="582" y="983"/>
                    <a:pt x="582" y="983"/>
                    <a:pt x="582" y="983"/>
                  </a:cubicBezTo>
                  <a:cubicBezTo>
                    <a:pt x="594" y="991"/>
                    <a:pt x="610" y="996"/>
                    <a:pt x="625" y="996"/>
                  </a:cubicBezTo>
                  <a:cubicBezTo>
                    <a:pt x="631" y="996"/>
                    <a:pt x="636" y="996"/>
                    <a:pt x="641" y="993"/>
                  </a:cubicBezTo>
                  <a:cubicBezTo>
                    <a:pt x="671" y="985"/>
                    <a:pt x="689" y="960"/>
                    <a:pt x="704" y="937"/>
                  </a:cubicBezTo>
                  <a:cubicBezTo>
                    <a:pt x="712" y="927"/>
                    <a:pt x="720" y="912"/>
                    <a:pt x="727" y="909"/>
                  </a:cubicBezTo>
                  <a:cubicBezTo>
                    <a:pt x="727" y="909"/>
                    <a:pt x="733" y="907"/>
                    <a:pt x="740" y="907"/>
                  </a:cubicBezTo>
                  <a:cubicBezTo>
                    <a:pt x="748" y="907"/>
                    <a:pt x="755" y="907"/>
                    <a:pt x="763" y="909"/>
                  </a:cubicBezTo>
                  <a:cubicBezTo>
                    <a:pt x="773" y="909"/>
                    <a:pt x="784" y="912"/>
                    <a:pt x="791" y="912"/>
                  </a:cubicBezTo>
                  <a:cubicBezTo>
                    <a:pt x="802" y="912"/>
                    <a:pt x="814" y="912"/>
                    <a:pt x="827" y="907"/>
                  </a:cubicBezTo>
                  <a:cubicBezTo>
                    <a:pt x="962" y="1140"/>
                    <a:pt x="962" y="1140"/>
                    <a:pt x="962" y="1140"/>
                  </a:cubicBezTo>
                  <a:lnTo>
                    <a:pt x="814" y="1123"/>
                  </a:lnTo>
                  <a:close/>
                  <a:moveTo>
                    <a:pt x="335" y="1275"/>
                  </a:moveTo>
                  <a:cubicBezTo>
                    <a:pt x="279" y="1146"/>
                    <a:pt x="279" y="1146"/>
                    <a:pt x="279" y="1146"/>
                  </a:cubicBezTo>
                  <a:cubicBezTo>
                    <a:pt x="271" y="1133"/>
                    <a:pt x="259" y="1123"/>
                    <a:pt x="243" y="1123"/>
                  </a:cubicBezTo>
                  <a:cubicBezTo>
                    <a:pt x="95" y="1138"/>
                    <a:pt x="95" y="1138"/>
                    <a:pt x="95" y="1138"/>
                  </a:cubicBezTo>
                  <a:cubicBezTo>
                    <a:pt x="230" y="903"/>
                    <a:pt x="230" y="903"/>
                    <a:pt x="230" y="903"/>
                  </a:cubicBezTo>
                  <a:cubicBezTo>
                    <a:pt x="243" y="909"/>
                    <a:pt x="255" y="909"/>
                    <a:pt x="266" y="909"/>
                  </a:cubicBezTo>
                  <a:cubicBezTo>
                    <a:pt x="277" y="909"/>
                    <a:pt x="284" y="909"/>
                    <a:pt x="294" y="907"/>
                  </a:cubicBezTo>
                  <a:cubicBezTo>
                    <a:pt x="302" y="907"/>
                    <a:pt x="310" y="903"/>
                    <a:pt x="317" y="903"/>
                  </a:cubicBezTo>
                  <a:cubicBezTo>
                    <a:pt x="328" y="903"/>
                    <a:pt x="330" y="903"/>
                    <a:pt x="330" y="907"/>
                  </a:cubicBezTo>
                  <a:cubicBezTo>
                    <a:pt x="335" y="909"/>
                    <a:pt x="345" y="925"/>
                    <a:pt x="353" y="934"/>
                  </a:cubicBezTo>
                  <a:cubicBezTo>
                    <a:pt x="368" y="958"/>
                    <a:pt x="386" y="983"/>
                    <a:pt x="416" y="991"/>
                  </a:cubicBezTo>
                  <a:cubicBezTo>
                    <a:pt x="421" y="991"/>
                    <a:pt x="426" y="993"/>
                    <a:pt x="432" y="993"/>
                  </a:cubicBezTo>
                  <a:cubicBezTo>
                    <a:pt x="454" y="993"/>
                    <a:pt x="478" y="980"/>
                    <a:pt x="496" y="967"/>
                  </a:cubicBezTo>
                  <a:cubicBezTo>
                    <a:pt x="505" y="963"/>
                    <a:pt x="516" y="954"/>
                    <a:pt x="523" y="952"/>
                  </a:cubicBezTo>
                  <a:cubicBezTo>
                    <a:pt x="490" y="1011"/>
                    <a:pt x="490" y="1011"/>
                    <a:pt x="490" y="1011"/>
                  </a:cubicBezTo>
                  <a:lnTo>
                    <a:pt x="335" y="1275"/>
                  </a:lnTo>
                  <a:close/>
                  <a:moveTo>
                    <a:pt x="625" y="930"/>
                  </a:moveTo>
                  <a:cubicBezTo>
                    <a:pt x="623" y="930"/>
                    <a:pt x="620" y="927"/>
                    <a:pt x="616" y="927"/>
                  </a:cubicBezTo>
                  <a:cubicBezTo>
                    <a:pt x="607" y="925"/>
                    <a:pt x="600" y="919"/>
                    <a:pt x="594" y="914"/>
                  </a:cubicBezTo>
                  <a:cubicBezTo>
                    <a:pt x="585" y="907"/>
                    <a:pt x="572" y="901"/>
                    <a:pt x="559" y="896"/>
                  </a:cubicBezTo>
                  <a:cubicBezTo>
                    <a:pt x="549" y="894"/>
                    <a:pt x="539" y="892"/>
                    <a:pt x="529" y="892"/>
                  </a:cubicBezTo>
                  <a:cubicBezTo>
                    <a:pt x="503" y="892"/>
                    <a:pt x="480" y="903"/>
                    <a:pt x="463" y="916"/>
                  </a:cubicBezTo>
                  <a:cubicBezTo>
                    <a:pt x="452" y="921"/>
                    <a:pt x="437" y="932"/>
                    <a:pt x="432" y="932"/>
                  </a:cubicBezTo>
                  <a:cubicBezTo>
                    <a:pt x="426" y="930"/>
                    <a:pt x="414" y="914"/>
                    <a:pt x="408" y="903"/>
                  </a:cubicBezTo>
                  <a:cubicBezTo>
                    <a:pt x="396" y="886"/>
                    <a:pt x="383" y="863"/>
                    <a:pt x="361" y="853"/>
                  </a:cubicBezTo>
                  <a:cubicBezTo>
                    <a:pt x="348" y="848"/>
                    <a:pt x="335" y="845"/>
                    <a:pt x="319" y="845"/>
                  </a:cubicBezTo>
                  <a:cubicBezTo>
                    <a:pt x="310" y="845"/>
                    <a:pt x="302" y="845"/>
                    <a:pt x="291" y="848"/>
                  </a:cubicBezTo>
                  <a:cubicBezTo>
                    <a:pt x="284" y="848"/>
                    <a:pt x="277" y="850"/>
                    <a:pt x="268" y="850"/>
                  </a:cubicBezTo>
                  <a:cubicBezTo>
                    <a:pt x="268" y="850"/>
                    <a:pt x="268" y="850"/>
                    <a:pt x="268" y="850"/>
                  </a:cubicBezTo>
                  <a:cubicBezTo>
                    <a:pt x="259" y="850"/>
                    <a:pt x="255" y="848"/>
                    <a:pt x="255" y="848"/>
                  </a:cubicBezTo>
                  <a:cubicBezTo>
                    <a:pt x="251" y="843"/>
                    <a:pt x="248" y="825"/>
                    <a:pt x="248" y="812"/>
                  </a:cubicBezTo>
                  <a:cubicBezTo>
                    <a:pt x="246" y="799"/>
                    <a:pt x="243" y="784"/>
                    <a:pt x="238" y="769"/>
                  </a:cubicBezTo>
                  <a:cubicBezTo>
                    <a:pt x="235" y="761"/>
                    <a:pt x="230" y="751"/>
                    <a:pt x="226" y="744"/>
                  </a:cubicBezTo>
                  <a:cubicBezTo>
                    <a:pt x="210" y="726"/>
                    <a:pt x="187" y="715"/>
                    <a:pt x="164" y="708"/>
                  </a:cubicBezTo>
                  <a:cubicBezTo>
                    <a:pt x="153" y="702"/>
                    <a:pt x="133" y="697"/>
                    <a:pt x="131" y="693"/>
                  </a:cubicBezTo>
                  <a:cubicBezTo>
                    <a:pt x="129" y="688"/>
                    <a:pt x="136" y="667"/>
                    <a:pt x="138" y="657"/>
                  </a:cubicBezTo>
                  <a:cubicBezTo>
                    <a:pt x="146" y="637"/>
                    <a:pt x="153" y="611"/>
                    <a:pt x="149" y="589"/>
                  </a:cubicBezTo>
                  <a:cubicBezTo>
                    <a:pt x="144" y="565"/>
                    <a:pt x="126" y="547"/>
                    <a:pt x="111" y="529"/>
                  </a:cubicBezTo>
                  <a:cubicBezTo>
                    <a:pt x="102" y="522"/>
                    <a:pt x="87" y="507"/>
                    <a:pt x="87" y="502"/>
                  </a:cubicBezTo>
                  <a:cubicBezTo>
                    <a:pt x="87" y="496"/>
                    <a:pt x="102" y="481"/>
                    <a:pt x="111" y="474"/>
                  </a:cubicBezTo>
                  <a:cubicBezTo>
                    <a:pt x="126" y="458"/>
                    <a:pt x="144" y="440"/>
                    <a:pt x="149" y="414"/>
                  </a:cubicBezTo>
                  <a:cubicBezTo>
                    <a:pt x="153" y="392"/>
                    <a:pt x="146" y="367"/>
                    <a:pt x="138" y="346"/>
                  </a:cubicBezTo>
                  <a:cubicBezTo>
                    <a:pt x="136" y="336"/>
                    <a:pt x="129" y="319"/>
                    <a:pt x="131" y="313"/>
                  </a:cubicBezTo>
                  <a:cubicBezTo>
                    <a:pt x="133" y="308"/>
                    <a:pt x="153" y="301"/>
                    <a:pt x="164" y="297"/>
                  </a:cubicBezTo>
                  <a:cubicBezTo>
                    <a:pt x="184" y="290"/>
                    <a:pt x="210" y="279"/>
                    <a:pt x="226" y="262"/>
                  </a:cubicBezTo>
                  <a:cubicBezTo>
                    <a:pt x="240" y="242"/>
                    <a:pt x="243" y="219"/>
                    <a:pt x="248" y="195"/>
                  </a:cubicBezTo>
                  <a:cubicBezTo>
                    <a:pt x="251" y="186"/>
                    <a:pt x="253" y="166"/>
                    <a:pt x="255" y="160"/>
                  </a:cubicBezTo>
                  <a:cubicBezTo>
                    <a:pt x="255" y="160"/>
                    <a:pt x="259" y="157"/>
                    <a:pt x="268" y="157"/>
                  </a:cubicBezTo>
                  <a:cubicBezTo>
                    <a:pt x="277" y="157"/>
                    <a:pt x="284" y="157"/>
                    <a:pt x="291" y="160"/>
                  </a:cubicBezTo>
                  <a:cubicBezTo>
                    <a:pt x="302" y="160"/>
                    <a:pt x="312" y="162"/>
                    <a:pt x="319" y="162"/>
                  </a:cubicBezTo>
                  <a:cubicBezTo>
                    <a:pt x="337" y="162"/>
                    <a:pt x="350" y="160"/>
                    <a:pt x="361" y="155"/>
                  </a:cubicBezTo>
                  <a:cubicBezTo>
                    <a:pt x="383" y="144"/>
                    <a:pt x="396" y="124"/>
                    <a:pt x="408" y="104"/>
                  </a:cubicBezTo>
                  <a:cubicBezTo>
                    <a:pt x="414" y="94"/>
                    <a:pt x="426" y="78"/>
                    <a:pt x="432" y="76"/>
                  </a:cubicBezTo>
                  <a:cubicBezTo>
                    <a:pt x="437" y="76"/>
                    <a:pt x="452" y="86"/>
                    <a:pt x="463" y="91"/>
                  </a:cubicBezTo>
                  <a:cubicBezTo>
                    <a:pt x="483" y="104"/>
                    <a:pt x="503" y="117"/>
                    <a:pt x="529" y="117"/>
                  </a:cubicBezTo>
                  <a:cubicBezTo>
                    <a:pt x="554" y="117"/>
                    <a:pt x="576" y="104"/>
                    <a:pt x="594" y="91"/>
                  </a:cubicBezTo>
                  <a:cubicBezTo>
                    <a:pt x="605" y="86"/>
                    <a:pt x="620" y="76"/>
                    <a:pt x="625" y="76"/>
                  </a:cubicBezTo>
                  <a:cubicBezTo>
                    <a:pt x="631" y="78"/>
                    <a:pt x="643" y="94"/>
                    <a:pt x="649" y="104"/>
                  </a:cubicBezTo>
                  <a:cubicBezTo>
                    <a:pt x="661" y="122"/>
                    <a:pt x="674" y="144"/>
                    <a:pt x="696" y="155"/>
                  </a:cubicBezTo>
                  <a:cubicBezTo>
                    <a:pt x="709" y="160"/>
                    <a:pt x="722" y="162"/>
                    <a:pt x="738" y="162"/>
                  </a:cubicBezTo>
                  <a:cubicBezTo>
                    <a:pt x="748" y="162"/>
                    <a:pt x="755" y="162"/>
                    <a:pt x="766" y="160"/>
                  </a:cubicBezTo>
                  <a:cubicBezTo>
                    <a:pt x="773" y="160"/>
                    <a:pt x="780" y="157"/>
                    <a:pt x="789" y="157"/>
                  </a:cubicBezTo>
                  <a:cubicBezTo>
                    <a:pt x="799" y="157"/>
                    <a:pt x="802" y="160"/>
                    <a:pt x="802" y="160"/>
                  </a:cubicBezTo>
                  <a:cubicBezTo>
                    <a:pt x="806" y="166"/>
                    <a:pt x="809" y="183"/>
                    <a:pt x="809" y="195"/>
                  </a:cubicBezTo>
                  <a:cubicBezTo>
                    <a:pt x="811" y="219"/>
                    <a:pt x="817" y="244"/>
                    <a:pt x="831" y="262"/>
                  </a:cubicBezTo>
                  <a:cubicBezTo>
                    <a:pt x="847" y="279"/>
                    <a:pt x="870" y="290"/>
                    <a:pt x="893" y="297"/>
                  </a:cubicBezTo>
                  <a:cubicBezTo>
                    <a:pt x="904" y="303"/>
                    <a:pt x="924" y="308"/>
                    <a:pt x="926" y="313"/>
                  </a:cubicBezTo>
                  <a:cubicBezTo>
                    <a:pt x="929" y="319"/>
                    <a:pt x="921" y="339"/>
                    <a:pt x="919" y="348"/>
                  </a:cubicBezTo>
                  <a:cubicBezTo>
                    <a:pt x="908" y="364"/>
                    <a:pt x="901" y="390"/>
                    <a:pt x="906" y="412"/>
                  </a:cubicBezTo>
                  <a:cubicBezTo>
                    <a:pt x="911" y="436"/>
                    <a:pt x="929" y="453"/>
                    <a:pt x="944" y="471"/>
                  </a:cubicBezTo>
                  <a:cubicBezTo>
                    <a:pt x="952" y="478"/>
                    <a:pt x="966" y="494"/>
                    <a:pt x="966" y="499"/>
                  </a:cubicBezTo>
                  <a:cubicBezTo>
                    <a:pt x="966" y="504"/>
                    <a:pt x="952" y="520"/>
                    <a:pt x="944" y="527"/>
                  </a:cubicBezTo>
                  <a:cubicBezTo>
                    <a:pt x="929" y="542"/>
                    <a:pt x="911" y="560"/>
                    <a:pt x="906" y="586"/>
                  </a:cubicBezTo>
                  <a:cubicBezTo>
                    <a:pt x="901" y="609"/>
                    <a:pt x="908" y="633"/>
                    <a:pt x="915" y="657"/>
                  </a:cubicBezTo>
                  <a:cubicBezTo>
                    <a:pt x="919" y="667"/>
                    <a:pt x="926" y="684"/>
                    <a:pt x="924" y="690"/>
                  </a:cubicBezTo>
                  <a:cubicBezTo>
                    <a:pt x="921" y="695"/>
                    <a:pt x="901" y="702"/>
                    <a:pt x="891" y="706"/>
                  </a:cubicBezTo>
                  <a:cubicBezTo>
                    <a:pt x="870" y="713"/>
                    <a:pt x="844" y="723"/>
                    <a:pt x="829" y="741"/>
                  </a:cubicBezTo>
                  <a:cubicBezTo>
                    <a:pt x="824" y="748"/>
                    <a:pt x="819" y="757"/>
                    <a:pt x="817" y="766"/>
                  </a:cubicBezTo>
                  <a:cubicBezTo>
                    <a:pt x="811" y="779"/>
                    <a:pt x="809" y="795"/>
                    <a:pt x="806" y="810"/>
                  </a:cubicBezTo>
                  <a:cubicBezTo>
                    <a:pt x="804" y="819"/>
                    <a:pt x="802" y="841"/>
                    <a:pt x="799" y="845"/>
                  </a:cubicBezTo>
                  <a:cubicBezTo>
                    <a:pt x="799" y="845"/>
                    <a:pt x="796" y="848"/>
                    <a:pt x="786" y="848"/>
                  </a:cubicBezTo>
                  <a:cubicBezTo>
                    <a:pt x="786" y="848"/>
                    <a:pt x="786" y="848"/>
                    <a:pt x="786" y="848"/>
                  </a:cubicBezTo>
                  <a:cubicBezTo>
                    <a:pt x="778" y="848"/>
                    <a:pt x="771" y="848"/>
                    <a:pt x="763" y="845"/>
                  </a:cubicBezTo>
                  <a:cubicBezTo>
                    <a:pt x="753" y="845"/>
                    <a:pt x="742" y="843"/>
                    <a:pt x="735" y="843"/>
                  </a:cubicBezTo>
                  <a:cubicBezTo>
                    <a:pt x="717" y="843"/>
                    <a:pt x="704" y="845"/>
                    <a:pt x="694" y="850"/>
                  </a:cubicBezTo>
                  <a:cubicBezTo>
                    <a:pt x="671" y="861"/>
                    <a:pt x="658" y="881"/>
                    <a:pt x="645" y="901"/>
                  </a:cubicBezTo>
                  <a:cubicBezTo>
                    <a:pt x="641" y="909"/>
                    <a:pt x="631" y="927"/>
                    <a:pt x="625" y="930"/>
                  </a:cubicBezTo>
                  <a:close/>
                  <a:moveTo>
                    <a:pt x="1039" y="1146"/>
                  </a:moveTo>
                  <a:cubicBezTo>
                    <a:pt x="868" y="850"/>
                    <a:pt x="868" y="850"/>
                    <a:pt x="868" y="850"/>
                  </a:cubicBezTo>
                  <a:cubicBezTo>
                    <a:pt x="870" y="837"/>
                    <a:pt x="873" y="828"/>
                    <a:pt x="873" y="817"/>
                  </a:cubicBezTo>
                  <a:cubicBezTo>
                    <a:pt x="875" y="804"/>
                    <a:pt x="878" y="786"/>
                    <a:pt x="880" y="782"/>
                  </a:cubicBezTo>
                  <a:cubicBezTo>
                    <a:pt x="886" y="777"/>
                    <a:pt x="901" y="772"/>
                    <a:pt x="911" y="766"/>
                  </a:cubicBezTo>
                  <a:cubicBezTo>
                    <a:pt x="937" y="757"/>
                    <a:pt x="966" y="746"/>
                    <a:pt x="979" y="718"/>
                  </a:cubicBezTo>
                  <a:cubicBezTo>
                    <a:pt x="992" y="690"/>
                    <a:pt x="985" y="662"/>
                    <a:pt x="975" y="633"/>
                  </a:cubicBezTo>
                  <a:cubicBezTo>
                    <a:pt x="970" y="622"/>
                    <a:pt x="964" y="606"/>
                    <a:pt x="966" y="598"/>
                  </a:cubicBezTo>
                  <a:cubicBezTo>
                    <a:pt x="970" y="593"/>
                    <a:pt x="979" y="580"/>
                    <a:pt x="988" y="571"/>
                  </a:cubicBezTo>
                  <a:cubicBezTo>
                    <a:pt x="1005" y="553"/>
                    <a:pt x="1028" y="527"/>
                    <a:pt x="1028" y="496"/>
                  </a:cubicBezTo>
                  <a:cubicBezTo>
                    <a:pt x="1028" y="465"/>
                    <a:pt x="1005" y="440"/>
                    <a:pt x="988" y="423"/>
                  </a:cubicBezTo>
                  <a:cubicBezTo>
                    <a:pt x="979" y="414"/>
                    <a:pt x="966" y="403"/>
                    <a:pt x="966" y="394"/>
                  </a:cubicBezTo>
                  <a:cubicBezTo>
                    <a:pt x="964" y="387"/>
                    <a:pt x="972" y="372"/>
                    <a:pt x="975" y="359"/>
                  </a:cubicBezTo>
                  <a:cubicBezTo>
                    <a:pt x="982" y="334"/>
                    <a:pt x="992" y="303"/>
                    <a:pt x="979" y="275"/>
                  </a:cubicBezTo>
                  <a:cubicBezTo>
                    <a:pt x="966" y="246"/>
                    <a:pt x="937" y="234"/>
                    <a:pt x="911" y="226"/>
                  </a:cubicBezTo>
                  <a:cubicBezTo>
                    <a:pt x="901" y="221"/>
                    <a:pt x="883" y="217"/>
                    <a:pt x="880" y="211"/>
                  </a:cubicBezTo>
                  <a:cubicBezTo>
                    <a:pt x="875" y="206"/>
                    <a:pt x="875" y="188"/>
                    <a:pt x="873" y="175"/>
                  </a:cubicBezTo>
                  <a:cubicBezTo>
                    <a:pt x="870" y="150"/>
                    <a:pt x="864" y="117"/>
                    <a:pt x="840" y="99"/>
                  </a:cubicBezTo>
                  <a:cubicBezTo>
                    <a:pt x="822" y="84"/>
                    <a:pt x="802" y="84"/>
                    <a:pt x="786" y="84"/>
                  </a:cubicBezTo>
                  <a:cubicBezTo>
                    <a:pt x="776" y="84"/>
                    <a:pt x="768" y="84"/>
                    <a:pt x="758" y="86"/>
                  </a:cubicBezTo>
                  <a:cubicBezTo>
                    <a:pt x="751" y="86"/>
                    <a:pt x="742" y="89"/>
                    <a:pt x="735" y="89"/>
                  </a:cubicBezTo>
                  <a:cubicBezTo>
                    <a:pt x="727" y="89"/>
                    <a:pt x="722" y="89"/>
                    <a:pt x="722" y="86"/>
                  </a:cubicBezTo>
                  <a:cubicBezTo>
                    <a:pt x="717" y="84"/>
                    <a:pt x="707" y="69"/>
                    <a:pt x="700" y="58"/>
                  </a:cubicBezTo>
                  <a:cubicBezTo>
                    <a:pt x="684" y="36"/>
                    <a:pt x="667" y="9"/>
                    <a:pt x="636" y="2"/>
                  </a:cubicBezTo>
                  <a:cubicBezTo>
                    <a:pt x="631" y="2"/>
                    <a:pt x="625" y="0"/>
                    <a:pt x="620" y="0"/>
                  </a:cubicBezTo>
                  <a:cubicBezTo>
                    <a:pt x="598" y="0"/>
                    <a:pt x="574" y="13"/>
                    <a:pt x="556" y="25"/>
                  </a:cubicBezTo>
                  <a:cubicBezTo>
                    <a:pt x="547" y="33"/>
                    <a:pt x="531" y="40"/>
                    <a:pt x="523" y="40"/>
                  </a:cubicBezTo>
                  <a:cubicBezTo>
                    <a:pt x="516" y="40"/>
                    <a:pt x="501" y="31"/>
                    <a:pt x="490" y="25"/>
                  </a:cubicBezTo>
                  <a:cubicBezTo>
                    <a:pt x="470" y="15"/>
                    <a:pt x="450" y="0"/>
                    <a:pt x="426" y="0"/>
                  </a:cubicBezTo>
                  <a:cubicBezTo>
                    <a:pt x="421" y="0"/>
                    <a:pt x="416" y="0"/>
                    <a:pt x="412" y="2"/>
                  </a:cubicBezTo>
                  <a:cubicBezTo>
                    <a:pt x="381" y="9"/>
                    <a:pt x="363" y="36"/>
                    <a:pt x="348" y="58"/>
                  </a:cubicBezTo>
                  <a:cubicBezTo>
                    <a:pt x="339" y="69"/>
                    <a:pt x="332" y="84"/>
                    <a:pt x="324" y="86"/>
                  </a:cubicBezTo>
                  <a:cubicBezTo>
                    <a:pt x="324" y="86"/>
                    <a:pt x="319" y="89"/>
                    <a:pt x="312" y="89"/>
                  </a:cubicBezTo>
                  <a:cubicBezTo>
                    <a:pt x="304" y="89"/>
                    <a:pt x="297" y="89"/>
                    <a:pt x="288" y="86"/>
                  </a:cubicBezTo>
                  <a:cubicBezTo>
                    <a:pt x="279" y="86"/>
                    <a:pt x="268" y="84"/>
                    <a:pt x="261" y="84"/>
                  </a:cubicBezTo>
                  <a:cubicBezTo>
                    <a:pt x="246" y="84"/>
                    <a:pt x="226" y="86"/>
                    <a:pt x="208" y="99"/>
                  </a:cubicBezTo>
                  <a:cubicBezTo>
                    <a:pt x="182" y="120"/>
                    <a:pt x="179" y="150"/>
                    <a:pt x="175" y="175"/>
                  </a:cubicBezTo>
                  <a:cubicBezTo>
                    <a:pt x="171" y="188"/>
                    <a:pt x="169" y="206"/>
                    <a:pt x="166" y="211"/>
                  </a:cubicBezTo>
                  <a:cubicBezTo>
                    <a:pt x="162" y="217"/>
                    <a:pt x="146" y="221"/>
                    <a:pt x="136" y="226"/>
                  </a:cubicBezTo>
                  <a:cubicBezTo>
                    <a:pt x="111" y="237"/>
                    <a:pt x="80" y="246"/>
                    <a:pt x="67" y="275"/>
                  </a:cubicBezTo>
                  <a:cubicBezTo>
                    <a:pt x="54" y="303"/>
                    <a:pt x="62" y="330"/>
                    <a:pt x="73" y="359"/>
                  </a:cubicBezTo>
                  <a:cubicBezTo>
                    <a:pt x="78" y="372"/>
                    <a:pt x="82" y="387"/>
                    <a:pt x="80" y="394"/>
                  </a:cubicBezTo>
                  <a:cubicBezTo>
                    <a:pt x="78" y="399"/>
                    <a:pt x="67" y="412"/>
                    <a:pt x="60" y="423"/>
                  </a:cubicBezTo>
                  <a:cubicBezTo>
                    <a:pt x="42" y="440"/>
                    <a:pt x="18" y="465"/>
                    <a:pt x="18" y="496"/>
                  </a:cubicBezTo>
                  <a:cubicBezTo>
                    <a:pt x="18" y="527"/>
                    <a:pt x="42" y="553"/>
                    <a:pt x="60" y="571"/>
                  </a:cubicBezTo>
                  <a:cubicBezTo>
                    <a:pt x="67" y="578"/>
                    <a:pt x="80" y="591"/>
                    <a:pt x="80" y="598"/>
                  </a:cubicBezTo>
                  <a:cubicBezTo>
                    <a:pt x="82" y="606"/>
                    <a:pt x="75" y="622"/>
                    <a:pt x="73" y="633"/>
                  </a:cubicBezTo>
                  <a:cubicBezTo>
                    <a:pt x="64" y="660"/>
                    <a:pt x="54" y="690"/>
                    <a:pt x="67" y="718"/>
                  </a:cubicBezTo>
                  <a:cubicBezTo>
                    <a:pt x="80" y="746"/>
                    <a:pt x="111" y="759"/>
                    <a:pt x="136" y="766"/>
                  </a:cubicBezTo>
                  <a:cubicBezTo>
                    <a:pt x="146" y="772"/>
                    <a:pt x="164" y="777"/>
                    <a:pt x="166" y="782"/>
                  </a:cubicBezTo>
                  <a:cubicBezTo>
                    <a:pt x="171" y="786"/>
                    <a:pt x="171" y="804"/>
                    <a:pt x="175" y="817"/>
                  </a:cubicBezTo>
                  <a:cubicBezTo>
                    <a:pt x="177" y="828"/>
                    <a:pt x="177" y="841"/>
                    <a:pt x="179" y="850"/>
                  </a:cubicBezTo>
                  <a:cubicBezTo>
                    <a:pt x="9" y="1146"/>
                    <a:pt x="9" y="1146"/>
                    <a:pt x="9" y="1146"/>
                  </a:cubicBezTo>
                  <a:cubicBezTo>
                    <a:pt x="0" y="1158"/>
                    <a:pt x="0" y="1173"/>
                    <a:pt x="9" y="1186"/>
                  </a:cubicBezTo>
                  <a:cubicBezTo>
                    <a:pt x="16" y="1200"/>
                    <a:pt x="29" y="1207"/>
                    <a:pt x="44" y="1207"/>
                  </a:cubicBezTo>
                  <a:cubicBezTo>
                    <a:pt x="220" y="1189"/>
                    <a:pt x="220" y="1189"/>
                    <a:pt x="220" y="1189"/>
                  </a:cubicBezTo>
                  <a:cubicBezTo>
                    <a:pt x="288" y="1347"/>
                    <a:pt x="288" y="1347"/>
                    <a:pt x="288" y="1347"/>
                  </a:cubicBezTo>
                  <a:cubicBezTo>
                    <a:pt x="297" y="1359"/>
                    <a:pt x="310" y="1370"/>
                    <a:pt x="324" y="1370"/>
                  </a:cubicBezTo>
                  <a:cubicBezTo>
                    <a:pt x="339" y="1370"/>
                    <a:pt x="353" y="1363"/>
                    <a:pt x="361" y="1350"/>
                  </a:cubicBezTo>
                  <a:cubicBezTo>
                    <a:pt x="526" y="1077"/>
                    <a:pt x="526" y="1077"/>
                    <a:pt x="526" y="1077"/>
                  </a:cubicBezTo>
                  <a:cubicBezTo>
                    <a:pt x="684" y="1350"/>
                    <a:pt x="684" y="1350"/>
                    <a:pt x="684" y="1350"/>
                  </a:cubicBezTo>
                  <a:cubicBezTo>
                    <a:pt x="691" y="1363"/>
                    <a:pt x="704" y="1370"/>
                    <a:pt x="720" y="1370"/>
                  </a:cubicBezTo>
                  <a:cubicBezTo>
                    <a:pt x="735" y="1370"/>
                    <a:pt x="751" y="1363"/>
                    <a:pt x="758" y="1344"/>
                  </a:cubicBezTo>
                  <a:cubicBezTo>
                    <a:pt x="827" y="1189"/>
                    <a:pt x="827" y="1189"/>
                    <a:pt x="827" y="1189"/>
                  </a:cubicBezTo>
                  <a:cubicBezTo>
                    <a:pt x="1000" y="1207"/>
                    <a:pt x="1000" y="1207"/>
                    <a:pt x="1000" y="1207"/>
                  </a:cubicBezTo>
                  <a:cubicBezTo>
                    <a:pt x="1003" y="1207"/>
                    <a:pt x="1003" y="1207"/>
                    <a:pt x="1003" y="1207"/>
                  </a:cubicBezTo>
                  <a:cubicBezTo>
                    <a:pt x="1019" y="1207"/>
                    <a:pt x="1030" y="1200"/>
                    <a:pt x="1039" y="1186"/>
                  </a:cubicBezTo>
                  <a:cubicBezTo>
                    <a:pt x="1046" y="1173"/>
                    <a:pt x="1046" y="1158"/>
                    <a:pt x="1039" y="1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x-none" dirty="0"/>
            </a:p>
          </p:txBody>
        </p:sp>
        <p:sp>
          <p:nvSpPr>
            <p:cNvPr id="93" name="Isosceles Triangle 92">
              <a:extLst>
                <a:ext uri="{FF2B5EF4-FFF2-40B4-BE49-F238E27FC236}">
                  <a16:creationId xmlns:a16="http://schemas.microsoft.com/office/drawing/2014/main" id="{35207E68-E162-4FDD-5A35-37460BA40A84}"/>
                </a:ext>
              </a:extLst>
            </p:cNvPr>
            <p:cNvSpPr/>
            <p:nvPr/>
          </p:nvSpPr>
          <p:spPr>
            <a:xfrm rot="10800000" flipV="1">
              <a:off x="10711765" y="4035738"/>
              <a:ext cx="207665" cy="127111"/>
            </a:xfrm>
            <a:prstGeom prst="triangle">
              <a:avLst/>
            </a:prstGeom>
            <a:solidFill>
              <a:srgbClr val="3C9F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Rounded Corners 93">
            <a:extLst>
              <a:ext uri="{FF2B5EF4-FFF2-40B4-BE49-F238E27FC236}">
                <a16:creationId xmlns:a16="http://schemas.microsoft.com/office/drawing/2014/main" id="{059A28EE-4BDF-3EF2-B5AA-74A0678C628D}"/>
              </a:ext>
            </a:extLst>
          </p:cNvPr>
          <p:cNvSpPr/>
          <p:nvPr/>
        </p:nvSpPr>
        <p:spPr>
          <a:xfrm>
            <a:off x="653697" y="5138161"/>
            <a:ext cx="11257769" cy="1022536"/>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400" i="1" dirty="0">
                <a:solidFill>
                  <a:schemeClr val="tx1"/>
                </a:solidFill>
              </a:rPr>
              <a:t>My friends and I now do house parties instead of going to bars. We buy beer from the supermarket, </a:t>
            </a:r>
          </a:p>
          <a:p>
            <a:pPr algn="r">
              <a:lnSpc>
                <a:spcPct val="125000"/>
              </a:lnSpc>
            </a:pPr>
            <a:r>
              <a:rPr lang="en-US" sz="1400" i="1" dirty="0">
                <a:solidFill>
                  <a:schemeClr val="tx1"/>
                </a:solidFill>
              </a:rPr>
              <a:t>it's much cheaper, and we can drink without worrying about getting stopped by police on the way home.</a:t>
            </a:r>
            <a:r>
              <a:rPr lang="en-US" sz="1400" b="1" i="1" dirty="0">
                <a:solidFill>
                  <a:schemeClr val="tx1"/>
                </a:solidFill>
              </a:rPr>
              <a:t>                                                </a:t>
            </a:r>
          </a:p>
          <a:p>
            <a:pPr algn="r">
              <a:lnSpc>
                <a:spcPct val="125000"/>
              </a:lnSpc>
            </a:pPr>
            <a:r>
              <a:rPr lang="en-US" sz="1400" b="1" i="1" dirty="0">
                <a:solidFill>
                  <a:schemeClr val="tx1"/>
                </a:solidFill>
              </a:rPr>
              <a:t>— Female, 27, Marketing Executive, Da Nang</a:t>
            </a:r>
          </a:p>
        </p:txBody>
      </p:sp>
      <p:sp>
        <p:nvSpPr>
          <p:cNvPr id="95" name="Freeform 13">
            <a:extLst>
              <a:ext uri="{FF2B5EF4-FFF2-40B4-BE49-F238E27FC236}">
                <a16:creationId xmlns:a16="http://schemas.microsoft.com/office/drawing/2014/main" id="{22722CFA-9EF3-6238-47DB-6D2AC5A39349}"/>
              </a:ext>
            </a:extLst>
          </p:cNvPr>
          <p:cNvSpPr>
            <a:spLocks noEditPoints="1"/>
          </p:cNvSpPr>
          <p:nvPr>
            <p:custDataLst>
              <p:tags r:id="rId1"/>
            </p:custDataLst>
          </p:nvPr>
        </p:nvSpPr>
        <p:spPr bwMode="gray">
          <a:xfrm>
            <a:off x="653697" y="5314196"/>
            <a:ext cx="800540" cy="676430"/>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3F9C31"/>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98" name="TextBox 97">
            <a:extLst>
              <a:ext uri="{FF2B5EF4-FFF2-40B4-BE49-F238E27FC236}">
                <a16:creationId xmlns:a16="http://schemas.microsoft.com/office/drawing/2014/main" id="{A008080C-ADFB-B528-7162-B271781917B1}"/>
              </a:ext>
            </a:extLst>
          </p:cNvPr>
          <p:cNvSpPr txBox="1"/>
          <p:nvPr/>
        </p:nvSpPr>
        <p:spPr>
          <a:xfrm>
            <a:off x="653697" y="1133286"/>
            <a:ext cx="8100945" cy="276999"/>
          </a:xfrm>
          <a:prstGeom prst="rect">
            <a:avLst/>
          </a:prstGeom>
          <a:noFill/>
        </p:spPr>
        <p:txBody>
          <a:bodyPr wrap="square">
            <a:spAutoFit/>
          </a:bodyPr>
          <a:lstStyle/>
          <a:p>
            <a:r>
              <a:rPr lang="en-US" sz="1200" dirty="0"/>
              <a:t>Economic &amp; Market Performance Indicators</a:t>
            </a:r>
          </a:p>
        </p:txBody>
      </p:sp>
      <p:graphicFrame>
        <p:nvGraphicFramePr>
          <p:cNvPr id="9" name="Table 8">
            <a:extLst>
              <a:ext uri="{FF2B5EF4-FFF2-40B4-BE49-F238E27FC236}">
                <a16:creationId xmlns:a16="http://schemas.microsoft.com/office/drawing/2014/main" id="{C61C995F-7D31-C303-2F67-E851F8ADDA33}"/>
              </a:ext>
            </a:extLst>
          </p:cNvPr>
          <p:cNvGraphicFramePr>
            <a:graphicFrameLocks noGrp="1"/>
          </p:cNvGraphicFramePr>
          <p:nvPr>
            <p:extLst>
              <p:ext uri="{D42A27DB-BD31-4B8C-83A1-F6EECF244321}">
                <p14:modId xmlns:p14="http://schemas.microsoft.com/office/powerpoint/2010/main" val="629691838"/>
              </p:ext>
            </p:extLst>
          </p:nvPr>
        </p:nvGraphicFramePr>
        <p:xfrm>
          <a:off x="6600825" y="3535285"/>
          <a:ext cx="5180951" cy="426720"/>
        </p:xfrm>
        <a:graphic>
          <a:graphicData uri="http://schemas.openxmlformats.org/drawingml/2006/table">
            <a:tbl>
              <a:tblPr>
                <a:tableStyleId>{5C22544A-7EE6-4342-B048-85BDC9FD1C3A}</a:tableStyleId>
              </a:tblPr>
              <a:tblGrid>
                <a:gridCol w="1295238">
                  <a:extLst>
                    <a:ext uri="{9D8B030D-6E8A-4147-A177-3AD203B41FA5}">
                      <a16:colId xmlns:a16="http://schemas.microsoft.com/office/drawing/2014/main" val="359643005"/>
                    </a:ext>
                  </a:extLst>
                </a:gridCol>
                <a:gridCol w="1293309">
                  <a:extLst>
                    <a:ext uri="{9D8B030D-6E8A-4147-A177-3AD203B41FA5}">
                      <a16:colId xmlns:a16="http://schemas.microsoft.com/office/drawing/2014/main" val="955568603"/>
                    </a:ext>
                  </a:extLst>
                </a:gridCol>
                <a:gridCol w="1188087">
                  <a:extLst>
                    <a:ext uri="{9D8B030D-6E8A-4147-A177-3AD203B41FA5}">
                      <a16:colId xmlns:a16="http://schemas.microsoft.com/office/drawing/2014/main" val="1139236454"/>
                    </a:ext>
                  </a:extLst>
                </a:gridCol>
                <a:gridCol w="1404317">
                  <a:extLst>
                    <a:ext uri="{9D8B030D-6E8A-4147-A177-3AD203B41FA5}">
                      <a16:colId xmlns:a16="http://schemas.microsoft.com/office/drawing/2014/main" val="2648011052"/>
                    </a:ext>
                  </a:extLst>
                </a:gridCol>
              </a:tblGrid>
              <a:tr h="291177">
                <a:tc>
                  <a:txBody>
                    <a:bodyPr/>
                    <a:lstStyle/>
                    <a:p>
                      <a:pPr algn="ctr"/>
                      <a:r>
                        <a:rPr lang="en-US" sz="1200" b="1" dirty="0">
                          <a:solidFill>
                            <a:schemeClr val="tx1"/>
                          </a:solidFill>
                        </a:rPr>
                        <a:t>2023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a:solidFill>
                            <a:schemeClr val="tx1"/>
                          </a:solidFill>
                        </a:rPr>
                        <a:t>2024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a:solidFill>
                            <a:schemeClr val="tx1"/>
                          </a:solidFill>
                        </a:rPr>
                        <a:t>2025 </a:t>
                      </a:r>
                    </a:p>
                    <a:p>
                      <a:pPr algn="ctr"/>
                      <a:r>
                        <a:rPr lang="en-US" sz="1000" b="0" i="1" dirty="0">
                          <a:solidFill>
                            <a:schemeClr val="tx1"/>
                          </a:solidFill>
                        </a:rPr>
                        <a:t>(est.)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a:solidFill>
                            <a:schemeClr val="tx1"/>
                          </a:solidFill>
                        </a:rPr>
                        <a:t>2026 </a:t>
                      </a:r>
                    </a:p>
                    <a:p>
                      <a:pPr algn="ctr"/>
                      <a:r>
                        <a:rPr lang="en-US" sz="1000" b="0" i="1" dirty="0">
                          <a:solidFill>
                            <a:schemeClr val="tx1"/>
                          </a:solidFill>
                        </a:rPr>
                        <a:t>(forecast)</a:t>
                      </a:r>
                      <a:endParaRPr lang="en-US" sz="1200" b="0" i="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7720899"/>
                  </a:ext>
                </a:extLst>
              </a:tr>
            </a:tbl>
          </a:graphicData>
        </a:graphic>
      </p:graphicFrame>
      <p:sp>
        <p:nvSpPr>
          <p:cNvPr id="10" name="TextBox 9">
            <a:extLst>
              <a:ext uri="{FF2B5EF4-FFF2-40B4-BE49-F238E27FC236}">
                <a16:creationId xmlns:a16="http://schemas.microsoft.com/office/drawing/2014/main" id="{83224F56-5219-4E96-BD0D-2152E4769CDD}"/>
              </a:ext>
            </a:extLst>
          </p:cNvPr>
          <p:cNvSpPr txBox="1"/>
          <p:nvPr/>
        </p:nvSpPr>
        <p:spPr>
          <a:xfrm>
            <a:off x="3582647" y="2921472"/>
            <a:ext cx="486030" cy="246221"/>
          </a:xfrm>
          <a:prstGeom prst="rect">
            <a:avLst/>
          </a:prstGeom>
          <a:noFill/>
        </p:spPr>
        <p:txBody>
          <a:bodyPr wrap="none" rtlCol="0">
            <a:spAutoFit/>
          </a:bodyPr>
          <a:lstStyle/>
          <a:p>
            <a:r>
              <a:rPr lang="en-US" sz="1000" i="1" dirty="0">
                <a:solidFill>
                  <a:schemeClr val="bg1"/>
                </a:solidFill>
              </a:rPr>
              <a:t>(est.)</a:t>
            </a:r>
          </a:p>
        </p:txBody>
      </p:sp>
      <p:sp>
        <p:nvSpPr>
          <p:cNvPr id="11" name="TextBox 10">
            <a:extLst>
              <a:ext uri="{FF2B5EF4-FFF2-40B4-BE49-F238E27FC236}">
                <a16:creationId xmlns:a16="http://schemas.microsoft.com/office/drawing/2014/main" id="{71A56E27-4D19-680A-33E8-FD40C24A386D}"/>
              </a:ext>
            </a:extLst>
          </p:cNvPr>
          <p:cNvSpPr txBox="1"/>
          <p:nvPr/>
        </p:nvSpPr>
        <p:spPr>
          <a:xfrm>
            <a:off x="4411727" y="2921472"/>
            <a:ext cx="793807" cy="246221"/>
          </a:xfrm>
          <a:prstGeom prst="rect">
            <a:avLst/>
          </a:prstGeom>
          <a:noFill/>
        </p:spPr>
        <p:txBody>
          <a:bodyPr wrap="none" rtlCol="0">
            <a:spAutoFit/>
          </a:bodyPr>
          <a:lstStyle/>
          <a:p>
            <a:r>
              <a:rPr lang="en-US" sz="1000" i="1" dirty="0">
                <a:solidFill>
                  <a:schemeClr val="bg1"/>
                </a:solidFill>
              </a:rPr>
              <a:t>(forecast)</a:t>
            </a:r>
          </a:p>
        </p:txBody>
      </p:sp>
      <p:sp>
        <p:nvSpPr>
          <p:cNvPr id="12" name="TextBox 11">
            <a:extLst>
              <a:ext uri="{FF2B5EF4-FFF2-40B4-BE49-F238E27FC236}">
                <a16:creationId xmlns:a16="http://schemas.microsoft.com/office/drawing/2014/main" id="{A7C5514D-06D6-ADCE-FCF6-BD58AFA46F69}"/>
              </a:ext>
            </a:extLst>
          </p:cNvPr>
          <p:cNvSpPr txBox="1"/>
          <p:nvPr/>
        </p:nvSpPr>
        <p:spPr>
          <a:xfrm>
            <a:off x="3582647" y="4546463"/>
            <a:ext cx="486030" cy="246221"/>
          </a:xfrm>
          <a:prstGeom prst="rect">
            <a:avLst/>
          </a:prstGeom>
          <a:noFill/>
        </p:spPr>
        <p:txBody>
          <a:bodyPr wrap="none" rtlCol="0">
            <a:spAutoFit/>
          </a:bodyPr>
          <a:lstStyle/>
          <a:p>
            <a:r>
              <a:rPr lang="en-US" sz="1000" i="1" dirty="0">
                <a:solidFill>
                  <a:schemeClr val="bg1"/>
                </a:solidFill>
              </a:rPr>
              <a:t>(est.)</a:t>
            </a:r>
          </a:p>
        </p:txBody>
      </p:sp>
      <p:sp>
        <p:nvSpPr>
          <p:cNvPr id="13" name="TextBox 12">
            <a:extLst>
              <a:ext uri="{FF2B5EF4-FFF2-40B4-BE49-F238E27FC236}">
                <a16:creationId xmlns:a16="http://schemas.microsoft.com/office/drawing/2014/main" id="{6D08D4DD-F62F-7E19-D966-7AF2E2A708EA}"/>
              </a:ext>
            </a:extLst>
          </p:cNvPr>
          <p:cNvSpPr txBox="1"/>
          <p:nvPr/>
        </p:nvSpPr>
        <p:spPr>
          <a:xfrm>
            <a:off x="4411727" y="4546463"/>
            <a:ext cx="793807" cy="246221"/>
          </a:xfrm>
          <a:prstGeom prst="rect">
            <a:avLst/>
          </a:prstGeom>
          <a:noFill/>
        </p:spPr>
        <p:txBody>
          <a:bodyPr wrap="none" rtlCol="0">
            <a:spAutoFit/>
          </a:bodyPr>
          <a:lstStyle/>
          <a:p>
            <a:r>
              <a:rPr lang="en-US" sz="1000" i="1" dirty="0">
                <a:solidFill>
                  <a:schemeClr val="bg1"/>
                </a:solidFill>
              </a:rPr>
              <a:t>(forecast)</a:t>
            </a:r>
          </a:p>
        </p:txBody>
      </p:sp>
    </p:spTree>
    <p:extLst>
      <p:ext uri="{BB962C8B-B14F-4D97-AF65-F5344CB8AC3E}">
        <p14:creationId xmlns:p14="http://schemas.microsoft.com/office/powerpoint/2010/main" val="1265075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F2C88-A8B7-D4F4-5776-18582B931ABD}"/>
            </a:ext>
          </a:extLst>
        </p:cNvPr>
        <p:cNvGrpSpPr/>
        <p:nvPr/>
      </p:nvGrpSpPr>
      <p:grpSpPr>
        <a:xfrm>
          <a:off x="0" y="0"/>
          <a:ext cx="0" cy="0"/>
          <a:chOff x="0" y="0"/>
          <a:chExt cx="0" cy="0"/>
        </a:xfrm>
      </p:grpSpPr>
      <p:sp>
        <p:nvSpPr>
          <p:cNvPr id="123" name="Rectangle: Rounded Corners 122">
            <a:extLst>
              <a:ext uri="{FF2B5EF4-FFF2-40B4-BE49-F238E27FC236}">
                <a16:creationId xmlns:a16="http://schemas.microsoft.com/office/drawing/2014/main" id="{0DD81228-F930-9D8C-3B14-A3A31499D4CD}"/>
              </a:ext>
            </a:extLst>
          </p:cNvPr>
          <p:cNvSpPr/>
          <p:nvPr/>
        </p:nvSpPr>
        <p:spPr>
          <a:xfrm>
            <a:off x="8380160" y="4641251"/>
            <a:ext cx="3576750" cy="1620406"/>
          </a:xfrm>
          <a:prstGeom prst="roundRect">
            <a:avLst>
              <a:gd name="adj" fmla="val 4429"/>
            </a:avLst>
          </a:prstGeom>
          <a:solidFill>
            <a:srgbClr val="FDCC06">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657C66C3-A8D9-2341-43DC-A900A0B2F7D3}"/>
              </a:ext>
            </a:extLst>
          </p:cNvPr>
          <p:cNvSpPr/>
          <p:nvPr/>
        </p:nvSpPr>
        <p:spPr>
          <a:xfrm>
            <a:off x="4544399" y="4641251"/>
            <a:ext cx="3576750" cy="1337465"/>
          </a:xfrm>
          <a:prstGeom prst="roundRect">
            <a:avLst>
              <a:gd name="adj" fmla="val 4429"/>
            </a:avLst>
          </a:prstGeom>
          <a:solidFill>
            <a:srgbClr val="E95000">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E9E122DE-7039-0E7A-E0EC-3176FAAEA23D}"/>
              </a:ext>
            </a:extLst>
          </p:cNvPr>
          <p:cNvSpPr/>
          <p:nvPr/>
        </p:nvSpPr>
        <p:spPr>
          <a:xfrm>
            <a:off x="701093" y="4641251"/>
            <a:ext cx="3576750" cy="1337465"/>
          </a:xfrm>
          <a:prstGeom prst="roundRect">
            <a:avLst>
              <a:gd name="adj" fmla="val 4429"/>
            </a:avLst>
          </a:prstGeom>
          <a:solidFill>
            <a:srgbClr val="3C9F31">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a:extLst>
              <a:ext uri="{FF2B5EF4-FFF2-40B4-BE49-F238E27FC236}">
                <a16:creationId xmlns:a16="http://schemas.microsoft.com/office/drawing/2014/main" id="{78FAE7AC-69EB-B4EC-C0F1-C62DCA94C59F}"/>
              </a:ext>
            </a:extLst>
          </p:cNvPr>
          <p:cNvSpPr/>
          <p:nvPr/>
        </p:nvSpPr>
        <p:spPr>
          <a:xfrm>
            <a:off x="8394452" y="1613892"/>
            <a:ext cx="3422590" cy="305911"/>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3984FED9-F5AA-59A5-8D83-A517D0FFD667}"/>
              </a:ext>
            </a:extLst>
          </p:cNvPr>
          <p:cNvSpPr/>
          <p:nvPr/>
        </p:nvSpPr>
        <p:spPr>
          <a:xfrm>
            <a:off x="4523722" y="1613892"/>
            <a:ext cx="3422590" cy="305911"/>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F7C60825-8350-4C20-E9D8-4EAAF22A9043}"/>
              </a:ext>
            </a:extLst>
          </p:cNvPr>
          <p:cNvSpPr/>
          <p:nvPr/>
        </p:nvSpPr>
        <p:spPr>
          <a:xfrm>
            <a:off x="718308" y="1613892"/>
            <a:ext cx="3422590" cy="305911"/>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B22FC982-DA0C-D3F4-11A1-A056C9AFA965}"/>
              </a:ext>
            </a:extLst>
          </p:cNvPr>
          <p:cNvGraphicFramePr>
            <a:graphicFrameLocks noGrp="1"/>
          </p:cNvGraphicFramePr>
          <p:nvPr>
            <p:extLst>
              <p:ext uri="{D42A27DB-BD31-4B8C-83A1-F6EECF244321}">
                <p14:modId xmlns:p14="http://schemas.microsoft.com/office/powerpoint/2010/main" val="2935946259"/>
              </p:ext>
            </p:extLst>
          </p:nvPr>
        </p:nvGraphicFramePr>
        <p:xfrm>
          <a:off x="740783" y="1620633"/>
          <a:ext cx="3537060" cy="2927102"/>
        </p:xfrm>
        <a:graphic>
          <a:graphicData uri="http://schemas.openxmlformats.org/drawingml/2006/table">
            <a:tbl>
              <a:tblPr>
                <a:tableStyleId>{5C22544A-7EE6-4342-B048-85BDC9FD1C3A}</a:tableStyleId>
              </a:tblPr>
              <a:tblGrid>
                <a:gridCol w="2804084">
                  <a:extLst>
                    <a:ext uri="{9D8B030D-6E8A-4147-A177-3AD203B41FA5}">
                      <a16:colId xmlns:a16="http://schemas.microsoft.com/office/drawing/2014/main" val="2609019301"/>
                    </a:ext>
                  </a:extLst>
                </a:gridCol>
                <a:gridCol w="732976">
                  <a:extLst>
                    <a:ext uri="{9D8B030D-6E8A-4147-A177-3AD203B41FA5}">
                      <a16:colId xmlns:a16="http://schemas.microsoft.com/office/drawing/2014/main" val="4079505057"/>
                    </a:ext>
                  </a:extLst>
                </a:gridCol>
              </a:tblGrid>
              <a:tr h="31758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rPr>
                        <a:t>Beer Consumption Frequency</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1" i="0" u="none" strike="noStrike" kern="1200" baseline="0" dirty="0">
                        <a:solidFill>
                          <a:srgbClr val="535353"/>
                        </a:solidFill>
                        <a:latin typeface="+mn-lt"/>
                        <a:ea typeface="+mn-ea"/>
                        <a:cs typeface="+mn-cs"/>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211564"/>
                  </a:ext>
                </a:extLst>
              </a:tr>
              <a:tr h="521903">
                <a:tc>
                  <a:txBody>
                    <a:bodyPr/>
                    <a:lstStyle/>
                    <a:p>
                      <a:r>
                        <a:rPr lang="en-US" sz="1200" b="0" i="0" dirty="0">
                          <a:solidFill>
                            <a:schemeClr val="tx1"/>
                          </a:solidFill>
                          <a:effectLst/>
                        </a:rPr>
                        <a:t>2-3 times per week</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i="0" u="none" strike="noStrike" kern="1200" baseline="0" dirty="0">
                          <a:solidFill>
                            <a:schemeClr val="tx1"/>
                          </a:solidFill>
                          <a:latin typeface="+mn-lt"/>
                          <a:ea typeface="+mn-ea"/>
                          <a:cs typeface="+mn-cs"/>
                        </a:rPr>
                        <a:t>34%</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21903">
                <a:tc>
                  <a:txBody>
                    <a:bodyPr/>
                    <a:lstStyle/>
                    <a:p>
                      <a:pPr marL="0" algn="l" defTabSz="914400" rtl="0" eaLnBrk="1" latinLnBrk="0" hangingPunct="1"/>
                      <a:r>
                        <a:rPr lang="en-US" sz="1200" b="0" i="0" dirty="0">
                          <a:solidFill>
                            <a:schemeClr val="tx1"/>
                          </a:solidFill>
                          <a:effectLst/>
                        </a:rPr>
                        <a:t>Once per week</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28%</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521903">
                <a:tc>
                  <a:txBody>
                    <a:bodyPr/>
                    <a:lstStyle/>
                    <a:p>
                      <a:pPr marL="0" algn="l" defTabSz="914400" rtl="0" eaLnBrk="1" latinLnBrk="0" hangingPunct="1"/>
                      <a:r>
                        <a:rPr lang="en-US" sz="1200" b="0" i="0" kern="1200" dirty="0">
                          <a:solidFill>
                            <a:schemeClr val="tx1"/>
                          </a:solidFill>
                          <a:effectLst/>
                          <a:latin typeface="+mn-lt"/>
                          <a:ea typeface="+mn-ea"/>
                          <a:cs typeface="+mn-cs"/>
                        </a:rPr>
                        <a:t>2-3 times per month</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22%</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rPr>
                        <a:t>Once per month</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11%</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Daily</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5%</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0399679"/>
                  </a:ext>
                </a:extLst>
              </a:tr>
            </a:tbl>
          </a:graphicData>
        </a:graphic>
      </p:graphicFrame>
      <p:graphicFrame>
        <p:nvGraphicFramePr>
          <p:cNvPr id="43" name="Table 42">
            <a:extLst>
              <a:ext uri="{FF2B5EF4-FFF2-40B4-BE49-F238E27FC236}">
                <a16:creationId xmlns:a16="http://schemas.microsoft.com/office/drawing/2014/main" id="{A6374559-18E3-CF5E-250B-15B548E5A713}"/>
              </a:ext>
            </a:extLst>
          </p:cNvPr>
          <p:cNvGraphicFramePr>
            <a:graphicFrameLocks noGrp="1"/>
          </p:cNvGraphicFramePr>
          <p:nvPr>
            <p:extLst>
              <p:ext uri="{D42A27DB-BD31-4B8C-83A1-F6EECF244321}">
                <p14:modId xmlns:p14="http://schemas.microsoft.com/office/powerpoint/2010/main" val="276433409"/>
              </p:ext>
            </p:extLst>
          </p:nvPr>
        </p:nvGraphicFramePr>
        <p:xfrm>
          <a:off x="8400005" y="1620635"/>
          <a:ext cx="3537060" cy="2927104"/>
        </p:xfrm>
        <a:graphic>
          <a:graphicData uri="http://schemas.openxmlformats.org/drawingml/2006/table">
            <a:tbl>
              <a:tblPr>
                <a:tableStyleId>{5C22544A-7EE6-4342-B048-85BDC9FD1C3A}</a:tableStyleId>
              </a:tblPr>
              <a:tblGrid>
                <a:gridCol w="3043691">
                  <a:extLst>
                    <a:ext uri="{9D8B030D-6E8A-4147-A177-3AD203B41FA5}">
                      <a16:colId xmlns:a16="http://schemas.microsoft.com/office/drawing/2014/main" val="2609019301"/>
                    </a:ext>
                  </a:extLst>
                </a:gridCol>
                <a:gridCol w="493369">
                  <a:extLst>
                    <a:ext uri="{9D8B030D-6E8A-4147-A177-3AD203B41FA5}">
                      <a16:colId xmlns:a16="http://schemas.microsoft.com/office/drawing/2014/main" val="4079505057"/>
                    </a:ext>
                  </a:extLst>
                </a:gridCol>
              </a:tblGrid>
              <a:tr h="32918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rPr>
                        <a:t>Where Beer is Consumed</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1" i="0" u="none" strike="noStrike" kern="1200" baseline="0" dirty="0">
                        <a:solidFill>
                          <a:srgbClr val="535353"/>
                        </a:solidFill>
                        <a:latin typeface="+mn-lt"/>
                        <a:ea typeface="+mn-ea"/>
                        <a:cs typeface="+mn-cs"/>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211564"/>
                  </a:ext>
                </a:extLst>
              </a:tr>
              <a:tr h="432986">
                <a:tc>
                  <a:txBody>
                    <a:bodyPr/>
                    <a:lstStyle/>
                    <a:p>
                      <a:r>
                        <a:rPr lang="en-US" sz="1200" b="0" i="0" kern="1200" dirty="0">
                          <a:solidFill>
                            <a:schemeClr val="tx1"/>
                          </a:solidFill>
                          <a:effectLst/>
                          <a:latin typeface="+mn-lt"/>
                          <a:ea typeface="+mn-ea"/>
                          <a:cs typeface="+mn-cs"/>
                        </a:rPr>
                        <a:t>At home</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i="0" u="none" strike="noStrike" kern="1200" baseline="0" dirty="0">
                          <a:solidFill>
                            <a:schemeClr val="tx1"/>
                          </a:solidFill>
                          <a:latin typeface="+mn-lt"/>
                          <a:ea typeface="+mn-ea"/>
                          <a:cs typeface="+mn-cs"/>
                        </a:rPr>
                        <a:t>67%</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32986">
                <a:tc>
                  <a:txBody>
                    <a:bodyPr/>
                    <a:lstStyle/>
                    <a:p>
                      <a:pPr marL="0" algn="l" defTabSz="914400" rtl="0" eaLnBrk="1" latinLnBrk="0" hangingPunct="1"/>
                      <a:r>
                        <a:rPr lang="en-US" sz="1200" b="0" i="0" kern="1200" dirty="0">
                          <a:solidFill>
                            <a:schemeClr val="tx1"/>
                          </a:solidFill>
                          <a:effectLst/>
                          <a:latin typeface="+mn-lt"/>
                          <a:ea typeface="+mn-ea"/>
                          <a:cs typeface="+mn-cs"/>
                        </a:rPr>
                        <a:t>Friends’ Home</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48%</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32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Beer Gardens/ Bia Hoi</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38%</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32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Restaurants</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32%</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432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Convenience Stores</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18%</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0399679"/>
                  </a:ext>
                </a:extLst>
              </a:tr>
              <a:tr h="432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Bars/ Pubs</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15%</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3609903"/>
                  </a:ext>
                </a:extLst>
              </a:tr>
            </a:tbl>
          </a:graphicData>
        </a:graphic>
      </p:graphicFrame>
      <p:graphicFrame>
        <p:nvGraphicFramePr>
          <p:cNvPr id="18" name="Table 17">
            <a:extLst>
              <a:ext uri="{FF2B5EF4-FFF2-40B4-BE49-F238E27FC236}">
                <a16:creationId xmlns:a16="http://schemas.microsoft.com/office/drawing/2014/main" id="{0BDDB6EB-64C6-DF90-982D-FBF404DD2ECB}"/>
              </a:ext>
            </a:extLst>
          </p:cNvPr>
          <p:cNvGraphicFramePr>
            <a:graphicFrameLocks noGrp="1"/>
          </p:cNvGraphicFramePr>
          <p:nvPr>
            <p:extLst>
              <p:ext uri="{D42A27DB-BD31-4B8C-83A1-F6EECF244321}">
                <p14:modId xmlns:p14="http://schemas.microsoft.com/office/powerpoint/2010/main" val="3189397125"/>
              </p:ext>
            </p:extLst>
          </p:nvPr>
        </p:nvGraphicFramePr>
        <p:xfrm>
          <a:off x="4570394" y="1620633"/>
          <a:ext cx="3537060" cy="2927102"/>
        </p:xfrm>
        <a:graphic>
          <a:graphicData uri="http://schemas.openxmlformats.org/drawingml/2006/table">
            <a:tbl>
              <a:tblPr>
                <a:tableStyleId>{5C22544A-7EE6-4342-B048-85BDC9FD1C3A}</a:tableStyleId>
              </a:tblPr>
              <a:tblGrid>
                <a:gridCol w="3043691">
                  <a:extLst>
                    <a:ext uri="{9D8B030D-6E8A-4147-A177-3AD203B41FA5}">
                      <a16:colId xmlns:a16="http://schemas.microsoft.com/office/drawing/2014/main" val="2609019301"/>
                    </a:ext>
                  </a:extLst>
                </a:gridCol>
                <a:gridCol w="493369">
                  <a:extLst>
                    <a:ext uri="{9D8B030D-6E8A-4147-A177-3AD203B41FA5}">
                      <a16:colId xmlns:a16="http://schemas.microsoft.com/office/drawing/2014/main" val="4079505057"/>
                    </a:ext>
                  </a:extLst>
                </a:gridCol>
              </a:tblGrid>
              <a:tr h="31758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rPr>
                        <a:t>Key Consumption Occasions</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1" i="0" u="none" strike="noStrike" kern="1200" baseline="0" dirty="0">
                        <a:solidFill>
                          <a:srgbClr val="535353"/>
                        </a:solidFill>
                        <a:latin typeface="+mn-lt"/>
                        <a:ea typeface="+mn-ea"/>
                        <a:cs typeface="+mn-cs"/>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211564"/>
                  </a:ext>
                </a:extLst>
              </a:tr>
              <a:tr h="521903">
                <a:tc>
                  <a:txBody>
                    <a:bodyPr/>
                    <a:lstStyle/>
                    <a:p>
                      <a:r>
                        <a:rPr lang="en-US" sz="1200" b="0" i="0" dirty="0">
                          <a:solidFill>
                            <a:schemeClr val="tx1"/>
                          </a:solidFill>
                          <a:effectLst/>
                        </a:rPr>
                        <a:t>Weekend relaxing/social gatherings</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i="0" u="none" strike="noStrike" kern="1200" baseline="0" dirty="0">
                          <a:solidFill>
                            <a:schemeClr val="tx1"/>
                          </a:solidFill>
                          <a:latin typeface="+mn-lt"/>
                          <a:ea typeface="+mn-ea"/>
                          <a:cs typeface="+mn-cs"/>
                        </a:rPr>
                        <a:t>72%</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21903">
                <a:tc>
                  <a:txBody>
                    <a:bodyPr/>
                    <a:lstStyle/>
                    <a:p>
                      <a:pPr marL="0" algn="l" defTabSz="914400" rtl="0" eaLnBrk="1" latinLnBrk="0" hangingPunct="1"/>
                      <a:r>
                        <a:rPr lang="en-US" sz="1200" b="0" i="0" dirty="0">
                          <a:solidFill>
                            <a:schemeClr val="tx1"/>
                          </a:solidFill>
                          <a:effectLst/>
                        </a:rPr>
                        <a:t>Family meals / celebrations</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64%</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rPr>
                        <a:t>Special occasions </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58%</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After work / stress relief</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52%</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Watching sports / entertainment</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45%</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0399679"/>
                  </a:ext>
                </a:extLst>
              </a:tr>
            </a:tbl>
          </a:graphicData>
        </a:graphic>
      </p:graphicFrame>
      <p:sp>
        <p:nvSpPr>
          <p:cNvPr id="2" name="Title 1">
            <a:extLst>
              <a:ext uri="{FF2B5EF4-FFF2-40B4-BE49-F238E27FC236}">
                <a16:creationId xmlns:a16="http://schemas.microsoft.com/office/drawing/2014/main" id="{295A47E6-258F-DE45-72FB-3DCDB700FCF1}"/>
              </a:ext>
            </a:extLst>
          </p:cNvPr>
          <p:cNvSpPr>
            <a:spLocks noGrp="1"/>
          </p:cNvSpPr>
          <p:nvPr>
            <p:ph type="title"/>
          </p:nvPr>
        </p:nvSpPr>
        <p:spPr/>
        <p:txBody>
          <a:bodyPr>
            <a:normAutofit/>
          </a:bodyPr>
          <a:lstStyle/>
          <a:p>
            <a:r>
              <a:rPr lang="en-US" dirty="0"/>
              <a:t>Current Consumption Patterns &amp; Frequency</a:t>
            </a:r>
          </a:p>
        </p:txBody>
      </p:sp>
      <p:sp>
        <p:nvSpPr>
          <p:cNvPr id="4" name="TextBox 3">
            <a:extLst>
              <a:ext uri="{FF2B5EF4-FFF2-40B4-BE49-F238E27FC236}">
                <a16:creationId xmlns:a16="http://schemas.microsoft.com/office/drawing/2014/main" id="{4B4E2099-5733-F1C9-AE4D-5B89D2901080}"/>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often do you typically consume beer? | Where do you typically consume beer? | On what occasions do you typically drink beer?</a:t>
            </a:r>
          </a:p>
          <a:p>
            <a:r>
              <a:rPr lang="en-US" sz="1000" i="1" dirty="0">
                <a:solidFill>
                  <a:schemeClr val="tx1">
                    <a:lumMod val="60000"/>
                    <a:lumOff val="40000"/>
                  </a:schemeClr>
                </a:solidFill>
              </a:rPr>
              <a:t>Base: All respondents (n=1,200) | Vietnam Beer Market and Tet 2026 Consumer Trends | InsightAsia Vietnam Primary Research | December 2025</a:t>
            </a:r>
          </a:p>
        </p:txBody>
      </p:sp>
      <p:graphicFrame>
        <p:nvGraphicFramePr>
          <p:cNvPr id="5" name="Chart 4">
            <a:extLst>
              <a:ext uri="{FF2B5EF4-FFF2-40B4-BE49-F238E27FC236}">
                <a16:creationId xmlns:a16="http://schemas.microsoft.com/office/drawing/2014/main" id="{D801013E-6F38-6901-6EA1-A7AB1F019FAF}"/>
              </a:ext>
            </a:extLst>
          </p:cNvPr>
          <p:cNvGraphicFramePr/>
          <p:nvPr>
            <p:extLst>
              <p:ext uri="{D42A27DB-BD31-4B8C-83A1-F6EECF244321}">
                <p14:modId xmlns:p14="http://schemas.microsoft.com/office/powerpoint/2010/main" val="1415153301"/>
              </p:ext>
            </p:extLst>
          </p:nvPr>
        </p:nvGraphicFramePr>
        <p:xfrm>
          <a:off x="628005" y="1950670"/>
          <a:ext cx="2971800" cy="2741073"/>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 16">
            <a:extLst>
              <a:ext uri="{FF2B5EF4-FFF2-40B4-BE49-F238E27FC236}">
                <a16:creationId xmlns:a16="http://schemas.microsoft.com/office/drawing/2014/main" id="{F226041D-845E-C9B4-202C-06A68C61D5B2}"/>
              </a:ext>
            </a:extLst>
          </p:cNvPr>
          <p:cNvGrpSpPr/>
          <p:nvPr/>
        </p:nvGrpSpPr>
        <p:grpSpPr>
          <a:xfrm>
            <a:off x="3889188" y="1589058"/>
            <a:ext cx="369501" cy="369501"/>
            <a:chOff x="4648200" y="2188029"/>
            <a:chExt cx="369501" cy="369501"/>
          </a:xfrm>
        </p:grpSpPr>
        <p:sp>
          <p:nvSpPr>
            <p:cNvPr id="16" name="Oval 15">
              <a:extLst>
                <a:ext uri="{FF2B5EF4-FFF2-40B4-BE49-F238E27FC236}">
                  <a16:creationId xmlns:a16="http://schemas.microsoft.com/office/drawing/2014/main" id="{1ADD8F5E-639B-97BF-97A5-6356AD7B7CCD}"/>
                </a:ext>
              </a:extLst>
            </p:cNvPr>
            <p:cNvSpPr/>
            <p:nvPr/>
          </p:nvSpPr>
          <p:spPr>
            <a:xfrm>
              <a:off x="4648200" y="2188029"/>
              <a:ext cx="369501" cy="369501"/>
            </a:xfrm>
            <a:prstGeom prst="ellipse">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70">
              <a:extLst>
                <a:ext uri="{FF2B5EF4-FFF2-40B4-BE49-F238E27FC236}">
                  <a16:creationId xmlns:a16="http://schemas.microsoft.com/office/drawing/2014/main" id="{B3D64A48-D32F-C5E4-49CA-49302E6AE18D}"/>
                </a:ext>
              </a:extLst>
            </p:cNvPr>
            <p:cNvSpPr>
              <a:spLocks noEditPoints="1"/>
            </p:cNvSpPr>
            <p:nvPr/>
          </p:nvSpPr>
          <p:spPr bwMode="auto">
            <a:xfrm>
              <a:off x="4728810" y="2274620"/>
              <a:ext cx="208280" cy="196318"/>
            </a:xfrm>
            <a:custGeom>
              <a:avLst/>
              <a:gdLst>
                <a:gd name="T0" fmla="*/ 233 w 284"/>
                <a:gd name="T1" fmla="*/ 34 h 267"/>
                <a:gd name="T2" fmla="*/ 226 w 284"/>
                <a:gd name="T3" fmla="*/ 0 h 267"/>
                <a:gd name="T4" fmla="*/ 219 w 284"/>
                <a:gd name="T5" fmla="*/ 34 h 267"/>
                <a:gd name="T6" fmla="*/ 65 w 284"/>
                <a:gd name="T7" fmla="*/ 7 h 267"/>
                <a:gd name="T8" fmla="*/ 51 w 284"/>
                <a:gd name="T9" fmla="*/ 7 h 267"/>
                <a:gd name="T10" fmla="*/ 7 w 284"/>
                <a:gd name="T11" fmla="*/ 34 h 267"/>
                <a:gd name="T12" fmla="*/ 0 w 284"/>
                <a:gd name="T13" fmla="*/ 260 h 267"/>
                <a:gd name="T14" fmla="*/ 277 w 284"/>
                <a:gd name="T15" fmla="*/ 267 h 267"/>
                <a:gd name="T16" fmla="*/ 284 w 284"/>
                <a:gd name="T17" fmla="*/ 41 h 267"/>
                <a:gd name="T18" fmla="*/ 162 w 284"/>
                <a:gd name="T19" fmla="*/ 117 h 267"/>
                <a:gd name="T20" fmla="*/ 122 w 284"/>
                <a:gd name="T21" fmla="*/ 152 h 267"/>
                <a:gd name="T22" fmla="*/ 162 w 284"/>
                <a:gd name="T23" fmla="*/ 117 h 267"/>
                <a:gd name="T24" fmla="*/ 230 w 284"/>
                <a:gd name="T25" fmla="*/ 152 h 267"/>
                <a:gd name="T26" fmla="*/ 270 w 284"/>
                <a:gd name="T27" fmla="*/ 117 h 267"/>
                <a:gd name="T28" fmla="*/ 216 w 284"/>
                <a:gd name="T29" fmla="*/ 152 h 267"/>
                <a:gd name="T30" fmla="*/ 176 w 284"/>
                <a:gd name="T31" fmla="*/ 117 h 267"/>
                <a:gd name="T32" fmla="*/ 216 w 284"/>
                <a:gd name="T33" fmla="*/ 152 h 267"/>
                <a:gd name="T34" fmla="*/ 162 w 284"/>
                <a:gd name="T35" fmla="*/ 166 h 267"/>
                <a:gd name="T36" fmla="*/ 122 w 284"/>
                <a:gd name="T37" fmla="*/ 201 h 267"/>
                <a:gd name="T38" fmla="*/ 122 w 284"/>
                <a:gd name="T39" fmla="*/ 215 h 267"/>
                <a:gd name="T40" fmla="*/ 162 w 284"/>
                <a:gd name="T41" fmla="*/ 253 h 267"/>
                <a:gd name="T42" fmla="*/ 122 w 284"/>
                <a:gd name="T43" fmla="*/ 215 h 267"/>
                <a:gd name="T44" fmla="*/ 216 w 284"/>
                <a:gd name="T45" fmla="*/ 215 h 267"/>
                <a:gd name="T46" fmla="*/ 176 w 284"/>
                <a:gd name="T47" fmla="*/ 253 h 267"/>
                <a:gd name="T48" fmla="*/ 176 w 284"/>
                <a:gd name="T49" fmla="*/ 201 h 267"/>
                <a:gd name="T50" fmla="*/ 216 w 284"/>
                <a:gd name="T51" fmla="*/ 166 h 267"/>
                <a:gd name="T52" fmla="*/ 176 w 284"/>
                <a:gd name="T53" fmla="*/ 201 h 267"/>
                <a:gd name="T54" fmla="*/ 270 w 284"/>
                <a:gd name="T55" fmla="*/ 166 h 267"/>
                <a:gd name="T56" fmla="*/ 230 w 284"/>
                <a:gd name="T57" fmla="*/ 201 h 267"/>
                <a:gd name="T58" fmla="*/ 51 w 284"/>
                <a:gd name="T59" fmla="*/ 48 h 267"/>
                <a:gd name="T60" fmla="*/ 58 w 284"/>
                <a:gd name="T61" fmla="*/ 82 h 267"/>
                <a:gd name="T62" fmla="*/ 65 w 284"/>
                <a:gd name="T63" fmla="*/ 48 h 267"/>
                <a:gd name="T64" fmla="*/ 219 w 284"/>
                <a:gd name="T65" fmla="*/ 75 h 267"/>
                <a:gd name="T66" fmla="*/ 233 w 284"/>
                <a:gd name="T67" fmla="*/ 75 h 267"/>
                <a:gd name="T68" fmla="*/ 270 w 284"/>
                <a:gd name="T69" fmla="*/ 48 h 267"/>
                <a:gd name="T70" fmla="*/ 14 w 284"/>
                <a:gd name="T71" fmla="*/ 103 h 267"/>
                <a:gd name="T72" fmla="*/ 51 w 284"/>
                <a:gd name="T73" fmla="*/ 48 h 267"/>
                <a:gd name="T74" fmla="*/ 108 w 284"/>
                <a:gd name="T75" fmla="*/ 117 h 267"/>
                <a:gd name="T76" fmla="*/ 14 w 284"/>
                <a:gd name="T77" fmla="*/ 253 h 267"/>
                <a:gd name="T78" fmla="*/ 230 w 284"/>
                <a:gd name="T79" fmla="*/ 253 h 267"/>
                <a:gd name="T80" fmla="*/ 270 w 284"/>
                <a:gd name="T81" fmla="*/ 215 h 267"/>
                <a:gd name="T82" fmla="*/ 230 w 284"/>
                <a:gd name="T83" fmla="*/ 25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4" h="267">
                  <a:moveTo>
                    <a:pt x="277" y="34"/>
                  </a:moveTo>
                  <a:cubicBezTo>
                    <a:pt x="233" y="34"/>
                    <a:pt x="233" y="34"/>
                    <a:pt x="233" y="34"/>
                  </a:cubicBezTo>
                  <a:cubicBezTo>
                    <a:pt x="233" y="7"/>
                    <a:pt x="233" y="7"/>
                    <a:pt x="233" y="7"/>
                  </a:cubicBezTo>
                  <a:cubicBezTo>
                    <a:pt x="233" y="3"/>
                    <a:pt x="230" y="0"/>
                    <a:pt x="226" y="0"/>
                  </a:cubicBezTo>
                  <a:cubicBezTo>
                    <a:pt x="222" y="0"/>
                    <a:pt x="219" y="3"/>
                    <a:pt x="219" y="7"/>
                  </a:cubicBezTo>
                  <a:cubicBezTo>
                    <a:pt x="219" y="34"/>
                    <a:pt x="219" y="34"/>
                    <a:pt x="219" y="34"/>
                  </a:cubicBezTo>
                  <a:cubicBezTo>
                    <a:pt x="65" y="34"/>
                    <a:pt x="65" y="34"/>
                    <a:pt x="65" y="34"/>
                  </a:cubicBezTo>
                  <a:cubicBezTo>
                    <a:pt x="65" y="7"/>
                    <a:pt x="65" y="7"/>
                    <a:pt x="65" y="7"/>
                  </a:cubicBezTo>
                  <a:cubicBezTo>
                    <a:pt x="65" y="3"/>
                    <a:pt x="62" y="0"/>
                    <a:pt x="58" y="0"/>
                  </a:cubicBezTo>
                  <a:cubicBezTo>
                    <a:pt x="54" y="0"/>
                    <a:pt x="51" y="3"/>
                    <a:pt x="51" y="7"/>
                  </a:cubicBezTo>
                  <a:cubicBezTo>
                    <a:pt x="51" y="34"/>
                    <a:pt x="51" y="34"/>
                    <a:pt x="51" y="34"/>
                  </a:cubicBezTo>
                  <a:cubicBezTo>
                    <a:pt x="7" y="34"/>
                    <a:pt x="7" y="34"/>
                    <a:pt x="7" y="34"/>
                  </a:cubicBezTo>
                  <a:cubicBezTo>
                    <a:pt x="3" y="34"/>
                    <a:pt x="0" y="37"/>
                    <a:pt x="0" y="41"/>
                  </a:cubicBezTo>
                  <a:cubicBezTo>
                    <a:pt x="0" y="260"/>
                    <a:pt x="0" y="260"/>
                    <a:pt x="0" y="260"/>
                  </a:cubicBezTo>
                  <a:cubicBezTo>
                    <a:pt x="0" y="264"/>
                    <a:pt x="3" y="267"/>
                    <a:pt x="7" y="267"/>
                  </a:cubicBezTo>
                  <a:cubicBezTo>
                    <a:pt x="277" y="267"/>
                    <a:pt x="277" y="267"/>
                    <a:pt x="277" y="267"/>
                  </a:cubicBezTo>
                  <a:cubicBezTo>
                    <a:pt x="281" y="267"/>
                    <a:pt x="284" y="264"/>
                    <a:pt x="284" y="260"/>
                  </a:cubicBezTo>
                  <a:cubicBezTo>
                    <a:pt x="284" y="41"/>
                    <a:pt x="284" y="41"/>
                    <a:pt x="284" y="41"/>
                  </a:cubicBezTo>
                  <a:cubicBezTo>
                    <a:pt x="284" y="37"/>
                    <a:pt x="281" y="34"/>
                    <a:pt x="277" y="34"/>
                  </a:cubicBezTo>
                  <a:close/>
                  <a:moveTo>
                    <a:pt x="162" y="117"/>
                  </a:moveTo>
                  <a:cubicBezTo>
                    <a:pt x="162" y="152"/>
                    <a:pt x="162" y="152"/>
                    <a:pt x="162" y="152"/>
                  </a:cubicBezTo>
                  <a:cubicBezTo>
                    <a:pt x="122" y="152"/>
                    <a:pt x="122" y="152"/>
                    <a:pt x="122" y="152"/>
                  </a:cubicBezTo>
                  <a:cubicBezTo>
                    <a:pt x="122" y="117"/>
                    <a:pt x="122" y="117"/>
                    <a:pt x="122" y="117"/>
                  </a:cubicBezTo>
                  <a:lnTo>
                    <a:pt x="162" y="117"/>
                  </a:lnTo>
                  <a:close/>
                  <a:moveTo>
                    <a:pt x="270" y="152"/>
                  </a:moveTo>
                  <a:cubicBezTo>
                    <a:pt x="230" y="152"/>
                    <a:pt x="230" y="152"/>
                    <a:pt x="230" y="152"/>
                  </a:cubicBezTo>
                  <a:cubicBezTo>
                    <a:pt x="230" y="117"/>
                    <a:pt x="230" y="117"/>
                    <a:pt x="230" y="117"/>
                  </a:cubicBezTo>
                  <a:cubicBezTo>
                    <a:pt x="270" y="117"/>
                    <a:pt x="270" y="117"/>
                    <a:pt x="270" y="117"/>
                  </a:cubicBezTo>
                  <a:lnTo>
                    <a:pt x="270" y="152"/>
                  </a:lnTo>
                  <a:close/>
                  <a:moveTo>
                    <a:pt x="216" y="152"/>
                  </a:moveTo>
                  <a:cubicBezTo>
                    <a:pt x="176" y="152"/>
                    <a:pt x="176" y="152"/>
                    <a:pt x="176" y="152"/>
                  </a:cubicBezTo>
                  <a:cubicBezTo>
                    <a:pt x="176" y="117"/>
                    <a:pt x="176" y="117"/>
                    <a:pt x="176" y="117"/>
                  </a:cubicBezTo>
                  <a:cubicBezTo>
                    <a:pt x="216" y="117"/>
                    <a:pt x="216" y="117"/>
                    <a:pt x="216" y="117"/>
                  </a:cubicBezTo>
                  <a:cubicBezTo>
                    <a:pt x="216" y="152"/>
                    <a:pt x="216" y="152"/>
                    <a:pt x="216" y="152"/>
                  </a:cubicBezTo>
                  <a:close/>
                  <a:moveTo>
                    <a:pt x="122" y="166"/>
                  </a:moveTo>
                  <a:cubicBezTo>
                    <a:pt x="162" y="166"/>
                    <a:pt x="162" y="166"/>
                    <a:pt x="162" y="166"/>
                  </a:cubicBezTo>
                  <a:cubicBezTo>
                    <a:pt x="162" y="201"/>
                    <a:pt x="162" y="201"/>
                    <a:pt x="162" y="201"/>
                  </a:cubicBezTo>
                  <a:cubicBezTo>
                    <a:pt x="122" y="201"/>
                    <a:pt x="122" y="201"/>
                    <a:pt x="122" y="201"/>
                  </a:cubicBezTo>
                  <a:lnTo>
                    <a:pt x="122" y="166"/>
                  </a:lnTo>
                  <a:close/>
                  <a:moveTo>
                    <a:pt x="122" y="215"/>
                  </a:moveTo>
                  <a:cubicBezTo>
                    <a:pt x="162" y="215"/>
                    <a:pt x="162" y="215"/>
                    <a:pt x="162" y="215"/>
                  </a:cubicBezTo>
                  <a:cubicBezTo>
                    <a:pt x="162" y="253"/>
                    <a:pt x="162" y="253"/>
                    <a:pt x="162" y="253"/>
                  </a:cubicBezTo>
                  <a:cubicBezTo>
                    <a:pt x="122" y="253"/>
                    <a:pt x="122" y="253"/>
                    <a:pt x="122" y="253"/>
                  </a:cubicBezTo>
                  <a:lnTo>
                    <a:pt x="122" y="215"/>
                  </a:lnTo>
                  <a:close/>
                  <a:moveTo>
                    <a:pt x="176" y="215"/>
                  </a:moveTo>
                  <a:cubicBezTo>
                    <a:pt x="216" y="215"/>
                    <a:pt x="216" y="215"/>
                    <a:pt x="216" y="215"/>
                  </a:cubicBezTo>
                  <a:cubicBezTo>
                    <a:pt x="216" y="253"/>
                    <a:pt x="216" y="253"/>
                    <a:pt x="216" y="253"/>
                  </a:cubicBezTo>
                  <a:cubicBezTo>
                    <a:pt x="176" y="253"/>
                    <a:pt x="176" y="253"/>
                    <a:pt x="176" y="253"/>
                  </a:cubicBezTo>
                  <a:lnTo>
                    <a:pt x="176" y="215"/>
                  </a:lnTo>
                  <a:close/>
                  <a:moveTo>
                    <a:pt x="176" y="201"/>
                  </a:moveTo>
                  <a:cubicBezTo>
                    <a:pt x="176" y="166"/>
                    <a:pt x="176" y="166"/>
                    <a:pt x="176" y="166"/>
                  </a:cubicBezTo>
                  <a:cubicBezTo>
                    <a:pt x="216" y="166"/>
                    <a:pt x="216" y="166"/>
                    <a:pt x="216" y="166"/>
                  </a:cubicBezTo>
                  <a:cubicBezTo>
                    <a:pt x="216" y="201"/>
                    <a:pt x="216" y="201"/>
                    <a:pt x="216" y="201"/>
                  </a:cubicBezTo>
                  <a:lnTo>
                    <a:pt x="176" y="201"/>
                  </a:lnTo>
                  <a:close/>
                  <a:moveTo>
                    <a:pt x="230" y="166"/>
                  </a:moveTo>
                  <a:cubicBezTo>
                    <a:pt x="270" y="166"/>
                    <a:pt x="270" y="166"/>
                    <a:pt x="270" y="166"/>
                  </a:cubicBezTo>
                  <a:cubicBezTo>
                    <a:pt x="270" y="201"/>
                    <a:pt x="270" y="201"/>
                    <a:pt x="270" y="201"/>
                  </a:cubicBezTo>
                  <a:cubicBezTo>
                    <a:pt x="230" y="201"/>
                    <a:pt x="230" y="201"/>
                    <a:pt x="230" y="201"/>
                  </a:cubicBezTo>
                  <a:lnTo>
                    <a:pt x="230" y="166"/>
                  </a:lnTo>
                  <a:close/>
                  <a:moveTo>
                    <a:pt x="51" y="48"/>
                  </a:moveTo>
                  <a:cubicBezTo>
                    <a:pt x="51" y="75"/>
                    <a:pt x="51" y="75"/>
                    <a:pt x="51" y="75"/>
                  </a:cubicBezTo>
                  <a:cubicBezTo>
                    <a:pt x="51" y="79"/>
                    <a:pt x="54" y="82"/>
                    <a:pt x="58" y="82"/>
                  </a:cubicBezTo>
                  <a:cubicBezTo>
                    <a:pt x="62" y="82"/>
                    <a:pt x="65" y="79"/>
                    <a:pt x="65" y="75"/>
                  </a:cubicBezTo>
                  <a:cubicBezTo>
                    <a:pt x="65" y="48"/>
                    <a:pt x="65" y="48"/>
                    <a:pt x="65" y="48"/>
                  </a:cubicBezTo>
                  <a:cubicBezTo>
                    <a:pt x="219" y="48"/>
                    <a:pt x="219" y="48"/>
                    <a:pt x="219" y="48"/>
                  </a:cubicBezTo>
                  <a:cubicBezTo>
                    <a:pt x="219" y="75"/>
                    <a:pt x="219" y="75"/>
                    <a:pt x="219" y="75"/>
                  </a:cubicBezTo>
                  <a:cubicBezTo>
                    <a:pt x="219" y="79"/>
                    <a:pt x="222" y="82"/>
                    <a:pt x="226" y="82"/>
                  </a:cubicBezTo>
                  <a:cubicBezTo>
                    <a:pt x="230" y="82"/>
                    <a:pt x="233" y="79"/>
                    <a:pt x="233" y="75"/>
                  </a:cubicBezTo>
                  <a:cubicBezTo>
                    <a:pt x="233" y="48"/>
                    <a:pt x="233" y="48"/>
                    <a:pt x="233" y="48"/>
                  </a:cubicBezTo>
                  <a:cubicBezTo>
                    <a:pt x="270" y="48"/>
                    <a:pt x="270" y="48"/>
                    <a:pt x="270" y="48"/>
                  </a:cubicBezTo>
                  <a:cubicBezTo>
                    <a:pt x="270" y="103"/>
                    <a:pt x="270" y="103"/>
                    <a:pt x="270" y="103"/>
                  </a:cubicBezTo>
                  <a:cubicBezTo>
                    <a:pt x="14" y="103"/>
                    <a:pt x="14" y="103"/>
                    <a:pt x="14" y="103"/>
                  </a:cubicBezTo>
                  <a:cubicBezTo>
                    <a:pt x="14" y="48"/>
                    <a:pt x="14" y="48"/>
                    <a:pt x="14" y="48"/>
                  </a:cubicBezTo>
                  <a:lnTo>
                    <a:pt x="51" y="48"/>
                  </a:lnTo>
                  <a:close/>
                  <a:moveTo>
                    <a:pt x="14" y="117"/>
                  </a:moveTo>
                  <a:cubicBezTo>
                    <a:pt x="108" y="117"/>
                    <a:pt x="108" y="117"/>
                    <a:pt x="108" y="117"/>
                  </a:cubicBezTo>
                  <a:cubicBezTo>
                    <a:pt x="108" y="253"/>
                    <a:pt x="108" y="253"/>
                    <a:pt x="108" y="253"/>
                  </a:cubicBezTo>
                  <a:cubicBezTo>
                    <a:pt x="14" y="253"/>
                    <a:pt x="14" y="253"/>
                    <a:pt x="14" y="253"/>
                  </a:cubicBezTo>
                  <a:lnTo>
                    <a:pt x="14" y="117"/>
                  </a:lnTo>
                  <a:close/>
                  <a:moveTo>
                    <a:pt x="230" y="253"/>
                  </a:moveTo>
                  <a:cubicBezTo>
                    <a:pt x="230" y="215"/>
                    <a:pt x="230" y="215"/>
                    <a:pt x="230" y="215"/>
                  </a:cubicBezTo>
                  <a:cubicBezTo>
                    <a:pt x="270" y="215"/>
                    <a:pt x="270" y="215"/>
                    <a:pt x="270" y="215"/>
                  </a:cubicBezTo>
                  <a:cubicBezTo>
                    <a:pt x="270" y="253"/>
                    <a:pt x="270" y="253"/>
                    <a:pt x="270" y="253"/>
                  </a:cubicBezTo>
                  <a:lnTo>
                    <a:pt x="230" y="253"/>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x-none"/>
            </a:p>
          </p:txBody>
        </p:sp>
      </p:grpSp>
      <p:graphicFrame>
        <p:nvGraphicFramePr>
          <p:cNvPr id="19" name="Chart 18">
            <a:extLst>
              <a:ext uri="{FF2B5EF4-FFF2-40B4-BE49-F238E27FC236}">
                <a16:creationId xmlns:a16="http://schemas.microsoft.com/office/drawing/2014/main" id="{A1A99D38-3FC6-CD16-4B84-CCED0EBB5A4F}"/>
              </a:ext>
            </a:extLst>
          </p:cNvPr>
          <p:cNvGraphicFramePr/>
          <p:nvPr>
            <p:extLst>
              <p:ext uri="{D42A27DB-BD31-4B8C-83A1-F6EECF244321}">
                <p14:modId xmlns:p14="http://schemas.microsoft.com/office/powerpoint/2010/main" val="726354853"/>
              </p:ext>
            </p:extLst>
          </p:nvPr>
        </p:nvGraphicFramePr>
        <p:xfrm>
          <a:off x="4450705" y="1950670"/>
          <a:ext cx="2971800" cy="2741073"/>
        </p:xfrm>
        <a:graphic>
          <a:graphicData uri="http://schemas.openxmlformats.org/drawingml/2006/chart">
            <c:chart xmlns:c="http://schemas.openxmlformats.org/drawingml/2006/chart" xmlns:r="http://schemas.openxmlformats.org/officeDocument/2006/relationships" r:id="rId3"/>
          </a:graphicData>
        </a:graphic>
      </p:graphicFrame>
      <p:grpSp>
        <p:nvGrpSpPr>
          <p:cNvPr id="113" name="Group 112">
            <a:extLst>
              <a:ext uri="{FF2B5EF4-FFF2-40B4-BE49-F238E27FC236}">
                <a16:creationId xmlns:a16="http://schemas.microsoft.com/office/drawing/2014/main" id="{15455A49-6758-BD97-1698-F4EAE731C1F0}"/>
              </a:ext>
            </a:extLst>
          </p:cNvPr>
          <p:cNvGrpSpPr/>
          <p:nvPr/>
        </p:nvGrpSpPr>
        <p:grpSpPr>
          <a:xfrm>
            <a:off x="7712962" y="1558168"/>
            <a:ext cx="369501" cy="369501"/>
            <a:chOff x="7216281" y="1558168"/>
            <a:chExt cx="369501" cy="369501"/>
          </a:xfrm>
        </p:grpSpPr>
        <p:sp>
          <p:nvSpPr>
            <p:cNvPr id="21" name="Oval 20">
              <a:extLst>
                <a:ext uri="{FF2B5EF4-FFF2-40B4-BE49-F238E27FC236}">
                  <a16:creationId xmlns:a16="http://schemas.microsoft.com/office/drawing/2014/main" id="{FDEA7B8D-10A9-2B8E-1914-AFDAE0932E2F}"/>
                </a:ext>
              </a:extLst>
            </p:cNvPr>
            <p:cNvSpPr/>
            <p:nvPr/>
          </p:nvSpPr>
          <p:spPr>
            <a:xfrm>
              <a:off x="7216281" y="1558168"/>
              <a:ext cx="369501" cy="369501"/>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787CFE9-7009-B0CC-C823-84B90419657B}"/>
                </a:ext>
              </a:extLst>
            </p:cNvPr>
            <p:cNvGrpSpPr/>
            <p:nvPr/>
          </p:nvGrpSpPr>
          <p:grpSpPr>
            <a:xfrm>
              <a:off x="7295193" y="1650740"/>
              <a:ext cx="221928" cy="205788"/>
              <a:chOff x="8108950" y="2370138"/>
              <a:chExt cx="436563" cy="404813"/>
            </a:xfrm>
            <a:solidFill>
              <a:schemeClr val="bg1"/>
            </a:solidFill>
          </p:grpSpPr>
          <p:sp>
            <p:nvSpPr>
              <p:cNvPr id="26" name="Freeform 193">
                <a:extLst>
                  <a:ext uri="{FF2B5EF4-FFF2-40B4-BE49-F238E27FC236}">
                    <a16:creationId xmlns:a16="http://schemas.microsoft.com/office/drawing/2014/main" id="{41821C1C-8C19-FA4F-01E4-43D1F632ECA4}"/>
                  </a:ext>
                </a:extLst>
              </p:cNvPr>
              <p:cNvSpPr>
                <a:spLocks noEditPoints="1"/>
              </p:cNvSpPr>
              <p:nvPr/>
            </p:nvSpPr>
            <p:spPr bwMode="auto">
              <a:xfrm>
                <a:off x="8455025" y="2393951"/>
                <a:ext cx="49213" cy="47625"/>
              </a:xfrm>
              <a:custGeom>
                <a:avLst/>
                <a:gdLst>
                  <a:gd name="T0" fmla="*/ 58 w 115"/>
                  <a:gd name="T1" fmla="*/ 83 h 115"/>
                  <a:gd name="T2" fmla="*/ 32 w 115"/>
                  <a:gd name="T3" fmla="*/ 57 h 115"/>
                  <a:gd name="T4" fmla="*/ 58 w 115"/>
                  <a:gd name="T5" fmla="*/ 32 h 115"/>
                  <a:gd name="T6" fmla="*/ 83 w 115"/>
                  <a:gd name="T7" fmla="*/ 57 h 115"/>
                  <a:gd name="T8" fmla="*/ 58 w 115"/>
                  <a:gd name="T9" fmla="*/ 83 h 115"/>
                  <a:gd name="T10" fmla="*/ 58 w 115"/>
                  <a:gd name="T11" fmla="*/ 0 h 115"/>
                  <a:gd name="T12" fmla="*/ 0 w 115"/>
                  <a:gd name="T13" fmla="*/ 57 h 115"/>
                  <a:gd name="T14" fmla="*/ 58 w 115"/>
                  <a:gd name="T15" fmla="*/ 115 h 115"/>
                  <a:gd name="T16" fmla="*/ 115 w 115"/>
                  <a:gd name="T17" fmla="*/ 57 h 115"/>
                  <a:gd name="T18" fmla="*/ 58 w 115"/>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15">
                    <a:moveTo>
                      <a:pt x="58" y="83"/>
                    </a:moveTo>
                    <a:cubicBezTo>
                      <a:pt x="43" y="83"/>
                      <a:pt x="32" y="71"/>
                      <a:pt x="32" y="57"/>
                    </a:cubicBezTo>
                    <a:cubicBezTo>
                      <a:pt x="32" y="44"/>
                      <a:pt x="43" y="32"/>
                      <a:pt x="58" y="32"/>
                    </a:cubicBezTo>
                    <a:cubicBezTo>
                      <a:pt x="71" y="32"/>
                      <a:pt x="83" y="44"/>
                      <a:pt x="83" y="57"/>
                    </a:cubicBezTo>
                    <a:cubicBezTo>
                      <a:pt x="83" y="71"/>
                      <a:pt x="71" y="83"/>
                      <a:pt x="58" y="83"/>
                    </a:cubicBezTo>
                    <a:close/>
                    <a:moveTo>
                      <a:pt x="58" y="0"/>
                    </a:moveTo>
                    <a:cubicBezTo>
                      <a:pt x="26" y="0"/>
                      <a:pt x="0" y="26"/>
                      <a:pt x="0" y="57"/>
                    </a:cubicBezTo>
                    <a:cubicBezTo>
                      <a:pt x="0" y="89"/>
                      <a:pt x="26" y="115"/>
                      <a:pt x="58" y="115"/>
                    </a:cubicBezTo>
                    <a:cubicBezTo>
                      <a:pt x="89" y="115"/>
                      <a:pt x="115" y="89"/>
                      <a:pt x="115" y="57"/>
                    </a:cubicBezTo>
                    <a:cubicBezTo>
                      <a:pt x="115" y="26"/>
                      <a:pt x="89" y="0"/>
                      <a:pt x="5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7" name="Oval 194">
                <a:extLst>
                  <a:ext uri="{FF2B5EF4-FFF2-40B4-BE49-F238E27FC236}">
                    <a16:creationId xmlns:a16="http://schemas.microsoft.com/office/drawing/2014/main" id="{B01589AB-EA4A-B696-EEC2-851C88E57168}"/>
                  </a:ext>
                </a:extLst>
              </p:cNvPr>
              <p:cNvSpPr>
                <a:spLocks noChangeArrowheads="1"/>
              </p:cNvSpPr>
              <p:nvPr/>
            </p:nvSpPr>
            <p:spPr bwMode="auto">
              <a:xfrm>
                <a:off x="8383588" y="2400301"/>
                <a:ext cx="14288" cy="14288"/>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8" name="Oval 195">
                <a:extLst>
                  <a:ext uri="{FF2B5EF4-FFF2-40B4-BE49-F238E27FC236}">
                    <a16:creationId xmlns:a16="http://schemas.microsoft.com/office/drawing/2014/main" id="{180E28F0-4672-5F4E-FC38-E6E6BC83EACE}"/>
                  </a:ext>
                </a:extLst>
              </p:cNvPr>
              <p:cNvSpPr>
                <a:spLocks noChangeArrowheads="1"/>
              </p:cNvSpPr>
              <p:nvPr/>
            </p:nvSpPr>
            <p:spPr bwMode="auto">
              <a:xfrm>
                <a:off x="8235950" y="2554288"/>
                <a:ext cx="15875" cy="14288"/>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9" name="Oval 196">
                <a:extLst>
                  <a:ext uri="{FF2B5EF4-FFF2-40B4-BE49-F238E27FC236}">
                    <a16:creationId xmlns:a16="http://schemas.microsoft.com/office/drawing/2014/main" id="{DBE3EC82-1FDB-2A27-C5BC-ED4B0C6B11A8}"/>
                  </a:ext>
                </a:extLst>
              </p:cNvPr>
              <p:cNvSpPr>
                <a:spLocks noChangeArrowheads="1"/>
              </p:cNvSpPr>
              <p:nvPr/>
            </p:nvSpPr>
            <p:spPr bwMode="auto">
              <a:xfrm>
                <a:off x="8147050" y="2605088"/>
                <a:ext cx="14288" cy="14288"/>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0" name="Line 197">
                <a:extLst>
                  <a:ext uri="{FF2B5EF4-FFF2-40B4-BE49-F238E27FC236}">
                    <a16:creationId xmlns:a16="http://schemas.microsoft.com/office/drawing/2014/main" id="{F80C5854-F8CE-9C63-318A-E2338CB2600C}"/>
                  </a:ext>
                </a:extLst>
              </p:cNvPr>
              <p:cNvSpPr>
                <a:spLocks noChangeShapeType="1"/>
              </p:cNvSpPr>
              <p:nvPr/>
            </p:nvSpPr>
            <p:spPr bwMode="auto">
              <a:xfrm>
                <a:off x="8543925" y="254635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dirty="0"/>
              </a:p>
            </p:txBody>
          </p:sp>
          <p:sp>
            <p:nvSpPr>
              <p:cNvPr id="31" name="Line 198">
                <a:extLst>
                  <a:ext uri="{FF2B5EF4-FFF2-40B4-BE49-F238E27FC236}">
                    <a16:creationId xmlns:a16="http://schemas.microsoft.com/office/drawing/2014/main" id="{4CFF3F62-01FD-E583-97F5-3B962296EE59}"/>
                  </a:ext>
                </a:extLst>
              </p:cNvPr>
              <p:cNvSpPr>
                <a:spLocks noChangeShapeType="1"/>
              </p:cNvSpPr>
              <p:nvPr/>
            </p:nvSpPr>
            <p:spPr bwMode="auto">
              <a:xfrm>
                <a:off x="8543925" y="254635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dirty="0"/>
              </a:p>
            </p:txBody>
          </p:sp>
          <p:sp>
            <p:nvSpPr>
              <p:cNvPr id="32" name="Freeform 199">
                <a:extLst>
                  <a:ext uri="{FF2B5EF4-FFF2-40B4-BE49-F238E27FC236}">
                    <a16:creationId xmlns:a16="http://schemas.microsoft.com/office/drawing/2014/main" id="{FE7B030B-EF06-7EEB-7F7D-69A43C9D7500}"/>
                  </a:ext>
                </a:extLst>
              </p:cNvPr>
              <p:cNvSpPr>
                <a:spLocks noEditPoints="1"/>
              </p:cNvSpPr>
              <p:nvPr/>
            </p:nvSpPr>
            <p:spPr bwMode="auto">
              <a:xfrm>
                <a:off x="8108950" y="2543176"/>
                <a:ext cx="436563" cy="231775"/>
              </a:xfrm>
              <a:custGeom>
                <a:avLst/>
                <a:gdLst>
                  <a:gd name="T0" fmla="*/ 924 w 1043"/>
                  <a:gd name="T1" fmla="*/ 354 h 554"/>
                  <a:gd name="T2" fmla="*/ 735 w 1043"/>
                  <a:gd name="T3" fmla="*/ 150 h 554"/>
                  <a:gd name="T4" fmla="*/ 889 w 1043"/>
                  <a:gd name="T5" fmla="*/ 100 h 554"/>
                  <a:gd name="T6" fmla="*/ 949 w 1043"/>
                  <a:gd name="T7" fmla="*/ 76 h 554"/>
                  <a:gd name="T8" fmla="*/ 924 w 1043"/>
                  <a:gd name="T9" fmla="*/ 354 h 554"/>
                  <a:gd name="T10" fmla="*/ 736 w 1043"/>
                  <a:gd name="T11" fmla="*/ 444 h 554"/>
                  <a:gd name="T12" fmla="*/ 636 w 1043"/>
                  <a:gd name="T13" fmla="*/ 410 h 554"/>
                  <a:gd name="T14" fmla="*/ 619 w 1043"/>
                  <a:gd name="T15" fmla="*/ 414 h 554"/>
                  <a:gd name="T16" fmla="*/ 547 w 1043"/>
                  <a:gd name="T17" fmla="*/ 488 h 554"/>
                  <a:gd name="T18" fmla="*/ 483 w 1043"/>
                  <a:gd name="T19" fmla="*/ 214 h 554"/>
                  <a:gd name="T20" fmla="*/ 672 w 1043"/>
                  <a:gd name="T21" fmla="*/ 168 h 554"/>
                  <a:gd name="T22" fmla="*/ 736 w 1043"/>
                  <a:gd name="T23" fmla="*/ 444 h 554"/>
                  <a:gd name="T24" fmla="*/ 337 w 1043"/>
                  <a:gd name="T25" fmla="*/ 498 h 554"/>
                  <a:gd name="T26" fmla="*/ 161 w 1043"/>
                  <a:gd name="T27" fmla="*/ 269 h 554"/>
                  <a:gd name="T28" fmla="*/ 414 w 1043"/>
                  <a:gd name="T29" fmla="*/ 228 h 554"/>
                  <a:gd name="T30" fmla="*/ 337 w 1043"/>
                  <a:gd name="T31" fmla="*/ 498 h 554"/>
                  <a:gd name="T32" fmla="*/ 1038 w 1043"/>
                  <a:gd name="T33" fmla="*/ 10 h 554"/>
                  <a:gd name="T34" fmla="*/ 1016 w 1043"/>
                  <a:gd name="T35" fmla="*/ 5 h 554"/>
                  <a:gd name="T36" fmla="*/ 965 w 1043"/>
                  <a:gd name="T37" fmla="*/ 33 h 554"/>
                  <a:gd name="T38" fmla="*/ 957 w 1043"/>
                  <a:gd name="T39" fmla="*/ 37 h 554"/>
                  <a:gd name="T40" fmla="*/ 878 w 1043"/>
                  <a:gd name="T41" fmla="*/ 69 h 554"/>
                  <a:gd name="T42" fmla="*/ 452 w 1043"/>
                  <a:gd name="T43" fmla="*/ 187 h 554"/>
                  <a:gd name="T44" fmla="*/ 16 w 1043"/>
                  <a:gd name="T45" fmla="*/ 249 h 554"/>
                  <a:gd name="T46" fmla="*/ 1 w 1043"/>
                  <a:gd name="T47" fmla="*/ 267 h 554"/>
                  <a:gd name="T48" fmla="*/ 17 w 1043"/>
                  <a:gd name="T49" fmla="*/ 282 h 554"/>
                  <a:gd name="T50" fmla="*/ 18 w 1043"/>
                  <a:gd name="T51" fmla="*/ 282 h 554"/>
                  <a:gd name="T52" fmla="*/ 124 w 1043"/>
                  <a:gd name="T53" fmla="*/ 274 h 554"/>
                  <a:gd name="T54" fmla="*/ 330 w 1043"/>
                  <a:gd name="T55" fmla="*/ 543 h 554"/>
                  <a:gd name="T56" fmla="*/ 358 w 1043"/>
                  <a:gd name="T57" fmla="*/ 538 h 554"/>
                  <a:gd name="T58" fmla="*/ 452 w 1043"/>
                  <a:gd name="T59" fmla="*/ 221 h 554"/>
                  <a:gd name="T60" fmla="*/ 523 w 1043"/>
                  <a:gd name="T61" fmla="*/ 524 h 554"/>
                  <a:gd name="T62" fmla="*/ 550 w 1043"/>
                  <a:gd name="T63" fmla="*/ 531 h 554"/>
                  <a:gd name="T64" fmla="*/ 635 w 1043"/>
                  <a:gd name="T65" fmla="*/ 444 h 554"/>
                  <a:gd name="T66" fmla="*/ 753 w 1043"/>
                  <a:gd name="T67" fmla="*/ 484 h 554"/>
                  <a:gd name="T68" fmla="*/ 774 w 1043"/>
                  <a:gd name="T69" fmla="*/ 465 h 554"/>
                  <a:gd name="T70" fmla="*/ 704 w 1043"/>
                  <a:gd name="T71" fmla="*/ 163 h 554"/>
                  <a:gd name="T72" fmla="*/ 925 w 1043"/>
                  <a:gd name="T73" fmla="*/ 403 h 554"/>
                  <a:gd name="T74" fmla="*/ 953 w 1043"/>
                  <a:gd name="T75" fmla="*/ 393 h 554"/>
                  <a:gd name="T76" fmla="*/ 983 w 1043"/>
                  <a:gd name="T77" fmla="*/ 61 h 554"/>
                  <a:gd name="T78" fmla="*/ 1034 w 1043"/>
                  <a:gd name="T79" fmla="*/ 32 h 554"/>
                  <a:gd name="T80" fmla="*/ 1038 w 1043"/>
                  <a:gd name="T81" fmla="*/ 1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3" h="554">
                    <a:moveTo>
                      <a:pt x="924" y="354"/>
                    </a:moveTo>
                    <a:cubicBezTo>
                      <a:pt x="735" y="150"/>
                      <a:pt x="735" y="150"/>
                      <a:pt x="735" y="150"/>
                    </a:cubicBezTo>
                    <a:cubicBezTo>
                      <a:pt x="788" y="134"/>
                      <a:pt x="839" y="117"/>
                      <a:pt x="889" y="100"/>
                    </a:cubicBezTo>
                    <a:cubicBezTo>
                      <a:pt x="903" y="95"/>
                      <a:pt x="926" y="86"/>
                      <a:pt x="949" y="76"/>
                    </a:cubicBezTo>
                    <a:lnTo>
                      <a:pt x="924" y="354"/>
                    </a:lnTo>
                    <a:close/>
                    <a:moveTo>
                      <a:pt x="736" y="444"/>
                    </a:moveTo>
                    <a:cubicBezTo>
                      <a:pt x="636" y="410"/>
                      <a:pt x="636" y="410"/>
                      <a:pt x="636" y="410"/>
                    </a:cubicBezTo>
                    <a:cubicBezTo>
                      <a:pt x="630" y="408"/>
                      <a:pt x="623" y="409"/>
                      <a:pt x="619" y="414"/>
                    </a:cubicBezTo>
                    <a:cubicBezTo>
                      <a:pt x="547" y="488"/>
                      <a:pt x="547" y="488"/>
                      <a:pt x="547" y="488"/>
                    </a:cubicBezTo>
                    <a:cubicBezTo>
                      <a:pt x="483" y="214"/>
                      <a:pt x="483" y="214"/>
                      <a:pt x="483" y="214"/>
                    </a:cubicBezTo>
                    <a:cubicBezTo>
                      <a:pt x="546" y="201"/>
                      <a:pt x="610" y="185"/>
                      <a:pt x="672" y="168"/>
                    </a:cubicBezTo>
                    <a:lnTo>
                      <a:pt x="736" y="444"/>
                    </a:lnTo>
                    <a:close/>
                    <a:moveTo>
                      <a:pt x="337" y="498"/>
                    </a:moveTo>
                    <a:cubicBezTo>
                      <a:pt x="161" y="269"/>
                      <a:pt x="161" y="269"/>
                      <a:pt x="161" y="269"/>
                    </a:cubicBezTo>
                    <a:cubicBezTo>
                      <a:pt x="242" y="260"/>
                      <a:pt x="328" y="246"/>
                      <a:pt x="414" y="228"/>
                    </a:cubicBezTo>
                    <a:lnTo>
                      <a:pt x="337" y="498"/>
                    </a:lnTo>
                    <a:close/>
                    <a:moveTo>
                      <a:pt x="1038" y="10"/>
                    </a:moveTo>
                    <a:cubicBezTo>
                      <a:pt x="1033" y="2"/>
                      <a:pt x="1023" y="0"/>
                      <a:pt x="1016" y="5"/>
                    </a:cubicBezTo>
                    <a:cubicBezTo>
                      <a:pt x="1003" y="14"/>
                      <a:pt x="985" y="24"/>
                      <a:pt x="965" y="33"/>
                    </a:cubicBezTo>
                    <a:cubicBezTo>
                      <a:pt x="962" y="34"/>
                      <a:pt x="959" y="35"/>
                      <a:pt x="957" y="37"/>
                    </a:cubicBezTo>
                    <a:cubicBezTo>
                      <a:pt x="929" y="50"/>
                      <a:pt x="899" y="62"/>
                      <a:pt x="878" y="69"/>
                    </a:cubicBezTo>
                    <a:cubicBezTo>
                      <a:pt x="750" y="115"/>
                      <a:pt x="603" y="155"/>
                      <a:pt x="452" y="187"/>
                    </a:cubicBezTo>
                    <a:cubicBezTo>
                      <a:pt x="294" y="221"/>
                      <a:pt x="143" y="243"/>
                      <a:pt x="16" y="249"/>
                    </a:cubicBezTo>
                    <a:cubicBezTo>
                      <a:pt x="8" y="250"/>
                      <a:pt x="0" y="257"/>
                      <a:pt x="1" y="267"/>
                    </a:cubicBezTo>
                    <a:cubicBezTo>
                      <a:pt x="1" y="275"/>
                      <a:pt x="9" y="282"/>
                      <a:pt x="17" y="282"/>
                    </a:cubicBezTo>
                    <a:cubicBezTo>
                      <a:pt x="18" y="282"/>
                      <a:pt x="18" y="282"/>
                      <a:pt x="18" y="282"/>
                    </a:cubicBezTo>
                    <a:cubicBezTo>
                      <a:pt x="52" y="280"/>
                      <a:pt x="87" y="277"/>
                      <a:pt x="124" y="274"/>
                    </a:cubicBezTo>
                    <a:cubicBezTo>
                      <a:pt x="124" y="274"/>
                      <a:pt x="330" y="543"/>
                      <a:pt x="330" y="543"/>
                    </a:cubicBezTo>
                    <a:cubicBezTo>
                      <a:pt x="338" y="554"/>
                      <a:pt x="355" y="551"/>
                      <a:pt x="358" y="538"/>
                    </a:cubicBezTo>
                    <a:cubicBezTo>
                      <a:pt x="358" y="538"/>
                      <a:pt x="451" y="221"/>
                      <a:pt x="452" y="221"/>
                    </a:cubicBezTo>
                    <a:cubicBezTo>
                      <a:pt x="523" y="524"/>
                      <a:pt x="523" y="524"/>
                      <a:pt x="523" y="524"/>
                    </a:cubicBezTo>
                    <a:cubicBezTo>
                      <a:pt x="525" y="536"/>
                      <a:pt x="541" y="540"/>
                      <a:pt x="550" y="531"/>
                    </a:cubicBezTo>
                    <a:cubicBezTo>
                      <a:pt x="635" y="444"/>
                      <a:pt x="635" y="444"/>
                      <a:pt x="635" y="444"/>
                    </a:cubicBezTo>
                    <a:cubicBezTo>
                      <a:pt x="753" y="484"/>
                      <a:pt x="753" y="484"/>
                      <a:pt x="753" y="484"/>
                    </a:cubicBezTo>
                    <a:cubicBezTo>
                      <a:pt x="765" y="488"/>
                      <a:pt x="777" y="477"/>
                      <a:pt x="774" y="465"/>
                    </a:cubicBezTo>
                    <a:cubicBezTo>
                      <a:pt x="704" y="163"/>
                      <a:pt x="704" y="163"/>
                      <a:pt x="704" y="163"/>
                    </a:cubicBezTo>
                    <a:cubicBezTo>
                      <a:pt x="925" y="403"/>
                      <a:pt x="925" y="403"/>
                      <a:pt x="925" y="403"/>
                    </a:cubicBezTo>
                    <a:cubicBezTo>
                      <a:pt x="934" y="413"/>
                      <a:pt x="952" y="407"/>
                      <a:pt x="953" y="393"/>
                    </a:cubicBezTo>
                    <a:cubicBezTo>
                      <a:pt x="983" y="61"/>
                      <a:pt x="983" y="61"/>
                      <a:pt x="983" y="61"/>
                    </a:cubicBezTo>
                    <a:cubicBezTo>
                      <a:pt x="1002" y="52"/>
                      <a:pt x="1021" y="42"/>
                      <a:pt x="1034" y="32"/>
                    </a:cubicBezTo>
                    <a:cubicBezTo>
                      <a:pt x="1042" y="27"/>
                      <a:pt x="1043" y="17"/>
                      <a:pt x="1038"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3" name="Freeform 200">
                <a:extLst>
                  <a:ext uri="{FF2B5EF4-FFF2-40B4-BE49-F238E27FC236}">
                    <a16:creationId xmlns:a16="http://schemas.microsoft.com/office/drawing/2014/main" id="{4862C9DA-2E55-DFAC-3480-A201C2E39658}"/>
                  </a:ext>
                </a:extLst>
              </p:cNvPr>
              <p:cNvSpPr>
                <a:spLocks noEditPoints="1"/>
              </p:cNvSpPr>
              <p:nvPr/>
            </p:nvSpPr>
            <p:spPr bwMode="auto">
              <a:xfrm>
                <a:off x="8108950" y="2370138"/>
                <a:ext cx="422275" cy="223838"/>
              </a:xfrm>
              <a:custGeom>
                <a:avLst/>
                <a:gdLst>
                  <a:gd name="T0" fmla="*/ 436 w 1008"/>
                  <a:gd name="T1" fmla="*/ 478 h 538"/>
                  <a:gd name="T2" fmla="*/ 413 w 1008"/>
                  <a:gd name="T3" fmla="*/ 192 h 538"/>
                  <a:gd name="T4" fmla="*/ 635 w 1008"/>
                  <a:gd name="T5" fmla="*/ 263 h 538"/>
                  <a:gd name="T6" fmla="*/ 436 w 1008"/>
                  <a:gd name="T7" fmla="*/ 478 h 538"/>
                  <a:gd name="T8" fmla="*/ 223 w 1008"/>
                  <a:gd name="T9" fmla="*/ 421 h 538"/>
                  <a:gd name="T10" fmla="*/ 165 w 1008"/>
                  <a:gd name="T11" fmla="*/ 333 h 538"/>
                  <a:gd name="T12" fmla="*/ 149 w 1008"/>
                  <a:gd name="T13" fmla="*/ 325 h 538"/>
                  <a:gd name="T14" fmla="*/ 47 w 1008"/>
                  <a:gd name="T15" fmla="*/ 341 h 538"/>
                  <a:gd name="T16" fmla="*/ 159 w 1008"/>
                  <a:gd name="T17" fmla="*/ 91 h 538"/>
                  <a:gd name="T18" fmla="*/ 339 w 1008"/>
                  <a:gd name="T19" fmla="*/ 165 h 538"/>
                  <a:gd name="T20" fmla="*/ 223 w 1008"/>
                  <a:gd name="T21" fmla="*/ 421 h 538"/>
                  <a:gd name="T22" fmla="*/ 1007 w 1008"/>
                  <a:gd name="T23" fmla="*/ 313 h 538"/>
                  <a:gd name="T24" fmla="*/ 989 w 1008"/>
                  <a:gd name="T25" fmla="*/ 298 h 538"/>
                  <a:gd name="T26" fmla="*/ 872 w 1008"/>
                  <a:gd name="T27" fmla="*/ 286 h 538"/>
                  <a:gd name="T28" fmla="*/ 53 w 1008"/>
                  <a:gd name="T29" fmla="*/ 4 h 538"/>
                  <a:gd name="T30" fmla="*/ 31 w 1008"/>
                  <a:gd name="T31" fmla="*/ 11 h 538"/>
                  <a:gd name="T32" fmla="*/ 38 w 1008"/>
                  <a:gd name="T33" fmla="*/ 33 h 538"/>
                  <a:gd name="T34" fmla="*/ 129 w 1008"/>
                  <a:gd name="T35" fmla="*/ 78 h 538"/>
                  <a:gd name="T36" fmla="*/ 5 w 1008"/>
                  <a:gd name="T37" fmla="*/ 355 h 538"/>
                  <a:gd name="T38" fmla="*/ 22 w 1008"/>
                  <a:gd name="T39" fmla="*/ 378 h 538"/>
                  <a:gd name="T40" fmla="*/ 143 w 1008"/>
                  <a:gd name="T41" fmla="*/ 360 h 538"/>
                  <a:gd name="T42" fmla="*/ 213 w 1008"/>
                  <a:gd name="T43" fmla="*/ 463 h 538"/>
                  <a:gd name="T44" fmla="*/ 241 w 1008"/>
                  <a:gd name="T45" fmla="*/ 461 h 538"/>
                  <a:gd name="T46" fmla="*/ 369 w 1008"/>
                  <a:gd name="T47" fmla="*/ 176 h 538"/>
                  <a:gd name="T48" fmla="*/ 381 w 1008"/>
                  <a:gd name="T49" fmla="*/ 181 h 538"/>
                  <a:gd name="T50" fmla="*/ 406 w 1008"/>
                  <a:gd name="T51" fmla="*/ 518 h 538"/>
                  <a:gd name="T52" fmla="*/ 435 w 1008"/>
                  <a:gd name="T53" fmla="*/ 527 h 538"/>
                  <a:gd name="T54" fmla="*/ 670 w 1008"/>
                  <a:gd name="T55" fmla="*/ 272 h 538"/>
                  <a:gd name="T56" fmla="*/ 686 w 1008"/>
                  <a:gd name="T57" fmla="*/ 276 h 538"/>
                  <a:gd name="T58" fmla="*/ 648 w 1008"/>
                  <a:gd name="T59" fmla="*/ 489 h 538"/>
                  <a:gd name="T60" fmla="*/ 661 w 1008"/>
                  <a:gd name="T61" fmla="*/ 508 h 538"/>
                  <a:gd name="T62" fmla="*/ 680 w 1008"/>
                  <a:gd name="T63" fmla="*/ 495 h 538"/>
                  <a:gd name="T64" fmla="*/ 717 w 1008"/>
                  <a:gd name="T65" fmla="*/ 284 h 538"/>
                  <a:gd name="T66" fmla="*/ 866 w 1008"/>
                  <a:gd name="T67" fmla="*/ 318 h 538"/>
                  <a:gd name="T68" fmla="*/ 907 w 1008"/>
                  <a:gd name="T69" fmla="*/ 325 h 538"/>
                  <a:gd name="T70" fmla="*/ 889 w 1008"/>
                  <a:gd name="T71" fmla="*/ 409 h 538"/>
                  <a:gd name="T72" fmla="*/ 901 w 1008"/>
                  <a:gd name="T73" fmla="*/ 429 h 538"/>
                  <a:gd name="T74" fmla="*/ 921 w 1008"/>
                  <a:gd name="T75" fmla="*/ 416 h 538"/>
                  <a:gd name="T76" fmla="*/ 939 w 1008"/>
                  <a:gd name="T77" fmla="*/ 330 h 538"/>
                  <a:gd name="T78" fmla="*/ 970 w 1008"/>
                  <a:gd name="T79" fmla="*/ 331 h 538"/>
                  <a:gd name="T80" fmla="*/ 992 w 1008"/>
                  <a:gd name="T81" fmla="*/ 330 h 538"/>
                  <a:gd name="T82" fmla="*/ 1007 w 1008"/>
                  <a:gd name="T83" fmla="*/ 31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538">
                    <a:moveTo>
                      <a:pt x="436" y="478"/>
                    </a:moveTo>
                    <a:cubicBezTo>
                      <a:pt x="413" y="192"/>
                      <a:pt x="413" y="192"/>
                      <a:pt x="413" y="192"/>
                    </a:cubicBezTo>
                    <a:cubicBezTo>
                      <a:pt x="487" y="218"/>
                      <a:pt x="561" y="242"/>
                      <a:pt x="635" y="263"/>
                    </a:cubicBezTo>
                    <a:lnTo>
                      <a:pt x="436" y="478"/>
                    </a:lnTo>
                    <a:close/>
                    <a:moveTo>
                      <a:pt x="223" y="421"/>
                    </a:moveTo>
                    <a:cubicBezTo>
                      <a:pt x="165" y="333"/>
                      <a:pt x="165" y="333"/>
                      <a:pt x="165" y="333"/>
                    </a:cubicBezTo>
                    <a:cubicBezTo>
                      <a:pt x="161" y="328"/>
                      <a:pt x="155" y="324"/>
                      <a:pt x="149" y="325"/>
                    </a:cubicBezTo>
                    <a:cubicBezTo>
                      <a:pt x="47" y="341"/>
                      <a:pt x="47" y="341"/>
                      <a:pt x="47" y="341"/>
                    </a:cubicBezTo>
                    <a:cubicBezTo>
                      <a:pt x="159" y="91"/>
                      <a:pt x="159" y="91"/>
                      <a:pt x="159" y="91"/>
                    </a:cubicBezTo>
                    <a:cubicBezTo>
                      <a:pt x="216" y="117"/>
                      <a:pt x="276" y="142"/>
                      <a:pt x="339" y="165"/>
                    </a:cubicBezTo>
                    <a:lnTo>
                      <a:pt x="223" y="421"/>
                    </a:lnTo>
                    <a:close/>
                    <a:moveTo>
                      <a:pt x="1007" y="313"/>
                    </a:moveTo>
                    <a:cubicBezTo>
                      <a:pt x="1006" y="304"/>
                      <a:pt x="998" y="297"/>
                      <a:pt x="989" y="298"/>
                    </a:cubicBezTo>
                    <a:cubicBezTo>
                      <a:pt x="952" y="301"/>
                      <a:pt x="914" y="295"/>
                      <a:pt x="872" y="286"/>
                    </a:cubicBezTo>
                    <a:cubicBezTo>
                      <a:pt x="601" y="233"/>
                      <a:pt x="280" y="122"/>
                      <a:pt x="53" y="4"/>
                    </a:cubicBezTo>
                    <a:cubicBezTo>
                      <a:pt x="45" y="0"/>
                      <a:pt x="35" y="3"/>
                      <a:pt x="31" y="11"/>
                    </a:cubicBezTo>
                    <a:cubicBezTo>
                      <a:pt x="27" y="19"/>
                      <a:pt x="30" y="29"/>
                      <a:pt x="38" y="33"/>
                    </a:cubicBezTo>
                    <a:cubicBezTo>
                      <a:pt x="67" y="48"/>
                      <a:pt x="98" y="63"/>
                      <a:pt x="129" y="78"/>
                    </a:cubicBezTo>
                    <a:cubicBezTo>
                      <a:pt x="5" y="355"/>
                      <a:pt x="5" y="355"/>
                      <a:pt x="5" y="355"/>
                    </a:cubicBezTo>
                    <a:cubicBezTo>
                      <a:pt x="0" y="366"/>
                      <a:pt x="10" y="379"/>
                      <a:pt x="22" y="378"/>
                    </a:cubicBezTo>
                    <a:cubicBezTo>
                      <a:pt x="143" y="360"/>
                      <a:pt x="143" y="360"/>
                      <a:pt x="143" y="360"/>
                    </a:cubicBezTo>
                    <a:cubicBezTo>
                      <a:pt x="213" y="463"/>
                      <a:pt x="213" y="463"/>
                      <a:pt x="213" y="463"/>
                    </a:cubicBezTo>
                    <a:cubicBezTo>
                      <a:pt x="220" y="474"/>
                      <a:pt x="236" y="472"/>
                      <a:pt x="241" y="461"/>
                    </a:cubicBezTo>
                    <a:cubicBezTo>
                      <a:pt x="369" y="176"/>
                      <a:pt x="369" y="176"/>
                      <a:pt x="369" y="176"/>
                    </a:cubicBezTo>
                    <a:cubicBezTo>
                      <a:pt x="373" y="178"/>
                      <a:pt x="377" y="179"/>
                      <a:pt x="381" y="181"/>
                    </a:cubicBezTo>
                    <a:cubicBezTo>
                      <a:pt x="383" y="203"/>
                      <a:pt x="406" y="518"/>
                      <a:pt x="406" y="518"/>
                    </a:cubicBezTo>
                    <a:cubicBezTo>
                      <a:pt x="407" y="531"/>
                      <a:pt x="425" y="538"/>
                      <a:pt x="435" y="527"/>
                    </a:cubicBezTo>
                    <a:cubicBezTo>
                      <a:pt x="670" y="272"/>
                      <a:pt x="670" y="272"/>
                      <a:pt x="670" y="272"/>
                    </a:cubicBezTo>
                    <a:cubicBezTo>
                      <a:pt x="675" y="274"/>
                      <a:pt x="681" y="275"/>
                      <a:pt x="686" y="276"/>
                    </a:cubicBezTo>
                    <a:cubicBezTo>
                      <a:pt x="648" y="489"/>
                      <a:pt x="648" y="489"/>
                      <a:pt x="648" y="489"/>
                    </a:cubicBezTo>
                    <a:cubicBezTo>
                      <a:pt x="646" y="498"/>
                      <a:pt x="652" y="506"/>
                      <a:pt x="661" y="508"/>
                    </a:cubicBezTo>
                    <a:cubicBezTo>
                      <a:pt x="669" y="509"/>
                      <a:pt x="678" y="503"/>
                      <a:pt x="680" y="495"/>
                    </a:cubicBezTo>
                    <a:cubicBezTo>
                      <a:pt x="717" y="284"/>
                      <a:pt x="717" y="284"/>
                      <a:pt x="717" y="284"/>
                    </a:cubicBezTo>
                    <a:cubicBezTo>
                      <a:pt x="768" y="297"/>
                      <a:pt x="818" y="309"/>
                      <a:pt x="866" y="318"/>
                    </a:cubicBezTo>
                    <a:cubicBezTo>
                      <a:pt x="880" y="321"/>
                      <a:pt x="893" y="323"/>
                      <a:pt x="907" y="325"/>
                    </a:cubicBezTo>
                    <a:cubicBezTo>
                      <a:pt x="889" y="409"/>
                      <a:pt x="889" y="409"/>
                      <a:pt x="889" y="409"/>
                    </a:cubicBezTo>
                    <a:cubicBezTo>
                      <a:pt x="888" y="418"/>
                      <a:pt x="893" y="427"/>
                      <a:pt x="901" y="429"/>
                    </a:cubicBezTo>
                    <a:cubicBezTo>
                      <a:pt x="911" y="431"/>
                      <a:pt x="920" y="425"/>
                      <a:pt x="921" y="416"/>
                    </a:cubicBezTo>
                    <a:cubicBezTo>
                      <a:pt x="939" y="330"/>
                      <a:pt x="939" y="330"/>
                      <a:pt x="939" y="330"/>
                    </a:cubicBezTo>
                    <a:cubicBezTo>
                      <a:pt x="949" y="331"/>
                      <a:pt x="960" y="331"/>
                      <a:pt x="970" y="331"/>
                    </a:cubicBezTo>
                    <a:cubicBezTo>
                      <a:pt x="978" y="331"/>
                      <a:pt x="985" y="331"/>
                      <a:pt x="992" y="330"/>
                    </a:cubicBezTo>
                    <a:cubicBezTo>
                      <a:pt x="1001" y="330"/>
                      <a:pt x="1008" y="322"/>
                      <a:pt x="1007" y="31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4" name="Freeform 201">
                <a:extLst>
                  <a:ext uri="{FF2B5EF4-FFF2-40B4-BE49-F238E27FC236}">
                    <a16:creationId xmlns:a16="http://schemas.microsoft.com/office/drawing/2014/main" id="{67ED5EE5-91FD-B89A-9CEB-8F64F8915227}"/>
                  </a:ext>
                </a:extLst>
              </p:cNvPr>
              <p:cNvSpPr>
                <a:spLocks/>
              </p:cNvSpPr>
              <p:nvPr/>
            </p:nvSpPr>
            <p:spPr bwMode="auto">
              <a:xfrm>
                <a:off x="8175625" y="2439988"/>
                <a:ext cx="47625" cy="17463"/>
              </a:xfrm>
              <a:custGeom>
                <a:avLst/>
                <a:gdLst>
                  <a:gd name="T0" fmla="*/ 110 w 111"/>
                  <a:gd name="T1" fmla="*/ 14 h 44"/>
                  <a:gd name="T2" fmla="*/ 91 w 111"/>
                  <a:gd name="T3" fmla="*/ 1 h 44"/>
                  <a:gd name="T4" fmla="*/ 15 w 111"/>
                  <a:gd name="T5" fmla="*/ 12 h 44"/>
                  <a:gd name="T6" fmla="*/ 2 w 111"/>
                  <a:gd name="T7" fmla="*/ 30 h 44"/>
                  <a:gd name="T8" fmla="*/ 18 w 111"/>
                  <a:gd name="T9" fmla="*/ 44 h 44"/>
                  <a:gd name="T10" fmla="*/ 20 w 111"/>
                  <a:gd name="T11" fmla="*/ 44 h 44"/>
                  <a:gd name="T12" fmla="*/ 96 w 111"/>
                  <a:gd name="T13" fmla="*/ 33 h 44"/>
                  <a:gd name="T14" fmla="*/ 110 w 111"/>
                  <a:gd name="T15" fmla="*/ 1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44">
                    <a:moveTo>
                      <a:pt x="110" y="14"/>
                    </a:moveTo>
                    <a:cubicBezTo>
                      <a:pt x="108" y="6"/>
                      <a:pt x="100" y="0"/>
                      <a:pt x="91" y="1"/>
                    </a:cubicBezTo>
                    <a:cubicBezTo>
                      <a:pt x="15" y="12"/>
                      <a:pt x="15" y="12"/>
                      <a:pt x="15" y="12"/>
                    </a:cubicBezTo>
                    <a:cubicBezTo>
                      <a:pt x="7" y="13"/>
                      <a:pt x="0" y="21"/>
                      <a:pt x="2" y="30"/>
                    </a:cubicBezTo>
                    <a:cubicBezTo>
                      <a:pt x="3" y="39"/>
                      <a:pt x="10" y="44"/>
                      <a:pt x="18" y="44"/>
                    </a:cubicBezTo>
                    <a:cubicBezTo>
                      <a:pt x="18" y="44"/>
                      <a:pt x="19" y="44"/>
                      <a:pt x="20" y="44"/>
                    </a:cubicBezTo>
                    <a:cubicBezTo>
                      <a:pt x="96" y="33"/>
                      <a:pt x="96" y="33"/>
                      <a:pt x="96" y="33"/>
                    </a:cubicBezTo>
                    <a:cubicBezTo>
                      <a:pt x="105" y="32"/>
                      <a:pt x="111" y="23"/>
                      <a:pt x="11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5" name="Freeform 202">
                <a:extLst>
                  <a:ext uri="{FF2B5EF4-FFF2-40B4-BE49-F238E27FC236}">
                    <a16:creationId xmlns:a16="http://schemas.microsoft.com/office/drawing/2014/main" id="{8BD13175-CC86-2ABF-45C8-ADF394E55E78}"/>
                  </a:ext>
                </a:extLst>
              </p:cNvPr>
              <p:cNvSpPr>
                <a:spLocks/>
              </p:cNvSpPr>
              <p:nvPr/>
            </p:nvSpPr>
            <p:spPr bwMode="auto">
              <a:xfrm>
                <a:off x="8166100" y="2466976"/>
                <a:ext cx="46038" cy="19050"/>
              </a:xfrm>
              <a:custGeom>
                <a:avLst/>
                <a:gdLst>
                  <a:gd name="T0" fmla="*/ 109 w 110"/>
                  <a:gd name="T1" fmla="*/ 15 h 45"/>
                  <a:gd name="T2" fmla="*/ 90 w 110"/>
                  <a:gd name="T3" fmla="*/ 1 h 45"/>
                  <a:gd name="T4" fmla="*/ 15 w 110"/>
                  <a:gd name="T5" fmla="*/ 12 h 45"/>
                  <a:gd name="T6" fmla="*/ 1 w 110"/>
                  <a:gd name="T7" fmla="*/ 31 h 45"/>
                  <a:gd name="T8" fmla="*/ 17 w 110"/>
                  <a:gd name="T9" fmla="*/ 45 h 45"/>
                  <a:gd name="T10" fmla="*/ 19 w 110"/>
                  <a:gd name="T11" fmla="*/ 44 h 45"/>
                  <a:gd name="T12" fmla="*/ 96 w 110"/>
                  <a:gd name="T13" fmla="*/ 33 h 45"/>
                  <a:gd name="T14" fmla="*/ 109 w 110"/>
                  <a:gd name="T15" fmla="*/ 1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5">
                    <a:moveTo>
                      <a:pt x="109" y="15"/>
                    </a:moveTo>
                    <a:cubicBezTo>
                      <a:pt x="108" y="6"/>
                      <a:pt x="100" y="0"/>
                      <a:pt x="90" y="1"/>
                    </a:cubicBezTo>
                    <a:cubicBezTo>
                      <a:pt x="15" y="12"/>
                      <a:pt x="15" y="12"/>
                      <a:pt x="15" y="12"/>
                    </a:cubicBezTo>
                    <a:cubicBezTo>
                      <a:pt x="6" y="13"/>
                      <a:pt x="0" y="22"/>
                      <a:pt x="1" y="31"/>
                    </a:cubicBezTo>
                    <a:cubicBezTo>
                      <a:pt x="2" y="39"/>
                      <a:pt x="9" y="45"/>
                      <a:pt x="17" y="45"/>
                    </a:cubicBezTo>
                    <a:cubicBezTo>
                      <a:pt x="18" y="45"/>
                      <a:pt x="19" y="44"/>
                      <a:pt x="19" y="44"/>
                    </a:cubicBezTo>
                    <a:cubicBezTo>
                      <a:pt x="96" y="33"/>
                      <a:pt x="96" y="33"/>
                      <a:pt x="96" y="33"/>
                    </a:cubicBezTo>
                    <a:cubicBezTo>
                      <a:pt x="104" y="32"/>
                      <a:pt x="110" y="23"/>
                      <a:pt x="109"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1" name="Freeform 203">
                <a:extLst>
                  <a:ext uri="{FF2B5EF4-FFF2-40B4-BE49-F238E27FC236}">
                    <a16:creationId xmlns:a16="http://schemas.microsoft.com/office/drawing/2014/main" id="{159A24F0-5E77-A4B6-D232-77605604C16B}"/>
                  </a:ext>
                </a:extLst>
              </p:cNvPr>
              <p:cNvSpPr>
                <a:spLocks/>
              </p:cNvSpPr>
              <p:nvPr/>
            </p:nvSpPr>
            <p:spPr bwMode="auto">
              <a:xfrm>
                <a:off x="8337550" y="2633663"/>
                <a:ext cx="36513" cy="39688"/>
              </a:xfrm>
              <a:custGeom>
                <a:avLst/>
                <a:gdLst>
                  <a:gd name="T0" fmla="*/ 77 w 85"/>
                  <a:gd name="T1" fmla="*/ 5 h 95"/>
                  <a:gd name="T2" fmla="*/ 54 w 85"/>
                  <a:gd name="T3" fmla="*/ 8 h 95"/>
                  <a:gd name="T4" fmla="*/ 6 w 85"/>
                  <a:gd name="T5" fmla="*/ 68 h 95"/>
                  <a:gd name="T6" fmla="*/ 9 w 85"/>
                  <a:gd name="T7" fmla="*/ 91 h 95"/>
                  <a:gd name="T8" fmla="*/ 19 w 85"/>
                  <a:gd name="T9" fmla="*/ 95 h 95"/>
                  <a:gd name="T10" fmla="*/ 31 w 85"/>
                  <a:gd name="T11" fmla="*/ 89 h 95"/>
                  <a:gd name="T12" fmla="*/ 79 w 85"/>
                  <a:gd name="T13" fmla="*/ 28 h 95"/>
                  <a:gd name="T14" fmla="*/ 77 w 85"/>
                  <a:gd name="T15" fmla="*/ 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5">
                    <a:moveTo>
                      <a:pt x="77" y="5"/>
                    </a:moveTo>
                    <a:cubicBezTo>
                      <a:pt x="70" y="0"/>
                      <a:pt x="59" y="1"/>
                      <a:pt x="54" y="8"/>
                    </a:cubicBezTo>
                    <a:cubicBezTo>
                      <a:pt x="6" y="68"/>
                      <a:pt x="6" y="68"/>
                      <a:pt x="6" y="68"/>
                    </a:cubicBezTo>
                    <a:cubicBezTo>
                      <a:pt x="0" y="75"/>
                      <a:pt x="1" y="86"/>
                      <a:pt x="9" y="91"/>
                    </a:cubicBezTo>
                    <a:cubicBezTo>
                      <a:pt x="12" y="94"/>
                      <a:pt x="15" y="95"/>
                      <a:pt x="19" y="95"/>
                    </a:cubicBezTo>
                    <a:cubicBezTo>
                      <a:pt x="23" y="95"/>
                      <a:pt x="28" y="93"/>
                      <a:pt x="31" y="89"/>
                    </a:cubicBezTo>
                    <a:cubicBezTo>
                      <a:pt x="79" y="28"/>
                      <a:pt x="79" y="28"/>
                      <a:pt x="79" y="28"/>
                    </a:cubicBezTo>
                    <a:cubicBezTo>
                      <a:pt x="85" y="22"/>
                      <a:pt x="84" y="11"/>
                      <a:pt x="77" y="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2" name="Freeform 204">
                <a:extLst>
                  <a:ext uri="{FF2B5EF4-FFF2-40B4-BE49-F238E27FC236}">
                    <a16:creationId xmlns:a16="http://schemas.microsoft.com/office/drawing/2014/main" id="{CBC09EDF-4CC9-E83B-04C4-1ED7635A68EA}"/>
                  </a:ext>
                </a:extLst>
              </p:cNvPr>
              <p:cNvSpPr>
                <a:spLocks/>
              </p:cNvSpPr>
              <p:nvPr/>
            </p:nvSpPr>
            <p:spPr bwMode="auto">
              <a:xfrm>
                <a:off x="8348663" y="2660651"/>
                <a:ext cx="36513" cy="39688"/>
              </a:xfrm>
              <a:custGeom>
                <a:avLst/>
                <a:gdLst>
                  <a:gd name="T0" fmla="*/ 77 w 85"/>
                  <a:gd name="T1" fmla="*/ 6 h 95"/>
                  <a:gd name="T2" fmla="*/ 54 w 85"/>
                  <a:gd name="T3" fmla="*/ 8 h 95"/>
                  <a:gd name="T4" fmla="*/ 6 w 85"/>
                  <a:gd name="T5" fmla="*/ 69 h 95"/>
                  <a:gd name="T6" fmla="*/ 8 w 85"/>
                  <a:gd name="T7" fmla="*/ 92 h 95"/>
                  <a:gd name="T8" fmla="*/ 19 w 85"/>
                  <a:gd name="T9" fmla="*/ 95 h 95"/>
                  <a:gd name="T10" fmla="*/ 31 w 85"/>
                  <a:gd name="T11" fmla="*/ 89 h 95"/>
                  <a:gd name="T12" fmla="*/ 79 w 85"/>
                  <a:gd name="T13" fmla="*/ 29 h 95"/>
                  <a:gd name="T14" fmla="*/ 77 w 85"/>
                  <a:gd name="T15" fmla="*/ 6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5">
                    <a:moveTo>
                      <a:pt x="77" y="6"/>
                    </a:moveTo>
                    <a:cubicBezTo>
                      <a:pt x="69" y="0"/>
                      <a:pt x="59" y="2"/>
                      <a:pt x="54" y="8"/>
                    </a:cubicBezTo>
                    <a:cubicBezTo>
                      <a:pt x="6" y="69"/>
                      <a:pt x="6" y="69"/>
                      <a:pt x="6" y="69"/>
                    </a:cubicBezTo>
                    <a:cubicBezTo>
                      <a:pt x="0" y="76"/>
                      <a:pt x="1" y="86"/>
                      <a:pt x="8" y="92"/>
                    </a:cubicBezTo>
                    <a:cubicBezTo>
                      <a:pt x="12" y="94"/>
                      <a:pt x="15" y="95"/>
                      <a:pt x="19" y="95"/>
                    </a:cubicBezTo>
                    <a:cubicBezTo>
                      <a:pt x="24" y="95"/>
                      <a:pt x="28" y="93"/>
                      <a:pt x="31" y="89"/>
                    </a:cubicBezTo>
                    <a:cubicBezTo>
                      <a:pt x="79" y="29"/>
                      <a:pt x="79" y="29"/>
                      <a:pt x="79" y="29"/>
                    </a:cubicBezTo>
                    <a:cubicBezTo>
                      <a:pt x="85" y="22"/>
                      <a:pt x="84" y="12"/>
                      <a:pt x="77" y="6"/>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graphicFrame>
        <p:nvGraphicFramePr>
          <p:cNvPr id="44" name="Chart 43">
            <a:extLst>
              <a:ext uri="{FF2B5EF4-FFF2-40B4-BE49-F238E27FC236}">
                <a16:creationId xmlns:a16="http://schemas.microsoft.com/office/drawing/2014/main" id="{3E46CA68-9135-E883-1153-D0D028D21387}"/>
              </a:ext>
            </a:extLst>
          </p:cNvPr>
          <p:cNvGraphicFramePr/>
          <p:nvPr>
            <p:extLst>
              <p:ext uri="{D42A27DB-BD31-4B8C-83A1-F6EECF244321}">
                <p14:modId xmlns:p14="http://schemas.microsoft.com/office/powerpoint/2010/main" val="1068184834"/>
              </p:ext>
            </p:extLst>
          </p:nvPr>
        </p:nvGraphicFramePr>
        <p:xfrm>
          <a:off x="8278042" y="1950670"/>
          <a:ext cx="2971800" cy="2741073"/>
        </p:xfrm>
        <a:graphic>
          <a:graphicData uri="http://schemas.openxmlformats.org/drawingml/2006/chart">
            <c:chart xmlns:c="http://schemas.openxmlformats.org/drawingml/2006/chart" xmlns:r="http://schemas.openxmlformats.org/officeDocument/2006/relationships" r:id="rId4"/>
          </a:graphicData>
        </a:graphic>
      </p:graphicFrame>
      <p:grpSp>
        <p:nvGrpSpPr>
          <p:cNvPr id="112" name="Group 111">
            <a:extLst>
              <a:ext uri="{FF2B5EF4-FFF2-40B4-BE49-F238E27FC236}">
                <a16:creationId xmlns:a16="http://schemas.microsoft.com/office/drawing/2014/main" id="{516CACB5-FB4A-16E1-5B15-9C7BD68F879D}"/>
              </a:ext>
            </a:extLst>
          </p:cNvPr>
          <p:cNvGrpSpPr/>
          <p:nvPr/>
        </p:nvGrpSpPr>
        <p:grpSpPr>
          <a:xfrm>
            <a:off x="11570603" y="1558168"/>
            <a:ext cx="369501" cy="369501"/>
            <a:chOff x="11081718" y="1558168"/>
            <a:chExt cx="369501" cy="369501"/>
          </a:xfrm>
        </p:grpSpPr>
        <p:sp>
          <p:nvSpPr>
            <p:cNvPr id="49" name="Oval 48">
              <a:extLst>
                <a:ext uri="{FF2B5EF4-FFF2-40B4-BE49-F238E27FC236}">
                  <a16:creationId xmlns:a16="http://schemas.microsoft.com/office/drawing/2014/main" id="{7FD127D4-8A58-C73A-3955-1D1AC021A713}"/>
                </a:ext>
              </a:extLst>
            </p:cNvPr>
            <p:cNvSpPr/>
            <p:nvPr/>
          </p:nvSpPr>
          <p:spPr>
            <a:xfrm>
              <a:off x="11081718" y="1558168"/>
              <a:ext cx="369501" cy="369501"/>
            </a:xfrm>
            <a:prstGeom prst="ellipse">
              <a:avLst/>
            </a:prstGeom>
            <a:solidFill>
              <a:srgbClr val="FDCC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E65C624A-B3B8-467C-BA73-93D0115C317D}"/>
                </a:ext>
              </a:extLst>
            </p:cNvPr>
            <p:cNvGrpSpPr/>
            <p:nvPr/>
          </p:nvGrpSpPr>
          <p:grpSpPr>
            <a:xfrm>
              <a:off x="11145219" y="1634315"/>
              <a:ext cx="238744" cy="236580"/>
              <a:chOff x="4106069" y="1604963"/>
              <a:chExt cx="525463" cy="520701"/>
            </a:xfrm>
            <a:solidFill>
              <a:schemeClr val="bg1"/>
            </a:solidFill>
          </p:grpSpPr>
          <p:sp>
            <p:nvSpPr>
              <p:cNvPr id="66" name="Freeform 18">
                <a:extLst>
                  <a:ext uri="{FF2B5EF4-FFF2-40B4-BE49-F238E27FC236}">
                    <a16:creationId xmlns:a16="http://schemas.microsoft.com/office/drawing/2014/main" id="{CF25746E-286A-BF7F-12AD-2BE6209033D9}"/>
                  </a:ext>
                </a:extLst>
              </p:cNvPr>
              <p:cNvSpPr>
                <a:spLocks noEditPoints="1"/>
              </p:cNvSpPr>
              <p:nvPr/>
            </p:nvSpPr>
            <p:spPr bwMode="auto">
              <a:xfrm>
                <a:off x="4106069" y="1695451"/>
                <a:ext cx="434975" cy="430213"/>
              </a:xfrm>
              <a:custGeom>
                <a:avLst/>
                <a:gdLst>
                  <a:gd name="T0" fmla="*/ 882 w 976"/>
                  <a:gd name="T1" fmla="*/ 196 h 969"/>
                  <a:gd name="T2" fmla="*/ 812 w 976"/>
                  <a:gd name="T3" fmla="*/ 126 h 969"/>
                  <a:gd name="T4" fmla="*/ 780 w 976"/>
                  <a:gd name="T5" fmla="*/ 94 h 969"/>
                  <a:gd name="T6" fmla="*/ 814 w 976"/>
                  <a:gd name="T7" fmla="*/ 60 h 969"/>
                  <a:gd name="T8" fmla="*/ 916 w 976"/>
                  <a:gd name="T9" fmla="*/ 162 h 969"/>
                  <a:gd name="T10" fmla="*/ 882 w 976"/>
                  <a:gd name="T11" fmla="*/ 196 h 969"/>
                  <a:gd name="T12" fmla="*/ 737 w 976"/>
                  <a:gd name="T13" fmla="*/ 324 h 969"/>
                  <a:gd name="T14" fmla="*/ 686 w 976"/>
                  <a:gd name="T15" fmla="*/ 467 h 969"/>
                  <a:gd name="T16" fmla="*/ 628 w 976"/>
                  <a:gd name="T17" fmla="*/ 627 h 969"/>
                  <a:gd name="T18" fmla="*/ 628 w 976"/>
                  <a:gd name="T19" fmla="*/ 627 h 969"/>
                  <a:gd name="T20" fmla="*/ 349 w 976"/>
                  <a:gd name="T21" fmla="*/ 348 h 969"/>
                  <a:gd name="T22" fmla="*/ 349 w 976"/>
                  <a:gd name="T23" fmla="*/ 348 h 969"/>
                  <a:gd name="T24" fmla="*/ 489 w 976"/>
                  <a:gd name="T25" fmla="*/ 289 h 969"/>
                  <a:gd name="T26" fmla="*/ 509 w 976"/>
                  <a:gd name="T27" fmla="*/ 290 h 969"/>
                  <a:gd name="T28" fmla="*/ 652 w 976"/>
                  <a:gd name="T29" fmla="*/ 239 h 969"/>
                  <a:gd name="T30" fmla="*/ 755 w 976"/>
                  <a:gd name="T31" fmla="*/ 136 h 969"/>
                  <a:gd name="T32" fmla="*/ 840 w 976"/>
                  <a:gd name="T33" fmla="*/ 221 h 969"/>
                  <a:gd name="T34" fmla="*/ 737 w 976"/>
                  <a:gd name="T35" fmla="*/ 324 h 969"/>
                  <a:gd name="T36" fmla="*/ 416 w 976"/>
                  <a:gd name="T37" fmla="*/ 840 h 969"/>
                  <a:gd name="T38" fmla="*/ 136 w 976"/>
                  <a:gd name="T39" fmla="*/ 560 h 969"/>
                  <a:gd name="T40" fmla="*/ 315 w 976"/>
                  <a:gd name="T41" fmla="*/ 382 h 969"/>
                  <a:gd name="T42" fmla="*/ 594 w 976"/>
                  <a:gd name="T43" fmla="*/ 661 h 969"/>
                  <a:gd name="T44" fmla="*/ 416 w 976"/>
                  <a:gd name="T45" fmla="*/ 840 h 969"/>
                  <a:gd name="T46" fmla="*/ 343 w 976"/>
                  <a:gd name="T47" fmla="*/ 913 h 969"/>
                  <a:gd name="T48" fmla="*/ 303 w 976"/>
                  <a:gd name="T49" fmla="*/ 913 h 969"/>
                  <a:gd name="T50" fmla="*/ 63 w 976"/>
                  <a:gd name="T51" fmla="*/ 673 h 969"/>
                  <a:gd name="T52" fmla="*/ 63 w 976"/>
                  <a:gd name="T53" fmla="*/ 633 h 969"/>
                  <a:gd name="T54" fmla="*/ 102 w 976"/>
                  <a:gd name="T55" fmla="*/ 594 h 969"/>
                  <a:gd name="T56" fmla="*/ 382 w 976"/>
                  <a:gd name="T57" fmla="*/ 874 h 969"/>
                  <a:gd name="T58" fmla="*/ 343 w 976"/>
                  <a:gd name="T59" fmla="*/ 913 h 969"/>
                  <a:gd name="T60" fmla="*/ 831 w 976"/>
                  <a:gd name="T61" fmla="*/ 9 h 969"/>
                  <a:gd name="T62" fmla="*/ 797 w 976"/>
                  <a:gd name="T63" fmla="*/ 9 h 969"/>
                  <a:gd name="T64" fmla="*/ 729 w 976"/>
                  <a:gd name="T65" fmla="*/ 77 h 969"/>
                  <a:gd name="T66" fmla="*/ 723 w 976"/>
                  <a:gd name="T67" fmla="*/ 100 h 969"/>
                  <a:gd name="T68" fmla="*/ 618 w 976"/>
                  <a:gd name="T69" fmla="*/ 205 h 969"/>
                  <a:gd name="T70" fmla="*/ 514 w 976"/>
                  <a:gd name="T71" fmla="*/ 243 h 969"/>
                  <a:gd name="T72" fmla="*/ 315 w 976"/>
                  <a:gd name="T73" fmla="*/ 313 h 969"/>
                  <a:gd name="T74" fmla="*/ 29 w 976"/>
                  <a:gd name="T75" fmla="*/ 599 h 969"/>
                  <a:gd name="T76" fmla="*/ 29 w 976"/>
                  <a:gd name="T77" fmla="*/ 707 h 969"/>
                  <a:gd name="T78" fmla="*/ 269 w 976"/>
                  <a:gd name="T79" fmla="*/ 947 h 969"/>
                  <a:gd name="T80" fmla="*/ 323 w 976"/>
                  <a:gd name="T81" fmla="*/ 969 h 969"/>
                  <a:gd name="T82" fmla="*/ 377 w 976"/>
                  <a:gd name="T83" fmla="*/ 947 h 969"/>
                  <a:gd name="T84" fmla="*/ 663 w 976"/>
                  <a:gd name="T85" fmla="*/ 661 h 969"/>
                  <a:gd name="T86" fmla="*/ 733 w 976"/>
                  <a:gd name="T87" fmla="*/ 462 h 969"/>
                  <a:gd name="T88" fmla="*/ 771 w 976"/>
                  <a:gd name="T89" fmla="*/ 358 h 969"/>
                  <a:gd name="T90" fmla="*/ 876 w 976"/>
                  <a:gd name="T91" fmla="*/ 253 h 969"/>
                  <a:gd name="T92" fmla="*/ 882 w 976"/>
                  <a:gd name="T93" fmla="*/ 254 h 969"/>
                  <a:gd name="T94" fmla="*/ 899 w 976"/>
                  <a:gd name="T95" fmla="*/ 247 h 969"/>
                  <a:gd name="T96" fmla="*/ 967 w 976"/>
                  <a:gd name="T97" fmla="*/ 179 h 969"/>
                  <a:gd name="T98" fmla="*/ 967 w 976"/>
                  <a:gd name="T99" fmla="*/ 145 h 969"/>
                  <a:gd name="T100" fmla="*/ 831 w 976"/>
                  <a:gd name="T101" fmla="*/ 9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6" h="969">
                    <a:moveTo>
                      <a:pt x="882" y="196"/>
                    </a:moveTo>
                    <a:cubicBezTo>
                      <a:pt x="812" y="126"/>
                      <a:pt x="812" y="126"/>
                      <a:pt x="812" y="126"/>
                    </a:cubicBezTo>
                    <a:cubicBezTo>
                      <a:pt x="780" y="94"/>
                      <a:pt x="780" y="94"/>
                      <a:pt x="780" y="94"/>
                    </a:cubicBezTo>
                    <a:cubicBezTo>
                      <a:pt x="814" y="60"/>
                      <a:pt x="814" y="60"/>
                      <a:pt x="814" y="60"/>
                    </a:cubicBezTo>
                    <a:cubicBezTo>
                      <a:pt x="916" y="162"/>
                      <a:pt x="916" y="162"/>
                      <a:pt x="916" y="162"/>
                    </a:cubicBezTo>
                    <a:lnTo>
                      <a:pt x="882" y="196"/>
                    </a:lnTo>
                    <a:close/>
                    <a:moveTo>
                      <a:pt x="737" y="324"/>
                    </a:moveTo>
                    <a:cubicBezTo>
                      <a:pt x="699" y="362"/>
                      <a:pt x="680" y="414"/>
                      <a:pt x="686" y="467"/>
                    </a:cubicBezTo>
                    <a:cubicBezTo>
                      <a:pt x="692" y="526"/>
                      <a:pt x="671" y="585"/>
                      <a:pt x="628" y="627"/>
                    </a:cubicBezTo>
                    <a:cubicBezTo>
                      <a:pt x="628" y="627"/>
                      <a:pt x="628" y="627"/>
                      <a:pt x="628" y="627"/>
                    </a:cubicBezTo>
                    <a:cubicBezTo>
                      <a:pt x="349" y="348"/>
                      <a:pt x="349" y="348"/>
                      <a:pt x="349" y="348"/>
                    </a:cubicBezTo>
                    <a:cubicBezTo>
                      <a:pt x="349" y="348"/>
                      <a:pt x="349" y="348"/>
                      <a:pt x="349" y="348"/>
                    </a:cubicBezTo>
                    <a:cubicBezTo>
                      <a:pt x="386" y="310"/>
                      <a:pt x="436" y="289"/>
                      <a:pt x="489" y="289"/>
                    </a:cubicBezTo>
                    <a:cubicBezTo>
                      <a:pt x="495" y="289"/>
                      <a:pt x="502" y="290"/>
                      <a:pt x="509" y="290"/>
                    </a:cubicBezTo>
                    <a:cubicBezTo>
                      <a:pt x="562" y="296"/>
                      <a:pt x="614" y="277"/>
                      <a:pt x="652" y="239"/>
                    </a:cubicBezTo>
                    <a:cubicBezTo>
                      <a:pt x="755" y="136"/>
                      <a:pt x="755" y="136"/>
                      <a:pt x="755" y="136"/>
                    </a:cubicBezTo>
                    <a:cubicBezTo>
                      <a:pt x="840" y="221"/>
                      <a:pt x="840" y="221"/>
                      <a:pt x="840" y="221"/>
                    </a:cubicBezTo>
                    <a:lnTo>
                      <a:pt x="737" y="324"/>
                    </a:lnTo>
                    <a:close/>
                    <a:moveTo>
                      <a:pt x="416" y="840"/>
                    </a:moveTo>
                    <a:cubicBezTo>
                      <a:pt x="136" y="560"/>
                      <a:pt x="136" y="560"/>
                      <a:pt x="136" y="560"/>
                    </a:cubicBezTo>
                    <a:cubicBezTo>
                      <a:pt x="315" y="382"/>
                      <a:pt x="315" y="382"/>
                      <a:pt x="315" y="382"/>
                    </a:cubicBezTo>
                    <a:cubicBezTo>
                      <a:pt x="594" y="661"/>
                      <a:pt x="594" y="661"/>
                      <a:pt x="594" y="661"/>
                    </a:cubicBezTo>
                    <a:lnTo>
                      <a:pt x="416" y="840"/>
                    </a:lnTo>
                    <a:close/>
                    <a:moveTo>
                      <a:pt x="343" y="913"/>
                    </a:moveTo>
                    <a:cubicBezTo>
                      <a:pt x="332" y="924"/>
                      <a:pt x="314" y="924"/>
                      <a:pt x="303" y="913"/>
                    </a:cubicBezTo>
                    <a:cubicBezTo>
                      <a:pt x="63" y="673"/>
                      <a:pt x="63" y="673"/>
                      <a:pt x="63" y="673"/>
                    </a:cubicBezTo>
                    <a:cubicBezTo>
                      <a:pt x="52" y="662"/>
                      <a:pt x="52" y="644"/>
                      <a:pt x="63" y="633"/>
                    </a:cubicBezTo>
                    <a:cubicBezTo>
                      <a:pt x="102" y="594"/>
                      <a:pt x="102" y="594"/>
                      <a:pt x="102" y="594"/>
                    </a:cubicBezTo>
                    <a:cubicBezTo>
                      <a:pt x="382" y="874"/>
                      <a:pt x="382" y="874"/>
                      <a:pt x="382" y="874"/>
                    </a:cubicBezTo>
                    <a:lnTo>
                      <a:pt x="343" y="913"/>
                    </a:lnTo>
                    <a:close/>
                    <a:moveTo>
                      <a:pt x="831" y="9"/>
                    </a:moveTo>
                    <a:cubicBezTo>
                      <a:pt x="821" y="0"/>
                      <a:pt x="806" y="0"/>
                      <a:pt x="797" y="9"/>
                    </a:cubicBezTo>
                    <a:cubicBezTo>
                      <a:pt x="729" y="77"/>
                      <a:pt x="729" y="77"/>
                      <a:pt x="729" y="77"/>
                    </a:cubicBezTo>
                    <a:cubicBezTo>
                      <a:pt x="723" y="83"/>
                      <a:pt x="721" y="92"/>
                      <a:pt x="723" y="100"/>
                    </a:cubicBezTo>
                    <a:cubicBezTo>
                      <a:pt x="618" y="205"/>
                      <a:pt x="618" y="205"/>
                      <a:pt x="618" y="205"/>
                    </a:cubicBezTo>
                    <a:cubicBezTo>
                      <a:pt x="590" y="233"/>
                      <a:pt x="553" y="247"/>
                      <a:pt x="514" y="243"/>
                    </a:cubicBezTo>
                    <a:cubicBezTo>
                      <a:pt x="440" y="235"/>
                      <a:pt x="368" y="261"/>
                      <a:pt x="315" y="313"/>
                    </a:cubicBezTo>
                    <a:cubicBezTo>
                      <a:pt x="29" y="599"/>
                      <a:pt x="29" y="599"/>
                      <a:pt x="29" y="599"/>
                    </a:cubicBezTo>
                    <a:cubicBezTo>
                      <a:pt x="0" y="629"/>
                      <a:pt x="0" y="677"/>
                      <a:pt x="29" y="707"/>
                    </a:cubicBezTo>
                    <a:cubicBezTo>
                      <a:pt x="269" y="947"/>
                      <a:pt x="269" y="947"/>
                      <a:pt x="269" y="947"/>
                    </a:cubicBezTo>
                    <a:cubicBezTo>
                      <a:pt x="284" y="962"/>
                      <a:pt x="303" y="969"/>
                      <a:pt x="323" y="969"/>
                    </a:cubicBezTo>
                    <a:cubicBezTo>
                      <a:pt x="342" y="969"/>
                      <a:pt x="362" y="962"/>
                      <a:pt x="377" y="947"/>
                    </a:cubicBezTo>
                    <a:cubicBezTo>
                      <a:pt x="663" y="661"/>
                      <a:pt x="663" y="661"/>
                      <a:pt x="663" y="661"/>
                    </a:cubicBezTo>
                    <a:cubicBezTo>
                      <a:pt x="715" y="608"/>
                      <a:pt x="741" y="536"/>
                      <a:pt x="733" y="462"/>
                    </a:cubicBezTo>
                    <a:cubicBezTo>
                      <a:pt x="729" y="423"/>
                      <a:pt x="743" y="386"/>
                      <a:pt x="771" y="358"/>
                    </a:cubicBezTo>
                    <a:cubicBezTo>
                      <a:pt x="876" y="253"/>
                      <a:pt x="876" y="253"/>
                      <a:pt x="876" y="253"/>
                    </a:cubicBezTo>
                    <a:cubicBezTo>
                      <a:pt x="878" y="253"/>
                      <a:pt x="880" y="254"/>
                      <a:pt x="882" y="254"/>
                    </a:cubicBezTo>
                    <a:cubicBezTo>
                      <a:pt x="888" y="254"/>
                      <a:pt x="894" y="252"/>
                      <a:pt x="899" y="247"/>
                    </a:cubicBezTo>
                    <a:cubicBezTo>
                      <a:pt x="967" y="179"/>
                      <a:pt x="967" y="179"/>
                      <a:pt x="967" y="179"/>
                    </a:cubicBezTo>
                    <a:cubicBezTo>
                      <a:pt x="976" y="170"/>
                      <a:pt x="976" y="155"/>
                      <a:pt x="967" y="145"/>
                    </a:cubicBezTo>
                    <a:lnTo>
                      <a:pt x="831" y="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2" name="Freeform 19">
                <a:extLst>
                  <a:ext uri="{FF2B5EF4-FFF2-40B4-BE49-F238E27FC236}">
                    <a16:creationId xmlns:a16="http://schemas.microsoft.com/office/drawing/2014/main" id="{D36AD1B1-3235-EE5B-1DBF-042DC3A3EF3C}"/>
                  </a:ext>
                </a:extLst>
              </p:cNvPr>
              <p:cNvSpPr>
                <a:spLocks/>
              </p:cNvSpPr>
              <p:nvPr/>
            </p:nvSpPr>
            <p:spPr bwMode="auto">
              <a:xfrm>
                <a:off x="4291806" y="1960563"/>
                <a:ext cx="23813" cy="22225"/>
              </a:xfrm>
              <a:custGeom>
                <a:avLst/>
                <a:gdLst>
                  <a:gd name="T0" fmla="*/ 11 w 54"/>
                  <a:gd name="T1" fmla="*/ 45 h 52"/>
                  <a:gd name="T2" fmla="*/ 28 w 54"/>
                  <a:gd name="T3" fmla="*/ 52 h 52"/>
                  <a:gd name="T4" fmla="*/ 45 w 54"/>
                  <a:gd name="T5" fmla="*/ 44 h 52"/>
                  <a:gd name="T6" fmla="*/ 45 w 54"/>
                  <a:gd name="T7" fmla="*/ 11 h 52"/>
                  <a:gd name="T8" fmla="*/ 44 w 54"/>
                  <a:gd name="T9" fmla="*/ 10 h 52"/>
                  <a:gd name="T10" fmla="*/ 10 w 54"/>
                  <a:gd name="T11" fmla="*/ 10 h 52"/>
                  <a:gd name="T12" fmla="*/ 10 w 54"/>
                  <a:gd name="T13" fmla="*/ 44 h 52"/>
                  <a:gd name="T14" fmla="*/ 11 w 54"/>
                  <a:gd name="T15" fmla="*/ 45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2">
                    <a:moveTo>
                      <a:pt x="11" y="45"/>
                    </a:moveTo>
                    <a:cubicBezTo>
                      <a:pt x="16" y="49"/>
                      <a:pt x="21" y="52"/>
                      <a:pt x="28" y="52"/>
                    </a:cubicBezTo>
                    <a:cubicBezTo>
                      <a:pt x="34" y="52"/>
                      <a:pt x="40" y="49"/>
                      <a:pt x="45" y="44"/>
                    </a:cubicBezTo>
                    <a:cubicBezTo>
                      <a:pt x="54" y="35"/>
                      <a:pt x="54" y="20"/>
                      <a:pt x="45" y="11"/>
                    </a:cubicBezTo>
                    <a:cubicBezTo>
                      <a:pt x="44" y="10"/>
                      <a:pt x="44" y="10"/>
                      <a:pt x="44" y="10"/>
                    </a:cubicBezTo>
                    <a:cubicBezTo>
                      <a:pt x="35" y="0"/>
                      <a:pt x="19" y="0"/>
                      <a:pt x="10" y="10"/>
                    </a:cubicBezTo>
                    <a:cubicBezTo>
                      <a:pt x="0" y="19"/>
                      <a:pt x="0" y="34"/>
                      <a:pt x="10" y="44"/>
                    </a:cubicBezTo>
                    <a:lnTo>
                      <a:pt x="11" y="45"/>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8" name="Freeform 20">
                <a:extLst>
                  <a:ext uri="{FF2B5EF4-FFF2-40B4-BE49-F238E27FC236}">
                    <a16:creationId xmlns:a16="http://schemas.microsoft.com/office/drawing/2014/main" id="{D2C38A81-6B84-141A-A055-69B1F716B2B6}"/>
                  </a:ext>
                </a:extLst>
              </p:cNvPr>
              <p:cNvSpPr>
                <a:spLocks/>
              </p:cNvSpPr>
              <p:nvPr/>
            </p:nvSpPr>
            <p:spPr bwMode="auto">
              <a:xfrm>
                <a:off x="4247356" y="1914526"/>
                <a:ext cx="46038" cy="44450"/>
              </a:xfrm>
              <a:custGeom>
                <a:avLst/>
                <a:gdLst>
                  <a:gd name="T0" fmla="*/ 58 w 101"/>
                  <a:gd name="T1" fmla="*/ 93 h 100"/>
                  <a:gd name="T2" fmla="*/ 75 w 101"/>
                  <a:gd name="T3" fmla="*/ 100 h 100"/>
                  <a:gd name="T4" fmla="*/ 92 w 101"/>
                  <a:gd name="T5" fmla="*/ 93 h 100"/>
                  <a:gd name="T6" fmla="*/ 92 w 101"/>
                  <a:gd name="T7" fmla="*/ 59 h 100"/>
                  <a:gd name="T8" fmla="*/ 43 w 101"/>
                  <a:gd name="T9" fmla="*/ 10 h 100"/>
                  <a:gd name="T10" fmla="*/ 9 w 101"/>
                  <a:gd name="T11" fmla="*/ 10 h 100"/>
                  <a:gd name="T12" fmla="*/ 9 w 101"/>
                  <a:gd name="T13" fmla="*/ 44 h 100"/>
                  <a:gd name="T14" fmla="*/ 58 w 101"/>
                  <a:gd name="T15" fmla="*/ 93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00">
                    <a:moveTo>
                      <a:pt x="58" y="93"/>
                    </a:moveTo>
                    <a:cubicBezTo>
                      <a:pt x="63" y="97"/>
                      <a:pt x="69" y="100"/>
                      <a:pt x="75" y="100"/>
                    </a:cubicBezTo>
                    <a:cubicBezTo>
                      <a:pt x="81" y="100"/>
                      <a:pt x="87" y="97"/>
                      <a:pt x="92" y="93"/>
                    </a:cubicBezTo>
                    <a:cubicBezTo>
                      <a:pt x="101" y="84"/>
                      <a:pt x="101" y="68"/>
                      <a:pt x="92" y="59"/>
                    </a:cubicBezTo>
                    <a:cubicBezTo>
                      <a:pt x="43" y="10"/>
                      <a:pt x="43" y="10"/>
                      <a:pt x="43" y="10"/>
                    </a:cubicBezTo>
                    <a:cubicBezTo>
                      <a:pt x="33" y="0"/>
                      <a:pt x="19" y="0"/>
                      <a:pt x="9" y="10"/>
                    </a:cubicBezTo>
                    <a:cubicBezTo>
                      <a:pt x="0" y="19"/>
                      <a:pt x="0" y="35"/>
                      <a:pt x="9" y="44"/>
                    </a:cubicBezTo>
                    <a:lnTo>
                      <a:pt x="58" y="93"/>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6" name="Freeform 21">
                <a:extLst>
                  <a:ext uri="{FF2B5EF4-FFF2-40B4-BE49-F238E27FC236}">
                    <a16:creationId xmlns:a16="http://schemas.microsoft.com/office/drawing/2014/main" id="{E6EA43CA-9391-CFC8-1355-A49CBD9B00E9}"/>
                  </a:ext>
                </a:extLst>
              </p:cNvPr>
              <p:cNvSpPr>
                <a:spLocks/>
              </p:cNvSpPr>
              <p:nvPr/>
            </p:nvSpPr>
            <p:spPr bwMode="auto">
              <a:xfrm>
                <a:off x="4228306" y="1957388"/>
                <a:ext cx="71438" cy="69850"/>
              </a:xfrm>
              <a:custGeom>
                <a:avLst/>
                <a:gdLst>
                  <a:gd name="T0" fmla="*/ 10 w 159"/>
                  <a:gd name="T1" fmla="*/ 9 h 156"/>
                  <a:gd name="T2" fmla="*/ 10 w 159"/>
                  <a:gd name="T3" fmla="*/ 44 h 156"/>
                  <a:gd name="T4" fmla="*/ 115 w 159"/>
                  <a:gd name="T5" fmla="*/ 149 h 156"/>
                  <a:gd name="T6" fmla="*/ 133 w 159"/>
                  <a:gd name="T7" fmla="*/ 156 h 156"/>
                  <a:gd name="T8" fmla="*/ 149 w 159"/>
                  <a:gd name="T9" fmla="*/ 149 h 156"/>
                  <a:gd name="T10" fmla="*/ 149 w 159"/>
                  <a:gd name="T11" fmla="*/ 115 h 156"/>
                  <a:gd name="T12" fmla="*/ 44 w 159"/>
                  <a:gd name="T13" fmla="*/ 9 h 156"/>
                  <a:gd name="T14" fmla="*/ 10 w 159"/>
                  <a:gd name="T15" fmla="*/ 9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6">
                    <a:moveTo>
                      <a:pt x="10" y="9"/>
                    </a:moveTo>
                    <a:cubicBezTo>
                      <a:pt x="0" y="19"/>
                      <a:pt x="0" y="34"/>
                      <a:pt x="10" y="44"/>
                    </a:cubicBezTo>
                    <a:cubicBezTo>
                      <a:pt x="115" y="149"/>
                      <a:pt x="115" y="149"/>
                      <a:pt x="115" y="149"/>
                    </a:cubicBezTo>
                    <a:cubicBezTo>
                      <a:pt x="120" y="154"/>
                      <a:pt x="126" y="156"/>
                      <a:pt x="133" y="156"/>
                    </a:cubicBezTo>
                    <a:cubicBezTo>
                      <a:pt x="139" y="156"/>
                      <a:pt x="145" y="154"/>
                      <a:pt x="149" y="149"/>
                    </a:cubicBezTo>
                    <a:cubicBezTo>
                      <a:pt x="159" y="139"/>
                      <a:pt x="159" y="125"/>
                      <a:pt x="149" y="115"/>
                    </a:cubicBezTo>
                    <a:cubicBezTo>
                      <a:pt x="44" y="9"/>
                      <a:pt x="44" y="9"/>
                      <a:pt x="44" y="9"/>
                    </a:cubicBezTo>
                    <a:cubicBezTo>
                      <a:pt x="34" y="0"/>
                      <a:pt x="19" y="0"/>
                      <a:pt x="10" y="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7" name="Freeform 22">
                <a:extLst>
                  <a:ext uri="{FF2B5EF4-FFF2-40B4-BE49-F238E27FC236}">
                    <a16:creationId xmlns:a16="http://schemas.microsoft.com/office/drawing/2014/main" id="{E747484E-B124-B166-7396-8F154FD7EF51}"/>
                  </a:ext>
                </a:extLst>
              </p:cNvPr>
              <p:cNvSpPr>
                <a:spLocks/>
              </p:cNvSpPr>
              <p:nvPr/>
            </p:nvSpPr>
            <p:spPr bwMode="auto">
              <a:xfrm>
                <a:off x="4202906" y="1931988"/>
                <a:ext cx="25400" cy="23813"/>
              </a:xfrm>
              <a:custGeom>
                <a:avLst/>
                <a:gdLst>
                  <a:gd name="T0" fmla="*/ 43 w 55"/>
                  <a:gd name="T1" fmla="*/ 9 h 53"/>
                  <a:gd name="T2" fmla="*/ 10 w 55"/>
                  <a:gd name="T3" fmla="*/ 9 h 53"/>
                  <a:gd name="T4" fmla="*/ 10 w 55"/>
                  <a:gd name="T5" fmla="*/ 43 h 53"/>
                  <a:gd name="T6" fmla="*/ 12 w 55"/>
                  <a:gd name="T7" fmla="*/ 46 h 53"/>
                  <a:gd name="T8" fmla="*/ 29 w 55"/>
                  <a:gd name="T9" fmla="*/ 53 h 53"/>
                  <a:gd name="T10" fmla="*/ 46 w 55"/>
                  <a:gd name="T11" fmla="*/ 46 h 53"/>
                  <a:gd name="T12" fmla="*/ 46 w 55"/>
                  <a:gd name="T13" fmla="*/ 11 h 53"/>
                  <a:gd name="T14" fmla="*/ 43 w 55"/>
                  <a:gd name="T15" fmla="*/ 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3">
                    <a:moveTo>
                      <a:pt x="43" y="9"/>
                    </a:moveTo>
                    <a:cubicBezTo>
                      <a:pt x="34" y="0"/>
                      <a:pt x="19" y="0"/>
                      <a:pt x="10" y="9"/>
                    </a:cubicBezTo>
                    <a:cubicBezTo>
                      <a:pt x="0" y="19"/>
                      <a:pt x="0" y="34"/>
                      <a:pt x="10" y="43"/>
                    </a:cubicBezTo>
                    <a:cubicBezTo>
                      <a:pt x="12" y="46"/>
                      <a:pt x="12" y="46"/>
                      <a:pt x="12" y="46"/>
                    </a:cubicBezTo>
                    <a:cubicBezTo>
                      <a:pt x="17" y="50"/>
                      <a:pt x="23" y="53"/>
                      <a:pt x="29" y="53"/>
                    </a:cubicBezTo>
                    <a:cubicBezTo>
                      <a:pt x="35" y="53"/>
                      <a:pt x="41" y="50"/>
                      <a:pt x="46" y="46"/>
                    </a:cubicBezTo>
                    <a:cubicBezTo>
                      <a:pt x="55" y="36"/>
                      <a:pt x="55" y="21"/>
                      <a:pt x="46" y="11"/>
                    </a:cubicBezTo>
                    <a:lnTo>
                      <a:pt x="43" y="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9" name="Freeform 23">
                <a:extLst>
                  <a:ext uri="{FF2B5EF4-FFF2-40B4-BE49-F238E27FC236}">
                    <a16:creationId xmlns:a16="http://schemas.microsoft.com/office/drawing/2014/main" id="{21F8CD5A-04B4-EF82-40AE-E6DA52ECAF75}"/>
                  </a:ext>
                </a:extLst>
              </p:cNvPr>
              <p:cNvSpPr>
                <a:spLocks/>
              </p:cNvSpPr>
              <p:nvPr/>
            </p:nvSpPr>
            <p:spPr bwMode="auto">
              <a:xfrm>
                <a:off x="4561681" y="1652588"/>
                <a:ext cx="22225" cy="22225"/>
              </a:xfrm>
              <a:custGeom>
                <a:avLst/>
                <a:gdLst>
                  <a:gd name="T0" fmla="*/ 10 w 52"/>
                  <a:gd name="T1" fmla="*/ 9 h 50"/>
                  <a:gd name="T2" fmla="*/ 10 w 52"/>
                  <a:gd name="T3" fmla="*/ 42 h 50"/>
                  <a:gd name="T4" fmla="*/ 26 w 52"/>
                  <a:gd name="T5" fmla="*/ 50 h 50"/>
                  <a:gd name="T6" fmla="*/ 43 w 52"/>
                  <a:gd name="T7" fmla="*/ 42 h 50"/>
                  <a:gd name="T8" fmla="*/ 43 w 52"/>
                  <a:gd name="T9" fmla="*/ 9 h 50"/>
                  <a:gd name="T10" fmla="*/ 10 w 52"/>
                  <a:gd name="T11" fmla="*/ 9 h 50"/>
                </a:gdLst>
                <a:ahLst/>
                <a:cxnLst>
                  <a:cxn ang="0">
                    <a:pos x="T0" y="T1"/>
                  </a:cxn>
                  <a:cxn ang="0">
                    <a:pos x="T2" y="T3"/>
                  </a:cxn>
                  <a:cxn ang="0">
                    <a:pos x="T4" y="T5"/>
                  </a:cxn>
                  <a:cxn ang="0">
                    <a:pos x="T6" y="T7"/>
                  </a:cxn>
                  <a:cxn ang="0">
                    <a:pos x="T8" y="T9"/>
                  </a:cxn>
                  <a:cxn ang="0">
                    <a:pos x="T10" y="T11"/>
                  </a:cxn>
                </a:cxnLst>
                <a:rect l="0" t="0" r="r" b="b"/>
                <a:pathLst>
                  <a:path w="52" h="50">
                    <a:moveTo>
                      <a:pt x="10" y="9"/>
                    </a:moveTo>
                    <a:cubicBezTo>
                      <a:pt x="0" y="18"/>
                      <a:pt x="0" y="33"/>
                      <a:pt x="10" y="42"/>
                    </a:cubicBezTo>
                    <a:cubicBezTo>
                      <a:pt x="14" y="47"/>
                      <a:pt x="21" y="50"/>
                      <a:pt x="26" y="50"/>
                    </a:cubicBezTo>
                    <a:cubicBezTo>
                      <a:pt x="32" y="50"/>
                      <a:pt x="39" y="47"/>
                      <a:pt x="43" y="42"/>
                    </a:cubicBezTo>
                    <a:cubicBezTo>
                      <a:pt x="52" y="33"/>
                      <a:pt x="52" y="18"/>
                      <a:pt x="43" y="9"/>
                    </a:cubicBezTo>
                    <a:cubicBezTo>
                      <a:pt x="34" y="0"/>
                      <a:pt x="19" y="0"/>
                      <a:pt x="10" y="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00" name="Freeform 24">
                <a:extLst>
                  <a:ext uri="{FF2B5EF4-FFF2-40B4-BE49-F238E27FC236}">
                    <a16:creationId xmlns:a16="http://schemas.microsoft.com/office/drawing/2014/main" id="{2A6EAC97-C307-ABAB-5EC7-491B7D31A920}"/>
                  </a:ext>
                </a:extLst>
              </p:cNvPr>
              <p:cNvSpPr>
                <a:spLocks/>
              </p:cNvSpPr>
              <p:nvPr/>
            </p:nvSpPr>
            <p:spPr bwMode="auto">
              <a:xfrm>
                <a:off x="4521994" y="1690688"/>
                <a:ext cx="23813" cy="22225"/>
              </a:xfrm>
              <a:custGeom>
                <a:avLst/>
                <a:gdLst>
                  <a:gd name="T0" fmla="*/ 9 w 52"/>
                  <a:gd name="T1" fmla="*/ 9 h 50"/>
                  <a:gd name="T2" fmla="*/ 9 w 52"/>
                  <a:gd name="T3" fmla="*/ 43 h 50"/>
                  <a:gd name="T4" fmla="*/ 26 w 52"/>
                  <a:gd name="T5" fmla="*/ 50 h 50"/>
                  <a:gd name="T6" fmla="*/ 43 w 52"/>
                  <a:gd name="T7" fmla="*/ 43 h 50"/>
                  <a:gd name="T8" fmla="*/ 43 w 52"/>
                  <a:gd name="T9" fmla="*/ 9 h 50"/>
                  <a:gd name="T10" fmla="*/ 9 w 52"/>
                  <a:gd name="T11" fmla="*/ 9 h 50"/>
                </a:gdLst>
                <a:ahLst/>
                <a:cxnLst>
                  <a:cxn ang="0">
                    <a:pos x="T0" y="T1"/>
                  </a:cxn>
                  <a:cxn ang="0">
                    <a:pos x="T2" y="T3"/>
                  </a:cxn>
                  <a:cxn ang="0">
                    <a:pos x="T4" y="T5"/>
                  </a:cxn>
                  <a:cxn ang="0">
                    <a:pos x="T6" y="T7"/>
                  </a:cxn>
                  <a:cxn ang="0">
                    <a:pos x="T8" y="T9"/>
                  </a:cxn>
                  <a:cxn ang="0">
                    <a:pos x="T10" y="T11"/>
                  </a:cxn>
                </a:cxnLst>
                <a:rect l="0" t="0" r="r" b="b"/>
                <a:pathLst>
                  <a:path w="52" h="50">
                    <a:moveTo>
                      <a:pt x="9" y="9"/>
                    </a:moveTo>
                    <a:cubicBezTo>
                      <a:pt x="0" y="19"/>
                      <a:pt x="0" y="34"/>
                      <a:pt x="9" y="43"/>
                    </a:cubicBezTo>
                    <a:cubicBezTo>
                      <a:pt x="13" y="48"/>
                      <a:pt x="20" y="50"/>
                      <a:pt x="26" y="50"/>
                    </a:cubicBezTo>
                    <a:cubicBezTo>
                      <a:pt x="32" y="50"/>
                      <a:pt x="38" y="48"/>
                      <a:pt x="43" y="43"/>
                    </a:cubicBezTo>
                    <a:cubicBezTo>
                      <a:pt x="52" y="34"/>
                      <a:pt x="52" y="19"/>
                      <a:pt x="43" y="9"/>
                    </a:cubicBezTo>
                    <a:cubicBezTo>
                      <a:pt x="33" y="0"/>
                      <a:pt x="18" y="0"/>
                      <a:pt x="9" y="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01" name="Freeform 25">
                <a:extLst>
                  <a:ext uri="{FF2B5EF4-FFF2-40B4-BE49-F238E27FC236}">
                    <a16:creationId xmlns:a16="http://schemas.microsoft.com/office/drawing/2014/main" id="{83C6E812-250E-DD91-ADDA-4ACC27A552C6}"/>
                  </a:ext>
                </a:extLst>
              </p:cNvPr>
              <p:cNvSpPr>
                <a:spLocks/>
              </p:cNvSpPr>
              <p:nvPr/>
            </p:nvSpPr>
            <p:spPr bwMode="auto">
              <a:xfrm>
                <a:off x="4495006" y="1657351"/>
                <a:ext cx="23813" cy="22225"/>
              </a:xfrm>
              <a:custGeom>
                <a:avLst/>
                <a:gdLst>
                  <a:gd name="T0" fmla="*/ 20 w 53"/>
                  <a:gd name="T1" fmla="*/ 50 h 50"/>
                  <a:gd name="T2" fmla="*/ 26 w 53"/>
                  <a:gd name="T3" fmla="*/ 50 h 50"/>
                  <a:gd name="T4" fmla="*/ 49 w 53"/>
                  <a:gd name="T5" fmla="*/ 33 h 50"/>
                  <a:gd name="T6" fmla="*/ 32 w 53"/>
                  <a:gd name="T7" fmla="*/ 3 h 50"/>
                  <a:gd name="T8" fmla="*/ 3 w 53"/>
                  <a:gd name="T9" fmla="*/ 20 h 50"/>
                  <a:gd name="T10" fmla="*/ 20 w 53"/>
                  <a:gd name="T11" fmla="*/ 50 h 50"/>
                </a:gdLst>
                <a:ahLst/>
                <a:cxnLst>
                  <a:cxn ang="0">
                    <a:pos x="T0" y="T1"/>
                  </a:cxn>
                  <a:cxn ang="0">
                    <a:pos x="T2" y="T3"/>
                  </a:cxn>
                  <a:cxn ang="0">
                    <a:pos x="T4" y="T5"/>
                  </a:cxn>
                  <a:cxn ang="0">
                    <a:pos x="T6" y="T7"/>
                  </a:cxn>
                  <a:cxn ang="0">
                    <a:pos x="T8" y="T9"/>
                  </a:cxn>
                  <a:cxn ang="0">
                    <a:pos x="T10" y="T11"/>
                  </a:cxn>
                </a:cxnLst>
                <a:rect l="0" t="0" r="r" b="b"/>
                <a:pathLst>
                  <a:path w="53" h="50">
                    <a:moveTo>
                      <a:pt x="20" y="50"/>
                    </a:moveTo>
                    <a:cubicBezTo>
                      <a:pt x="22" y="50"/>
                      <a:pt x="24" y="50"/>
                      <a:pt x="26" y="50"/>
                    </a:cubicBezTo>
                    <a:cubicBezTo>
                      <a:pt x="37" y="50"/>
                      <a:pt x="46" y="43"/>
                      <a:pt x="49" y="33"/>
                    </a:cubicBezTo>
                    <a:cubicBezTo>
                      <a:pt x="53" y="19"/>
                      <a:pt x="45" y="6"/>
                      <a:pt x="32" y="3"/>
                    </a:cubicBezTo>
                    <a:cubicBezTo>
                      <a:pt x="20" y="0"/>
                      <a:pt x="6" y="8"/>
                      <a:pt x="3" y="20"/>
                    </a:cubicBezTo>
                    <a:cubicBezTo>
                      <a:pt x="0" y="33"/>
                      <a:pt x="7" y="46"/>
                      <a:pt x="2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02" name="Freeform 26">
                <a:extLst>
                  <a:ext uri="{FF2B5EF4-FFF2-40B4-BE49-F238E27FC236}">
                    <a16:creationId xmlns:a16="http://schemas.microsoft.com/office/drawing/2014/main" id="{6095369F-3A48-CBA4-61A3-82B01BB784C5}"/>
                  </a:ext>
                </a:extLst>
              </p:cNvPr>
              <p:cNvSpPr>
                <a:spLocks/>
              </p:cNvSpPr>
              <p:nvPr/>
            </p:nvSpPr>
            <p:spPr bwMode="auto">
              <a:xfrm>
                <a:off x="4509294" y="1604963"/>
                <a:ext cx="23813" cy="22225"/>
              </a:xfrm>
              <a:custGeom>
                <a:avLst/>
                <a:gdLst>
                  <a:gd name="T0" fmla="*/ 21 w 53"/>
                  <a:gd name="T1" fmla="*/ 51 h 51"/>
                  <a:gd name="T2" fmla="*/ 27 w 53"/>
                  <a:gd name="T3" fmla="*/ 51 h 51"/>
                  <a:gd name="T4" fmla="*/ 50 w 53"/>
                  <a:gd name="T5" fmla="*/ 33 h 51"/>
                  <a:gd name="T6" fmla="*/ 33 w 53"/>
                  <a:gd name="T7" fmla="*/ 4 h 51"/>
                  <a:gd name="T8" fmla="*/ 3 w 53"/>
                  <a:gd name="T9" fmla="*/ 21 h 51"/>
                  <a:gd name="T10" fmla="*/ 21 w 53"/>
                  <a:gd name="T11" fmla="*/ 51 h 51"/>
                </a:gdLst>
                <a:ahLst/>
                <a:cxnLst>
                  <a:cxn ang="0">
                    <a:pos x="T0" y="T1"/>
                  </a:cxn>
                  <a:cxn ang="0">
                    <a:pos x="T2" y="T3"/>
                  </a:cxn>
                  <a:cxn ang="0">
                    <a:pos x="T4" y="T5"/>
                  </a:cxn>
                  <a:cxn ang="0">
                    <a:pos x="T6" y="T7"/>
                  </a:cxn>
                  <a:cxn ang="0">
                    <a:pos x="T8" y="T9"/>
                  </a:cxn>
                  <a:cxn ang="0">
                    <a:pos x="T10" y="T11"/>
                  </a:cxn>
                </a:cxnLst>
                <a:rect l="0" t="0" r="r" b="b"/>
                <a:pathLst>
                  <a:path w="53" h="51">
                    <a:moveTo>
                      <a:pt x="21" y="51"/>
                    </a:moveTo>
                    <a:cubicBezTo>
                      <a:pt x="22" y="51"/>
                      <a:pt x="24" y="51"/>
                      <a:pt x="27" y="51"/>
                    </a:cubicBezTo>
                    <a:cubicBezTo>
                      <a:pt x="37" y="51"/>
                      <a:pt x="47" y="44"/>
                      <a:pt x="50" y="33"/>
                    </a:cubicBezTo>
                    <a:cubicBezTo>
                      <a:pt x="53" y="20"/>
                      <a:pt x="46" y="7"/>
                      <a:pt x="33" y="4"/>
                    </a:cubicBezTo>
                    <a:cubicBezTo>
                      <a:pt x="20" y="0"/>
                      <a:pt x="7" y="8"/>
                      <a:pt x="3" y="21"/>
                    </a:cubicBezTo>
                    <a:cubicBezTo>
                      <a:pt x="0" y="34"/>
                      <a:pt x="7" y="47"/>
                      <a:pt x="2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03" name="Freeform 27">
                <a:extLst>
                  <a:ext uri="{FF2B5EF4-FFF2-40B4-BE49-F238E27FC236}">
                    <a16:creationId xmlns:a16="http://schemas.microsoft.com/office/drawing/2014/main" id="{F182F6DB-5A99-A159-8813-5526833B66D2}"/>
                  </a:ext>
                </a:extLst>
              </p:cNvPr>
              <p:cNvSpPr>
                <a:spLocks/>
              </p:cNvSpPr>
              <p:nvPr/>
            </p:nvSpPr>
            <p:spPr bwMode="auto">
              <a:xfrm>
                <a:off x="4607719" y="1703388"/>
                <a:ext cx="23813" cy="22225"/>
              </a:xfrm>
              <a:custGeom>
                <a:avLst/>
                <a:gdLst>
                  <a:gd name="T0" fmla="*/ 50 w 54"/>
                  <a:gd name="T1" fmla="*/ 20 h 50"/>
                  <a:gd name="T2" fmla="*/ 21 w 54"/>
                  <a:gd name="T3" fmla="*/ 3 h 50"/>
                  <a:gd name="T4" fmla="*/ 3 w 54"/>
                  <a:gd name="T5" fmla="*/ 33 h 50"/>
                  <a:gd name="T6" fmla="*/ 27 w 54"/>
                  <a:gd name="T7" fmla="*/ 50 h 50"/>
                  <a:gd name="T8" fmla="*/ 33 w 54"/>
                  <a:gd name="T9" fmla="*/ 50 h 50"/>
                  <a:gd name="T10" fmla="*/ 50 w 54"/>
                  <a:gd name="T11" fmla="*/ 20 h 50"/>
                </a:gdLst>
                <a:ahLst/>
                <a:cxnLst>
                  <a:cxn ang="0">
                    <a:pos x="T0" y="T1"/>
                  </a:cxn>
                  <a:cxn ang="0">
                    <a:pos x="T2" y="T3"/>
                  </a:cxn>
                  <a:cxn ang="0">
                    <a:pos x="T4" y="T5"/>
                  </a:cxn>
                  <a:cxn ang="0">
                    <a:pos x="T6" y="T7"/>
                  </a:cxn>
                  <a:cxn ang="0">
                    <a:pos x="T8" y="T9"/>
                  </a:cxn>
                  <a:cxn ang="0">
                    <a:pos x="T10" y="T11"/>
                  </a:cxn>
                </a:cxnLst>
                <a:rect l="0" t="0" r="r" b="b"/>
                <a:pathLst>
                  <a:path w="54" h="50">
                    <a:moveTo>
                      <a:pt x="50" y="20"/>
                    </a:moveTo>
                    <a:cubicBezTo>
                      <a:pt x="47" y="7"/>
                      <a:pt x="33" y="0"/>
                      <a:pt x="21" y="3"/>
                    </a:cubicBezTo>
                    <a:cubicBezTo>
                      <a:pt x="8" y="7"/>
                      <a:pt x="0" y="20"/>
                      <a:pt x="3" y="33"/>
                    </a:cubicBezTo>
                    <a:cubicBezTo>
                      <a:pt x="6" y="43"/>
                      <a:pt x="16" y="50"/>
                      <a:pt x="27" y="50"/>
                    </a:cubicBezTo>
                    <a:cubicBezTo>
                      <a:pt x="29" y="50"/>
                      <a:pt x="31" y="50"/>
                      <a:pt x="33" y="50"/>
                    </a:cubicBezTo>
                    <a:cubicBezTo>
                      <a:pt x="46" y="46"/>
                      <a:pt x="54" y="33"/>
                      <a:pt x="50"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04" name="Freeform 28">
                <a:extLst>
                  <a:ext uri="{FF2B5EF4-FFF2-40B4-BE49-F238E27FC236}">
                    <a16:creationId xmlns:a16="http://schemas.microsoft.com/office/drawing/2014/main" id="{AAF97C98-D5AF-F2F3-B3A4-BAC7DB236610}"/>
                  </a:ext>
                </a:extLst>
              </p:cNvPr>
              <p:cNvSpPr>
                <a:spLocks/>
              </p:cNvSpPr>
              <p:nvPr/>
            </p:nvSpPr>
            <p:spPr bwMode="auto">
              <a:xfrm>
                <a:off x="4555331" y="1717676"/>
                <a:ext cx="23813" cy="22225"/>
              </a:xfrm>
              <a:custGeom>
                <a:avLst/>
                <a:gdLst>
                  <a:gd name="T0" fmla="*/ 20 w 53"/>
                  <a:gd name="T1" fmla="*/ 4 h 51"/>
                  <a:gd name="T2" fmla="*/ 3 w 53"/>
                  <a:gd name="T3" fmla="*/ 33 h 51"/>
                  <a:gd name="T4" fmla="*/ 27 w 53"/>
                  <a:gd name="T5" fmla="*/ 51 h 51"/>
                  <a:gd name="T6" fmla="*/ 33 w 53"/>
                  <a:gd name="T7" fmla="*/ 50 h 51"/>
                  <a:gd name="T8" fmla="*/ 50 w 53"/>
                  <a:gd name="T9" fmla="*/ 21 h 51"/>
                  <a:gd name="T10" fmla="*/ 20 w 53"/>
                  <a:gd name="T11" fmla="*/ 4 h 51"/>
                </a:gdLst>
                <a:ahLst/>
                <a:cxnLst>
                  <a:cxn ang="0">
                    <a:pos x="T0" y="T1"/>
                  </a:cxn>
                  <a:cxn ang="0">
                    <a:pos x="T2" y="T3"/>
                  </a:cxn>
                  <a:cxn ang="0">
                    <a:pos x="T4" y="T5"/>
                  </a:cxn>
                  <a:cxn ang="0">
                    <a:pos x="T6" y="T7"/>
                  </a:cxn>
                  <a:cxn ang="0">
                    <a:pos x="T8" y="T9"/>
                  </a:cxn>
                  <a:cxn ang="0">
                    <a:pos x="T10" y="T11"/>
                  </a:cxn>
                </a:cxnLst>
                <a:rect l="0" t="0" r="r" b="b"/>
                <a:pathLst>
                  <a:path w="53" h="51">
                    <a:moveTo>
                      <a:pt x="20" y="4"/>
                    </a:moveTo>
                    <a:cubicBezTo>
                      <a:pt x="8" y="7"/>
                      <a:pt x="0" y="20"/>
                      <a:pt x="3" y="33"/>
                    </a:cubicBezTo>
                    <a:cubicBezTo>
                      <a:pt x="6" y="44"/>
                      <a:pt x="16" y="51"/>
                      <a:pt x="27" y="51"/>
                    </a:cubicBezTo>
                    <a:cubicBezTo>
                      <a:pt x="29" y="51"/>
                      <a:pt x="31" y="51"/>
                      <a:pt x="33" y="50"/>
                    </a:cubicBezTo>
                    <a:cubicBezTo>
                      <a:pt x="45" y="47"/>
                      <a:pt x="53" y="33"/>
                      <a:pt x="50" y="21"/>
                    </a:cubicBezTo>
                    <a:cubicBezTo>
                      <a:pt x="47" y="8"/>
                      <a:pt x="33" y="0"/>
                      <a:pt x="2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sp>
        <p:nvSpPr>
          <p:cNvPr id="115" name="TextBox 114">
            <a:extLst>
              <a:ext uri="{FF2B5EF4-FFF2-40B4-BE49-F238E27FC236}">
                <a16:creationId xmlns:a16="http://schemas.microsoft.com/office/drawing/2014/main" id="{873E784D-0E23-782C-A407-EA3C967F387F}"/>
              </a:ext>
            </a:extLst>
          </p:cNvPr>
          <p:cNvSpPr txBox="1"/>
          <p:nvPr/>
        </p:nvSpPr>
        <p:spPr>
          <a:xfrm>
            <a:off x="8367028" y="4641251"/>
            <a:ext cx="3823461" cy="1569660"/>
          </a:xfrm>
          <a:prstGeom prst="rect">
            <a:avLst/>
          </a:prstGeom>
          <a:noFill/>
        </p:spPr>
        <p:txBody>
          <a:bodyPr wrap="square">
            <a:spAutoFit/>
          </a:bodyPr>
          <a:lstStyle/>
          <a:p>
            <a:pPr algn="l"/>
            <a:r>
              <a:rPr lang="en-US" sz="1200" b="1" i="0" dirty="0">
                <a:solidFill>
                  <a:srgbClr val="444444"/>
                </a:solidFill>
                <a:effectLst/>
                <a:latin typeface="+mj-lt"/>
              </a:rPr>
              <a:t>Home-centric consumption</a:t>
            </a:r>
          </a:p>
          <a:p>
            <a:r>
              <a:rPr lang="en-US" sz="1200" dirty="0"/>
              <a:t>67% now drink primarily at home (vs. 45% in 2019), driven by zero-alcohol laws and cost pressure.</a:t>
            </a:r>
          </a:p>
          <a:p>
            <a:endParaRPr lang="en-US" sz="1200" b="1" i="0" dirty="0">
              <a:solidFill>
                <a:srgbClr val="444444"/>
              </a:solidFill>
              <a:effectLst/>
              <a:latin typeface="+mj-lt"/>
            </a:endParaRPr>
          </a:p>
          <a:p>
            <a:r>
              <a:rPr lang="en-US" sz="1200" b="1" i="0" dirty="0">
                <a:solidFill>
                  <a:srgbClr val="444444"/>
                </a:solidFill>
                <a:effectLst/>
                <a:latin typeface="+mj-lt"/>
              </a:rPr>
              <a:t>On-premise decline</a:t>
            </a:r>
          </a:p>
          <a:p>
            <a:r>
              <a:rPr lang="en-US" sz="1200" dirty="0"/>
              <a:t>Only 15% visit bars/pubs and 38% visit beer gardens, sharply decline vs. pre-2020.</a:t>
            </a:r>
            <a:endParaRPr lang="en-US" sz="1200" i="0" dirty="0">
              <a:solidFill>
                <a:srgbClr val="444444"/>
              </a:solidFill>
              <a:effectLst/>
              <a:latin typeface="+mj-lt"/>
            </a:endParaRPr>
          </a:p>
        </p:txBody>
      </p:sp>
      <p:sp>
        <p:nvSpPr>
          <p:cNvPr id="118" name="TextBox 117">
            <a:extLst>
              <a:ext uri="{FF2B5EF4-FFF2-40B4-BE49-F238E27FC236}">
                <a16:creationId xmlns:a16="http://schemas.microsoft.com/office/drawing/2014/main" id="{EB16A447-414F-2776-A996-0019D25FCE0C}"/>
              </a:ext>
            </a:extLst>
          </p:cNvPr>
          <p:cNvSpPr txBox="1"/>
          <p:nvPr/>
        </p:nvSpPr>
        <p:spPr>
          <a:xfrm>
            <a:off x="4523722" y="4691997"/>
            <a:ext cx="3597427" cy="830997"/>
          </a:xfrm>
          <a:prstGeom prst="rect">
            <a:avLst/>
          </a:prstGeom>
          <a:noFill/>
        </p:spPr>
        <p:txBody>
          <a:bodyPr wrap="square">
            <a:spAutoFit/>
          </a:bodyPr>
          <a:lstStyle/>
          <a:p>
            <a:pPr algn="l"/>
            <a:r>
              <a:rPr lang="en-US" sz="1200" b="1" i="0" dirty="0">
                <a:solidFill>
                  <a:srgbClr val="444444"/>
                </a:solidFill>
                <a:effectLst/>
                <a:latin typeface="+mj-lt"/>
              </a:rPr>
              <a:t>Social occasions remain important</a:t>
            </a:r>
          </a:p>
          <a:p>
            <a:pPr algn="l"/>
            <a:r>
              <a:rPr lang="en-US" sz="1200" i="0" dirty="0">
                <a:solidFill>
                  <a:srgbClr val="444444"/>
                </a:solidFill>
                <a:effectLst/>
                <a:latin typeface="+mj-lt"/>
              </a:rPr>
              <a:t>Despite regulatory pressure, 72% still drink for weekend social gatherings, indicating beer's continued cultural significance</a:t>
            </a:r>
          </a:p>
        </p:txBody>
      </p:sp>
      <p:sp>
        <p:nvSpPr>
          <p:cNvPr id="120" name="TextBox 119">
            <a:extLst>
              <a:ext uri="{FF2B5EF4-FFF2-40B4-BE49-F238E27FC236}">
                <a16:creationId xmlns:a16="http://schemas.microsoft.com/office/drawing/2014/main" id="{2A4D07FD-F70D-A5CF-F9CF-56285C072C97}"/>
              </a:ext>
            </a:extLst>
          </p:cNvPr>
          <p:cNvSpPr txBox="1"/>
          <p:nvPr/>
        </p:nvSpPr>
        <p:spPr>
          <a:xfrm>
            <a:off x="697165" y="4743320"/>
            <a:ext cx="3753540" cy="830997"/>
          </a:xfrm>
          <a:prstGeom prst="rect">
            <a:avLst/>
          </a:prstGeom>
          <a:noFill/>
        </p:spPr>
        <p:txBody>
          <a:bodyPr wrap="square">
            <a:spAutoFit/>
          </a:bodyPr>
          <a:lstStyle/>
          <a:p>
            <a:pPr algn="l"/>
            <a:r>
              <a:rPr lang="en-US" sz="1200" b="1" i="0" dirty="0">
                <a:solidFill>
                  <a:srgbClr val="444444"/>
                </a:solidFill>
                <a:effectLst/>
                <a:latin typeface="+mj-lt"/>
              </a:rPr>
              <a:t>Weekly+ drinkers represent 62%</a:t>
            </a:r>
          </a:p>
          <a:p>
            <a:pPr algn="l"/>
            <a:r>
              <a:rPr lang="en-US" sz="1200" b="0" i="0" dirty="0">
                <a:solidFill>
                  <a:srgbClr val="444444"/>
                </a:solidFill>
                <a:effectLst/>
                <a:latin typeface="+mj-lt"/>
              </a:rPr>
              <a:t>The majority consume beer at least once per week, showing strong baseline demand despite market headwinds</a:t>
            </a:r>
          </a:p>
        </p:txBody>
      </p:sp>
    </p:spTree>
    <p:extLst>
      <p:ext uri="{BB962C8B-B14F-4D97-AF65-F5344CB8AC3E}">
        <p14:creationId xmlns:p14="http://schemas.microsoft.com/office/powerpoint/2010/main" val="68564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912EB-C6C2-65F4-EBF6-DE530F468988}"/>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3DF3DA9C-E830-E281-476A-0DC808B204CD}"/>
              </a:ext>
            </a:extLst>
          </p:cNvPr>
          <p:cNvGraphicFramePr/>
          <p:nvPr>
            <p:extLst>
              <p:ext uri="{D42A27DB-BD31-4B8C-83A1-F6EECF244321}">
                <p14:modId xmlns:p14="http://schemas.microsoft.com/office/powerpoint/2010/main" val="123424207"/>
              </p:ext>
            </p:extLst>
          </p:nvPr>
        </p:nvGraphicFramePr>
        <p:xfrm>
          <a:off x="368301" y="2931055"/>
          <a:ext cx="11493502" cy="30252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38260B1E-D1F7-4A2C-20BD-1701AB61A98A}"/>
              </a:ext>
            </a:extLst>
          </p:cNvPr>
          <p:cNvGraphicFramePr>
            <a:graphicFrameLocks noGrp="1"/>
          </p:cNvGraphicFramePr>
          <p:nvPr>
            <p:extLst>
              <p:ext uri="{D42A27DB-BD31-4B8C-83A1-F6EECF244321}">
                <p14:modId xmlns:p14="http://schemas.microsoft.com/office/powerpoint/2010/main" val="2831405673"/>
              </p:ext>
            </p:extLst>
          </p:nvPr>
        </p:nvGraphicFramePr>
        <p:xfrm>
          <a:off x="653698" y="2812469"/>
          <a:ext cx="11258905" cy="2997781"/>
        </p:xfrm>
        <a:graphic>
          <a:graphicData uri="http://schemas.openxmlformats.org/drawingml/2006/table">
            <a:tbl>
              <a:tblPr>
                <a:tableStyleId>{5C22544A-7EE6-4342-B048-85BDC9FD1C3A}</a:tableStyleId>
              </a:tblPr>
              <a:tblGrid>
                <a:gridCol w="1608415">
                  <a:extLst>
                    <a:ext uri="{9D8B030D-6E8A-4147-A177-3AD203B41FA5}">
                      <a16:colId xmlns:a16="http://schemas.microsoft.com/office/drawing/2014/main" val="2714369804"/>
                    </a:ext>
                  </a:extLst>
                </a:gridCol>
                <a:gridCol w="1608415">
                  <a:extLst>
                    <a:ext uri="{9D8B030D-6E8A-4147-A177-3AD203B41FA5}">
                      <a16:colId xmlns:a16="http://schemas.microsoft.com/office/drawing/2014/main" val="2241399568"/>
                    </a:ext>
                  </a:extLst>
                </a:gridCol>
                <a:gridCol w="1608415">
                  <a:extLst>
                    <a:ext uri="{9D8B030D-6E8A-4147-A177-3AD203B41FA5}">
                      <a16:colId xmlns:a16="http://schemas.microsoft.com/office/drawing/2014/main" val="2528087370"/>
                    </a:ext>
                  </a:extLst>
                </a:gridCol>
                <a:gridCol w="1608415">
                  <a:extLst>
                    <a:ext uri="{9D8B030D-6E8A-4147-A177-3AD203B41FA5}">
                      <a16:colId xmlns:a16="http://schemas.microsoft.com/office/drawing/2014/main" val="134488285"/>
                    </a:ext>
                  </a:extLst>
                </a:gridCol>
                <a:gridCol w="1608415">
                  <a:extLst>
                    <a:ext uri="{9D8B030D-6E8A-4147-A177-3AD203B41FA5}">
                      <a16:colId xmlns:a16="http://schemas.microsoft.com/office/drawing/2014/main" val="1631511109"/>
                    </a:ext>
                  </a:extLst>
                </a:gridCol>
                <a:gridCol w="1608415">
                  <a:extLst>
                    <a:ext uri="{9D8B030D-6E8A-4147-A177-3AD203B41FA5}">
                      <a16:colId xmlns:a16="http://schemas.microsoft.com/office/drawing/2014/main" val="3115478646"/>
                    </a:ext>
                  </a:extLst>
                </a:gridCol>
                <a:gridCol w="1608415">
                  <a:extLst>
                    <a:ext uri="{9D8B030D-6E8A-4147-A177-3AD203B41FA5}">
                      <a16:colId xmlns:a16="http://schemas.microsoft.com/office/drawing/2014/main" val="2192826582"/>
                    </a:ext>
                  </a:extLst>
                </a:gridCol>
              </a:tblGrid>
              <a:tr h="2760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Mainstream</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3175" cap="flat" cmpd="sng" algn="ctr">
                      <a:noFill/>
                      <a:prstDash val="lg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Premium</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3175" cap="flat" cmpd="sng" algn="ctr">
                      <a:noFill/>
                      <a:prstDash val="lg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Premium</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3175" cap="flat" cmpd="sng" algn="ctr">
                      <a:noFill/>
                      <a:prstDash val="lg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Mainstream</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3175" cap="flat" cmpd="sng" algn="ctr">
                      <a:noFill/>
                      <a:prstDash val="lg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Mainstream</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3175" cap="flat" cmpd="sng" algn="ctr">
                      <a:noFill/>
                      <a:prstDash val="lg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Premium</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3175" cap="flat" cmpd="sng" algn="ctr">
                      <a:noFill/>
                      <a:prstDash val="lg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Premium</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3175" cap="flat" cmpd="sng" algn="ctr">
                      <a:noFill/>
                      <a:prstDash val="lgDash"/>
                      <a:round/>
                      <a:headEnd type="none" w="med" len="med"/>
                      <a:tailEnd type="none" w="med" len="med"/>
                    </a:lnB>
                    <a:noFill/>
                  </a:tcPr>
                </a:tc>
                <a:extLst>
                  <a:ext uri="{0D108BD9-81ED-4DB2-BD59-A6C34878D82A}">
                    <a16:rowId xmlns:a16="http://schemas.microsoft.com/office/drawing/2014/main" val="2929802229"/>
                  </a:ext>
                </a:extLst>
              </a:tr>
              <a:tr h="2721755">
                <a:tc>
                  <a:txBody>
                    <a:bodyPr/>
                    <a:lstStyle/>
                    <a:p>
                      <a:endParaRPr lang="en-US" dirty="0"/>
                    </a:p>
                  </a:txBody>
                  <a:tcPr>
                    <a:lnL w="6350" cap="flat" cmpd="sng" algn="ctr">
                      <a:noFill/>
                      <a:prstDash val="lgDash"/>
                      <a:round/>
                      <a:headEnd type="none" w="med" len="med"/>
                      <a:tailEnd type="none" w="med" len="med"/>
                    </a:lnL>
                    <a:lnR w="3175" cap="flat" cmpd="sng" algn="ctr">
                      <a:solidFill>
                        <a:schemeClr val="bg1">
                          <a:lumMod val="50000"/>
                        </a:schemeClr>
                      </a:solidFill>
                      <a:prstDash val="lgDash"/>
                      <a:round/>
                      <a:headEnd type="none" w="med" len="med"/>
                      <a:tailEnd type="none" w="med" len="med"/>
                    </a:lnR>
                    <a:lnT w="12700" cmpd="sng">
                      <a:noFill/>
                    </a:lnT>
                    <a:lnB w="6350" cap="flat" cmpd="sng" algn="ctr">
                      <a:noFill/>
                      <a:prstDash val="lgDash"/>
                      <a:round/>
                      <a:headEnd type="none" w="med" len="med"/>
                      <a:tailEnd type="none" w="med" len="med"/>
                    </a:lnB>
                    <a:noFill/>
                  </a:tcPr>
                </a:tc>
                <a:tc>
                  <a:txBody>
                    <a:bodyPr/>
                    <a:lstStyle/>
                    <a:p>
                      <a:endParaRPr lang="en-US"/>
                    </a:p>
                  </a:txBody>
                  <a:tcPr>
                    <a:lnL w="3175" cap="flat" cmpd="sng" algn="ctr">
                      <a:solidFill>
                        <a:schemeClr val="bg1">
                          <a:lumMod val="50000"/>
                        </a:schemeClr>
                      </a:solidFill>
                      <a:prstDash val="lgDash"/>
                      <a:round/>
                      <a:headEnd type="none" w="med" len="med"/>
                      <a:tailEnd type="none" w="med" len="med"/>
                    </a:lnL>
                    <a:lnR w="3175" cap="flat" cmpd="sng" algn="ctr">
                      <a:solidFill>
                        <a:schemeClr val="bg1">
                          <a:lumMod val="50000"/>
                        </a:schemeClr>
                      </a:solidFill>
                      <a:prstDash val="lgDash"/>
                      <a:round/>
                      <a:headEnd type="none" w="med" len="med"/>
                      <a:tailEnd type="none" w="med" len="med"/>
                    </a:lnR>
                    <a:lnT w="12700" cmpd="sng">
                      <a:noFill/>
                    </a:lnT>
                    <a:lnB w="6350" cap="flat" cmpd="sng" algn="ctr">
                      <a:noFill/>
                      <a:prstDash val="lgDash"/>
                      <a:round/>
                      <a:headEnd type="none" w="med" len="med"/>
                      <a:tailEnd type="none" w="med" len="med"/>
                    </a:lnB>
                    <a:noFill/>
                  </a:tcPr>
                </a:tc>
                <a:tc>
                  <a:txBody>
                    <a:bodyPr/>
                    <a:lstStyle/>
                    <a:p>
                      <a:endParaRPr lang="en-US" dirty="0"/>
                    </a:p>
                  </a:txBody>
                  <a:tcPr>
                    <a:lnL w="3175" cap="flat" cmpd="sng" algn="ctr">
                      <a:solidFill>
                        <a:schemeClr val="bg1">
                          <a:lumMod val="50000"/>
                        </a:schemeClr>
                      </a:solidFill>
                      <a:prstDash val="lgDash"/>
                      <a:round/>
                      <a:headEnd type="none" w="med" len="med"/>
                      <a:tailEnd type="none" w="med" len="med"/>
                    </a:lnL>
                    <a:lnR w="3175" cap="flat" cmpd="sng" algn="ctr">
                      <a:solidFill>
                        <a:schemeClr val="bg1">
                          <a:lumMod val="50000"/>
                        </a:schemeClr>
                      </a:solidFill>
                      <a:prstDash val="lgDash"/>
                      <a:round/>
                      <a:headEnd type="none" w="med" len="med"/>
                      <a:tailEnd type="none" w="med" len="med"/>
                    </a:lnR>
                    <a:lnT w="12700" cmpd="sng">
                      <a:noFill/>
                    </a:lnT>
                    <a:lnB w="6350" cap="flat" cmpd="sng" algn="ctr">
                      <a:noFill/>
                      <a:prstDash val="lgDash"/>
                      <a:round/>
                      <a:headEnd type="none" w="med" len="med"/>
                      <a:tailEnd type="none" w="med" len="med"/>
                    </a:lnB>
                    <a:noFill/>
                  </a:tcPr>
                </a:tc>
                <a:tc>
                  <a:txBody>
                    <a:bodyPr/>
                    <a:lstStyle/>
                    <a:p>
                      <a:endParaRPr lang="en-US" dirty="0"/>
                    </a:p>
                  </a:txBody>
                  <a:tcPr>
                    <a:lnL w="3175" cap="flat" cmpd="sng" algn="ctr">
                      <a:solidFill>
                        <a:schemeClr val="bg1">
                          <a:lumMod val="50000"/>
                        </a:schemeClr>
                      </a:solidFill>
                      <a:prstDash val="lgDash"/>
                      <a:round/>
                      <a:headEnd type="none" w="med" len="med"/>
                      <a:tailEnd type="none" w="med" len="med"/>
                    </a:lnL>
                    <a:lnR w="3175" cap="flat" cmpd="sng" algn="ctr">
                      <a:solidFill>
                        <a:schemeClr val="bg1">
                          <a:lumMod val="50000"/>
                        </a:schemeClr>
                      </a:solidFill>
                      <a:prstDash val="lgDash"/>
                      <a:round/>
                      <a:headEnd type="none" w="med" len="med"/>
                      <a:tailEnd type="none" w="med" len="med"/>
                    </a:lnR>
                    <a:lnT w="12700" cmpd="sng">
                      <a:noFill/>
                    </a:lnT>
                    <a:lnB w="6350" cap="flat" cmpd="sng" algn="ctr">
                      <a:noFill/>
                      <a:prstDash val="lgDash"/>
                      <a:round/>
                      <a:headEnd type="none" w="med" len="med"/>
                      <a:tailEnd type="none" w="med" len="med"/>
                    </a:lnB>
                    <a:noFill/>
                  </a:tcPr>
                </a:tc>
                <a:tc>
                  <a:txBody>
                    <a:bodyPr/>
                    <a:lstStyle/>
                    <a:p>
                      <a:endParaRPr lang="en-US" dirty="0"/>
                    </a:p>
                  </a:txBody>
                  <a:tcPr>
                    <a:lnL w="3175" cap="flat" cmpd="sng" algn="ctr">
                      <a:solidFill>
                        <a:schemeClr val="bg1">
                          <a:lumMod val="50000"/>
                        </a:schemeClr>
                      </a:solidFill>
                      <a:prstDash val="lgDash"/>
                      <a:round/>
                      <a:headEnd type="none" w="med" len="med"/>
                      <a:tailEnd type="none" w="med" len="med"/>
                    </a:lnL>
                    <a:lnR w="3175" cap="flat" cmpd="sng" algn="ctr">
                      <a:solidFill>
                        <a:schemeClr val="bg1">
                          <a:lumMod val="50000"/>
                        </a:schemeClr>
                      </a:solidFill>
                      <a:prstDash val="lgDash"/>
                      <a:round/>
                      <a:headEnd type="none" w="med" len="med"/>
                      <a:tailEnd type="none" w="med" len="med"/>
                    </a:lnR>
                    <a:lnT w="12700" cmpd="sng">
                      <a:noFill/>
                    </a:lnT>
                    <a:lnB w="6350" cap="flat" cmpd="sng" algn="ctr">
                      <a:noFill/>
                      <a:prstDash val="lgDash"/>
                      <a:round/>
                      <a:headEnd type="none" w="med" len="med"/>
                      <a:tailEnd type="none" w="med" len="med"/>
                    </a:lnB>
                    <a:noFill/>
                  </a:tcPr>
                </a:tc>
                <a:tc>
                  <a:txBody>
                    <a:bodyPr/>
                    <a:lstStyle/>
                    <a:p>
                      <a:endParaRPr lang="en-US" dirty="0"/>
                    </a:p>
                  </a:txBody>
                  <a:tcPr>
                    <a:lnL w="3175" cap="flat" cmpd="sng" algn="ctr">
                      <a:solidFill>
                        <a:schemeClr val="bg1">
                          <a:lumMod val="50000"/>
                        </a:schemeClr>
                      </a:solidFill>
                      <a:prstDash val="lgDash"/>
                      <a:round/>
                      <a:headEnd type="none" w="med" len="med"/>
                      <a:tailEnd type="none" w="med" len="med"/>
                    </a:lnL>
                    <a:lnR w="3175" cap="flat" cmpd="sng" algn="ctr">
                      <a:solidFill>
                        <a:schemeClr val="bg1">
                          <a:lumMod val="50000"/>
                        </a:schemeClr>
                      </a:solidFill>
                      <a:prstDash val="lgDash"/>
                      <a:round/>
                      <a:headEnd type="none" w="med" len="med"/>
                      <a:tailEnd type="none" w="med" len="med"/>
                    </a:lnR>
                    <a:lnT w="12700" cmpd="sng">
                      <a:noFill/>
                    </a:lnT>
                    <a:lnB w="6350" cap="flat" cmpd="sng" algn="ctr">
                      <a:noFill/>
                      <a:prstDash val="lgDash"/>
                      <a:round/>
                      <a:headEnd type="none" w="med" len="med"/>
                      <a:tailEnd type="none" w="med" len="med"/>
                    </a:lnB>
                    <a:noFill/>
                  </a:tcPr>
                </a:tc>
                <a:tc>
                  <a:txBody>
                    <a:bodyPr/>
                    <a:lstStyle/>
                    <a:p>
                      <a:endParaRPr lang="en-US" dirty="0"/>
                    </a:p>
                  </a:txBody>
                  <a:tcPr>
                    <a:lnL w="3175" cap="flat" cmpd="sng" algn="ctr">
                      <a:solidFill>
                        <a:schemeClr val="bg1">
                          <a:lumMod val="50000"/>
                        </a:schemeClr>
                      </a:solidFill>
                      <a:prstDash val="lgDash"/>
                      <a:round/>
                      <a:headEnd type="none" w="med" len="med"/>
                      <a:tailEnd type="none" w="med" len="med"/>
                    </a:lnL>
                    <a:lnR w="6350" cap="flat" cmpd="sng" algn="ctr">
                      <a:noFill/>
                      <a:prstDash val="lgDash"/>
                      <a:round/>
                      <a:headEnd type="none" w="med" len="med"/>
                      <a:tailEnd type="none" w="med" len="med"/>
                    </a:lnR>
                    <a:lnT w="12700" cmpd="sng">
                      <a:noFill/>
                    </a:lnT>
                    <a:lnB w="6350" cap="flat" cmpd="sng" algn="ctr">
                      <a:noFill/>
                      <a:prstDash val="lgDash"/>
                      <a:round/>
                      <a:headEnd type="none" w="med" len="med"/>
                      <a:tailEnd type="none" w="med" len="med"/>
                    </a:lnB>
                    <a:noFill/>
                  </a:tcPr>
                </a:tc>
                <a:extLst>
                  <a:ext uri="{0D108BD9-81ED-4DB2-BD59-A6C34878D82A}">
                    <a16:rowId xmlns:a16="http://schemas.microsoft.com/office/drawing/2014/main" val="4184063646"/>
                  </a:ext>
                </a:extLst>
              </a:tr>
            </a:tbl>
          </a:graphicData>
        </a:graphic>
      </p:graphicFrame>
      <p:graphicFrame>
        <p:nvGraphicFramePr>
          <p:cNvPr id="10" name="Chart 9">
            <a:extLst>
              <a:ext uri="{FF2B5EF4-FFF2-40B4-BE49-F238E27FC236}">
                <a16:creationId xmlns:a16="http://schemas.microsoft.com/office/drawing/2014/main" id="{29452823-CB00-0778-902F-1E4513D88B8C}"/>
              </a:ext>
            </a:extLst>
          </p:cNvPr>
          <p:cNvGraphicFramePr/>
          <p:nvPr>
            <p:extLst>
              <p:ext uri="{D42A27DB-BD31-4B8C-83A1-F6EECF244321}">
                <p14:modId xmlns:p14="http://schemas.microsoft.com/office/powerpoint/2010/main" val="878823091"/>
              </p:ext>
            </p:extLst>
          </p:nvPr>
        </p:nvGraphicFramePr>
        <p:xfrm>
          <a:off x="711201" y="2931054"/>
          <a:ext cx="11493502" cy="302524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D93B498-A11B-DB9C-E064-6D05B79E58FB}"/>
              </a:ext>
            </a:extLst>
          </p:cNvPr>
          <p:cNvSpPr>
            <a:spLocks noGrp="1"/>
          </p:cNvSpPr>
          <p:nvPr>
            <p:ph type="title"/>
          </p:nvPr>
        </p:nvSpPr>
        <p:spPr/>
        <p:txBody>
          <a:bodyPr>
            <a:normAutofit/>
          </a:bodyPr>
          <a:lstStyle/>
          <a:p>
            <a:r>
              <a:rPr lang="en-US" dirty="0"/>
              <a:t>Brand Awareness &amp; Consumption</a:t>
            </a:r>
          </a:p>
        </p:txBody>
      </p:sp>
      <p:sp>
        <p:nvSpPr>
          <p:cNvPr id="4" name="TextBox 3">
            <a:extLst>
              <a:ext uri="{FF2B5EF4-FFF2-40B4-BE49-F238E27FC236}">
                <a16:creationId xmlns:a16="http://schemas.microsoft.com/office/drawing/2014/main" id="{6AD4BB56-072C-27EE-FF3B-D1429325F6FB}"/>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beer brands can you name? | Which brands have you consumed in the past 6 months?</a:t>
            </a:r>
          </a:p>
          <a:p>
            <a:r>
              <a:rPr lang="en-US" sz="1000" i="1" dirty="0">
                <a:solidFill>
                  <a:schemeClr val="tx1">
                    <a:lumMod val="60000"/>
                    <a:lumOff val="40000"/>
                  </a:schemeClr>
                </a:solidFill>
              </a:rPr>
              <a:t>Base: All respondents (n=1,200) | Vietnam Beer Market and Tet 2026 Consumer Trends | InsightAsia Vietnam Primary Research | December 2025</a:t>
            </a:r>
          </a:p>
        </p:txBody>
      </p:sp>
      <p:sp>
        <p:nvSpPr>
          <p:cNvPr id="11" name="Freeform 2">
            <a:extLst>
              <a:ext uri="{FF2B5EF4-FFF2-40B4-BE49-F238E27FC236}">
                <a16:creationId xmlns:a16="http://schemas.microsoft.com/office/drawing/2014/main" id="{C88618E8-8470-2D76-0449-AA932C6553B1}"/>
              </a:ext>
            </a:extLst>
          </p:cNvPr>
          <p:cNvSpPr/>
          <p:nvPr/>
        </p:nvSpPr>
        <p:spPr>
          <a:xfrm>
            <a:off x="2601690" y="2304763"/>
            <a:ext cx="932323" cy="527928"/>
          </a:xfrm>
          <a:custGeom>
            <a:avLst/>
            <a:gdLst/>
            <a:ahLst/>
            <a:cxnLst/>
            <a:rect l="l" t="t" r="r" b="b"/>
            <a:pathLst>
              <a:path w="9960557" h="5640166">
                <a:moveTo>
                  <a:pt x="0" y="0"/>
                </a:moveTo>
                <a:lnTo>
                  <a:pt x="9960558" y="0"/>
                </a:lnTo>
                <a:lnTo>
                  <a:pt x="9960558" y="5640166"/>
                </a:lnTo>
                <a:lnTo>
                  <a:pt x="0" y="5640166"/>
                </a:lnTo>
                <a:lnTo>
                  <a:pt x="0" y="0"/>
                </a:lnTo>
                <a:close/>
              </a:path>
            </a:pathLst>
          </a:custGeom>
          <a:blipFill>
            <a:blip r:embed="rId4"/>
            <a:stretch>
              <a:fillRect/>
            </a:stretch>
          </a:blipFill>
        </p:spPr>
        <p:txBody>
          <a:bodyPr/>
          <a:lstStyle/>
          <a:p>
            <a:endParaRPr lang="en-US"/>
          </a:p>
        </p:txBody>
      </p:sp>
      <p:sp>
        <p:nvSpPr>
          <p:cNvPr id="13" name="Freeform 4">
            <a:extLst>
              <a:ext uri="{FF2B5EF4-FFF2-40B4-BE49-F238E27FC236}">
                <a16:creationId xmlns:a16="http://schemas.microsoft.com/office/drawing/2014/main" id="{E4FAB9AA-BF36-CB1C-8872-B2A180CA6917}"/>
              </a:ext>
            </a:extLst>
          </p:cNvPr>
          <p:cNvSpPr/>
          <p:nvPr/>
        </p:nvSpPr>
        <p:spPr>
          <a:xfrm>
            <a:off x="5782354" y="2245852"/>
            <a:ext cx="953596" cy="750957"/>
          </a:xfrm>
          <a:custGeom>
            <a:avLst/>
            <a:gdLst/>
            <a:ahLst/>
            <a:cxnLst/>
            <a:rect l="l" t="t" r="r" b="b"/>
            <a:pathLst>
              <a:path w="7660937" h="6032988">
                <a:moveTo>
                  <a:pt x="0" y="0"/>
                </a:moveTo>
                <a:lnTo>
                  <a:pt x="7660936" y="0"/>
                </a:lnTo>
                <a:lnTo>
                  <a:pt x="7660936" y="6032988"/>
                </a:lnTo>
                <a:lnTo>
                  <a:pt x="0" y="6032988"/>
                </a:lnTo>
                <a:lnTo>
                  <a:pt x="0" y="0"/>
                </a:lnTo>
                <a:close/>
              </a:path>
            </a:pathLst>
          </a:custGeom>
          <a:blipFill>
            <a:blip r:embed="rId5"/>
            <a:stretch>
              <a:fillRect/>
            </a:stretch>
          </a:blipFill>
        </p:spPr>
        <p:txBody>
          <a:bodyPr/>
          <a:lstStyle/>
          <a:p>
            <a:endParaRPr lang="en-US"/>
          </a:p>
        </p:txBody>
      </p:sp>
      <p:sp>
        <p:nvSpPr>
          <p:cNvPr id="14" name="Freeform 5">
            <a:extLst>
              <a:ext uri="{FF2B5EF4-FFF2-40B4-BE49-F238E27FC236}">
                <a16:creationId xmlns:a16="http://schemas.microsoft.com/office/drawing/2014/main" id="{40E074F6-D594-6F0D-E258-D85D8936C943}"/>
              </a:ext>
            </a:extLst>
          </p:cNvPr>
          <p:cNvSpPr/>
          <p:nvPr/>
        </p:nvSpPr>
        <p:spPr>
          <a:xfrm>
            <a:off x="7464496" y="2279549"/>
            <a:ext cx="880860" cy="532920"/>
          </a:xfrm>
          <a:custGeom>
            <a:avLst/>
            <a:gdLst/>
            <a:ahLst/>
            <a:cxnLst/>
            <a:rect l="l" t="t" r="r" b="b"/>
            <a:pathLst>
              <a:path w="9443863" h="5713537">
                <a:moveTo>
                  <a:pt x="0" y="0"/>
                </a:moveTo>
                <a:lnTo>
                  <a:pt x="9443864" y="0"/>
                </a:lnTo>
                <a:lnTo>
                  <a:pt x="9443864" y="5713538"/>
                </a:lnTo>
                <a:lnTo>
                  <a:pt x="0" y="5713538"/>
                </a:lnTo>
                <a:lnTo>
                  <a:pt x="0" y="0"/>
                </a:lnTo>
                <a:close/>
              </a:path>
            </a:pathLst>
          </a:custGeom>
          <a:blipFill>
            <a:blip r:embed="rId6"/>
            <a:stretch>
              <a:fillRect/>
            </a:stretch>
          </a:blipFill>
        </p:spPr>
        <p:txBody>
          <a:bodyPr/>
          <a:lstStyle/>
          <a:p>
            <a:endParaRPr lang="en-US"/>
          </a:p>
        </p:txBody>
      </p:sp>
      <p:sp>
        <p:nvSpPr>
          <p:cNvPr id="20" name="Freeform 6">
            <a:extLst>
              <a:ext uri="{FF2B5EF4-FFF2-40B4-BE49-F238E27FC236}">
                <a16:creationId xmlns:a16="http://schemas.microsoft.com/office/drawing/2014/main" id="{8EB58ADD-E1EB-6D74-756B-5ACCA22619FF}"/>
              </a:ext>
            </a:extLst>
          </p:cNvPr>
          <p:cNvSpPr/>
          <p:nvPr/>
        </p:nvSpPr>
        <p:spPr>
          <a:xfrm>
            <a:off x="8911159" y="2477169"/>
            <a:ext cx="1228189" cy="393020"/>
          </a:xfrm>
          <a:custGeom>
            <a:avLst/>
            <a:gdLst/>
            <a:ahLst/>
            <a:cxnLst/>
            <a:rect l="l" t="t" r="r" b="b"/>
            <a:pathLst>
              <a:path w="11301259" h="3616403">
                <a:moveTo>
                  <a:pt x="0" y="0"/>
                </a:moveTo>
                <a:lnTo>
                  <a:pt x="11301258" y="0"/>
                </a:lnTo>
                <a:lnTo>
                  <a:pt x="11301258" y="3616402"/>
                </a:lnTo>
                <a:lnTo>
                  <a:pt x="0" y="3616402"/>
                </a:lnTo>
                <a:lnTo>
                  <a:pt x="0" y="0"/>
                </a:lnTo>
                <a:close/>
              </a:path>
            </a:pathLst>
          </a:custGeom>
          <a:blipFill>
            <a:blip r:embed="rId7"/>
            <a:stretch>
              <a:fillRect/>
            </a:stretch>
          </a:blipFill>
        </p:spPr>
        <p:txBody>
          <a:bodyPr/>
          <a:lstStyle/>
          <a:p>
            <a:endParaRPr lang="en-US"/>
          </a:p>
        </p:txBody>
      </p:sp>
      <p:sp>
        <p:nvSpPr>
          <p:cNvPr id="22" name="Freeform 7">
            <a:extLst>
              <a:ext uri="{FF2B5EF4-FFF2-40B4-BE49-F238E27FC236}">
                <a16:creationId xmlns:a16="http://schemas.microsoft.com/office/drawing/2014/main" id="{91AE05EC-7901-C279-3786-6E1537FC6C36}"/>
              </a:ext>
            </a:extLst>
          </p:cNvPr>
          <p:cNvSpPr/>
          <p:nvPr/>
        </p:nvSpPr>
        <p:spPr>
          <a:xfrm>
            <a:off x="10628426" y="2114160"/>
            <a:ext cx="924565" cy="771765"/>
          </a:xfrm>
          <a:custGeom>
            <a:avLst/>
            <a:gdLst/>
            <a:ahLst/>
            <a:cxnLst/>
            <a:rect l="l" t="t" r="r" b="b"/>
            <a:pathLst>
              <a:path w="7053943" h="6172200">
                <a:moveTo>
                  <a:pt x="0" y="0"/>
                </a:moveTo>
                <a:lnTo>
                  <a:pt x="7053942" y="0"/>
                </a:lnTo>
                <a:lnTo>
                  <a:pt x="7053942" y="6172200"/>
                </a:lnTo>
                <a:lnTo>
                  <a:pt x="0" y="6172200"/>
                </a:lnTo>
                <a:lnTo>
                  <a:pt x="0" y="0"/>
                </a:lnTo>
                <a:close/>
              </a:path>
            </a:pathLst>
          </a:custGeom>
          <a:blipFill>
            <a:blip r:embed="rId8"/>
            <a:stretch>
              <a:fillRect/>
            </a:stretch>
          </a:blipFill>
        </p:spPr>
        <p:txBody>
          <a:bodyPr/>
          <a:lstStyle/>
          <a:p>
            <a:endParaRPr lang="en-US"/>
          </a:p>
        </p:txBody>
      </p:sp>
      <p:pic>
        <p:nvPicPr>
          <p:cNvPr id="36" name="Picture 35">
            <a:extLst>
              <a:ext uri="{FF2B5EF4-FFF2-40B4-BE49-F238E27FC236}">
                <a16:creationId xmlns:a16="http://schemas.microsoft.com/office/drawing/2014/main" id="{B103C055-3370-AE56-B9F2-23034BB2DA66}"/>
              </a:ext>
            </a:extLst>
          </p:cNvPr>
          <p:cNvPicPr>
            <a:picLocks noChangeAspect="1"/>
          </p:cNvPicPr>
          <p:nvPr/>
        </p:nvPicPr>
        <p:blipFill>
          <a:blip r:embed="rId9"/>
          <a:stretch>
            <a:fillRect/>
          </a:stretch>
        </p:blipFill>
        <p:spPr>
          <a:xfrm>
            <a:off x="4286623" y="2281940"/>
            <a:ext cx="728298" cy="647579"/>
          </a:xfrm>
          <a:prstGeom prst="rect">
            <a:avLst/>
          </a:prstGeom>
        </p:spPr>
      </p:pic>
      <p:sp>
        <p:nvSpPr>
          <p:cNvPr id="38" name="TextBox 37">
            <a:extLst>
              <a:ext uri="{FF2B5EF4-FFF2-40B4-BE49-F238E27FC236}">
                <a16:creationId xmlns:a16="http://schemas.microsoft.com/office/drawing/2014/main" id="{8563DFEA-1A6D-144F-DEB2-B578E0F82422}"/>
              </a:ext>
            </a:extLst>
          </p:cNvPr>
          <p:cNvSpPr txBox="1"/>
          <p:nvPr/>
        </p:nvSpPr>
        <p:spPr>
          <a:xfrm>
            <a:off x="711200" y="1342326"/>
            <a:ext cx="11258905" cy="498791"/>
          </a:xfrm>
          <a:prstGeom prst="rect">
            <a:avLst/>
          </a:prstGeom>
          <a:noFill/>
        </p:spPr>
        <p:txBody>
          <a:bodyPr wrap="square">
            <a:spAutoFit/>
          </a:bodyPr>
          <a:lstStyle/>
          <a:p>
            <a:pPr algn="l">
              <a:lnSpc>
                <a:spcPct val="114000"/>
              </a:lnSpc>
            </a:pPr>
            <a:r>
              <a:rPr lang="en-US" sz="1200" b="1" i="0" dirty="0">
                <a:effectLst/>
                <a:latin typeface="+mj-lt"/>
              </a:rPr>
              <a:t>Local dominance persists:</a:t>
            </a:r>
            <a:r>
              <a:rPr lang="en-US" sz="1200" b="0" i="0" dirty="0">
                <a:effectLst/>
                <a:latin typeface="+mj-lt"/>
              </a:rPr>
              <a:t> Saigon maintains highest awareness (84%) and consideration (</a:t>
            </a:r>
            <a:r>
              <a:rPr lang="en-US" sz="1200" dirty="0">
                <a:latin typeface="+mj-lt"/>
              </a:rPr>
              <a:t>72</a:t>
            </a:r>
            <a:r>
              <a:rPr lang="en-US" sz="1200" b="0" i="0" dirty="0">
                <a:effectLst/>
                <a:latin typeface="+mj-lt"/>
              </a:rPr>
              <a:t>%) despite premium segment growth</a:t>
            </a:r>
          </a:p>
          <a:p>
            <a:pPr algn="l">
              <a:lnSpc>
                <a:spcPct val="114000"/>
              </a:lnSpc>
            </a:pPr>
            <a:r>
              <a:rPr lang="en-US" sz="1200" b="1" i="0" dirty="0">
                <a:effectLst/>
                <a:latin typeface="+mj-lt"/>
              </a:rPr>
              <a:t>Awareness vs. Usage gap:</a:t>
            </a:r>
            <a:r>
              <a:rPr lang="en-US" sz="1200" b="0" i="0" dirty="0">
                <a:effectLst/>
                <a:latin typeface="+mj-lt"/>
              </a:rPr>
              <a:t> All brands show 15-20% gap between awareness and actual consumption, indicating trial barriers or price sensitivity</a:t>
            </a:r>
          </a:p>
        </p:txBody>
      </p:sp>
      <p:pic>
        <p:nvPicPr>
          <p:cNvPr id="7" name="Picture 6">
            <a:extLst>
              <a:ext uri="{FF2B5EF4-FFF2-40B4-BE49-F238E27FC236}">
                <a16:creationId xmlns:a16="http://schemas.microsoft.com/office/drawing/2014/main" id="{6AE68E9C-9160-2AA4-8946-AF2264AF1019}"/>
              </a:ext>
            </a:extLst>
          </p:cNvPr>
          <p:cNvPicPr>
            <a:picLocks noChangeAspect="1"/>
          </p:cNvPicPr>
          <p:nvPr/>
        </p:nvPicPr>
        <p:blipFill>
          <a:blip r:embed="rId10"/>
          <a:stretch>
            <a:fillRect/>
          </a:stretch>
        </p:blipFill>
        <p:spPr>
          <a:xfrm>
            <a:off x="1103318" y="2121650"/>
            <a:ext cx="671315" cy="664040"/>
          </a:xfrm>
          <a:prstGeom prst="rect">
            <a:avLst/>
          </a:prstGeom>
        </p:spPr>
      </p:pic>
      <p:graphicFrame>
        <p:nvGraphicFramePr>
          <p:cNvPr id="39" name="Chart 38">
            <a:extLst>
              <a:ext uri="{FF2B5EF4-FFF2-40B4-BE49-F238E27FC236}">
                <a16:creationId xmlns:a16="http://schemas.microsoft.com/office/drawing/2014/main" id="{8EE6569F-8AD6-DF34-D0B4-5E07C67222BC}"/>
              </a:ext>
            </a:extLst>
          </p:cNvPr>
          <p:cNvGraphicFramePr/>
          <p:nvPr>
            <p:extLst>
              <p:ext uri="{D42A27DB-BD31-4B8C-83A1-F6EECF244321}">
                <p14:modId xmlns:p14="http://schemas.microsoft.com/office/powerpoint/2010/main" val="3302852652"/>
              </p:ext>
            </p:extLst>
          </p:nvPr>
        </p:nvGraphicFramePr>
        <p:xfrm>
          <a:off x="217313" y="5578086"/>
          <a:ext cx="11493502" cy="756429"/>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832042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Section title">
  <a:themeElements>
    <a:clrScheme name="Custom 1">
      <a:dk1>
        <a:srgbClr val="535353"/>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A them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pinion Color Theme">
    <a:dk1>
      <a:sysClr val="windowText" lastClr="000000"/>
    </a:dk1>
    <a:lt1>
      <a:sysClr val="window" lastClr="FFFFFF"/>
    </a:lt1>
    <a:dk2>
      <a:srgbClr val="C00000"/>
    </a:dk2>
    <a:lt2>
      <a:srgbClr val="EEECE1"/>
    </a:lt2>
    <a:accent1>
      <a:srgbClr val="E3323D"/>
    </a:accent1>
    <a:accent2>
      <a:srgbClr val="54B948"/>
    </a:accent2>
    <a:accent3>
      <a:srgbClr val="2ABDBB"/>
    </a:accent3>
    <a:accent4>
      <a:srgbClr val="BCD631"/>
    </a:accent4>
    <a:accent5>
      <a:srgbClr val="F36C21"/>
    </a:accent5>
    <a:accent6>
      <a:srgbClr val="EE2B77"/>
    </a:accent6>
    <a:hlink>
      <a:srgbClr val="EB2C3A"/>
    </a:hlink>
    <a:folHlink>
      <a:srgbClr val="EB2C3A"/>
    </a:folHlink>
  </a:clrScheme>
  <a:fontScheme name="Epinion Official Font">
    <a:majorFont>
      <a:latin typeface="Purista SemiBold"/>
      <a:ea typeface=""/>
      <a:cs typeface=""/>
    </a:majorFont>
    <a:minorFont>
      <a:latin typeface="Puri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41343</TotalTime>
  <Words>5926</Words>
  <Application>Microsoft Macintosh PowerPoint</Application>
  <PresentationFormat>Widescreen</PresentationFormat>
  <Paragraphs>985</Paragraphs>
  <Slides>36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Purista</vt:lpstr>
      <vt:lpstr>Calibri</vt:lpstr>
      <vt:lpstr>Arial</vt:lpstr>
      <vt:lpstr>Wingdings</vt:lpstr>
      <vt:lpstr>Aptos</vt:lpstr>
      <vt:lpstr>Montserrat</vt:lpstr>
      <vt:lpstr>Montserrat ExtraBold</vt:lpstr>
      <vt:lpstr>Montserrat (Body)</vt:lpstr>
      <vt:lpstr>Montserrat Light</vt:lpstr>
      <vt:lpstr>Section title</vt:lpstr>
      <vt:lpstr>Vietnam Beer Market</vt:lpstr>
      <vt:lpstr>Research Overview &amp; Methodology</vt:lpstr>
      <vt:lpstr>Research Overview &amp; Methodology</vt:lpstr>
      <vt:lpstr>Market Landscape &amp; Context</vt:lpstr>
      <vt:lpstr>Four Defining Trends Shaping Tet 2026</vt:lpstr>
      <vt:lpstr>Market Context &amp; Regulatory Environment</vt:lpstr>
      <vt:lpstr>Market Context &amp; Regulatory Environment</vt:lpstr>
      <vt:lpstr>Current Consumption Patterns &amp; Frequency</vt:lpstr>
      <vt:lpstr>Brand Awareness &amp; Consumption</vt:lpstr>
      <vt:lpstr>Brand Awareness &amp; Market Structure</vt:lpstr>
      <vt:lpstr>Tet 2026 Purchase Consideration</vt:lpstr>
      <vt:lpstr>Brand Awareness &amp; Perceptions</vt:lpstr>
      <vt:lpstr>Tet-Specific Purchase Behavior</vt:lpstr>
      <vt:lpstr>Tet-Specific Purchase Behavior</vt:lpstr>
      <vt:lpstr>Distribution Channel Dynamics</vt:lpstr>
      <vt:lpstr>Channel Preference Drivers &amp; Barriers</vt:lpstr>
      <vt:lpstr>Purchase Decision Drivers</vt:lpstr>
      <vt:lpstr>Purchase Decision Drivers</vt:lpstr>
      <vt:lpstr>Health Trends: Reality Check on Non-Alcoholic Beer</vt:lpstr>
      <vt:lpstr>Health Trends: Reality Check on Non-Alcoholic Beer</vt:lpstr>
      <vt:lpstr>Strategic Insights: Non-Alcoholic Beer</vt:lpstr>
      <vt:lpstr>Generational Shifts in Beer Consumption</vt:lpstr>
      <vt:lpstr>Generational Shifts in Beer Consumption</vt:lpstr>
      <vt:lpstr>Regional Market Variations</vt:lpstr>
      <vt:lpstr>Regional Market Variations</vt:lpstr>
      <vt:lpstr>Consumer Segmentation: Three Core Segments</vt:lpstr>
      <vt:lpstr>Consumer Segmentation: Three Core Segments</vt:lpstr>
      <vt:lpstr>Strategic Implications for Tet 2026</vt:lpstr>
      <vt:lpstr>Strategic Implications for Tet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 Beer Report - 2025 Dec</dc:title>
  <dc:creator>Tuan Pham</dc:creator>
  <cp:lastModifiedBy>Suhaila Shahri</cp:lastModifiedBy>
  <cp:revision>559</cp:revision>
  <dcterms:created xsi:type="dcterms:W3CDTF">2024-04-03T06:42:38Z</dcterms:created>
  <dcterms:modified xsi:type="dcterms:W3CDTF">2026-04-20T02:54:21Z</dcterms:modified>
</cp:coreProperties>
</file>