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2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ags/tag6.xml" ContentType="application/vnd.openxmlformats-officedocument.presentationml.tag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ags/tag8.xml" ContentType="application/vnd.openxmlformats-officedocument.presentationml.tags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2" r:id="rId1"/>
  </p:sldMasterIdLst>
  <p:notesMasterIdLst>
    <p:notesMasterId r:id="rId46"/>
  </p:notesMasterIdLst>
  <p:handoutMasterIdLst>
    <p:handoutMasterId r:id="rId47"/>
  </p:handoutMasterIdLst>
  <p:sldIdLst>
    <p:sldId id="2147329004" r:id="rId2"/>
    <p:sldId id="2147329088" r:id="rId3"/>
    <p:sldId id="2147329089" r:id="rId4"/>
    <p:sldId id="2147329007" r:id="rId5"/>
    <p:sldId id="2147329092" r:id="rId6"/>
    <p:sldId id="2147329098" r:id="rId7"/>
    <p:sldId id="2147329103" r:id="rId8"/>
    <p:sldId id="2147329100" r:id="rId9"/>
    <p:sldId id="2147329101" r:id="rId10"/>
    <p:sldId id="2147329102" r:id="rId11"/>
    <p:sldId id="2147329107" r:id="rId12"/>
    <p:sldId id="2147329108" r:id="rId13"/>
    <p:sldId id="2147329109" r:id="rId14"/>
    <p:sldId id="2147329144" r:id="rId15"/>
    <p:sldId id="2147329111" r:id="rId16"/>
    <p:sldId id="2147329112" r:id="rId17"/>
    <p:sldId id="2147329113" r:id="rId18"/>
    <p:sldId id="2147329114" r:id="rId19"/>
    <p:sldId id="2147329116" r:id="rId20"/>
    <p:sldId id="2147329117" r:id="rId21"/>
    <p:sldId id="2147329119" r:id="rId22"/>
    <p:sldId id="2147329120" r:id="rId23"/>
    <p:sldId id="2147329121" r:id="rId24"/>
    <p:sldId id="2147329124" r:id="rId25"/>
    <p:sldId id="2147329123" r:id="rId26"/>
    <p:sldId id="2147329125" r:id="rId27"/>
    <p:sldId id="2147329126" r:id="rId28"/>
    <p:sldId id="2147329128" r:id="rId29"/>
    <p:sldId id="2147329129" r:id="rId30"/>
    <p:sldId id="2147329130" r:id="rId31"/>
    <p:sldId id="2147329131" r:id="rId32"/>
    <p:sldId id="2147329135" r:id="rId33"/>
    <p:sldId id="2147329136" r:id="rId34"/>
    <p:sldId id="2147329139" r:id="rId35"/>
    <p:sldId id="2147329140" r:id="rId36"/>
    <p:sldId id="2147329143" r:id="rId37"/>
    <p:sldId id="2147328801" r:id="rId38"/>
    <p:sldId id="2147329072" r:id="rId39"/>
    <p:sldId id="2147329073" r:id="rId40"/>
    <p:sldId id="2147329074" r:id="rId41"/>
    <p:sldId id="2147329075" r:id="rId42"/>
    <p:sldId id="2147329076" r:id="rId43"/>
    <p:sldId id="2147329077" r:id="rId44"/>
    <p:sldId id="2147329078" r:id="rId45"/>
  </p:sldIdLst>
  <p:sldSz cx="12192000" cy="6858000"/>
  <p:notesSz cx="6858000" cy="9144000"/>
  <p:embeddedFontLst>
    <p:embeddedFont>
      <p:font typeface="Aptos" panose="020B0004020202020204" pitchFamily="3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Montserrat" pitchFamily="2" charset="77"/>
      <p:regular r:id="rId56"/>
      <p:bold r:id="rId57"/>
      <p:italic r:id="rId58"/>
      <p:boldItalic r:id="rId59"/>
    </p:embeddedFont>
    <p:embeddedFont>
      <p:font typeface="Montserrat (Body)" pitchFamily="2" charset="77"/>
      <p:regular r:id="rId60"/>
      <p:bold r:id="rId61"/>
      <p:italic r:id="rId62"/>
      <p:boldItalic r:id="rId63"/>
    </p:embeddedFont>
    <p:embeddedFont>
      <p:font typeface="Montserrat Bold" pitchFamily="2" charset="77"/>
      <p:bold r:id="rId64"/>
      <p:italic r:id="rId65"/>
      <p:boldItalic r:id="rId66"/>
    </p:embeddedFont>
    <p:embeddedFont>
      <p:font typeface="Montserrat ExtraBold" pitchFamily="2" charset="77"/>
      <p:bold r:id="rId67"/>
      <p:italic r:id="rId68"/>
      <p:boldItalic r:id="rId69"/>
    </p:embeddedFont>
    <p:embeddedFont>
      <p:font typeface="Montserrat Light" pitchFamily="2" charset="77"/>
      <p:regular r:id="rId70"/>
      <p: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ABB23A-D441-4C76-91FE-62895FF1E94D}">
          <p14:sldIdLst>
            <p14:sldId id="2147329004"/>
            <p14:sldId id="2147329088"/>
            <p14:sldId id="2147329089"/>
            <p14:sldId id="2147329007"/>
            <p14:sldId id="2147329092"/>
            <p14:sldId id="2147329098"/>
            <p14:sldId id="2147329103"/>
            <p14:sldId id="2147329100"/>
            <p14:sldId id="2147329101"/>
            <p14:sldId id="2147329102"/>
            <p14:sldId id="2147329107"/>
            <p14:sldId id="2147329108"/>
            <p14:sldId id="2147329109"/>
            <p14:sldId id="2147329144"/>
            <p14:sldId id="2147329111"/>
            <p14:sldId id="2147329112"/>
            <p14:sldId id="2147329113"/>
            <p14:sldId id="2147329114"/>
            <p14:sldId id="2147329116"/>
            <p14:sldId id="2147329117"/>
            <p14:sldId id="2147329119"/>
            <p14:sldId id="2147329120"/>
            <p14:sldId id="2147329121"/>
            <p14:sldId id="2147329124"/>
            <p14:sldId id="2147329123"/>
            <p14:sldId id="2147329125"/>
            <p14:sldId id="2147329126"/>
            <p14:sldId id="2147329128"/>
            <p14:sldId id="2147329129"/>
            <p14:sldId id="2147329130"/>
            <p14:sldId id="2147329131"/>
            <p14:sldId id="2147329135"/>
            <p14:sldId id="2147329136"/>
            <p14:sldId id="2147329139"/>
            <p14:sldId id="2147329140"/>
            <p14:sldId id="2147329143"/>
            <p14:sldId id="2147328801"/>
            <p14:sldId id="2147329072"/>
            <p14:sldId id="2147329073"/>
            <p14:sldId id="2147329074"/>
            <p14:sldId id="2147329075"/>
            <p14:sldId id="2147329076"/>
            <p14:sldId id="2147329077"/>
            <p14:sldId id="21473290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000"/>
    <a:srgbClr val="3C9F31"/>
    <a:srgbClr val="F49800"/>
    <a:srgbClr val="535353"/>
    <a:srgbClr val="FDEDE5"/>
    <a:srgbClr val="D9000A"/>
    <a:srgbClr val="EDF6EC"/>
    <a:srgbClr val="002C7A"/>
    <a:srgbClr val="12BDF9"/>
    <a:srgbClr val="006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3462" autoAdjust="0"/>
  </p:normalViewPr>
  <p:slideViewPr>
    <p:cSldViewPr snapToGrid="0" snapToObjects="1">
      <p:cViewPr varScale="1">
        <p:scale>
          <a:sx n="109" d="100"/>
          <a:sy n="109" d="100"/>
        </p:scale>
        <p:origin x="544" y="18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75" d="100"/>
        <a:sy n="75" d="100"/>
      </p:scale>
      <p:origin x="0" y="-5373"/>
    </p:cViewPr>
  </p:sorterViewPr>
  <p:notesViewPr>
    <p:cSldViewPr snapToGrid="0" snapToObjects="1">
      <p:cViewPr varScale="1">
        <p:scale>
          <a:sx n="81" d="100"/>
          <a:sy n="81" d="100"/>
        </p:scale>
        <p:origin x="30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2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491718253304337E-2"/>
          <c:y val="0"/>
          <c:w val="0.81301656349339135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F9C3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3</c:v>
                </c:pt>
                <c:pt idx="1">
                  <c:v>Category 2</c:v>
                </c:pt>
                <c:pt idx="2">
                  <c:v>Category 1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0.47</c:v>
                </c:pt>
                <c:pt idx="1">
                  <c:v>0.52</c:v>
                </c:pt>
                <c:pt idx="2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9F-4E42-8736-035C2CAA3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2"/>
        <c:axId val="103446751"/>
        <c:axId val="1606108224"/>
      </c:barChart>
      <c:catAx>
        <c:axId val="10344675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06108224"/>
        <c:crosses val="autoZero"/>
        <c:auto val="1"/>
        <c:lblAlgn val="ctr"/>
        <c:lblOffset val="100"/>
        <c:noMultiLvlLbl val="0"/>
      </c:catAx>
      <c:valAx>
        <c:axId val="160610822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03446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0.46499999999999997</c:v>
                </c:pt>
                <c:pt idx="1">
                  <c:v>0.21000000000000002</c:v>
                </c:pt>
                <c:pt idx="2">
                  <c:v>0.24</c:v>
                </c:pt>
                <c:pt idx="3">
                  <c:v>0.33999999999999997</c:v>
                </c:pt>
                <c:pt idx="4">
                  <c:v>0.41000000000000003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D3-4D81-A368-FB775ED3B0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E5D3C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BB8F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5D3-4D81-A368-FB775ED3B0CC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non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15D3-4D81-A368-FB775ED3B0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Sheet1!$C$2:$C$6</c:f>
              <c:numCache>
                <c:formatCode>###0%</c:formatCode>
                <c:ptCount val="5"/>
                <c:pt idx="0">
                  <c:v>7.0000000000000007E-2</c:v>
                </c:pt>
                <c:pt idx="1">
                  <c:v>0.57999999999999996</c:v>
                </c:pt>
                <c:pt idx="2">
                  <c:v>0.52</c:v>
                </c:pt>
                <c:pt idx="3">
                  <c:v>0.32</c:v>
                </c:pt>
                <c:pt idx="4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D3-4D81-A368-FB775ED3B0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0.46499999999999997</c:v>
                </c:pt>
                <c:pt idx="1">
                  <c:v>0.21000000000000002</c:v>
                </c:pt>
                <c:pt idx="2">
                  <c:v>0.24</c:v>
                </c:pt>
                <c:pt idx="3">
                  <c:v>0.33999999999999997</c:v>
                </c:pt>
                <c:pt idx="4">
                  <c:v>0.41000000000000003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D3-4D81-A368-FB775ED3B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359461824"/>
        <c:axId val="1359429728"/>
      </c:barChart>
      <c:catAx>
        <c:axId val="135946182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359429728"/>
        <c:crosses val="autoZero"/>
        <c:auto val="1"/>
        <c:lblAlgn val="ctr"/>
        <c:lblOffset val="100"/>
        <c:noMultiLvlLbl val="0"/>
      </c:catAx>
      <c:valAx>
        <c:axId val="135942972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5946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0.42</c:v>
                </c:pt>
                <c:pt idx="1">
                  <c:v>9.0000000000000024E-2</c:v>
                </c:pt>
                <c:pt idx="2">
                  <c:v>0.10999999999999999</c:v>
                </c:pt>
                <c:pt idx="3">
                  <c:v>0.26</c:v>
                </c:pt>
                <c:pt idx="4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11-45E8-987C-F5A204A058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F11-45E8-987C-F5A204A0588A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non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EF11-45E8-987C-F5A204A058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Sheet1!$C$2:$C$6</c:f>
              <c:numCache>
                <c:formatCode>###0%</c:formatCode>
                <c:ptCount val="5"/>
                <c:pt idx="0">
                  <c:v>0.16</c:v>
                </c:pt>
                <c:pt idx="1">
                  <c:v>0.82</c:v>
                </c:pt>
                <c:pt idx="2">
                  <c:v>0.78</c:v>
                </c:pt>
                <c:pt idx="3">
                  <c:v>0.48</c:v>
                </c:pt>
                <c:pt idx="4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11-45E8-987C-F5A204A058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0.42</c:v>
                </c:pt>
                <c:pt idx="1">
                  <c:v>9.0000000000000024E-2</c:v>
                </c:pt>
                <c:pt idx="2">
                  <c:v>0.10999999999999999</c:v>
                </c:pt>
                <c:pt idx="3">
                  <c:v>0.26</c:v>
                </c:pt>
                <c:pt idx="4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11-45E8-987C-F5A204A05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359461824"/>
        <c:axId val="1359429728"/>
      </c:barChart>
      <c:catAx>
        <c:axId val="135946182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359429728"/>
        <c:crosses val="autoZero"/>
        <c:auto val="1"/>
        <c:lblAlgn val="ctr"/>
        <c:lblOffset val="100"/>
        <c:noMultiLvlLbl val="0"/>
      </c:catAx>
      <c:valAx>
        <c:axId val="135942972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5946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695561764537952E-2"/>
          <c:y val="0.18324163342625249"/>
          <c:w val="0.9883044382354621"/>
          <c:h val="0.767985438388443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704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704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CC-4DFE-A7C8-1FAB950EB3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BB8F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BB8F6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CC-4DFE-A7C8-1FAB950EB36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C55A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55A1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1CC-4DFE-A7C8-1FAB950EB3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19"/>
        <c:overlap val="-100"/>
        <c:axId val="1349070175"/>
        <c:axId val="1349082175"/>
      </c:barChart>
      <c:catAx>
        <c:axId val="13490701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49082175"/>
        <c:crosses val="autoZero"/>
        <c:auto val="1"/>
        <c:lblAlgn val="ctr"/>
        <c:lblOffset val="100"/>
        <c:noMultiLvlLbl val="0"/>
      </c:catAx>
      <c:valAx>
        <c:axId val="134908217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49070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695583008208358E-2"/>
          <c:y val="0.18324150854609492"/>
          <c:w val="0.9883044382354621"/>
          <c:h val="0.767985438388443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D9000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03-412C-AB65-233CF570DE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EA03-412C-AB65-233CF570DE7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53535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A03-412C-AB65-233CF570DE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03-412C-AB65-233CF570DE7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EA03-412C-AB65-233CF570DE7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C55A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03-412C-AB65-233CF570DE7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Column32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Sheet1!$G$2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EA03-412C-AB65-233CF570DE7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Column4</c:v>
                </c:pt>
              </c:strCache>
            </c:strRef>
          </c:tx>
          <c:spPr>
            <a:solidFill>
              <a:srgbClr val="025F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Sheet1!$H$2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A03-412C-AB65-233CF570DE7A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Column42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Sheet1!$I$2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7-EA03-412C-AB65-233CF570DE7A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Column5</c:v>
                </c:pt>
              </c:strCache>
            </c:strRef>
          </c:tx>
          <c:spPr>
            <a:solidFill>
              <a:srgbClr val="BB8F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Sheet1!$J$2</c:f>
              <c:numCache>
                <c:formatCode>0%</c:formatCode>
                <c:ptCount val="1"/>
                <c:pt idx="0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03-412C-AB65-233CF570DE7A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Column52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Sheet1!$K$2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9-EA03-412C-AB65-233CF570DE7A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Column6</c:v>
                </c:pt>
              </c:strCache>
            </c:strRef>
          </c:tx>
          <c:spPr>
            <a:solidFill>
              <a:srgbClr val="0073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Sheet1!$L$2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A03-412C-AB65-233CF570DE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100"/>
        <c:axId val="1349070175"/>
        <c:axId val="1349082175"/>
      </c:barChart>
      <c:catAx>
        <c:axId val="134907017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9082175"/>
        <c:crosses val="autoZero"/>
        <c:auto val="1"/>
        <c:lblAlgn val="ctr"/>
        <c:lblOffset val="100"/>
        <c:noMultiLvlLbl val="0"/>
      </c:catAx>
      <c:valAx>
        <c:axId val="1349082175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349070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695561764537952E-2"/>
          <c:y val="0.18324163342625249"/>
          <c:w val="0.9883044382354621"/>
          <c:h val="0.767985438388443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D9000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75-4E77-9BA2-F7DFF80FCA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C375-4E77-9BA2-F7DFF80FCAB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75-4E77-9BA2-F7DFF80FCAB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C375-4E77-9BA2-F7DFF80FCAB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C55A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75-4E77-9BA2-F7DFF80FCAB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Column32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Sheet1!$G$2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C375-4E77-9BA2-F7DFF80FCAB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Column4</c:v>
                </c:pt>
              </c:strCache>
            </c:strRef>
          </c:tx>
          <c:spPr>
            <a:solidFill>
              <a:srgbClr val="025F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Sheet1!$H$2</c:f>
              <c:numCache>
                <c:formatCode>0%</c:formatCode>
                <c:ptCount val="1"/>
                <c:pt idx="0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75-4E77-9BA2-F7DFF80FCABC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Column42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Sheet1!$I$2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7-C375-4E77-9BA2-F7DFF80FCABC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Column5</c:v>
                </c:pt>
              </c:strCache>
            </c:strRef>
          </c:tx>
          <c:spPr>
            <a:solidFill>
              <a:srgbClr val="BB8F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Sheet1!$J$2</c:f>
              <c:numCache>
                <c:formatCode>0%</c:formatCode>
                <c:ptCount val="1"/>
                <c:pt idx="0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75-4E77-9BA2-F7DFF80FCABC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Column52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Sheet1!$K$2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9-C375-4E77-9BA2-F7DFF80FCABC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Column6</c:v>
                </c:pt>
              </c:strCache>
            </c:strRef>
          </c:tx>
          <c:spPr>
            <a:solidFill>
              <a:srgbClr val="0073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Sheet1!$L$2</c:f>
              <c:numCache>
                <c:formatCode>0%</c:formatCode>
                <c:ptCount val="1"/>
                <c:pt idx="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375-4E77-9BA2-F7DFF80FCA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100"/>
        <c:axId val="1349070175"/>
        <c:axId val="1349082175"/>
      </c:barChart>
      <c:catAx>
        <c:axId val="13490701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49082175"/>
        <c:crosses val="autoZero"/>
        <c:auto val="1"/>
        <c:lblAlgn val="ctr"/>
        <c:lblOffset val="100"/>
        <c:noMultiLvlLbl val="0"/>
      </c:catAx>
      <c:valAx>
        <c:axId val="134908217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349070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695561764537952E-2"/>
          <c:y val="0.18324163342625249"/>
          <c:w val="0.9883044382354621"/>
          <c:h val="0.767985438388443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D9000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8F-4AF4-9087-7538A3953C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828F-4AF4-9087-7538A3953C5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8F-4AF4-9087-7538A3953C5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828F-4AF4-9087-7538A3953C5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C55A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8F-4AF4-9087-7538A3953C5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Column32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Sheet1!$G$2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828F-4AF4-9087-7538A3953C58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Column4</c:v>
                </c:pt>
              </c:strCache>
            </c:strRef>
          </c:tx>
          <c:spPr>
            <a:solidFill>
              <a:srgbClr val="025F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Sheet1!$H$2</c:f>
              <c:numCache>
                <c:formatCode>0%</c:formatCode>
                <c:ptCount val="1"/>
                <c:pt idx="0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8F-4AF4-9087-7538A3953C58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Column42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Sheet1!$I$2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7-828F-4AF4-9087-7538A3953C58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Column5</c:v>
                </c:pt>
              </c:strCache>
            </c:strRef>
          </c:tx>
          <c:spPr>
            <a:solidFill>
              <a:srgbClr val="BB8F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Sheet1!$J$2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8F-4AF4-9087-7538A3953C58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Column52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Sheet1!$K$2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9-828F-4AF4-9087-7538A3953C58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Column6</c:v>
                </c:pt>
              </c:strCache>
            </c:strRef>
          </c:tx>
          <c:spPr>
            <a:solidFill>
              <a:srgbClr val="0073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Sheet1!$L$2</c:f>
              <c:numCache>
                <c:formatCode>0%</c:formatCode>
                <c:ptCount val="1"/>
                <c:pt idx="0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28F-4AF4-9087-7538A3953C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100"/>
        <c:axId val="1349070175"/>
        <c:axId val="1349082175"/>
      </c:barChart>
      <c:catAx>
        <c:axId val="13490701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49082175"/>
        <c:crosses val="autoZero"/>
        <c:auto val="1"/>
        <c:lblAlgn val="ctr"/>
        <c:lblOffset val="100"/>
        <c:noMultiLvlLbl val="0"/>
      </c:catAx>
      <c:valAx>
        <c:axId val="1349082175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349070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41257833482542522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272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272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24-4E93-8D28-FED3A48AA8B3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0.00%</c:formatCode>
                <c:ptCount val="6"/>
                <c:pt idx="0">
                  <c:v>0.77</c:v>
                </c:pt>
                <c:pt idx="1">
                  <c:v>0.8</c:v>
                </c:pt>
                <c:pt idx="2">
                  <c:v>0.57999999999999996</c:v>
                </c:pt>
                <c:pt idx="3">
                  <c:v>0.46</c:v>
                </c:pt>
                <c:pt idx="4">
                  <c:v>0.84</c:v>
                </c:pt>
                <c:pt idx="5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24-4E93-8D28-FED3A48AA8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13"/>
        <c:axId val="706070367"/>
        <c:axId val="706070847"/>
      </c:barChart>
      <c:catAx>
        <c:axId val="7060703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41257833482542522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272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272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96-44A1-BC64-85CE5FDAE372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0.00%</c:formatCode>
                <c:ptCount val="6"/>
                <c:pt idx="0">
                  <c:v>0.6</c:v>
                </c:pt>
                <c:pt idx="1">
                  <c:v>0.86</c:v>
                </c:pt>
                <c:pt idx="2">
                  <c:v>0.18</c:v>
                </c:pt>
                <c:pt idx="3">
                  <c:v>0.94</c:v>
                </c:pt>
                <c:pt idx="4">
                  <c:v>0.74</c:v>
                </c:pt>
                <c:pt idx="5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96-44A1-BC64-85CE5FDAE3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13"/>
        <c:axId val="706070367"/>
        <c:axId val="706070847"/>
      </c:barChart>
      <c:catAx>
        <c:axId val="7060703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41257833482542522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272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272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95-4235-A4D1-9E263B85383D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0.00%</c:formatCode>
                <c:ptCount val="6"/>
                <c:pt idx="0">
                  <c:v>0.74</c:v>
                </c:pt>
                <c:pt idx="1">
                  <c:v>0.68</c:v>
                </c:pt>
                <c:pt idx="2">
                  <c:v>0.88</c:v>
                </c:pt>
                <c:pt idx="3">
                  <c:v>0.52</c:v>
                </c:pt>
                <c:pt idx="4">
                  <c:v>0.7</c:v>
                </c:pt>
                <c:pt idx="5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95-4235-A4D1-9E263B8538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13"/>
        <c:axId val="706070367"/>
        <c:axId val="706070847"/>
      </c:barChart>
      <c:catAx>
        <c:axId val="7060703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41257833482542522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272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272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15-4708-8890-564BF18686B7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0.00%</c:formatCode>
                <c:ptCount val="6"/>
                <c:pt idx="0">
                  <c:v>0.7</c:v>
                </c:pt>
                <c:pt idx="1">
                  <c:v>0.76</c:v>
                </c:pt>
                <c:pt idx="2">
                  <c:v>0.54</c:v>
                </c:pt>
                <c:pt idx="3">
                  <c:v>0.48</c:v>
                </c:pt>
                <c:pt idx="4">
                  <c:v>0.82</c:v>
                </c:pt>
                <c:pt idx="5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15-4708-8890-564BF18686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13"/>
        <c:axId val="706070367"/>
        <c:axId val="706070847"/>
      </c:barChart>
      <c:catAx>
        <c:axId val="7060703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491718253304337E-2"/>
          <c:y val="0"/>
          <c:w val="0.81301656349339135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53535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3</c:v>
                </c:pt>
                <c:pt idx="1">
                  <c:v>Category 2</c:v>
                </c:pt>
                <c:pt idx="2">
                  <c:v>Category 1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0.22</c:v>
                </c:pt>
                <c:pt idx="1">
                  <c:v>0.28999999999999998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9D-4D4D-BB61-0252B91244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2"/>
        <c:axId val="103446751"/>
        <c:axId val="1606108224"/>
      </c:barChart>
      <c:catAx>
        <c:axId val="10344675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06108224"/>
        <c:crosses val="autoZero"/>
        <c:auto val="1"/>
        <c:lblAlgn val="ctr"/>
        <c:lblOffset val="100"/>
        <c:noMultiLvlLbl val="0"/>
      </c:catAx>
      <c:valAx>
        <c:axId val="160610822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03446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41257833482542522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272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272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61E-42BA-A740-DD60921EA065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0.00%</c:formatCode>
                <c:ptCount val="6"/>
                <c:pt idx="0">
                  <c:v>0.75</c:v>
                </c:pt>
                <c:pt idx="1">
                  <c:v>0.72</c:v>
                </c:pt>
                <c:pt idx="2">
                  <c:v>0.62</c:v>
                </c:pt>
                <c:pt idx="3">
                  <c:v>0.44</c:v>
                </c:pt>
                <c:pt idx="4">
                  <c:v>0.76</c:v>
                </c:pt>
                <c:pt idx="5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1E-42BA-A740-DD60921EA0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13"/>
        <c:axId val="706070367"/>
        <c:axId val="706070847"/>
      </c:barChart>
      <c:catAx>
        <c:axId val="7060703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41257833482542522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272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272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C5-4847-8E2A-8328641C145E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0.00%</c:formatCode>
                <c:ptCount val="6"/>
                <c:pt idx="0">
                  <c:v>0.73</c:v>
                </c:pt>
                <c:pt idx="1">
                  <c:v>0.78</c:v>
                </c:pt>
                <c:pt idx="2">
                  <c:v>0.6</c:v>
                </c:pt>
                <c:pt idx="3">
                  <c:v>0.42</c:v>
                </c:pt>
                <c:pt idx="4">
                  <c:v>0.78</c:v>
                </c:pt>
                <c:pt idx="5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C5-4847-8E2A-8328641C14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13"/>
        <c:axId val="706070367"/>
        <c:axId val="706070847"/>
      </c:barChart>
      <c:catAx>
        <c:axId val="7060703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99999999999989"/>
          <c:h val="1"/>
        </c:manualLayout>
      </c:layout>
      <c:scatterChart>
        <c:scatterStyle val="lineMarker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Highlands Coffee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rgbClr val="64A70B"/>
              </a:solidFill>
              <a:ln w="9525">
                <a:solidFill>
                  <a:srgbClr val="64A70B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272465218175895E-2"/>
                  <c:y val="9.2205809462973225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AB-4EC6-B0AD-51026D1EA5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'Ark1'!$B$2:$B$26</c:f>
              <c:numCache>
                <c:formatCode>General</c:formatCode>
                <c:ptCount val="25"/>
                <c:pt idx="0" formatCode="####.000">
                  <c:v>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AB-4EC6-B0AD-51026D1EA5D0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The Coffee House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2.5998512036150806E-2"/>
                  <c:y val="1.67847473006881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515751481130773E-2"/>
                      <c:h val="3.37454136544660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47-58AB-4EC6-B0AD-51026D1EA5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'Ark1'!$C$2:$C$26</c:f>
              <c:numCache>
                <c:formatCode>####.000</c:formatCode>
                <c:ptCount val="25"/>
                <c:pt idx="1">
                  <c:v>310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AB-4EC6-B0AD-51026D1EA5D0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Katinat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2.9107847295999981E-2"/>
                  <c:y val="8.4364615940550058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AB-4EC6-B0AD-51026D1EA5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'Ark1'!$D$2:$D$26</c:f>
              <c:numCache>
                <c:formatCode>General</c:formatCode>
                <c:ptCount val="25"/>
                <c:pt idx="2" formatCode="####.000">
                  <c:v>330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8AB-4EC6-B0AD-51026D1EA5D0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Starbucks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4.2500824422765551E-2"/>
                  <c:y val="1.4046780339676086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58AB-4EC6-B0AD-51026D1EA5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'Ark1'!$E$2:$E$26</c:f>
              <c:numCache>
                <c:formatCode>General</c:formatCode>
                <c:ptCount val="25"/>
                <c:pt idx="3" formatCode="####.000">
                  <c:v>270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8AB-4EC6-B0AD-51026D1EA5D0}"/>
            </c:ext>
          </c:extLst>
        </c:ser>
        <c:ser>
          <c:idx val="4"/>
          <c:order val="4"/>
          <c:tx>
            <c:strRef>
              <c:f>'Ark1'!$F$1</c:f>
              <c:strCache>
                <c:ptCount val="1"/>
                <c:pt idx="0">
                  <c:v>Trung Nguyên Legend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Pt>
            <c:idx val="4"/>
            <c:marker>
              <c:symbol val="triangle"/>
              <c:size val="8"/>
              <c:spPr>
                <a:solidFill>
                  <a:schemeClr val="accent5"/>
                </a:solidFill>
                <a:ln w="9525">
                  <a:solidFill>
                    <a:schemeClr val="accent5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58AB-4EC6-B0AD-51026D1EA5D0}"/>
              </c:ext>
            </c:extLst>
          </c:dPt>
          <c:dLbls>
            <c:dLbl>
              <c:idx val="4"/>
              <c:layout>
                <c:manualLayout>
                  <c:x val="-2.4218192912409474E-2"/>
                  <c:y val="1.6256451173731392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134858493893789E-2"/>
                      <c:h val="7.179868823888425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58AB-4EC6-B0AD-51026D1EA5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'Ark1'!$F$2:$F$26</c:f>
              <c:numCache>
                <c:formatCode>General</c:formatCode>
                <c:ptCount val="25"/>
                <c:pt idx="4" formatCode="####.000">
                  <c:v>280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8AB-4EC6-B0AD-51026D1EA5D0}"/>
            </c:ext>
          </c:extLst>
        </c:ser>
        <c:ser>
          <c:idx val="6"/>
          <c:order val="5"/>
          <c:tx>
            <c:strRef>
              <c:f>'Ark1'!$G$1</c:f>
              <c:strCache>
                <c:ptCount val="1"/>
                <c:pt idx="0">
                  <c:v>Phúc Long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Pt>
            <c:idx val="5"/>
            <c:marker>
              <c:symbol val="triangle"/>
              <c:size val="8"/>
              <c:spPr>
                <a:solidFill>
                  <a:schemeClr val="accent1">
                    <a:lumMod val="60000"/>
                  </a:schemeClr>
                </a:solidFill>
                <a:ln w="9525">
                  <a:solidFill>
                    <a:schemeClr val="accent1">
                      <a:lumMod val="60000"/>
                    </a:schemeClr>
                  </a:solidFill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8387-482E-B02C-03770AE46623}"/>
              </c:ext>
            </c:extLst>
          </c:dPt>
          <c:dPt>
            <c:idx val="6"/>
            <c:marker>
              <c:symbol val="circle"/>
              <c:size val="7"/>
              <c:spPr>
                <a:solidFill>
                  <a:srgbClr val="F4A338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58AB-4EC6-B0AD-51026D1EA5D0}"/>
              </c:ext>
            </c:extLst>
          </c:dPt>
          <c:dLbls>
            <c:dLbl>
              <c:idx val="5"/>
              <c:layout>
                <c:manualLayout>
                  <c:x val="-4.6961157961572526E-2"/>
                  <c:y val="-2.997953863072506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sz="500" b="0" i="0" u="none" strike="noStrike" kern="1200" baseline="0">
                      <a:solidFill>
                        <a:srgbClr val="7F7F7F"/>
                      </a:solidFill>
                      <a:latin typeface="Montserrat" pitchFamily="2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87-482E-B02C-03770AE466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700" b="0" i="0" u="none" strike="noStrike" kern="1200" baseline="0">
                    <a:solidFill>
                      <a:srgbClr val="7F7F7F"/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>
                    <a:lumMod val="6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'Ark1'!$G$2:$G$26</c:f>
              <c:numCache>
                <c:formatCode>General</c:formatCode>
                <c:ptCount val="25"/>
                <c:pt idx="5" formatCode="####.000">
                  <c:v>340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58AB-4EC6-B0AD-51026D1EA5D0}"/>
            </c:ext>
          </c:extLst>
        </c:ser>
        <c:ser>
          <c:idx val="7"/>
          <c:order val="6"/>
          <c:tx>
            <c:strRef>
              <c:f>'Ark1'!$H$1</c:f>
              <c:strCache>
                <c:ptCount val="1"/>
                <c:pt idx="0">
                  <c:v>Premium/High-end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BFBFBF"/>
              </a:solidFill>
              <a:ln w="9525">
                <a:noFill/>
              </a:ln>
              <a:effectLst/>
            </c:spPr>
          </c:marker>
          <c:dPt>
            <c:idx val="6"/>
            <c:marker>
              <c:symbol val="circle"/>
              <c:size val="7"/>
              <c:spPr>
                <a:solidFill>
                  <a:srgbClr val="BFBFBF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6B2-4725-BA54-CDC3AB0B7751}"/>
              </c:ext>
            </c:extLst>
          </c:dPt>
          <c:dLbls>
            <c:dLbl>
              <c:idx val="6"/>
              <c:layout>
                <c:manualLayout>
                  <c:x val="-7.8656734123985259E-2"/>
                  <c:y val="1.9042806322822963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4919798347842"/>
                      <c:h val="2.96891428408814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6B2-4725-BA54-CDC3AB0B77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000" b="0" i="0" u="none" strike="noStrike" kern="1200" baseline="0">
                    <a:solidFill>
                      <a:srgbClr val="7F7F7F"/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'Ark1'!$H$2:$H$26</c:f>
              <c:numCache>
                <c:formatCode>General</c:formatCode>
                <c:ptCount val="25"/>
                <c:pt idx="6" formatCode="####.000">
                  <c:v>250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58AB-4EC6-B0AD-51026D1EA5D0}"/>
            </c:ext>
          </c:extLst>
        </c:ser>
        <c:ser>
          <c:idx val="8"/>
          <c:order val="7"/>
          <c:tx>
            <c:strRef>
              <c:f>'Ark1'!$I$1</c:f>
              <c:strCache>
                <c:ptCount val="1"/>
                <c:pt idx="0">
                  <c:v>Vietnamese Identity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BFBFBF"/>
              </a:solidFill>
              <a:ln w="9525">
                <a:noFill/>
              </a:ln>
              <a:effectLst/>
            </c:spPr>
          </c:marker>
          <c:dLbls>
            <c:dLbl>
              <c:idx val="7"/>
              <c:layout>
                <c:manualLayout>
                  <c:x val="-4.5765375915377115E-3"/>
                  <c:y val="-1.8273294087607301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ctr">
                      <a:defRPr sz="1000" b="0" i="0" u="none" strike="noStrike" kern="1200" baseline="0">
                        <a:solidFill>
                          <a:srgbClr val="7F7F7F"/>
                        </a:solidFill>
                        <a:latin typeface="Montserrat" pitchFamily="2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pPr>
                    <a:fld id="{E8C4C109-A00E-4282-85A6-359FB252AFB2}" type="SERIESNAME">
                      <a:rPr lang="en-US" sz="1000" baseline="0">
                        <a:solidFill>
                          <a:srgbClr val="7F7F7F"/>
                        </a:solidFill>
                        <a:latin typeface="Montserrat" pitchFamily="2" charset="0"/>
                      </a:rPr>
                      <a:pPr algn="ctr">
                        <a:defRPr sz="1000">
                          <a:solidFill>
                            <a:srgbClr val="7F7F7F"/>
                          </a:solidFill>
                          <a:latin typeface="Montserrat" pitchFamily="2" charset="0"/>
                        </a:defRPr>
                      </a:pPr>
                      <a:t>[SERIES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sz="1000" b="0" i="0" u="none" strike="noStrike" kern="1200" baseline="0">
                      <a:solidFill>
                        <a:srgbClr val="7F7F7F"/>
                      </a:solidFill>
                      <a:latin typeface="Montserrat" pitchFamily="2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6B2-4725-BA54-CDC3AB0B77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000" b="0" i="0" u="none" strike="noStrike" kern="1200" baseline="0">
                    <a:solidFill>
                      <a:srgbClr val="7F7F7F"/>
                    </a:solidFill>
                    <a:latin typeface="+mj-lt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'Ark1'!$I$2:$I$26</c:f>
              <c:numCache>
                <c:formatCode>General</c:formatCode>
                <c:ptCount val="25"/>
                <c:pt idx="7" formatCode="####.000">
                  <c:v>260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58AB-4EC6-B0AD-51026D1EA5D0}"/>
            </c:ext>
          </c:extLst>
        </c:ser>
        <c:ser>
          <c:idx val="9"/>
          <c:order val="8"/>
          <c:tx>
            <c:strRef>
              <c:f>'Ark1'!$J$1</c:f>
              <c:strCache>
                <c:ptCount val="1"/>
                <c:pt idx="0">
                  <c:v>Staff Service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65D3"/>
              </a:solidFill>
              <a:ln w="9525">
                <a:noFill/>
              </a:ln>
              <a:effectLst/>
            </c:spPr>
          </c:marker>
          <c:dPt>
            <c:idx val="8"/>
            <c:marker>
              <c:symbol val="circle"/>
              <c:size val="7"/>
              <c:spPr>
                <a:solidFill>
                  <a:srgbClr val="BFBFBF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8387-482E-B02C-03770AE46623}"/>
              </c:ext>
            </c:extLst>
          </c:dPt>
          <c:dLbls>
            <c:dLbl>
              <c:idx val="8"/>
              <c:layout>
                <c:manualLayout>
                  <c:x val="-1.7895634461746596E-2"/>
                  <c:y val="-2.6905266943169984E-4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 rtl="0">
                      <a:defRPr lang="en-US"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itchFamily="2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pPr>
                    <a:fld id="{2FCCE2D1-3337-47B8-AFD1-0F02497FDFF2}" type="SERIESNAME">
                      <a:rPr lang="en-US" sz="900" b="0" i="0" u="none" strike="noStrike" kern="1200" baseline="0">
                        <a:solidFill>
                          <a:srgbClr val="7F7F7F"/>
                        </a:solidFill>
                        <a:latin typeface="Montserrat" pitchFamily="2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rPr>
                      <a:pPr algn="ctr" rtl="0">
                        <a:defRPr lang="en-US">
                          <a:latin typeface="Montserrat" pitchFamily="2" charset="0"/>
                        </a:defRPr>
                      </a:pPr>
                      <a:t>[SERIES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lang="en-US"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ontserrat" pitchFamily="2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23625955252614"/>
                      <c:h val="3.780060653267642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8387-482E-B02C-03770AE466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 rtl="0">
                  <a:defRPr lang="en-US" sz="1000" b="0" i="0" u="none" strike="noStrike" kern="1200" baseline="0">
                    <a:solidFill>
                      <a:srgbClr val="7F7F7F"/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'Ark1'!$J$2:$J$26</c:f>
              <c:numCache>
                <c:formatCode>General</c:formatCode>
                <c:ptCount val="25"/>
                <c:pt idx="8" formatCode="####.000">
                  <c:v>260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58AB-4EC6-B0AD-51026D1EA5D0}"/>
            </c:ext>
          </c:extLst>
        </c:ser>
        <c:ser>
          <c:idx val="10"/>
          <c:order val="9"/>
          <c:tx>
            <c:strRef>
              <c:f>'Ark1'!$K$1</c:f>
              <c:strCache>
                <c:ptCount val="1"/>
                <c:pt idx="0">
                  <c:v>Store Ambience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ysClr val="window" lastClr="FFFFFF">
                  <a:lumMod val="75000"/>
                </a:sysClr>
              </a:solidFill>
              <a:ln w="9525">
                <a:noFill/>
              </a:ln>
              <a:effectLst/>
            </c:spPr>
          </c:marker>
          <c:dPt>
            <c:idx val="9"/>
            <c:marker>
              <c:symbol val="circle"/>
              <c:size val="7"/>
              <c:spPr>
                <a:solidFill>
                  <a:sysClr val="window" lastClr="FFFFFF">
                    <a:lumMod val="75000"/>
                  </a:sysClr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E6B2-4725-BA54-CDC3AB0B7751}"/>
              </c:ext>
            </c:extLst>
          </c:dPt>
          <c:dLbls>
            <c:dLbl>
              <c:idx val="9"/>
              <c:layout>
                <c:manualLayout>
                  <c:x val="-0.12767060389895762"/>
                  <c:y val="2.0188220451581723E-2"/>
                </c:manualLayout>
              </c:layout>
              <c:tx>
                <c:rich>
                  <a:bodyPr/>
                  <a:lstStyle/>
                  <a:p>
                    <a:fld id="{B323F5D3-3C67-40DD-BA7A-5C87761900E8}" type="SERIESNAME">
                      <a:rPr lang="en-US" sz="1000">
                        <a:solidFill>
                          <a:srgbClr val="7F7F7F"/>
                        </a:solidFill>
                      </a:rPr>
                      <a:pPr/>
                      <a:t>[SERIES NAME]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43938450557109"/>
                      <c:h val="4.247669018649791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6B2-4725-BA54-CDC3AB0B77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>
                  <a:defRPr sz="1000" b="0" i="0" u="none" strike="noStrike" kern="1200" baseline="0">
                    <a:solidFill>
                      <a:srgbClr val="7F7F7F"/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'Ark1'!$K$2:$K$26</c:f>
              <c:numCache>
                <c:formatCode>General</c:formatCode>
                <c:ptCount val="25"/>
                <c:pt idx="9" formatCode="####.000">
                  <c:v>260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58AB-4EC6-B0AD-51026D1EA5D0}"/>
            </c:ext>
          </c:extLst>
        </c:ser>
        <c:ser>
          <c:idx val="11"/>
          <c:order val="10"/>
          <c:tx>
            <c:strRef>
              <c:f>'Ark1'!$L$1</c:f>
              <c:strCache>
                <c:ptCount val="1"/>
                <c:pt idx="0">
                  <c:v>Coffee Taste Excellence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ysClr val="window" lastClr="FFFFFF">
                  <a:lumMod val="75000"/>
                </a:sysClr>
              </a:solidFill>
              <a:ln w="9525">
                <a:noFill/>
              </a:ln>
              <a:effectLst/>
            </c:spPr>
          </c:marker>
          <c:dPt>
            <c:idx val="11"/>
            <c:marker>
              <c:symbol val="circle"/>
              <c:size val="7"/>
              <c:spPr>
                <a:solidFill>
                  <a:sysClr val="window" lastClr="FFFFFF">
                    <a:lumMod val="75000"/>
                  </a:sys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58AB-4EC6-B0AD-51026D1EA5D0}"/>
              </c:ext>
            </c:extLst>
          </c:dPt>
          <c:dLbls>
            <c:dLbl>
              <c:idx val="10"/>
              <c:layout>
                <c:manualLayout>
                  <c:x val="-0.13707269514786122"/>
                  <c:y val="-5.5261434900141142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ctr">
                      <a:defRPr sz="1000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Montserrat" pitchFamily="2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pPr>
                    <a:fld id="{3E2B21AE-84B1-4C03-8561-C1A385EC07A5}" type="SERIESNAME">
                      <a:rPr lang="en-US" sz="100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 algn="ctr">
                        <a:defRPr sz="10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ontserrat" pitchFamily="2" charset="0"/>
                        </a:defRPr>
                      </a:pPr>
                      <a:t>[SERIES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sz="10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Montserrat" pitchFamily="2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6B2-4725-BA54-CDC3AB0B77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000" b="0" i="0" u="none" strike="noStrike" kern="1200" baseline="0">
                    <a:solidFill>
                      <a:srgbClr val="00B050"/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'Ark1'!$L$2:$L$26</c:f>
              <c:numCache>
                <c:formatCode>General</c:formatCode>
                <c:ptCount val="25"/>
                <c:pt idx="10" formatCode="####.000">
                  <c:v>270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58AB-4EC6-B0AD-51026D1EA5D0}"/>
            </c:ext>
          </c:extLst>
        </c:ser>
        <c:ser>
          <c:idx val="12"/>
          <c:order val="11"/>
          <c:tx>
            <c:strRef>
              <c:f>'Ark1'!$M$1</c:f>
              <c:strCache>
                <c:ptCount val="1"/>
                <c:pt idx="0">
                  <c:v>Consistency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535353"/>
              </a:solidFill>
              <a:ln w="9525">
                <a:noFill/>
              </a:ln>
              <a:effectLst/>
            </c:spPr>
          </c:marker>
          <c:dPt>
            <c:idx val="11"/>
            <c:marker>
              <c:symbol val="circle"/>
              <c:size val="7"/>
              <c:spPr>
                <a:solidFill>
                  <a:srgbClr val="BFBFBF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8387-482E-B02C-03770AE46623}"/>
              </c:ext>
            </c:extLst>
          </c:dPt>
          <c:dPt>
            <c:idx val="12"/>
            <c:marker>
              <c:symbol val="circle"/>
              <c:size val="7"/>
              <c:spPr>
                <a:solidFill>
                  <a:sysClr val="window" lastClr="FFFFFF">
                    <a:lumMod val="75000"/>
                  </a:sys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58AB-4EC6-B0AD-51026D1EA5D0}"/>
              </c:ext>
            </c:extLst>
          </c:dPt>
          <c:dLbls>
            <c:dLbl>
              <c:idx val="11"/>
              <c:layout>
                <c:manualLayout>
                  <c:x val="-7.5144320902200079E-2"/>
                  <c:y val="2.1570133601466063E-2"/>
                </c:manualLayout>
              </c:layout>
              <c:tx>
                <c:rich>
                  <a:bodyPr/>
                  <a:lstStyle/>
                  <a:p>
                    <a:fld id="{AE5CE1A4-40BD-423F-A972-5D88B1E3DB9B}" type="SERIESNAME">
                      <a:rPr lang="en-US" sz="1000">
                        <a:latin typeface="Montserrat" pitchFamily="2" charset="0"/>
                      </a:rPr>
                      <a:pPr/>
                      <a:t>[SERIES NAME]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8387-482E-B02C-03770AE466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j-lt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'Ark1'!$M$2:$M$26</c:f>
              <c:numCache>
                <c:formatCode>General</c:formatCode>
                <c:ptCount val="25"/>
                <c:pt idx="11" formatCode="####.000">
                  <c:v>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58AB-4EC6-B0AD-51026D1EA5D0}"/>
            </c:ext>
          </c:extLst>
        </c:ser>
        <c:ser>
          <c:idx val="13"/>
          <c:order val="12"/>
          <c:tx>
            <c:strRef>
              <c:f>'Ark1'!$N$1</c:f>
              <c:strCache>
                <c:ptCount val="1"/>
                <c:pt idx="0">
                  <c:v>Order Accuracy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8"/>
            <c:spPr>
              <a:solidFill>
                <a:sysClr val="window" lastClr="FFFFFF">
                  <a:lumMod val="75000"/>
                </a:sysClr>
              </a:solidFill>
              <a:ln w="9525">
                <a:noFill/>
              </a:ln>
              <a:effectLst/>
            </c:spPr>
          </c:marker>
          <c:dPt>
            <c:idx val="12"/>
            <c:marker>
              <c:symbol val="circle"/>
              <c:size val="7"/>
              <c:spPr>
                <a:solidFill>
                  <a:sysClr val="window" lastClr="FFFFFF">
                    <a:lumMod val="75000"/>
                  </a:sys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E6B2-4725-BA54-CDC3AB0B7751}"/>
              </c:ext>
            </c:extLst>
          </c:dPt>
          <c:dLbls>
            <c:dLbl>
              <c:idx val="12"/>
              <c:layout>
                <c:manualLayout>
                  <c:x val="-9.1961474930213172E-2"/>
                  <c:y val="-1.88782055911645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 rtl="0">
                    <a:defRPr sz="10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Montserrat" pitchFamily="2" charset="0"/>
                      <a:ea typeface="Arial Unicode MS" panose="020B0604020202020204" pitchFamily="34" charset="-128"/>
                      <a:cs typeface="Mongolian Baiti" panose="03000500000000000000" pitchFamily="66" charset="0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202956033772111"/>
                      <c:h val="2.84697170897377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E6B2-4725-BA54-CDC3AB0B77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 rtl="0">
                  <a:defRPr sz="9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Montserrat" pitchFamily="2" charset="0"/>
                    <a:ea typeface="Arial Unicode MS" panose="020B0604020202020204" pitchFamily="34" charset="-128"/>
                    <a:cs typeface="Mongolian Baiti" panose="03000500000000000000" pitchFamily="66" charset="0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'Ark1'!$N$2:$N$26</c:f>
              <c:numCache>
                <c:formatCode>General</c:formatCode>
                <c:ptCount val="25"/>
                <c:pt idx="12" formatCode="####.000">
                  <c:v>280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58AB-4EC6-B0AD-51026D1EA5D0}"/>
            </c:ext>
          </c:extLst>
        </c:ser>
        <c:ser>
          <c:idx val="14"/>
          <c:order val="13"/>
          <c:tx>
            <c:strRef>
              <c:f>'Ark1'!$O$1</c:f>
              <c:strCache>
                <c:ptCount val="1"/>
                <c:pt idx="0">
                  <c:v>Food Quality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ysClr val="window" lastClr="FFFFFF">
                  <a:lumMod val="75000"/>
                </a:sysClr>
              </a:solidFill>
              <a:ln w="9525">
                <a:noFill/>
              </a:ln>
              <a:effectLst/>
            </c:spPr>
          </c:marker>
          <c:dPt>
            <c:idx val="13"/>
            <c:marker>
              <c:symbol val="circle"/>
              <c:size val="7"/>
              <c:spPr>
                <a:solidFill>
                  <a:sysClr val="window" lastClr="FFFFFF">
                    <a:lumMod val="75000"/>
                  </a:sysClr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E6B2-4725-BA54-CDC3AB0B7751}"/>
              </c:ext>
            </c:extLst>
          </c:dPt>
          <c:dPt>
            <c:idx val="14"/>
            <c:marker>
              <c:symbol val="circle"/>
              <c:size val="7"/>
              <c:spPr>
                <a:solidFill>
                  <a:sysClr val="window" lastClr="FFFFFF">
                    <a:lumMod val="75000"/>
                  </a:sys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C-58AB-4EC6-B0AD-51026D1EA5D0}"/>
              </c:ext>
            </c:extLst>
          </c:dPt>
          <c:dLbls>
            <c:dLbl>
              <c:idx val="13"/>
              <c:layout>
                <c:manualLayout>
                  <c:x val="0"/>
                  <c:y val="-2.3032676317350211E-2"/>
                </c:manualLayout>
              </c:layout>
              <c:tx>
                <c:rich>
                  <a:bodyPr/>
                  <a:lstStyle/>
                  <a:p>
                    <a:fld id="{36E517DA-F6B8-4D5B-B298-0DD92BB5196A}" type="SERIESNAME">
                      <a:rPr lang="en-US" sz="1000" smtClean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[SERIES NAME]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24505138970358"/>
                      <c:h val="4.216732273406666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E6B2-4725-BA54-CDC3AB0B77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 rtl="0">
                  <a:defRPr sz="1000" b="0" i="0" u="none" strike="noStrike" kern="1200" baseline="0">
                    <a:solidFill>
                      <a:srgbClr val="F49800"/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'Ark1'!$O$2:$O$26</c:f>
              <c:numCache>
                <c:formatCode>General</c:formatCode>
                <c:ptCount val="25"/>
                <c:pt idx="13" formatCode="####.000">
                  <c:v>280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58AB-4EC6-B0AD-51026D1EA5D0}"/>
            </c:ext>
          </c:extLst>
        </c:ser>
        <c:ser>
          <c:idx val="15"/>
          <c:order val="14"/>
          <c:tx>
            <c:strRef>
              <c:f>'Ark1'!$P$1</c:f>
              <c:strCache>
                <c:ptCount val="1"/>
                <c:pt idx="0">
                  <c:v>Menu Variety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ysClr val="window" lastClr="FFFFFF">
                  <a:lumMod val="75000"/>
                </a:sysClr>
              </a:solidFill>
              <a:ln w="9525">
                <a:noFill/>
              </a:ln>
              <a:effectLst/>
            </c:spPr>
          </c:marker>
          <c:dPt>
            <c:idx val="14"/>
            <c:marker>
              <c:symbol val="circle"/>
              <c:size val="7"/>
              <c:spPr>
                <a:solidFill>
                  <a:sysClr val="window" lastClr="FFFFFF">
                    <a:lumMod val="75000"/>
                  </a:sys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E6B2-4725-BA54-CDC3AB0B7751}"/>
              </c:ext>
            </c:extLst>
          </c:dPt>
          <c:dLbls>
            <c:dLbl>
              <c:idx val="14"/>
              <c:layout>
                <c:manualLayout>
                  <c:x val="-1.3839437567409499E-2"/>
                  <c:y val="-1.7876480247804406E-2"/>
                </c:manualLayout>
              </c:layout>
              <c:tx>
                <c:rich>
                  <a:bodyPr/>
                  <a:lstStyle/>
                  <a:p>
                    <a:fld id="{4EFDDD8A-DF0C-4026-A98C-83B9EC122BD6}" type="SERIESNAME">
                      <a:rPr lang="en-US" sz="1000">
                        <a:solidFill>
                          <a:schemeClr val="bg1">
                            <a:lumMod val="50000"/>
                          </a:schemeClr>
                        </a:solidFill>
                        <a:latin typeface="Montserrat" pitchFamily="2" charset="0"/>
                      </a:rPr>
                      <a:pPr/>
                      <a:t>[SERIES NAME]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E6B2-4725-BA54-CDC3AB0B77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'Ark1'!$P$2:$P$26</c:f>
              <c:numCache>
                <c:formatCode>General</c:formatCode>
                <c:ptCount val="25"/>
                <c:pt idx="14" formatCode="####.000">
                  <c:v>285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58AB-4EC6-B0AD-51026D1EA5D0}"/>
            </c:ext>
          </c:extLst>
        </c:ser>
        <c:ser>
          <c:idx val="16"/>
          <c:order val="15"/>
          <c:tx>
            <c:strRef>
              <c:f>'Ark1'!$Q$1</c:f>
              <c:strCache>
                <c:ptCount val="1"/>
                <c:pt idx="0">
                  <c:v>Drink Quality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BFBFBF"/>
              </a:solidFill>
              <a:ln w="9525">
                <a:noFill/>
              </a:ln>
              <a:effectLst/>
            </c:spPr>
          </c:marker>
          <c:dLbls>
            <c:dLbl>
              <c:idx val="15"/>
              <c:layout>
                <c:manualLayout>
                  <c:x val="-8.5218271188638131E-2"/>
                  <c:y val="2.655860292676691E-2"/>
                </c:manualLayout>
              </c:layout>
              <c:tx>
                <c:rich>
                  <a:bodyPr/>
                  <a:lstStyle/>
                  <a:p>
                    <a:fld id="{1548CB47-FF37-45AD-9EAC-224DB9A904C6}" type="SERIESNAME">
                      <a:rPr lang="en-US" sz="100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[SERIES NAME]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755545198225601"/>
                      <c:h val="4.274552726885454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E6B2-4725-BA54-CDC3AB0B77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Montserrat (Body)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'Ark1'!$Q$2:$Q$26</c:f>
              <c:numCache>
                <c:formatCode>General</c:formatCode>
                <c:ptCount val="25"/>
                <c:pt idx="15" formatCode="####.000">
                  <c:v>285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58AB-4EC6-B0AD-51026D1EA5D0}"/>
            </c:ext>
          </c:extLst>
        </c:ser>
        <c:ser>
          <c:idx val="17"/>
          <c:order val="16"/>
          <c:tx>
            <c:strRef>
              <c:f>'Ark1'!$R$1</c:f>
              <c:strCache>
                <c:ptCount val="1"/>
                <c:pt idx="0">
                  <c:v>Location Convenience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ysClr val="window" lastClr="FFFFFF">
                  <a:lumMod val="75000"/>
                </a:sysClr>
              </a:solidFill>
              <a:ln w="9525">
                <a:noFill/>
              </a:ln>
              <a:effectLst/>
            </c:spPr>
          </c:marker>
          <c:dPt>
            <c:idx val="16"/>
            <c:marker>
              <c:symbol val="circle"/>
              <c:size val="7"/>
              <c:spPr>
                <a:solidFill>
                  <a:sysClr val="window" lastClr="FFFFFF">
                    <a:lumMod val="75000"/>
                  </a:sysClr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E6B2-4725-BA54-CDC3AB0B7751}"/>
              </c:ext>
            </c:extLst>
          </c:dPt>
          <c:dPt>
            <c:idx val="17"/>
            <c:marker>
              <c:symbol val="circle"/>
              <c:size val="7"/>
              <c:spPr>
                <a:solidFill>
                  <a:sysClr val="window" lastClr="FFFFFF">
                    <a:lumMod val="75000"/>
                  </a:sys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3-58AB-4EC6-B0AD-51026D1EA5D0}"/>
              </c:ext>
            </c:extLst>
          </c:dPt>
          <c:dLbls>
            <c:dLbl>
              <c:idx val="16"/>
              <c:layout>
                <c:manualLayout>
                  <c:x val="-0.14910090378277388"/>
                  <c:y val="-2.85957929907037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sz="10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Montserrat (Headings)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85631489539391"/>
                      <c:h val="3.54604088350170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E6B2-4725-BA54-CDC3AB0B77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 rtl="0">
                  <a:defRPr sz="900" b="0" i="0" u="none" strike="noStrike" kern="1200" baseline="0">
                    <a:solidFill>
                      <a:srgbClr val="F49800"/>
                    </a:solidFill>
                    <a:latin typeface="Montserrat (Headings)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'Ark1'!$R$2:$R$26</c:f>
              <c:numCache>
                <c:formatCode>General</c:formatCode>
                <c:ptCount val="25"/>
                <c:pt idx="16" formatCode="####.000">
                  <c:v>285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58AB-4EC6-B0AD-51026D1EA5D0}"/>
            </c:ext>
          </c:extLst>
        </c:ser>
        <c:ser>
          <c:idx val="19"/>
          <c:order val="17"/>
          <c:tx>
            <c:strRef>
              <c:f>'Ark1'!$S$1</c:f>
              <c:strCache>
                <c:ptCount val="1"/>
                <c:pt idx="0">
                  <c:v>Trendy/Stylish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ysClr val="window" lastClr="FFFFFF">
                  <a:lumMod val="75000"/>
                </a:sysClr>
              </a:solidFill>
              <a:ln w="9525">
                <a:noFill/>
              </a:ln>
              <a:effectLst/>
            </c:spPr>
          </c:marker>
          <c:dPt>
            <c:idx val="17"/>
            <c:marker>
              <c:symbol val="circle"/>
              <c:size val="7"/>
              <c:spPr>
                <a:solidFill>
                  <a:sysClr val="window" lastClr="FFFFFF">
                    <a:lumMod val="75000"/>
                  </a:sys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E6B2-4725-BA54-CDC3AB0B7751}"/>
              </c:ext>
            </c:extLst>
          </c:dPt>
          <c:dPt>
            <c:idx val="18"/>
            <c:marker>
              <c:symbol val="circle"/>
              <c:size val="5"/>
              <c:spPr>
                <a:solidFill>
                  <a:sysClr val="window" lastClr="FFFFFF">
                    <a:lumMod val="75000"/>
                  </a:sys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5-58AB-4EC6-B0AD-51026D1EA5D0}"/>
              </c:ext>
            </c:extLst>
          </c:dPt>
          <c:dLbls>
            <c:dLbl>
              <c:idx val="17"/>
              <c:layout>
                <c:manualLayout>
                  <c:x val="-5.2836740543494611E-2"/>
                  <c:y val="-2.644315604817681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ctr" rtl="0">
                      <a:defRPr sz="1000" b="0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Montserrat" pitchFamily="2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pPr>
                    <a:fld id="{AA703A1E-1996-4706-99D7-54BEBF52B2D0}" type="SERIESNAME">
                      <a:rPr lang="en-US" sz="100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 algn="ctr" rtl="0">
                        <a:defRPr sz="10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Montserrat" pitchFamily="2" charset="0"/>
                        </a:defRPr>
                      </a:pPr>
                      <a:t>[SERIES NAME]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 rtl="0">
                    <a:defRPr sz="10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Montserrat" pitchFamily="2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53006043296914"/>
                      <c:h val="3.302039432169514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E6B2-4725-BA54-CDC3AB0B77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 rtl="0">
                  <a:defRPr sz="1000" b="0" i="0" u="none" strike="noStrike" kern="1200" baseline="0">
                    <a:solidFill>
                      <a:srgbClr val="F49800"/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'Ark1'!$S$2:$S$26</c:f>
              <c:numCache>
                <c:formatCode>General</c:formatCode>
                <c:ptCount val="25"/>
                <c:pt idx="17" formatCode="####.000">
                  <c:v>290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58AB-4EC6-B0AD-51026D1EA5D0}"/>
            </c:ext>
          </c:extLst>
        </c:ser>
        <c:ser>
          <c:idx val="18"/>
          <c:order val="18"/>
          <c:tx>
            <c:strRef>
              <c:f>'Ark1'!$T$1</c:f>
              <c:strCache>
                <c:ptCount val="1"/>
                <c:pt idx="0">
                  <c:v>Service Speed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ysClr val="window" lastClr="FFFFFF">
                  <a:lumMod val="75000"/>
                </a:sysClr>
              </a:solidFill>
              <a:ln w="9525">
                <a:noFill/>
              </a:ln>
              <a:effectLst/>
            </c:spPr>
          </c:marker>
          <c:dPt>
            <c:idx val="18"/>
            <c:marker>
              <c:symbol val="circle"/>
              <c:size val="7"/>
              <c:spPr>
                <a:solidFill>
                  <a:sysClr val="window" lastClr="FFFFFF">
                    <a:lumMod val="75000"/>
                  </a:sys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E6B2-4725-BA54-CDC3AB0B7751}"/>
              </c:ext>
            </c:extLst>
          </c:dPt>
          <c:dLbls>
            <c:dLbl>
              <c:idx val="18"/>
              <c:layout>
                <c:manualLayout>
                  <c:x val="-7.1996385841991056E-2"/>
                  <c:y val="2.5233820351721691E-2"/>
                </c:manualLayout>
              </c:layout>
              <c:tx>
                <c:rich>
                  <a:bodyPr/>
                  <a:lstStyle/>
                  <a:p>
                    <a:fld id="{6FA2765E-0D91-4E24-B0F7-2AF9758E2407}" type="SERIESNAME">
                      <a:rPr lang="en-US" sz="100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[SERIES NAME]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E6B2-4725-BA54-CDC3AB0B7751}"/>
                </c:ext>
              </c:extLst>
            </c:dLbl>
            <c:dLbl>
              <c:idx val="19"/>
              <c:layout>
                <c:manualLayout>
                  <c:x val="-3.6697773889375097E-2"/>
                  <c:y val="5.3647355947046803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58AB-4EC6-B0AD-51026D1EA5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900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'Ark1'!$T$2:$T$26</c:f>
              <c:numCache>
                <c:formatCode>General</c:formatCode>
                <c:ptCount val="25"/>
                <c:pt idx="18" formatCode="####.000">
                  <c:v>295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58AB-4EC6-B0AD-51026D1EA5D0}"/>
            </c:ext>
          </c:extLst>
        </c:ser>
        <c:ser>
          <c:idx val="20"/>
          <c:order val="19"/>
          <c:tx>
            <c:strRef>
              <c:f>'Ark1'!$U$1</c:f>
              <c:strCache>
                <c:ptCount val="1"/>
                <c:pt idx="0">
                  <c:v>Dating/Social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65D3"/>
              </a:solidFill>
              <a:ln w="9525">
                <a:noFill/>
              </a:ln>
              <a:effectLst/>
            </c:spPr>
          </c:marker>
          <c:dPt>
            <c:idx val="19"/>
            <c:marker>
              <c:symbol val="circle"/>
              <c:size val="7"/>
              <c:spPr>
                <a:solidFill>
                  <a:srgbClr val="BFBFBF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8387-482E-B02C-03770AE46623}"/>
              </c:ext>
            </c:extLst>
          </c:dPt>
          <c:dPt>
            <c:idx val="20"/>
            <c:marker>
              <c:symbol val="circle"/>
              <c:size val="5"/>
              <c:spPr>
                <a:solidFill>
                  <a:sysClr val="window" lastClr="FFFFFF">
                    <a:lumMod val="75000"/>
                  </a:sysClr>
                </a:solidFill>
                <a:ln w="25400">
                  <a:solidFill>
                    <a:sysClr val="window" lastClr="FFFFFF">
                      <a:lumMod val="75000"/>
                    </a:sys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C-58AB-4EC6-B0AD-51026D1EA5D0}"/>
              </c:ext>
            </c:extLst>
          </c:dPt>
          <c:dLbls>
            <c:dLbl>
              <c:idx val="19"/>
              <c:layout>
                <c:manualLayout>
                  <c:x val="-0.16708955387271998"/>
                  <c:y val="-7.15910778857902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sz="1000" b="0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Montserrat" pitchFamily="2" charset="0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341711513317047"/>
                      <c:h val="4.39631630676919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8387-482E-B02C-03770AE466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sz="1000" b="0" i="0" u="none" strike="noStrike" kern="1200" baseline="0">
                    <a:solidFill>
                      <a:srgbClr val="F49800"/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'Ark1'!$U$2:$U$26</c:f>
              <c:numCache>
                <c:formatCode>General</c:formatCode>
                <c:ptCount val="25"/>
                <c:pt idx="19" formatCode="####.000">
                  <c:v>310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58AB-4EC6-B0AD-51026D1EA5D0}"/>
            </c:ext>
          </c:extLst>
        </c:ser>
        <c:ser>
          <c:idx val="5"/>
          <c:order val="20"/>
          <c:tx>
            <c:strRef>
              <c:f>'Ark1'!$V$1</c:f>
              <c:strCache>
                <c:ptCount val="1"/>
                <c:pt idx="0">
                  <c:v>Friendly/Approachable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BFBFBF"/>
              </a:solidFill>
              <a:ln w="9525">
                <a:noFill/>
              </a:ln>
              <a:effectLst/>
            </c:spPr>
          </c:marker>
          <c:dPt>
            <c:idx val="20"/>
            <c:marker>
              <c:symbol val="circle"/>
              <c:size val="7"/>
              <c:spPr>
                <a:solidFill>
                  <a:srgbClr val="BFBFBF"/>
                </a:solidFill>
                <a:ln w="9525">
                  <a:noFill/>
                </a:ln>
                <a:effectLst/>
              </c:spPr>
            </c:marker>
            <c:bubble3D val="0"/>
            <c:spPr>
              <a:ln w="381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E6B2-4725-BA54-CDC3AB0B7751}"/>
              </c:ext>
            </c:extLst>
          </c:dPt>
          <c:dLbls>
            <c:dLbl>
              <c:idx val="20"/>
              <c:layout>
                <c:manualLayout>
                  <c:x val="-6.0712016030742668E-3"/>
                  <c:y val="-1.7793479223981389E-3"/>
                </c:manualLayout>
              </c:layout>
              <c:tx>
                <c:rich>
                  <a:bodyPr/>
                  <a:lstStyle/>
                  <a:p>
                    <a:fld id="{EB9DA02E-91EC-4BC2-92A1-DE61B6D876E2}" type="SERIESNAM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[SERIES NAME]</a:t>
                    </a:fld>
                    <a:endParaRPr lang="en-GB"/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07610753350744"/>
                      <c:h val="6.012206109004704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E-E6B2-4725-BA54-CDC3AB0B77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'Ark1'!$V$2:$V$26</c:f>
              <c:numCache>
                <c:formatCode>General</c:formatCode>
                <c:ptCount val="25"/>
                <c:pt idx="20" formatCode="####.000">
                  <c:v>320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387-482E-B02C-03770AE46623}"/>
            </c:ext>
          </c:extLst>
        </c:ser>
        <c:ser>
          <c:idx val="21"/>
          <c:order val="21"/>
          <c:tx>
            <c:strRef>
              <c:f>'Ark1'!$W$1</c:f>
              <c:strCache>
                <c:ptCount val="1"/>
                <c:pt idx="0">
                  <c:v>Quick/Grab-and-Go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BFBFBF"/>
              </a:solidFill>
              <a:ln w="9525">
                <a:noFill/>
              </a:ln>
              <a:effectLst/>
            </c:spPr>
          </c:marker>
          <c:dLbls>
            <c:dLbl>
              <c:idx val="21"/>
              <c:layout>
                <c:manualLayout>
                  <c:x val="-6.1655051399720634E-3"/>
                  <c:y val="-9.5623647056363309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87-482E-B02C-03770AE466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7F7F7F"/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'Ark1'!$W$2:$W$26</c:f>
              <c:numCache>
                <c:formatCode>General</c:formatCode>
                <c:ptCount val="25"/>
                <c:pt idx="21" formatCode="####.000">
                  <c:v>335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387-482E-B02C-03770AE46623}"/>
            </c:ext>
          </c:extLst>
        </c:ser>
        <c:ser>
          <c:idx val="22"/>
          <c:order val="22"/>
          <c:tx>
            <c:strRef>
              <c:f>'Ark1'!$X$1</c:f>
              <c:strCache>
                <c:ptCount val="1"/>
                <c:pt idx="0">
                  <c:v>Delivery App Integration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dPt>
            <c:idx val="22"/>
            <c:marker>
              <c:symbol val="circle"/>
              <c:size val="7"/>
              <c:spPr>
                <a:solidFill>
                  <a:srgbClr val="BFBFBF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8387-482E-B02C-03770AE466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7F7F7F"/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'Ark1'!$X$2:$X$26</c:f>
              <c:numCache>
                <c:formatCode>General</c:formatCode>
                <c:ptCount val="25"/>
                <c:pt idx="22" formatCode="####.000">
                  <c:v>350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387-482E-B02C-03770AE46623}"/>
            </c:ext>
          </c:extLst>
        </c:ser>
        <c:ser>
          <c:idx val="23"/>
          <c:order val="23"/>
          <c:tx>
            <c:strRef>
              <c:f>'Ark1'!$Y$1</c:f>
              <c:strCache>
                <c:ptCount val="1"/>
                <c:pt idx="0">
                  <c:v>Value for Money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BFBFBF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7F7F7F"/>
                    </a:solidFill>
                    <a:latin typeface="Montserrat (Headings)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'Ark1'!$A$2:$A$26</c:f>
              <c:numCache>
                <c:formatCode>####.000</c:formatCode>
                <c:ptCount val="25"/>
                <c:pt idx="0">
                  <c:v>470</c:v>
                </c:pt>
                <c:pt idx="1">
                  <c:v>510</c:v>
                </c:pt>
                <c:pt idx="2">
                  <c:v>450</c:v>
                </c:pt>
                <c:pt idx="3">
                  <c:v>560</c:v>
                </c:pt>
                <c:pt idx="4">
                  <c:v>370</c:v>
                </c:pt>
                <c:pt idx="5">
                  <c:v>410</c:v>
                </c:pt>
                <c:pt idx="6">
                  <c:v>600</c:v>
                </c:pt>
                <c:pt idx="7">
                  <c:v>340</c:v>
                </c:pt>
                <c:pt idx="8">
                  <c:v>570</c:v>
                </c:pt>
                <c:pt idx="9">
                  <c:v>540</c:v>
                </c:pt>
                <c:pt idx="10">
                  <c:v>360</c:v>
                </c:pt>
                <c:pt idx="11">
                  <c:v>530</c:v>
                </c:pt>
                <c:pt idx="12">
                  <c:v>510</c:v>
                </c:pt>
                <c:pt idx="13">
                  <c:v>590</c:v>
                </c:pt>
                <c:pt idx="14">
                  <c:v>550</c:v>
                </c:pt>
                <c:pt idx="15">
                  <c:v>460</c:v>
                </c:pt>
                <c:pt idx="16">
                  <c:v>420</c:v>
                </c:pt>
                <c:pt idx="17">
                  <c:v>520</c:v>
                </c:pt>
                <c:pt idx="18">
                  <c:v>485</c:v>
                </c:pt>
                <c:pt idx="19">
                  <c:v>480</c:v>
                </c:pt>
                <c:pt idx="20">
                  <c:v>490</c:v>
                </c:pt>
                <c:pt idx="21">
                  <c:v>470</c:v>
                </c:pt>
                <c:pt idx="22">
                  <c:v>440</c:v>
                </c:pt>
                <c:pt idx="23">
                  <c:v>390</c:v>
                </c:pt>
                <c:pt idx="24">
                  <c:v>380</c:v>
                </c:pt>
              </c:numCache>
            </c:numRef>
          </c:xVal>
          <c:yVal>
            <c:numRef>
              <c:f>'Ark1'!$Y$2:$Y$26</c:f>
              <c:numCache>
                <c:formatCode>General</c:formatCode>
                <c:ptCount val="25"/>
                <c:pt idx="23" formatCode="####.000">
                  <c:v>360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387-482E-B02C-03770AE46623}"/>
            </c:ext>
          </c:extLst>
        </c:ser>
        <c:ser>
          <c:idx val="24"/>
          <c:order val="24"/>
          <c:tx>
            <c:strRef>
              <c:f>'Ark1'!$Z$1</c:f>
              <c:strCache>
                <c:ptCount val="1"/>
                <c:pt idx="0">
                  <c:v>Attractive Promotions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BFBFBF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8.8143040291651219E-3"/>
                  <c:y val="-9.5623647056363309E-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387-482E-B02C-03770AE466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7F7F7F"/>
                    </a:solidFill>
                    <a:latin typeface="Montserrat" pitchFamily="2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'Ark1'!$A$26</c:f>
              <c:numCache>
                <c:formatCode>####.000</c:formatCode>
                <c:ptCount val="1"/>
                <c:pt idx="0">
                  <c:v>380</c:v>
                </c:pt>
              </c:numCache>
            </c:numRef>
          </c:xVal>
          <c:yVal>
            <c:numRef>
              <c:f>'Ark1'!$Z$26</c:f>
              <c:numCache>
                <c:formatCode>####.000</c:formatCode>
                <c:ptCount val="1"/>
                <c:pt idx="0">
                  <c:v>380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8387-482E-B02C-03770AE4662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-457536624"/>
        <c:axId val="-457534448"/>
      </c:scatterChart>
      <c:valAx>
        <c:axId val="-457536624"/>
        <c:scaling>
          <c:orientation val="minMax"/>
          <c:max val="630"/>
          <c:min val="310"/>
        </c:scaling>
        <c:delete val="1"/>
        <c:axPos val="b"/>
        <c:numFmt formatCode="0%" sourceLinked="0"/>
        <c:majorTickMark val="out"/>
        <c:minorTickMark val="none"/>
        <c:tickLblPos val="nextTo"/>
        <c:crossAx val="-457534448"/>
        <c:crosses val="autoZero"/>
        <c:crossBetween val="midCat"/>
      </c:valAx>
      <c:valAx>
        <c:axId val="-457534448"/>
        <c:scaling>
          <c:orientation val="minMax"/>
          <c:max val="390"/>
          <c:min val="210"/>
        </c:scaling>
        <c:delete val="1"/>
        <c:axPos val="l"/>
        <c:numFmt formatCode="0%" sourceLinked="0"/>
        <c:majorTickMark val="out"/>
        <c:minorTickMark val="none"/>
        <c:tickLblPos val="nextTo"/>
        <c:crossAx val="-45753662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12700">
      <a:solidFill>
        <a:srgbClr val="535353"/>
      </a:solidFill>
    </a:ln>
    <a:effectLst/>
  </c:spPr>
  <c:txPr>
    <a:bodyPr/>
    <a:lstStyle/>
    <a:p>
      <a:pPr>
        <a:defRPr sz="900">
          <a:latin typeface="+mj-lt"/>
          <a:ea typeface="Arial Unicode MS" panose="020B0604020202020204" pitchFamily="34" charset="-128"/>
          <a:cs typeface="Arial Unicode MS" panose="020B0604020202020204" pitchFamily="34" charset="-128"/>
        </a:defRPr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41257833482542522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9500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E95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5F-4532-8F69-7D648E1C5D24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Sheet1!$A$2:$A$19</c:f>
              <c:numCache>
                <c:formatCode>General</c:formatCode>
                <c:ptCount val="18"/>
              </c:numCache>
            </c:numRef>
          </c:cat>
          <c:val>
            <c:numRef>
              <c:f>Sheet1!$B$2:$B$19</c:f>
              <c:numCache>
                <c:formatCode>0.00%</c:formatCode>
                <c:ptCount val="18"/>
                <c:pt idx="0">
                  <c:v>0.48</c:v>
                </c:pt>
                <c:pt idx="1">
                  <c:v>0.52</c:v>
                </c:pt>
                <c:pt idx="2">
                  <c:v>0.55000000000000004</c:v>
                </c:pt>
                <c:pt idx="3">
                  <c:v>0.57999999999999996</c:v>
                </c:pt>
                <c:pt idx="4">
                  <c:v>0.6</c:v>
                </c:pt>
                <c:pt idx="5">
                  <c:v>0.62</c:v>
                </c:pt>
                <c:pt idx="6">
                  <c:v>0.64</c:v>
                </c:pt>
                <c:pt idx="7">
                  <c:v>0.66</c:v>
                </c:pt>
                <c:pt idx="8">
                  <c:v>0.68</c:v>
                </c:pt>
                <c:pt idx="9">
                  <c:v>0.7</c:v>
                </c:pt>
                <c:pt idx="10">
                  <c:v>0.71</c:v>
                </c:pt>
                <c:pt idx="11">
                  <c:v>0.72</c:v>
                </c:pt>
                <c:pt idx="12">
                  <c:v>0.73</c:v>
                </c:pt>
                <c:pt idx="13">
                  <c:v>0.76</c:v>
                </c:pt>
                <c:pt idx="14">
                  <c:v>0.8</c:v>
                </c:pt>
                <c:pt idx="15">
                  <c:v>0.82</c:v>
                </c:pt>
                <c:pt idx="16">
                  <c:v>0.84</c:v>
                </c:pt>
                <c:pt idx="17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7C-4A9D-864C-6A3E9DB70B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axId val="706070367"/>
        <c:axId val="706070847"/>
      </c:barChart>
      <c:catAx>
        <c:axId val="7060703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41257833482542522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2BDF9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12BDF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E78-46D0-BBCC-F06A69E39A34}"/>
              </c:ext>
            </c:extLst>
          </c:dPt>
          <c:dLbls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12BDF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6-FE78-46D0-BBCC-F06A69E39A34}"/>
                </c:ext>
              </c:extLst>
            </c:dLbl>
            <c:dLbl>
              <c:idx val="3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12BDF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FE78-46D0-BBCC-F06A69E39A34}"/>
                </c:ext>
              </c:extLst>
            </c:dLbl>
            <c:dLbl>
              <c:idx val="4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12BDF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FE78-46D0-BBCC-F06A69E39A34}"/>
                </c:ext>
              </c:extLst>
            </c:dLbl>
            <c:dLbl>
              <c:idx val="5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12BDF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FE78-46D0-BBCC-F06A69E39A3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0.00%</c:formatCode>
                <c:ptCount val="8"/>
                <c:pt idx="0">
                  <c:v>0.38</c:v>
                </c:pt>
                <c:pt idx="1">
                  <c:v>0.52</c:v>
                </c:pt>
                <c:pt idx="2">
                  <c:v>0.74</c:v>
                </c:pt>
                <c:pt idx="3">
                  <c:v>0.75</c:v>
                </c:pt>
                <c:pt idx="4">
                  <c:v>0.68</c:v>
                </c:pt>
                <c:pt idx="5">
                  <c:v>0.72</c:v>
                </c:pt>
                <c:pt idx="6">
                  <c:v>0.79</c:v>
                </c:pt>
                <c:pt idx="7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78-46D0-BBCC-F06A69E39A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axId val="706070367"/>
        <c:axId val="706070847"/>
      </c:barChart>
      <c:catAx>
        <c:axId val="7060703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41257833482542522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65D3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65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19-4A98-B639-F9CCC48BA587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0.00%</c:formatCode>
                <c:ptCount val="8"/>
                <c:pt idx="0">
                  <c:v>0.52</c:v>
                </c:pt>
                <c:pt idx="1">
                  <c:v>0.62</c:v>
                </c:pt>
                <c:pt idx="2">
                  <c:v>0.68</c:v>
                </c:pt>
                <c:pt idx="3">
                  <c:v>0.7</c:v>
                </c:pt>
                <c:pt idx="4">
                  <c:v>0.45</c:v>
                </c:pt>
                <c:pt idx="5">
                  <c:v>0.57999999999999996</c:v>
                </c:pt>
                <c:pt idx="6">
                  <c:v>0.85</c:v>
                </c:pt>
                <c:pt idx="7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19-4A98-B639-F9CCC48BA5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axId val="706070367"/>
        <c:axId val="706070847"/>
      </c:barChart>
      <c:catAx>
        <c:axId val="7060703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41257833482542522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C7A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2C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3AC-4225-940E-2600EF050CEE}"/>
              </c:ext>
            </c:extLst>
          </c:dPt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2C7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53AC-4225-940E-2600EF050CEE}"/>
                </c:ext>
              </c:extLst>
            </c:dLbl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non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2C7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53AC-4225-940E-2600EF050CE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</c:numCache>
            </c:numRef>
          </c:cat>
          <c:val>
            <c:numRef>
              <c:f>Sheet1!$B$2:$B$9</c:f>
              <c:numCache>
                <c:formatCode>0.00%</c:formatCode>
                <c:ptCount val="8"/>
                <c:pt idx="0">
                  <c:v>0.68</c:v>
                </c:pt>
                <c:pt idx="1">
                  <c:v>0.72</c:v>
                </c:pt>
                <c:pt idx="2">
                  <c:v>0.55000000000000004</c:v>
                </c:pt>
                <c:pt idx="3">
                  <c:v>0.57999999999999996</c:v>
                </c:pt>
                <c:pt idx="4">
                  <c:v>0.28000000000000003</c:v>
                </c:pt>
                <c:pt idx="5">
                  <c:v>0.42</c:v>
                </c:pt>
                <c:pt idx="6">
                  <c:v>0.88</c:v>
                </c:pt>
                <c:pt idx="7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AC-4225-940E-2600EF050C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axId val="706070367"/>
        <c:axId val="706070847"/>
      </c:barChart>
      <c:catAx>
        <c:axId val="7060703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5268144137274291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C9F3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Da Nang</c:v>
                </c:pt>
                <c:pt idx="1">
                  <c:v>Hanoi</c:v>
                </c:pt>
                <c:pt idx="2">
                  <c:v>HCMC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0.24</c:v>
                </c:pt>
                <c:pt idx="1">
                  <c:v>0.3</c:v>
                </c:pt>
                <c:pt idx="2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10-41B1-B08D-F5E07D4BDF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axId val="706070367"/>
        <c:axId val="706070847"/>
      </c:barChart>
      <c:catAx>
        <c:axId val="70607036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5268144137274291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950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Da Nang</c:v>
                </c:pt>
                <c:pt idx="1">
                  <c:v>Hanoi</c:v>
                </c:pt>
                <c:pt idx="2">
                  <c:v>HCMC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0.24</c:v>
                </c:pt>
                <c:pt idx="1">
                  <c:v>0.17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F7-44DF-92A9-698C972A4A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axId val="706070367"/>
        <c:axId val="706070847"/>
      </c:barChart>
      <c:catAx>
        <c:axId val="70607036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5268144137274291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950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Da Nang</c:v>
                </c:pt>
                <c:pt idx="1">
                  <c:v>Hanoi</c:v>
                </c:pt>
                <c:pt idx="2">
                  <c:v>HCMC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0.22</c:v>
                </c:pt>
                <c:pt idx="1">
                  <c:v>0.28000000000000003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67-4DD1-B474-87EE1DAF83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axId val="706070367"/>
        <c:axId val="706070847"/>
      </c:barChart>
      <c:catAx>
        <c:axId val="70607036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E95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5C-4FFC-A318-5851E2473382}"/>
              </c:ext>
            </c:extLst>
          </c:dPt>
          <c:dPt>
            <c:idx val="1"/>
            <c:bubble3D val="0"/>
            <c:spPr>
              <a:solidFill>
                <a:srgbClr val="3C9F3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05C-4FFC-A318-5851E2473382}"/>
              </c:ext>
            </c:extLst>
          </c:dPt>
          <c:dPt>
            <c:idx val="2"/>
            <c:bubble3D val="0"/>
            <c:spPr>
              <a:solidFill>
                <a:srgbClr val="0065D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05C-4FFC-A318-5851E2473382}"/>
              </c:ext>
            </c:extLst>
          </c:dPt>
          <c:dPt>
            <c:idx val="3"/>
            <c:bubble3D val="0"/>
            <c:spPr>
              <a:solidFill>
                <a:srgbClr val="FDCC0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05C-4FFC-A318-5851E2473382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</c:v>
                </c:pt>
                <c:pt idx="1">
                  <c:v>28</c:v>
                </c:pt>
                <c:pt idx="2">
                  <c:v>18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5C-4FFC-A318-5851E2473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0"/>
          <c:w val="0.5268144137274291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C9F3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non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Da Nang</c:v>
                </c:pt>
                <c:pt idx="1">
                  <c:v>Hanoi</c:v>
                </c:pt>
                <c:pt idx="2">
                  <c:v>HCMC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0.3</c:v>
                </c:pt>
                <c:pt idx="1">
                  <c:v>0.25</c:v>
                </c:pt>
                <c:pt idx="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3E-4A1E-B3EC-4DF0079239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0"/>
        <c:axId val="706070367"/>
        <c:axId val="706070847"/>
      </c:barChart>
      <c:catAx>
        <c:axId val="70607036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63062697234308E-2"/>
          <c:y val="3.8830590500153014E-2"/>
          <c:w val="0.86073248883294029"/>
          <c:h val="0.922338818999693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272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272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A0A-4194-8983-F75130C8233A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5.8000000000000003E-2</c:v>
                </c:pt>
                <c:pt idx="1">
                  <c:v>6.0999999999999999E-2</c:v>
                </c:pt>
                <c:pt idx="2">
                  <c:v>0.151</c:v>
                </c:pt>
                <c:pt idx="3">
                  <c:v>0.30399999999999999</c:v>
                </c:pt>
                <c:pt idx="4">
                  <c:v>0.42599999999999999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0A-4194-8983-F75130C8233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13"/>
        <c:axId val="706070367"/>
        <c:axId val="706070847"/>
      </c:barChart>
      <c:catAx>
        <c:axId val="7060703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78006241454778E-2"/>
          <c:y val="3.5703601531585943E-2"/>
          <c:w val="0.86073248883294029"/>
          <c:h val="0.922338818999693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272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272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82F-4D0E-821E-67ED8D98BC8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53535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5.0000000000000001E-3</c:v>
                </c:pt>
                <c:pt idx="1">
                  <c:v>1.7000000000000001E-2</c:v>
                </c:pt>
                <c:pt idx="2">
                  <c:v>0.126</c:v>
                </c:pt>
                <c:pt idx="3">
                  <c:v>0.4</c:v>
                </c:pt>
                <c:pt idx="4">
                  <c:v>0.45200000000000001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2F-4D0E-821E-67ED8D98BC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13"/>
        <c:axId val="706070367"/>
        <c:axId val="706070847"/>
      </c:barChart>
      <c:catAx>
        <c:axId val="70607036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06070847"/>
        <c:crosses val="autoZero"/>
        <c:auto val="1"/>
        <c:lblAlgn val="ctr"/>
        <c:lblOffset val="100"/>
        <c:noMultiLvlLbl val="0"/>
      </c:catAx>
      <c:valAx>
        <c:axId val="70607084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70607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0.31</c:v>
                </c:pt>
                <c:pt idx="1">
                  <c:v>2.5000000000000022E-2</c:v>
                </c:pt>
                <c:pt idx="2">
                  <c:v>3.999999999999998E-2</c:v>
                </c:pt>
                <c:pt idx="3">
                  <c:v>0.15999999999999998</c:v>
                </c:pt>
                <c:pt idx="4">
                  <c:v>0.29000000000000004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84-4CED-9106-5783D16603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3C5C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B22A2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C84-4CED-9106-5783D1660334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non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8-DC84-4CED-9106-5783D16603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Sheet1!$C$2:$C$6</c:f>
              <c:numCache>
                <c:formatCode>###0%</c:formatCode>
                <c:ptCount val="5"/>
                <c:pt idx="0">
                  <c:v>0.38</c:v>
                </c:pt>
                <c:pt idx="1">
                  <c:v>0.95</c:v>
                </c:pt>
                <c:pt idx="2">
                  <c:v>0.92</c:v>
                </c:pt>
                <c:pt idx="3">
                  <c:v>0.68</c:v>
                </c:pt>
                <c:pt idx="4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84-4CED-9106-5783D16603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0.31</c:v>
                </c:pt>
                <c:pt idx="1">
                  <c:v>2.5000000000000022E-2</c:v>
                </c:pt>
                <c:pt idx="2">
                  <c:v>3.999999999999998E-2</c:v>
                </c:pt>
                <c:pt idx="3">
                  <c:v>0.15999999999999998</c:v>
                </c:pt>
                <c:pt idx="4">
                  <c:v>0.29000000000000004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84-4CED-9106-5783D16603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359461824"/>
        <c:axId val="1359429728"/>
      </c:barChart>
      <c:catAx>
        <c:axId val="135946182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359429728"/>
        <c:crosses val="autoZero"/>
        <c:auto val="1"/>
        <c:lblAlgn val="ctr"/>
        <c:lblOffset val="100"/>
        <c:noMultiLvlLbl val="0"/>
      </c:catAx>
      <c:valAx>
        <c:axId val="135942972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5946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0.39</c:v>
                </c:pt>
                <c:pt idx="1">
                  <c:v>0.06</c:v>
                </c:pt>
                <c:pt idx="2">
                  <c:v>9.9999999999999978E-2</c:v>
                </c:pt>
                <c:pt idx="3">
                  <c:v>0.24</c:v>
                </c:pt>
                <c:pt idx="4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B2-4C87-9389-F9F46376EC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6B2-4C87-9389-F9F46376ECB8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non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A6B2-4C87-9389-F9F46376EC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Sheet1!$C$2:$C$6</c:f>
              <c:numCache>
                <c:formatCode>###0%</c:formatCode>
                <c:ptCount val="5"/>
                <c:pt idx="0">
                  <c:v>0.22</c:v>
                </c:pt>
                <c:pt idx="1">
                  <c:v>0.88</c:v>
                </c:pt>
                <c:pt idx="2">
                  <c:v>0.8</c:v>
                </c:pt>
                <c:pt idx="3">
                  <c:v>0.52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B2-4C87-9389-F9F46376EC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0.39</c:v>
                </c:pt>
                <c:pt idx="1">
                  <c:v>0.06</c:v>
                </c:pt>
                <c:pt idx="2">
                  <c:v>9.9999999999999978E-2</c:v>
                </c:pt>
                <c:pt idx="3">
                  <c:v>0.24</c:v>
                </c:pt>
                <c:pt idx="4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B2-4C87-9389-F9F46376EC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359461824"/>
        <c:axId val="1359429728"/>
      </c:barChart>
      <c:catAx>
        <c:axId val="135946182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359429728"/>
        <c:crosses val="autoZero"/>
        <c:auto val="1"/>
        <c:lblAlgn val="ctr"/>
        <c:lblOffset val="100"/>
        <c:noMultiLvlLbl val="0"/>
      </c:catAx>
      <c:valAx>
        <c:axId val="135942972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5946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0.44500000000000001</c:v>
                </c:pt>
                <c:pt idx="1">
                  <c:v>0.12</c:v>
                </c:pt>
                <c:pt idx="2">
                  <c:v>0.14000000000000001</c:v>
                </c:pt>
                <c:pt idx="3">
                  <c:v>0.3</c:v>
                </c:pt>
                <c:pt idx="4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8C-49A1-BE81-9C9533158F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25F1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B8C-49A1-BE81-9C9533158F74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non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3B8C-49A1-BE81-9C9533158F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Sheet1!$C$2:$C$6</c:f>
              <c:numCache>
                <c:formatCode>###0%</c:formatCode>
                <c:ptCount val="5"/>
                <c:pt idx="0">
                  <c:v>0.11</c:v>
                </c:pt>
                <c:pt idx="1">
                  <c:v>0.76</c:v>
                </c:pt>
                <c:pt idx="2">
                  <c:v>0.72</c:v>
                </c:pt>
                <c:pt idx="3">
                  <c:v>0.4</c:v>
                </c:pt>
                <c:pt idx="4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8C-49A1-BE81-9C9533158F7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0.44500000000000001</c:v>
                </c:pt>
                <c:pt idx="1">
                  <c:v>0.12</c:v>
                </c:pt>
                <c:pt idx="2">
                  <c:v>0.14000000000000001</c:v>
                </c:pt>
                <c:pt idx="3">
                  <c:v>0.3</c:v>
                </c:pt>
                <c:pt idx="4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8C-49A1-BE81-9C9533158F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359461824"/>
        <c:axId val="1359429728"/>
      </c:barChart>
      <c:catAx>
        <c:axId val="135946182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359429728"/>
        <c:crosses val="autoZero"/>
        <c:auto val="1"/>
        <c:lblAlgn val="ctr"/>
        <c:lblOffset val="100"/>
        <c:noMultiLvlLbl val="0"/>
      </c:catAx>
      <c:valAx>
        <c:axId val="135942972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5946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0.47</c:v>
                </c:pt>
                <c:pt idx="1">
                  <c:v>0.19</c:v>
                </c:pt>
                <c:pt idx="2">
                  <c:v>0.22999999999999998</c:v>
                </c:pt>
                <c:pt idx="3">
                  <c:v>0.38</c:v>
                </c:pt>
                <c:pt idx="4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93-4094-8DAA-A8E63A5E9E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DEECE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34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A93-4094-8DAA-A8E63A5E9E22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non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0A93-4094-8DAA-A8E63A5E9E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Sheet1!$C$2:$C$6</c:f>
              <c:numCache>
                <c:formatCode>###0%</c:formatCode>
                <c:ptCount val="5"/>
                <c:pt idx="0">
                  <c:v>0.06</c:v>
                </c:pt>
                <c:pt idx="1">
                  <c:v>0.62</c:v>
                </c:pt>
                <c:pt idx="2">
                  <c:v>0.54</c:v>
                </c:pt>
                <c:pt idx="3">
                  <c:v>0.24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93-4094-8DAA-A8E63A5E9E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TOM</c:v>
                </c:pt>
                <c:pt idx="1">
                  <c:v>BRAND TOTAL  AWARE</c:v>
                </c:pt>
                <c:pt idx="2">
                  <c:v>CONSIDERATION</c:v>
                </c:pt>
                <c:pt idx="3">
                  <c:v>TRIAL</c:v>
                </c:pt>
                <c:pt idx="4">
                  <c:v>P1Y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0.47</c:v>
                </c:pt>
                <c:pt idx="1">
                  <c:v>0.19</c:v>
                </c:pt>
                <c:pt idx="2">
                  <c:v>0.22999999999999998</c:v>
                </c:pt>
                <c:pt idx="3">
                  <c:v>0.38</c:v>
                </c:pt>
                <c:pt idx="4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93-4094-8DAA-A8E63A5E9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359461824"/>
        <c:axId val="1359429728"/>
      </c:barChart>
      <c:catAx>
        <c:axId val="1359461824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359429728"/>
        <c:crosses val="autoZero"/>
        <c:auto val="1"/>
        <c:lblAlgn val="ctr"/>
        <c:lblOffset val="100"/>
        <c:noMultiLvlLbl val="0"/>
      </c:catAx>
      <c:valAx>
        <c:axId val="135942972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35946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55CF52-9B8E-F429-8383-C8943F63DD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A2E99-2F5F-8B60-7495-76DCD0931D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ABDE-D669-A712-A237-279F2F8A57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0FA1F-49FA-46E3-ADBC-C359F962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33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E2C50-16DE-4DE2-888D-5A48DD157AC2}" type="datetimeFigureOut">
              <a:rPr lang="en-US" smtClean="0"/>
              <a:t>4/20/26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05519-17ED-41B7-B385-B3B30C31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0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805519-17ED-41B7-B385-B3B30C31B8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805519-17ED-41B7-B385-B3B30C31B8E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5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455C0-2B09-FFBC-19F2-BF76A8D1F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74E75-2264-0EA0-88CC-22B8CD4C5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9D808C-086A-9C9A-3B0D-161BC81D4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6194B-8C14-F532-63FC-4994E9002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541BE-71F2-47F6-A43D-8DD394D1D88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134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70E16-23FF-02D2-5FB0-C928227F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E1CA1A-9B92-1703-EF6C-B7FF13A86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DAD2B9-6C64-B486-ABB4-7E23807A2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C452B-33F3-8D28-42E0-A8E64F85A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541BE-71F2-47F6-A43D-8DD394D1D88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217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E5350-C7E5-7E08-48D8-E2FACAE09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068852-4E05-B803-3CF2-59DB9FE2A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999C1-D2A0-F3F8-1CFD-B3A675EC5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41661-176B-397A-2C84-0695464B6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541BE-71F2-47F6-A43D-8DD394D1D88F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330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13" Type="http://schemas.openxmlformats.org/officeDocument/2006/relationships/image" Target="../media/image38.tiff"/><Relationship Id="rId3" Type="http://schemas.openxmlformats.org/officeDocument/2006/relationships/image" Target="../media/image28.png"/><Relationship Id="rId7" Type="http://schemas.openxmlformats.org/officeDocument/2006/relationships/image" Target="../media/image32.tiff"/><Relationship Id="rId12" Type="http://schemas.openxmlformats.org/officeDocument/2006/relationships/image" Target="../media/image37.tif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tiff"/><Relationship Id="rId11" Type="http://schemas.openxmlformats.org/officeDocument/2006/relationships/image" Target="../media/image36.tiff"/><Relationship Id="rId5" Type="http://schemas.openxmlformats.org/officeDocument/2006/relationships/image" Target="../media/image29.png"/><Relationship Id="rId10" Type="http://schemas.openxmlformats.org/officeDocument/2006/relationships/image" Target="../media/image35.tiff"/><Relationship Id="rId4" Type="http://schemas.microsoft.com/office/2007/relationships/hdphoto" Target="../media/hdphoto1.wdp"/><Relationship Id="rId9" Type="http://schemas.openxmlformats.org/officeDocument/2006/relationships/image" Target="../media/image34.tiff"/><Relationship Id="rId1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13" Type="http://schemas.openxmlformats.org/officeDocument/2006/relationships/image" Target="../media/image51.tiff"/><Relationship Id="rId18" Type="http://schemas.openxmlformats.org/officeDocument/2006/relationships/image" Target="../media/image56.tiff"/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12" Type="http://schemas.openxmlformats.org/officeDocument/2006/relationships/image" Target="../media/image50.tiff"/><Relationship Id="rId17" Type="http://schemas.openxmlformats.org/officeDocument/2006/relationships/image" Target="../media/image55.tiff"/><Relationship Id="rId2" Type="http://schemas.openxmlformats.org/officeDocument/2006/relationships/image" Target="../media/image40.tiff"/><Relationship Id="rId16" Type="http://schemas.openxmlformats.org/officeDocument/2006/relationships/image" Target="../media/image54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tiff"/><Relationship Id="rId11" Type="http://schemas.openxmlformats.org/officeDocument/2006/relationships/image" Target="../media/image49.tiff"/><Relationship Id="rId5" Type="http://schemas.openxmlformats.org/officeDocument/2006/relationships/image" Target="../media/image43.tiff"/><Relationship Id="rId15" Type="http://schemas.openxmlformats.org/officeDocument/2006/relationships/image" Target="../media/image53.tiff"/><Relationship Id="rId10" Type="http://schemas.openxmlformats.org/officeDocument/2006/relationships/image" Target="../media/image48.tiff"/><Relationship Id="rId4" Type="http://schemas.openxmlformats.org/officeDocument/2006/relationships/image" Target="../media/image42.tiff"/><Relationship Id="rId9" Type="http://schemas.openxmlformats.org/officeDocument/2006/relationships/image" Target="../media/image47.tiff"/><Relationship Id="rId14" Type="http://schemas.openxmlformats.org/officeDocument/2006/relationships/image" Target="../media/image52.tif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9ED4FD-6B5D-A84D-B550-40C94075A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7A10528-629D-D84B-BA23-F82C2754D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4ECC78-7A05-C442-BFDA-D6BEFB39B432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17C0F4-CF5A-8D41-832A-3B84DC8AF5ED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6492FC6-33AD-DC4A-8C3A-888793E4C6A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‹#›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00668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4ECC78-7A05-C442-BFDA-D6BEFB39B432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17C0F4-CF5A-8D41-832A-3B84DC8AF5ED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6492FC6-33AD-DC4A-8C3A-888793E4C6A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‹#›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38799C4-44F1-3FF7-79CF-0DADD0851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500624-F011-D936-6A84-AE148CC6AB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583" y="1801630"/>
            <a:ext cx="6032634" cy="4392512"/>
          </a:xfrm>
          <a:prstGeom prst="rect">
            <a:avLst/>
          </a:prstGeom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9DF10AF0-AE33-8D67-5DAE-8E6304280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D6F70B4-2951-9893-06F3-3929E31A6215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15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D3DEEF-57AB-B854-3AD8-A9FB7C400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6991" y="1874954"/>
            <a:ext cx="9311268" cy="450044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4ECC78-7A05-C442-BFDA-D6BEFB39B432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17C0F4-CF5A-8D41-832A-3B84DC8AF5ED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6492FC6-33AD-DC4A-8C3A-888793E4C6A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‹#›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38799C4-44F1-3FF7-79CF-0DADD0851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9DF10AF0-AE33-8D67-5DAE-8E6304280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82E59FA-3839-310B-F361-FBDE8613EBBE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681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212E93-53D9-8D6B-9224-4402797B198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07D207F2-B48E-09DB-136A-6F256CCEB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676E5F2-3132-315D-7C73-B76972B74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D6B16E-3420-6D6E-E86E-2626AAE4B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359" y="1980284"/>
            <a:ext cx="5148857" cy="35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63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212E93-53D9-8D6B-9224-4402797B198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EEC6D104-0A78-C5B0-37D4-0EA3ED4B7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111" y="1876758"/>
            <a:ext cx="6032055" cy="3920836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07D207F2-B48E-09DB-136A-6F256CCEB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676E5F2-3132-315D-7C73-B76972B74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58563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212E93-53D9-8D6B-9224-4402797B198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07D207F2-B48E-09DB-136A-6F256CCEB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676E5F2-3132-315D-7C73-B76972B74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9A106-7C4F-25F3-3070-820483FA4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563" y="1815401"/>
            <a:ext cx="7207212" cy="321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55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212E93-53D9-8D6B-9224-4402797B198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07D207F2-B48E-09DB-136A-6F256CCEB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676E5F2-3132-315D-7C73-B76972B74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1787A-1726-5236-7ABE-1A9189E4A1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90313" y="1939502"/>
            <a:ext cx="6809951" cy="416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26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212E93-53D9-8D6B-9224-4402797B198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07D207F2-B48E-09DB-136A-6F256CCEB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676E5F2-3132-315D-7C73-B76972B74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C6678-A791-B3CA-005D-3B10047A2C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420" y="2192542"/>
            <a:ext cx="7288871" cy="36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91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4ECC78-7A05-C442-BFDA-D6BEFB39B432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17C0F4-CF5A-8D41-832A-3B84DC8AF5ED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6492FC6-33AD-DC4A-8C3A-888793E4C6A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‹#›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36F86D48-F49D-F9C1-5ACC-9B85938142DE}"/>
              </a:ext>
            </a:extLst>
          </p:cNvPr>
          <p:cNvSpPr txBox="1"/>
          <p:nvPr userDrawn="1"/>
        </p:nvSpPr>
        <p:spPr>
          <a:xfrm>
            <a:off x="649357" y="1058766"/>
            <a:ext cx="7161178" cy="904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8000" b="1" spc="-150" dirty="0">
                <a:solidFill>
                  <a:srgbClr val="F36521"/>
                </a:solidFill>
                <a:latin typeface="Montserrat" pitchFamily="2" charset="0"/>
              </a:rPr>
              <a:t>EXPLORE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21EB96-0437-D48D-5F7B-4847B436EBD7}"/>
              </a:ext>
            </a:extLst>
          </p:cNvPr>
          <p:cNvCxnSpPr>
            <a:cxnSpLocks/>
          </p:cNvCxnSpPr>
          <p:nvPr userDrawn="1"/>
        </p:nvCxnSpPr>
        <p:spPr>
          <a:xfrm flipH="1">
            <a:off x="685215" y="1787123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0">
            <a:extLst>
              <a:ext uri="{FF2B5EF4-FFF2-40B4-BE49-F238E27FC236}">
                <a16:creationId xmlns:a16="http://schemas.microsoft.com/office/drawing/2014/main" id="{C20A493F-D9B7-D998-1D87-57451DC02BA8}"/>
              </a:ext>
            </a:extLst>
          </p:cNvPr>
          <p:cNvSpPr txBox="1"/>
          <p:nvPr userDrawn="1"/>
        </p:nvSpPr>
        <p:spPr>
          <a:xfrm>
            <a:off x="7347074" y="1913191"/>
            <a:ext cx="1235034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b="1" spc="-150" dirty="0">
                <a:latin typeface="Montserrat" pitchFamily="2" charset="0"/>
              </a:rPr>
              <a:t>Contact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78137F-6685-A6B5-6A7C-139B857D0413}"/>
              </a:ext>
            </a:extLst>
          </p:cNvPr>
          <p:cNvCxnSpPr/>
          <p:nvPr userDrawn="1"/>
        </p:nvCxnSpPr>
        <p:spPr>
          <a:xfrm>
            <a:off x="8752114" y="1726382"/>
            <a:ext cx="0" cy="42469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082898F-4E43-513D-543C-F8531F4DE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122" y="4904649"/>
            <a:ext cx="226318" cy="226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1AE37A-B050-3F14-781B-DDA16EC79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44" y="5196887"/>
            <a:ext cx="235196" cy="1777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FA665-4AE5-0BBF-C39E-3CEA4340E8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121" y="5440603"/>
            <a:ext cx="237989" cy="237989"/>
          </a:xfrm>
          <a:prstGeom prst="rect">
            <a:avLst/>
          </a:prstGeom>
        </p:spPr>
      </p:pic>
      <p:sp>
        <p:nvSpPr>
          <p:cNvPr id="15" name="Google Shape;324;p33">
            <a:extLst>
              <a:ext uri="{FF2B5EF4-FFF2-40B4-BE49-F238E27FC236}">
                <a16:creationId xmlns:a16="http://schemas.microsoft.com/office/drawing/2014/main" id="{265E08DA-43E6-8973-90B3-FFFA88D4A2F5}"/>
              </a:ext>
            </a:extLst>
          </p:cNvPr>
          <p:cNvSpPr txBox="1"/>
          <p:nvPr userDrawn="1"/>
        </p:nvSpPr>
        <p:spPr>
          <a:xfrm>
            <a:off x="9160110" y="4862922"/>
            <a:ext cx="1910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000"/>
              <a:defRPr/>
            </a:pPr>
            <a:r>
              <a:rPr lang="en-US" sz="900" kern="0" dirty="0">
                <a:latin typeface="Montserrat" pitchFamily="2" charset="0"/>
                <a:ea typeface="Montserrat"/>
                <a:cs typeface="Montserrat"/>
                <a:sym typeface="Montserrat"/>
              </a:rPr>
              <a:t>https://insightasia.com</a:t>
            </a:r>
            <a:endParaRPr kumimoji="0" lang="en-US" sz="9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324;p33">
            <a:extLst>
              <a:ext uri="{FF2B5EF4-FFF2-40B4-BE49-F238E27FC236}">
                <a16:creationId xmlns:a16="http://schemas.microsoft.com/office/drawing/2014/main" id="{13D90739-64E1-64E9-29E3-5CF5CC910937}"/>
              </a:ext>
            </a:extLst>
          </p:cNvPr>
          <p:cNvSpPr txBox="1"/>
          <p:nvPr userDrawn="1"/>
        </p:nvSpPr>
        <p:spPr>
          <a:xfrm>
            <a:off x="9160110" y="5120097"/>
            <a:ext cx="1910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000"/>
              <a:defRPr/>
            </a:pPr>
            <a:r>
              <a:rPr lang="en-US" sz="900" kern="0" dirty="0">
                <a:latin typeface="Montserrat" pitchFamily="2" charset="0"/>
                <a:ea typeface="Montserrat"/>
                <a:cs typeface="Montserrat"/>
                <a:sym typeface="Montserrat"/>
              </a:rPr>
              <a:t>vietnam@insightasia.com</a:t>
            </a:r>
            <a:endParaRPr kumimoji="0" lang="en-US" sz="9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324;p33">
            <a:extLst>
              <a:ext uri="{FF2B5EF4-FFF2-40B4-BE49-F238E27FC236}">
                <a16:creationId xmlns:a16="http://schemas.microsoft.com/office/drawing/2014/main" id="{4BEC64C0-83DC-C96A-A0D4-23BBAE2F1334}"/>
              </a:ext>
            </a:extLst>
          </p:cNvPr>
          <p:cNvSpPr txBox="1"/>
          <p:nvPr userDrawn="1"/>
        </p:nvSpPr>
        <p:spPr>
          <a:xfrm>
            <a:off x="9160110" y="5391560"/>
            <a:ext cx="1910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000"/>
              <a:defRPr/>
            </a:pPr>
            <a:r>
              <a:rPr lang="en-US" sz="900" kern="0" dirty="0">
                <a:latin typeface="Montserrat" pitchFamily="2" charset="0"/>
                <a:ea typeface="Montserrat"/>
                <a:cs typeface="Montserrat"/>
                <a:sym typeface="Montserrat"/>
              </a:rPr>
              <a:t>@</a:t>
            </a:r>
            <a:r>
              <a:rPr lang="en-US" sz="900" kern="0" dirty="0" err="1">
                <a:latin typeface="Montserrat" pitchFamily="2" charset="0"/>
                <a:ea typeface="Montserrat"/>
                <a:cs typeface="Montserrat"/>
                <a:sym typeface="Montserrat"/>
              </a:rPr>
              <a:t>insightasiaresearch</a:t>
            </a:r>
            <a:endParaRPr kumimoji="0" lang="en-US" sz="9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F497428-E2FD-3D77-BC95-5534C4E8F5DC}"/>
              </a:ext>
            </a:extLst>
          </p:cNvPr>
          <p:cNvSpPr txBox="1"/>
          <p:nvPr userDrawn="1"/>
        </p:nvSpPr>
        <p:spPr>
          <a:xfrm>
            <a:off x="649357" y="202262"/>
            <a:ext cx="3594397" cy="739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3600" spc="-150" dirty="0">
                <a:solidFill>
                  <a:srgbClr val="67A341"/>
                </a:solidFill>
                <a:latin typeface="Montserrat" pitchFamily="2" charset="0"/>
              </a:rPr>
              <a:t>Ready to</a:t>
            </a:r>
            <a:endParaRPr lang="en-US" sz="8000" spc="-150" dirty="0">
              <a:solidFill>
                <a:srgbClr val="F36521"/>
              </a:solidFill>
              <a:latin typeface="Montserrat" pitchFamily="2" charset="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9DE1316C-1BFA-44A8-5B4A-F301647E78C3}"/>
              </a:ext>
            </a:extLst>
          </p:cNvPr>
          <p:cNvSpPr txBox="1"/>
          <p:nvPr userDrawn="1"/>
        </p:nvSpPr>
        <p:spPr>
          <a:xfrm>
            <a:off x="8913238" y="1809762"/>
            <a:ext cx="2311936" cy="430887"/>
          </a:xfrm>
          <a:prstGeom prst="rect">
            <a:avLst/>
          </a:prstGeom>
        </p:spPr>
        <p:txBody>
          <a:bodyPr wrap="square" lIns="90000" tIns="0" rIns="0" bIns="0" rtlCol="0" anchor="t">
            <a:spAutoFit/>
          </a:bodyPr>
          <a:lstStyle/>
          <a:p>
            <a:r>
              <a:rPr lang="en-US" sz="2800" b="1" spc="-150" dirty="0">
                <a:latin typeface="Montserrat" pitchFamily="2" charset="0"/>
              </a:rPr>
              <a:t>Vietnam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9C9A7B-08E8-B92B-A5A3-4101CA9B6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6925" y="1623238"/>
            <a:ext cx="7505602" cy="523476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8F831D4-36A8-4076-9DEA-962F87E597B5}"/>
              </a:ext>
            </a:extLst>
          </p:cNvPr>
          <p:cNvGrpSpPr/>
          <p:nvPr userDrawn="1"/>
        </p:nvGrpSpPr>
        <p:grpSpPr>
          <a:xfrm>
            <a:off x="8913236" y="2806788"/>
            <a:ext cx="3048207" cy="674351"/>
            <a:chOff x="8913244" y="3440777"/>
            <a:chExt cx="3048207" cy="674351"/>
          </a:xfrm>
        </p:grpSpPr>
        <p:sp>
          <p:nvSpPr>
            <p:cNvPr id="11" name="Google Shape;323;p33">
              <a:extLst>
                <a:ext uri="{FF2B5EF4-FFF2-40B4-BE49-F238E27FC236}">
                  <a16:creationId xmlns:a16="http://schemas.microsoft.com/office/drawing/2014/main" id="{AE3CBEBA-D87A-FFB1-B618-00077C75343F}"/>
                </a:ext>
              </a:extLst>
            </p:cNvPr>
            <p:cNvSpPr txBox="1"/>
            <p:nvPr/>
          </p:nvSpPr>
          <p:spPr>
            <a:xfrm>
              <a:off x="8913244" y="3440777"/>
              <a:ext cx="304820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0" bIns="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200" b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itchFamily="2" charset="0"/>
                  <a:ea typeface="Montserrat"/>
                  <a:cs typeface="Montserrat"/>
                  <a:sym typeface="Montserrat"/>
                </a:rPr>
                <a:t>PHAM ANH TUAN</a:t>
              </a:r>
            </a:p>
          </p:txBody>
        </p:sp>
        <p:sp>
          <p:nvSpPr>
            <p:cNvPr id="28" name="Google Shape;324;p33">
              <a:extLst>
                <a:ext uri="{FF2B5EF4-FFF2-40B4-BE49-F238E27FC236}">
                  <a16:creationId xmlns:a16="http://schemas.microsoft.com/office/drawing/2014/main" id="{C30F0214-3F8F-7AA3-880D-C4171CD7F18C}"/>
                </a:ext>
              </a:extLst>
            </p:cNvPr>
            <p:cNvSpPr txBox="1"/>
            <p:nvPr/>
          </p:nvSpPr>
          <p:spPr>
            <a:xfrm>
              <a:off x="8913244" y="3567028"/>
              <a:ext cx="3048207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5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itchFamily="2" charset="0"/>
                  <a:ea typeface="Montserrat"/>
                  <a:cs typeface="Montserrat"/>
                  <a:sym typeface="Montserrat"/>
                </a:rPr>
                <a:t>Research Director | Country Manager</a:t>
              </a:r>
            </a:p>
          </p:txBody>
        </p:sp>
        <p:sp>
          <p:nvSpPr>
            <p:cNvPr id="29" name="Google Shape;324;p33">
              <a:extLst>
                <a:ext uri="{FF2B5EF4-FFF2-40B4-BE49-F238E27FC236}">
                  <a16:creationId xmlns:a16="http://schemas.microsoft.com/office/drawing/2014/main" id="{B7B701AC-0281-E8B6-751D-C5B6DCC15A07}"/>
                </a:ext>
              </a:extLst>
            </p:cNvPr>
            <p:cNvSpPr txBox="1"/>
            <p:nvPr/>
          </p:nvSpPr>
          <p:spPr>
            <a:xfrm>
              <a:off x="8913244" y="3768910"/>
              <a:ext cx="3048207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91425" rIns="91425" bIns="91425" anchor="t" anchorCtr="0">
              <a:spAutoFit/>
            </a:bodyPr>
            <a:lstStyle/>
            <a:p>
              <a:pPr lvl="0">
                <a:buClr>
                  <a:srgbClr val="000000"/>
                </a:buClr>
                <a:buSzPts val="1000"/>
                <a:defRPr/>
              </a:pPr>
              <a:r>
                <a:rPr lang="en-US" sz="1050" b="0" kern="0" dirty="0">
                  <a:latin typeface="Montserrat" pitchFamily="2" charset="0"/>
                  <a:ea typeface="Montserrat"/>
                  <a:cs typeface="Montserrat"/>
                  <a:sym typeface="Montserrat"/>
                </a:rPr>
                <a:t>tuan.pham@insightasia.com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2713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4ECC78-7A05-C442-BFDA-D6BEFB39B432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17C0F4-CF5A-8D41-832A-3B84DC8AF5ED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6492FC6-33AD-DC4A-8C3A-888793E4C6A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‹#›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C20A493F-D9B7-D998-1D87-57451DC02BA8}"/>
              </a:ext>
            </a:extLst>
          </p:cNvPr>
          <p:cNvSpPr txBox="1"/>
          <p:nvPr userDrawn="1"/>
        </p:nvSpPr>
        <p:spPr>
          <a:xfrm>
            <a:off x="7347074" y="1913191"/>
            <a:ext cx="1235034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b="1" spc="-150" dirty="0">
                <a:latin typeface="Montserrat" pitchFamily="2" charset="0"/>
              </a:rPr>
              <a:t>Contact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78137F-6685-A6B5-6A7C-139B857D0413}"/>
              </a:ext>
            </a:extLst>
          </p:cNvPr>
          <p:cNvCxnSpPr/>
          <p:nvPr userDrawn="1"/>
        </p:nvCxnSpPr>
        <p:spPr>
          <a:xfrm>
            <a:off x="8752114" y="1726382"/>
            <a:ext cx="0" cy="42469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082898F-4E43-513D-543C-F8531F4DE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122" y="4904649"/>
            <a:ext cx="226318" cy="226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1AE37A-B050-3F14-781B-DDA16EC79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44" y="5196887"/>
            <a:ext cx="235196" cy="1777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FA665-4AE5-0BBF-C39E-3CEA4340E8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121" y="5440603"/>
            <a:ext cx="237989" cy="237989"/>
          </a:xfrm>
          <a:prstGeom prst="rect">
            <a:avLst/>
          </a:prstGeom>
        </p:spPr>
      </p:pic>
      <p:sp>
        <p:nvSpPr>
          <p:cNvPr id="15" name="Google Shape;324;p33">
            <a:extLst>
              <a:ext uri="{FF2B5EF4-FFF2-40B4-BE49-F238E27FC236}">
                <a16:creationId xmlns:a16="http://schemas.microsoft.com/office/drawing/2014/main" id="{265E08DA-43E6-8973-90B3-FFFA88D4A2F5}"/>
              </a:ext>
            </a:extLst>
          </p:cNvPr>
          <p:cNvSpPr txBox="1"/>
          <p:nvPr userDrawn="1"/>
        </p:nvSpPr>
        <p:spPr>
          <a:xfrm>
            <a:off x="9160110" y="4862922"/>
            <a:ext cx="1910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000"/>
              <a:defRPr/>
            </a:pPr>
            <a:r>
              <a:rPr lang="en-US" sz="900" kern="0" dirty="0">
                <a:latin typeface="Montserrat" pitchFamily="2" charset="0"/>
                <a:ea typeface="Montserrat"/>
                <a:cs typeface="Montserrat"/>
                <a:sym typeface="Montserrat"/>
              </a:rPr>
              <a:t>https://insightasia.com</a:t>
            </a:r>
            <a:endParaRPr kumimoji="0" lang="en-US" sz="9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324;p33">
            <a:extLst>
              <a:ext uri="{FF2B5EF4-FFF2-40B4-BE49-F238E27FC236}">
                <a16:creationId xmlns:a16="http://schemas.microsoft.com/office/drawing/2014/main" id="{13D90739-64E1-64E9-29E3-5CF5CC910937}"/>
              </a:ext>
            </a:extLst>
          </p:cNvPr>
          <p:cNvSpPr txBox="1"/>
          <p:nvPr userDrawn="1"/>
        </p:nvSpPr>
        <p:spPr>
          <a:xfrm>
            <a:off x="9160110" y="5120097"/>
            <a:ext cx="1910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000"/>
              <a:defRPr/>
            </a:pPr>
            <a:r>
              <a:rPr lang="en-US" sz="900" kern="0" dirty="0">
                <a:latin typeface="Montserrat" pitchFamily="2" charset="0"/>
                <a:ea typeface="Montserrat"/>
                <a:cs typeface="Montserrat"/>
                <a:sym typeface="Montserrat"/>
              </a:rPr>
              <a:t>vietnam@insightasia.com</a:t>
            </a:r>
            <a:endParaRPr kumimoji="0" lang="en-US" sz="9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324;p33">
            <a:extLst>
              <a:ext uri="{FF2B5EF4-FFF2-40B4-BE49-F238E27FC236}">
                <a16:creationId xmlns:a16="http://schemas.microsoft.com/office/drawing/2014/main" id="{4BEC64C0-83DC-C96A-A0D4-23BBAE2F1334}"/>
              </a:ext>
            </a:extLst>
          </p:cNvPr>
          <p:cNvSpPr txBox="1"/>
          <p:nvPr userDrawn="1"/>
        </p:nvSpPr>
        <p:spPr>
          <a:xfrm>
            <a:off x="9160110" y="5391560"/>
            <a:ext cx="1910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000"/>
              <a:defRPr/>
            </a:pPr>
            <a:r>
              <a:rPr lang="en-US" sz="900" kern="0" dirty="0">
                <a:latin typeface="Montserrat" pitchFamily="2" charset="0"/>
                <a:ea typeface="Montserrat"/>
                <a:cs typeface="Montserrat"/>
                <a:sym typeface="Montserrat"/>
              </a:rPr>
              <a:t>@</a:t>
            </a:r>
            <a:r>
              <a:rPr lang="en-US" sz="900" kern="0" dirty="0" err="1">
                <a:latin typeface="Montserrat" pitchFamily="2" charset="0"/>
                <a:ea typeface="Montserrat"/>
                <a:cs typeface="Montserrat"/>
                <a:sym typeface="Montserrat"/>
              </a:rPr>
              <a:t>insightasiaresearch</a:t>
            </a:r>
            <a:endParaRPr kumimoji="0" lang="en-US" sz="9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9DE1316C-1BFA-44A8-5B4A-F301647E78C3}"/>
              </a:ext>
            </a:extLst>
          </p:cNvPr>
          <p:cNvSpPr txBox="1"/>
          <p:nvPr userDrawn="1"/>
        </p:nvSpPr>
        <p:spPr>
          <a:xfrm>
            <a:off x="8913238" y="1809762"/>
            <a:ext cx="2311936" cy="430887"/>
          </a:xfrm>
          <a:prstGeom prst="rect">
            <a:avLst/>
          </a:prstGeom>
        </p:spPr>
        <p:txBody>
          <a:bodyPr wrap="square" lIns="90000" tIns="0" rIns="0" bIns="0" rtlCol="0" anchor="t">
            <a:spAutoFit/>
          </a:bodyPr>
          <a:lstStyle/>
          <a:p>
            <a:r>
              <a:rPr lang="en-US" sz="2800" b="1" spc="-150" dirty="0">
                <a:latin typeface="Montserrat" pitchFamily="2" charset="0"/>
              </a:rPr>
              <a:t>Vietnam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43D5FC-3984-05F4-4B5E-CB933E8D82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870" y="3821723"/>
            <a:ext cx="2077609" cy="2047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A4FF96-EB5A-55BB-99A1-649A3401980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0854" y="4167754"/>
            <a:ext cx="1121198" cy="13765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31632B-24D0-FAE3-D2BB-AEACCFEF69D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63584">
            <a:off x="5727348" y="1800981"/>
            <a:ext cx="384537" cy="2163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66BC4F4-ABE8-07A9-4F12-05C73BFA92B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90858">
            <a:off x="4843753" y="1349911"/>
            <a:ext cx="282937" cy="3006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E13C2B-4667-209A-3C07-06D7AA81559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72951">
            <a:off x="5483956" y="1574420"/>
            <a:ext cx="190500" cy="228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FEB85A-F5DD-5030-2923-E86F593BA77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881" y="1169644"/>
            <a:ext cx="114300" cy="190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F91D84C-94E5-2540-B5DF-54517FA0862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970" y="1449296"/>
            <a:ext cx="114300" cy="190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477C1F-3BFE-5E35-BBDE-FEA4CEAF04D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693" y="1231375"/>
            <a:ext cx="257537" cy="2575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4F97049-F64C-4F76-5864-BDA8077FA6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870" y="1523675"/>
            <a:ext cx="939800" cy="825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E682573-4E56-7B80-2801-DB2C34BD548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51001" y="1874954"/>
            <a:ext cx="9311268" cy="4500446"/>
          </a:xfrm>
          <a:prstGeom prst="rect">
            <a:avLst/>
          </a:prstGeom>
        </p:spPr>
      </p:pic>
      <p:sp>
        <p:nvSpPr>
          <p:cNvPr id="36" name="TextBox 10">
            <a:extLst>
              <a:ext uri="{FF2B5EF4-FFF2-40B4-BE49-F238E27FC236}">
                <a16:creationId xmlns:a16="http://schemas.microsoft.com/office/drawing/2014/main" id="{651CCEFC-C3D3-AD02-03F5-9535A405734D}"/>
              </a:ext>
            </a:extLst>
          </p:cNvPr>
          <p:cNvSpPr txBox="1"/>
          <p:nvPr userDrawn="1"/>
        </p:nvSpPr>
        <p:spPr>
          <a:xfrm>
            <a:off x="649357" y="1058766"/>
            <a:ext cx="7161178" cy="904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8000" b="1" spc="-150" dirty="0">
                <a:solidFill>
                  <a:srgbClr val="F36521"/>
                </a:solidFill>
                <a:latin typeface="Montserrat" pitchFamily="2" charset="0"/>
              </a:rPr>
              <a:t>EXPLORE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7D8F684-19E0-27E5-EDF5-D0D0D8D5B2C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5215" y="1787123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0">
            <a:extLst>
              <a:ext uri="{FF2B5EF4-FFF2-40B4-BE49-F238E27FC236}">
                <a16:creationId xmlns:a16="http://schemas.microsoft.com/office/drawing/2014/main" id="{F6719BF4-756F-29E1-2599-E40BFCE295B5}"/>
              </a:ext>
            </a:extLst>
          </p:cNvPr>
          <p:cNvSpPr txBox="1"/>
          <p:nvPr userDrawn="1"/>
        </p:nvSpPr>
        <p:spPr>
          <a:xfrm>
            <a:off x="649357" y="202262"/>
            <a:ext cx="3594397" cy="739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3600" spc="-150" dirty="0">
                <a:solidFill>
                  <a:srgbClr val="67A341"/>
                </a:solidFill>
                <a:latin typeface="Montserrat" pitchFamily="2" charset="0"/>
              </a:rPr>
              <a:t>Ready to</a:t>
            </a:r>
            <a:endParaRPr lang="en-US" sz="8000" spc="-150" dirty="0">
              <a:solidFill>
                <a:srgbClr val="F36521"/>
              </a:solidFill>
              <a:latin typeface="Montserrat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6ACE27-FF81-E802-00E4-F0D822FA60A6}"/>
              </a:ext>
            </a:extLst>
          </p:cNvPr>
          <p:cNvGrpSpPr/>
          <p:nvPr userDrawn="1"/>
        </p:nvGrpSpPr>
        <p:grpSpPr>
          <a:xfrm>
            <a:off x="8913236" y="2806788"/>
            <a:ext cx="3048207" cy="674351"/>
            <a:chOff x="8913244" y="3440777"/>
            <a:chExt cx="3048207" cy="674351"/>
          </a:xfrm>
        </p:grpSpPr>
        <p:sp>
          <p:nvSpPr>
            <p:cNvPr id="7" name="Google Shape;323;p33">
              <a:extLst>
                <a:ext uri="{FF2B5EF4-FFF2-40B4-BE49-F238E27FC236}">
                  <a16:creationId xmlns:a16="http://schemas.microsoft.com/office/drawing/2014/main" id="{73243047-9E66-397D-F81A-49E19316A067}"/>
                </a:ext>
              </a:extLst>
            </p:cNvPr>
            <p:cNvSpPr txBox="1"/>
            <p:nvPr/>
          </p:nvSpPr>
          <p:spPr>
            <a:xfrm>
              <a:off x="8913244" y="3440777"/>
              <a:ext cx="304820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0" bIns="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200" b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itchFamily="2" charset="0"/>
                  <a:ea typeface="Montserrat"/>
                  <a:cs typeface="Montserrat"/>
                  <a:sym typeface="Montserrat"/>
                </a:rPr>
                <a:t>PHAM ANH TUAN</a:t>
              </a:r>
            </a:p>
          </p:txBody>
        </p:sp>
        <p:sp>
          <p:nvSpPr>
            <p:cNvPr id="8" name="Google Shape;324;p33">
              <a:extLst>
                <a:ext uri="{FF2B5EF4-FFF2-40B4-BE49-F238E27FC236}">
                  <a16:creationId xmlns:a16="http://schemas.microsoft.com/office/drawing/2014/main" id="{619B928A-53CD-1140-B0EA-25C609530BF0}"/>
                </a:ext>
              </a:extLst>
            </p:cNvPr>
            <p:cNvSpPr txBox="1"/>
            <p:nvPr/>
          </p:nvSpPr>
          <p:spPr>
            <a:xfrm>
              <a:off x="8913244" y="3567028"/>
              <a:ext cx="3048207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5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itchFamily="2" charset="0"/>
                  <a:ea typeface="Montserrat"/>
                  <a:cs typeface="Montserrat"/>
                  <a:sym typeface="Montserrat"/>
                </a:rPr>
                <a:t>Research Director | Country Manager</a:t>
              </a:r>
            </a:p>
          </p:txBody>
        </p:sp>
        <p:sp>
          <p:nvSpPr>
            <p:cNvPr id="9" name="Google Shape;324;p33">
              <a:extLst>
                <a:ext uri="{FF2B5EF4-FFF2-40B4-BE49-F238E27FC236}">
                  <a16:creationId xmlns:a16="http://schemas.microsoft.com/office/drawing/2014/main" id="{42C41B9B-E910-FF3A-1740-21CC266D8F25}"/>
                </a:ext>
              </a:extLst>
            </p:cNvPr>
            <p:cNvSpPr txBox="1"/>
            <p:nvPr/>
          </p:nvSpPr>
          <p:spPr>
            <a:xfrm>
              <a:off x="8913244" y="3768910"/>
              <a:ext cx="3048207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91425" rIns="91425" bIns="91425" anchor="t" anchorCtr="0">
              <a:spAutoFit/>
            </a:bodyPr>
            <a:lstStyle/>
            <a:p>
              <a:pPr lvl="0">
                <a:buClr>
                  <a:srgbClr val="000000"/>
                </a:buClr>
                <a:buSzPts val="1000"/>
                <a:defRPr/>
              </a:pPr>
              <a:r>
                <a:rPr lang="en-US" sz="1050" b="0" kern="0" dirty="0">
                  <a:latin typeface="Montserrat" pitchFamily="2" charset="0"/>
                  <a:ea typeface="Montserrat"/>
                  <a:cs typeface="Montserrat"/>
                  <a:sym typeface="Montserrat"/>
                </a:rPr>
                <a:t>tuan.pham@insightasia.com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6877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6492FC6-33AD-DC4A-8C3A-888793E4C6A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‹#›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C20A493F-D9B7-D998-1D87-57451DC02BA8}"/>
              </a:ext>
            </a:extLst>
          </p:cNvPr>
          <p:cNvSpPr txBox="1"/>
          <p:nvPr userDrawn="1"/>
        </p:nvSpPr>
        <p:spPr>
          <a:xfrm>
            <a:off x="7347074" y="1913191"/>
            <a:ext cx="1235034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b="1" spc="-150" dirty="0">
                <a:latin typeface="Montserrat" pitchFamily="2" charset="0"/>
              </a:rPr>
              <a:t>Contact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78137F-6685-A6B5-6A7C-139B857D0413}"/>
              </a:ext>
            </a:extLst>
          </p:cNvPr>
          <p:cNvCxnSpPr/>
          <p:nvPr userDrawn="1"/>
        </p:nvCxnSpPr>
        <p:spPr>
          <a:xfrm>
            <a:off x="8752114" y="1726382"/>
            <a:ext cx="0" cy="42469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082898F-4E43-513D-543C-F8531F4DE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122" y="4904649"/>
            <a:ext cx="226318" cy="226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1AE37A-B050-3F14-781B-DDA16EC79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244" y="5196887"/>
            <a:ext cx="235196" cy="1777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FA665-4AE5-0BBF-C39E-3CEA4340E8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121" y="5440603"/>
            <a:ext cx="237989" cy="237989"/>
          </a:xfrm>
          <a:prstGeom prst="rect">
            <a:avLst/>
          </a:prstGeom>
        </p:spPr>
      </p:pic>
      <p:sp>
        <p:nvSpPr>
          <p:cNvPr id="15" name="Google Shape;324;p33">
            <a:extLst>
              <a:ext uri="{FF2B5EF4-FFF2-40B4-BE49-F238E27FC236}">
                <a16:creationId xmlns:a16="http://schemas.microsoft.com/office/drawing/2014/main" id="{265E08DA-43E6-8973-90B3-FFFA88D4A2F5}"/>
              </a:ext>
            </a:extLst>
          </p:cNvPr>
          <p:cNvSpPr txBox="1"/>
          <p:nvPr userDrawn="1"/>
        </p:nvSpPr>
        <p:spPr>
          <a:xfrm>
            <a:off x="9160110" y="4862922"/>
            <a:ext cx="1910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000"/>
              <a:defRPr/>
            </a:pPr>
            <a:r>
              <a:rPr lang="en-US" sz="900" kern="0" dirty="0">
                <a:latin typeface="Montserrat" pitchFamily="2" charset="0"/>
                <a:ea typeface="Montserrat"/>
                <a:cs typeface="Montserrat"/>
                <a:sym typeface="Montserrat"/>
              </a:rPr>
              <a:t>https://insightasia.com</a:t>
            </a:r>
            <a:endParaRPr kumimoji="0" lang="en-US" sz="9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324;p33">
            <a:extLst>
              <a:ext uri="{FF2B5EF4-FFF2-40B4-BE49-F238E27FC236}">
                <a16:creationId xmlns:a16="http://schemas.microsoft.com/office/drawing/2014/main" id="{13D90739-64E1-64E9-29E3-5CF5CC910937}"/>
              </a:ext>
            </a:extLst>
          </p:cNvPr>
          <p:cNvSpPr txBox="1"/>
          <p:nvPr userDrawn="1"/>
        </p:nvSpPr>
        <p:spPr>
          <a:xfrm>
            <a:off x="9160110" y="5120097"/>
            <a:ext cx="1910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000"/>
              <a:defRPr/>
            </a:pPr>
            <a:r>
              <a:rPr lang="en-US" sz="900" kern="0" dirty="0">
                <a:latin typeface="Montserrat" pitchFamily="2" charset="0"/>
                <a:ea typeface="Montserrat"/>
                <a:cs typeface="Montserrat"/>
                <a:sym typeface="Montserrat"/>
              </a:rPr>
              <a:t>vietnam@insightasia.com</a:t>
            </a:r>
            <a:endParaRPr kumimoji="0" lang="en-US" sz="9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324;p33">
            <a:extLst>
              <a:ext uri="{FF2B5EF4-FFF2-40B4-BE49-F238E27FC236}">
                <a16:creationId xmlns:a16="http://schemas.microsoft.com/office/drawing/2014/main" id="{4BEC64C0-83DC-C96A-A0D4-23BBAE2F1334}"/>
              </a:ext>
            </a:extLst>
          </p:cNvPr>
          <p:cNvSpPr txBox="1"/>
          <p:nvPr userDrawn="1"/>
        </p:nvSpPr>
        <p:spPr>
          <a:xfrm>
            <a:off x="9160110" y="5391560"/>
            <a:ext cx="1910700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lvl="0">
              <a:buClr>
                <a:srgbClr val="000000"/>
              </a:buClr>
              <a:buSzPts val="1000"/>
              <a:defRPr/>
            </a:pPr>
            <a:r>
              <a:rPr lang="en-US" sz="900" kern="0" dirty="0">
                <a:latin typeface="Montserrat" pitchFamily="2" charset="0"/>
                <a:ea typeface="Montserrat"/>
                <a:cs typeface="Montserrat"/>
                <a:sym typeface="Montserrat"/>
              </a:rPr>
              <a:t>@</a:t>
            </a:r>
            <a:r>
              <a:rPr lang="en-US" sz="900" kern="0" dirty="0" err="1">
                <a:latin typeface="Montserrat" pitchFamily="2" charset="0"/>
                <a:ea typeface="Montserrat"/>
                <a:cs typeface="Montserrat"/>
                <a:sym typeface="Montserrat"/>
              </a:rPr>
              <a:t>insightasiaresearch</a:t>
            </a:r>
            <a:endParaRPr kumimoji="0" lang="en-US" sz="9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9DE1316C-1BFA-44A8-5B4A-F301647E78C3}"/>
              </a:ext>
            </a:extLst>
          </p:cNvPr>
          <p:cNvSpPr txBox="1"/>
          <p:nvPr userDrawn="1"/>
        </p:nvSpPr>
        <p:spPr>
          <a:xfrm>
            <a:off x="8913238" y="1809762"/>
            <a:ext cx="2311936" cy="430887"/>
          </a:xfrm>
          <a:prstGeom prst="rect">
            <a:avLst/>
          </a:prstGeom>
        </p:spPr>
        <p:txBody>
          <a:bodyPr wrap="square" lIns="90000" tIns="0" rIns="0" bIns="0" rtlCol="0" anchor="t">
            <a:spAutoFit/>
          </a:bodyPr>
          <a:lstStyle/>
          <a:p>
            <a:r>
              <a:rPr lang="en-US" sz="2800" b="1" spc="-150" dirty="0">
                <a:latin typeface="Montserrat" pitchFamily="2" charset="0"/>
              </a:rPr>
              <a:t>Vietnam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8B2DFA-8FEF-A40E-DD4C-6C90FB8F0C6C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B1B577-392B-A157-5440-1DF220DF7927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0">
            <a:extLst>
              <a:ext uri="{FF2B5EF4-FFF2-40B4-BE49-F238E27FC236}">
                <a16:creationId xmlns:a16="http://schemas.microsoft.com/office/drawing/2014/main" id="{0677932C-2653-F1EB-5EFD-B3B5490F2E17}"/>
              </a:ext>
            </a:extLst>
          </p:cNvPr>
          <p:cNvSpPr txBox="1"/>
          <p:nvPr userDrawn="1"/>
        </p:nvSpPr>
        <p:spPr>
          <a:xfrm>
            <a:off x="649357" y="947323"/>
            <a:ext cx="3594397" cy="739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3600" spc="-150" dirty="0">
                <a:solidFill>
                  <a:srgbClr val="67A341"/>
                </a:solidFill>
                <a:latin typeface="Montserrat" pitchFamily="2" charset="77"/>
              </a:rPr>
              <a:t>Ready to</a:t>
            </a:r>
            <a:endParaRPr lang="en-US" sz="8000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489400D9-9549-B19E-2CE7-BBF75F146A85}"/>
              </a:ext>
            </a:extLst>
          </p:cNvPr>
          <p:cNvSpPr txBox="1"/>
          <p:nvPr userDrawn="1"/>
        </p:nvSpPr>
        <p:spPr>
          <a:xfrm>
            <a:off x="649357" y="1956232"/>
            <a:ext cx="7161178" cy="904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8000" b="1" spc="-150" dirty="0">
                <a:solidFill>
                  <a:srgbClr val="F36521"/>
                </a:solidFill>
                <a:latin typeface="Montserrat" pitchFamily="2" charset="77"/>
              </a:rPr>
              <a:t>EXPLORE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E3653B-5F63-9E33-3B7A-5AAB63EAD642}"/>
              </a:ext>
            </a:extLst>
          </p:cNvPr>
          <p:cNvCxnSpPr>
            <a:cxnSpLocks/>
          </p:cNvCxnSpPr>
          <p:nvPr userDrawn="1"/>
        </p:nvCxnSpPr>
        <p:spPr>
          <a:xfrm flipH="1">
            <a:off x="685215" y="2684589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C765C8-08EA-0462-3605-940AF4D1DC32}"/>
              </a:ext>
            </a:extLst>
          </p:cNvPr>
          <p:cNvCxnSpPr/>
          <p:nvPr userDrawn="1"/>
        </p:nvCxnSpPr>
        <p:spPr>
          <a:xfrm>
            <a:off x="8752114" y="1726382"/>
            <a:ext cx="0" cy="42469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910483A4-B821-390E-A368-C6C05C34F8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62" y="2554170"/>
            <a:ext cx="7223209" cy="43038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AB109BC-208D-5C14-C463-ADC2177DAE37}"/>
              </a:ext>
            </a:extLst>
          </p:cNvPr>
          <p:cNvGrpSpPr/>
          <p:nvPr userDrawn="1"/>
        </p:nvGrpSpPr>
        <p:grpSpPr>
          <a:xfrm>
            <a:off x="8913236" y="2806788"/>
            <a:ext cx="3048207" cy="674351"/>
            <a:chOff x="8913244" y="3440777"/>
            <a:chExt cx="3048207" cy="674351"/>
          </a:xfrm>
        </p:grpSpPr>
        <p:sp>
          <p:nvSpPr>
            <p:cNvPr id="3" name="Google Shape;323;p33">
              <a:extLst>
                <a:ext uri="{FF2B5EF4-FFF2-40B4-BE49-F238E27FC236}">
                  <a16:creationId xmlns:a16="http://schemas.microsoft.com/office/drawing/2014/main" id="{E8AEB38B-F051-F572-48D5-4CE2D77E6FA9}"/>
                </a:ext>
              </a:extLst>
            </p:cNvPr>
            <p:cNvSpPr txBox="1"/>
            <p:nvPr/>
          </p:nvSpPr>
          <p:spPr>
            <a:xfrm>
              <a:off x="8913244" y="3440777"/>
              <a:ext cx="304820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0" rIns="0" bIns="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200" b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itchFamily="2" charset="0"/>
                  <a:ea typeface="Montserrat"/>
                  <a:cs typeface="Montserrat"/>
                  <a:sym typeface="Montserrat"/>
                </a:rPr>
                <a:t>PHAM ANH TUAN</a:t>
              </a:r>
            </a:p>
          </p:txBody>
        </p:sp>
        <p:sp>
          <p:nvSpPr>
            <p:cNvPr id="18" name="Google Shape;324;p33">
              <a:extLst>
                <a:ext uri="{FF2B5EF4-FFF2-40B4-BE49-F238E27FC236}">
                  <a16:creationId xmlns:a16="http://schemas.microsoft.com/office/drawing/2014/main" id="{C88AEE3F-1745-8DFA-6923-DB498C62014A}"/>
                </a:ext>
              </a:extLst>
            </p:cNvPr>
            <p:cNvSpPr txBox="1"/>
            <p:nvPr/>
          </p:nvSpPr>
          <p:spPr>
            <a:xfrm>
              <a:off x="8913244" y="3567028"/>
              <a:ext cx="3048207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en-US" sz="105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ontserrat" pitchFamily="2" charset="0"/>
                  <a:ea typeface="Montserrat"/>
                  <a:cs typeface="Montserrat"/>
                  <a:sym typeface="Montserrat"/>
                </a:rPr>
                <a:t>Research Director | Country Manager</a:t>
              </a:r>
            </a:p>
          </p:txBody>
        </p:sp>
        <p:sp>
          <p:nvSpPr>
            <p:cNvPr id="20" name="Google Shape;324;p33">
              <a:extLst>
                <a:ext uri="{FF2B5EF4-FFF2-40B4-BE49-F238E27FC236}">
                  <a16:creationId xmlns:a16="http://schemas.microsoft.com/office/drawing/2014/main" id="{9BB0DBD2-EE62-0036-5D14-86E1A36C5FBD}"/>
                </a:ext>
              </a:extLst>
            </p:cNvPr>
            <p:cNvSpPr txBox="1"/>
            <p:nvPr/>
          </p:nvSpPr>
          <p:spPr>
            <a:xfrm>
              <a:off x="8913244" y="3768910"/>
              <a:ext cx="3048207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91425" rIns="91425" bIns="91425" anchor="t" anchorCtr="0">
              <a:spAutoFit/>
            </a:bodyPr>
            <a:lstStyle/>
            <a:p>
              <a:pPr lvl="0">
                <a:buClr>
                  <a:srgbClr val="000000"/>
                </a:buClr>
                <a:buSzPts val="1000"/>
                <a:defRPr/>
              </a:pPr>
              <a:r>
                <a:rPr lang="en-US" sz="1050" b="0" kern="0" dirty="0">
                  <a:latin typeface="Montserrat" pitchFamily="2" charset="0"/>
                  <a:ea typeface="Montserrat"/>
                  <a:cs typeface="Montserrat"/>
                  <a:sym typeface="Montserrat"/>
                </a:rPr>
                <a:t>tuan.pham@insightasia.com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672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9ED4FD-6B5D-A84D-B550-40C94075A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7A10528-629D-D84B-BA23-F82C2754D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4ECC78-7A05-C442-BFDA-D6BEFB39B432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17C0F4-CF5A-8D41-832A-3B84DC8AF5ED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6492FC6-33AD-DC4A-8C3A-888793E4C6A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‹#›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936361-57AA-93ED-8E7B-27F480A8E7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919" y="1549404"/>
            <a:ext cx="6935988" cy="483730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3D3D84-44DF-16BF-DA0F-FB54CB82C670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985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6492FC6-33AD-DC4A-8C3A-888793E4C6A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‹#›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8B2DFA-8FEF-A40E-DD4C-6C90FB8F0C6C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B1B577-392B-A157-5440-1DF220DF7927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80C158C-C958-78EC-A0E4-8001E70730FD}"/>
              </a:ext>
            </a:extLst>
          </p:cNvPr>
          <p:cNvSpPr/>
          <p:nvPr userDrawn="1"/>
        </p:nvSpPr>
        <p:spPr>
          <a:xfrm>
            <a:off x="813586" y="1729649"/>
            <a:ext cx="1273216" cy="438477"/>
          </a:xfrm>
          <a:prstGeom prst="rect">
            <a:avLst/>
          </a:prstGeom>
          <a:solidFill>
            <a:srgbClr val="F36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7A6240-0791-9494-E110-0284015F2B9C}"/>
              </a:ext>
            </a:extLst>
          </p:cNvPr>
          <p:cNvSpPr/>
          <p:nvPr userDrawn="1"/>
        </p:nvSpPr>
        <p:spPr>
          <a:xfrm>
            <a:off x="813586" y="2270577"/>
            <a:ext cx="1273216" cy="438477"/>
          </a:xfrm>
          <a:prstGeom prst="rect">
            <a:avLst/>
          </a:prstGeom>
          <a:solidFill>
            <a:srgbClr val="67A3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9EDF54-99D9-8EF6-4D8F-01C3FC13F42F}"/>
              </a:ext>
            </a:extLst>
          </p:cNvPr>
          <p:cNvSpPr txBox="1"/>
          <p:nvPr userDrawn="1"/>
        </p:nvSpPr>
        <p:spPr>
          <a:xfrm>
            <a:off x="2144977" y="1812277"/>
            <a:ext cx="1343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" pitchFamily="2" charset="77"/>
              </a:rPr>
              <a:t>#F36521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32EC27-6159-7BE8-0A85-A2B4804DBB7A}"/>
              </a:ext>
            </a:extLst>
          </p:cNvPr>
          <p:cNvSpPr txBox="1"/>
          <p:nvPr userDrawn="1"/>
        </p:nvSpPr>
        <p:spPr>
          <a:xfrm>
            <a:off x="2144977" y="2309988"/>
            <a:ext cx="1343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" pitchFamily="2" charset="77"/>
              </a:rPr>
              <a:t>#67A341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8574D-8E4E-4C53-2DE7-F1EEB4B5D708}"/>
              </a:ext>
            </a:extLst>
          </p:cNvPr>
          <p:cNvSpPr txBox="1"/>
          <p:nvPr userDrawn="1"/>
        </p:nvSpPr>
        <p:spPr>
          <a:xfrm>
            <a:off x="653699" y="406400"/>
            <a:ext cx="9604748" cy="737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2800" b="1" dirty="0">
                <a:latin typeface="Montserrat" pitchFamily="2" charset="77"/>
              </a:rPr>
              <a:t>Additional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91ACD7-54AF-27F8-60DE-78EEA51D9C29}"/>
              </a:ext>
            </a:extLst>
          </p:cNvPr>
          <p:cNvSpPr txBox="1"/>
          <p:nvPr userDrawn="1"/>
        </p:nvSpPr>
        <p:spPr>
          <a:xfrm>
            <a:off x="773377" y="1367777"/>
            <a:ext cx="2350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itchFamily="2" charset="77"/>
              </a:rPr>
              <a:t>InsightAsia </a:t>
            </a:r>
            <a:r>
              <a:rPr lang="en-US" sz="1100" b="1" dirty="0" err="1">
                <a:latin typeface="Montserrat" pitchFamily="2" charset="77"/>
              </a:rPr>
              <a:t>Colour</a:t>
            </a:r>
            <a:r>
              <a:rPr lang="en-US" sz="1100" b="1" dirty="0">
                <a:latin typeface="Montserrat" pitchFamily="2" charset="77"/>
              </a:rPr>
              <a:t> Code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66F033B-2EB7-0C4E-9F31-83B7ACF165C0}"/>
              </a:ext>
            </a:extLst>
          </p:cNvPr>
          <p:cNvSpPr/>
          <p:nvPr userDrawn="1"/>
        </p:nvSpPr>
        <p:spPr>
          <a:xfrm>
            <a:off x="492051" y="1299339"/>
            <a:ext cx="2996905" cy="1922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E3D61A-2314-FDAA-1189-D906CCF46973}"/>
              </a:ext>
            </a:extLst>
          </p:cNvPr>
          <p:cNvGrpSpPr/>
          <p:nvPr userDrawn="1"/>
        </p:nvGrpSpPr>
        <p:grpSpPr>
          <a:xfrm>
            <a:off x="674615" y="3509005"/>
            <a:ext cx="3517738" cy="3039123"/>
            <a:chOff x="7936310" y="1367777"/>
            <a:chExt cx="2219656" cy="191765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284ECF9-C4D4-7B22-EA27-A77209972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6310" y="2557689"/>
              <a:ext cx="844767" cy="72774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45CF3EA-61E0-897B-4202-B79D27740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6310" y="1783577"/>
              <a:ext cx="844767" cy="72957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EF9B2B4-CC8F-E729-DE75-5A7F1BAFA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11199" y="2559261"/>
              <a:ext cx="844767" cy="72617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1B543E2-4CDB-1675-AF99-F74D769A5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7421" y="1783577"/>
              <a:ext cx="843495" cy="7269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9D5B5AD-7A24-3B7A-4DB6-3E19652B9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9562" y="1367777"/>
              <a:ext cx="844767" cy="74237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C269F12-7064-90F9-F9F9-80C5E0033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00000">
              <a:off x="8435807" y="2467371"/>
              <a:ext cx="844767" cy="35182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61A52C5-F48F-7420-F826-78BF91F39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00000">
              <a:off x="8860967" y="2142351"/>
              <a:ext cx="599810" cy="35271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14C1675-EBCF-0F70-D245-04E9E8F38D7A}"/>
              </a:ext>
            </a:extLst>
          </p:cNvPr>
          <p:cNvGrpSpPr/>
          <p:nvPr userDrawn="1"/>
        </p:nvGrpSpPr>
        <p:grpSpPr>
          <a:xfrm>
            <a:off x="5090392" y="1284471"/>
            <a:ext cx="6203738" cy="1906856"/>
            <a:chOff x="5090392" y="1284471"/>
            <a:chExt cx="6203738" cy="190685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752D18D-8E6B-8A42-ECC2-11F0BE636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0392" y="1309873"/>
              <a:ext cx="1461600" cy="187287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0AA3FEC-84F7-6F82-0F49-437191E05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5927" y="1284472"/>
              <a:ext cx="1461600" cy="190134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D296323-C0A2-7901-4E7C-70B617C8C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1462" y="1309872"/>
              <a:ext cx="1461600" cy="188145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3FB0CBD-72E6-5A75-9098-CFFA1859B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6997" y="1284472"/>
              <a:ext cx="1461600" cy="189723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8411776-FBFD-8AA2-FBC7-047B9B360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530" y="1284471"/>
              <a:ext cx="1461600" cy="189818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37B6F8-230C-E987-AB45-24492942F1F4}"/>
              </a:ext>
            </a:extLst>
          </p:cNvPr>
          <p:cNvGrpSpPr/>
          <p:nvPr userDrawn="1"/>
        </p:nvGrpSpPr>
        <p:grpSpPr>
          <a:xfrm>
            <a:off x="5090392" y="3666220"/>
            <a:ext cx="6203738" cy="1915092"/>
            <a:chOff x="5090392" y="3639197"/>
            <a:chExt cx="6203738" cy="191509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5E9B1B1-782C-7CC6-DC97-A206EFD43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0392" y="3681416"/>
              <a:ext cx="1461600" cy="187287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81D3C4B-043C-3627-1F0B-2AC2BEF80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5927" y="3639197"/>
              <a:ext cx="1461600" cy="190134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478FA77-60F7-506E-A3FF-DFB03DF7E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1462" y="3672788"/>
              <a:ext cx="1461600" cy="188145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5904E02-BA08-2A12-958E-B1432249B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6996" y="3656016"/>
              <a:ext cx="1461600" cy="189723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EB8DA-2E4C-8BD5-6909-BD6F67264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32530" y="3656061"/>
              <a:ext cx="1461600" cy="1898182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4821B1B-E9B7-C29F-080A-C5C0006324B1}"/>
              </a:ext>
            </a:extLst>
          </p:cNvPr>
          <p:cNvSpPr txBox="1"/>
          <p:nvPr userDrawn="1"/>
        </p:nvSpPr>
        <p:spPr>
          <a:xfrm>
            <a:off x="4928076" y="986777"/>
            <a:ext cx="2350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itchFamily="2" charset="77"/>
              </a:rPr>
              <a:t>Non-Transparent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E51BA24-9B6A-C76F-7779-98E1285BC83B}"/>
              </a:ext>
            </a:extLst>
          </p:cNvPr>
          <p:cNvSpPr txBox="1"/>
          <p:nvPr userDrawn="1"/>
        </p:nvSpPr>
        <p:spPr>
          <a:xfrm>
            <a:off x="4928076" y="3374377"/>
            <a:ext cx="2350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itchFamily="2" charset="77"/>
              </a:rPr>
              <a:t>Transparent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78EB957-E2A3-E304-6CCE-63BF6319DE11}"/>
              </a:ext>
            </a:extLst>
          </p:cNvPr>
          <p:cNvSpPr txBox="1"/>
          <p:nvPr userDrawn="1"/>
        </p:nvSpPr>
        <p:spPr>
          <a:xfrm>
            <a:off x="727716" y="2834799"/>
            <a:ext cx="2350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Montserrat" pitchFamily="2" charset="77"/>
              </a:rPr>
              <a:t>Font : Montserrat</a:t>
            </a:r>
          </a:p>
        </p:txBody>
      </p:sp>
    </p:spTree>
    <p:extLst>
      <p:ext uri="{BB962C8B-B14F-4D97-AF65-F5344CB8AC3E}">
        <p14:creationId xmlns:p14="http://schemas.microsoft.com/office/powerpoint/2010/main" val="2565549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FA6E55-7BFA-F158-FBF7-B20FDD995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98" y="519289"/>
            <a:ext cx="10161057" cy="8101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i="0" spc="-15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A5CE69-31BC-30EB-59B6-47893A96258E}"/>
              </a:ext>
            </a:extLst>
          </p:cNvPr>
          <p:cNvSpPr/>
          <p:nvPr userDrawn="1"/>
        </p:nvSpPr>
        <p:spPr>
          <a:xfrm>
            <a:off x="653698" y="1329444"/>
            <a:ext cx="10884604" cy="268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Arial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EB8705-ACAB-E28C-5F07-E7DE5E8EE8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3698" y="1544638"/>
            <a:ext cx="10884603" cy="588027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335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9ED4FD-6B5D-A84D-B550-40C94075A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7A10528-629D-D84B-BA23-F82C2754D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4ECC78-7A05-C442-BFDA-D6BEFB39B432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17C0F4-CF5A-8D41-832A-3B84DC8AF5ED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6492FC6-33AD-DC4A-8C3A-888793E4C6A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‹#›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71648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blipFill dpi="0" rotWithShape="1">
          <a:blip r:embed="rId2">
            <a:lum/>
          </a:blip>
          <a:srcRect/>
          <a:stretch>
            <a:fillRect t="-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9ED4FD-6B5D-A84D-B550-40C94075A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7A10528-629D-D84B-BA23-F82C2754D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4ECC78-7A05-C442-BFDA-D6BEFB39B432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17C0F4-CF5A-8D41-832A-3B84DC8AF5ED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6492FC6-33AD-DC4A-8C3A-888793E4C6A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‹#›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3224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9ED4FD-6B5D-A84D-B550-40C94075A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7A10528-629D-D84B-BA23-F82C2754D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4ECC78-7A05-C442-BFDA-D6BEFB39B432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17C0F4-CF5A-8D41-832A-3B84DC8AF5ED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6492FC6-33AD-DC4A-8C3A-888793E4C6A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‹#›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30E22-3EFB-5B70-D77A-79DAA2F5B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311" y="337248"/>
            <a:ext cx="7772689" cy="538914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517E69A-3E88-FA3B-02FA-BD18AA7635AD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40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9ED4FD-6B5D-A84D-B550-40C94075A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7A10528-629D-D84B-BA23-F82C2754D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4ECC78-7A05-C442-BFDA-D6BEFB39B432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917C0F4-CF5A-8D41-832A-3B84DC8AF5ED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46492FC6-33AD-DC4A-8C3A-888793E4C6A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‹#›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44A2DF-5920-5946-F08F-33AA983A5F98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699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90CFE-110E-6CC7-8D16-4F9DAFE045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0551" y="2144973"/>
            <a:ext cx="9178338" cy="43788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BC260BC-FE4F-F230-2D6A-D6475F71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0E0DB13-F172-F3A1-26E2-582D14EF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394CF7-168A-F7B2-E408-EF53C7BDDDDF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33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212E93-53D9-8D6B-9224-4402797B198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07D207F2-B48E-09DB-136A-6F256CCEB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676E5F2-3132-315D-7C73-B76972B74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AA5FE-6E4C-4B2F-B3EC-A79D9CF5AD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865695">
            <a:off x="8446427" y="1618898"/>
            <a:ext cx="917014" cy="982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71A362-A189-16DE-D4D1-8175BFBB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436" y="1886608"/>
            <a:ext cx="5848038" cy="4451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564394-006D-6498-9EE7-6D0426F51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83231">
            <a:off x="7166309" y="1423906"/>
            <a:ext cx="1095717" cy="1622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269795-9B9B-86B9-646A-7A67389E05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025" y="1632450"/>
            <a:ext cx="1061698" cy="8520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FAB891-6789-EF51-FF01-E753A4420C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353" y="5188199"/>
            <a:ext cx="1932241" cy="1150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E5BB1A-1556-CF6C-037D-854620A979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793" y="3741475"/>
            <a:ext cx="2766176" cy="1999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BF7C68-4461-08F9-9A79-5BA181C5E1B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3455" y="1047671"/>
            <a:ext cx="1410817" cy="14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212E93-53D9-8D6B-9224-4402797B198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07D207F2-B48E-09DB-136A-6F256CCEB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676E5F2-3132-315D-7C73-B76972B74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297D3D-5A8F-A4B6-DFF3-EE1F42B3E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881" y="1126044"/>
            <a:ext cx="5406963" cy="573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67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55C090-0C1B-12B4-9846-015F92F94A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840" y="2033210"/>
            <a:ext cx="3166268" cy="4824789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212E93-53D9-8D6B-9224-4402797B198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07D207F2-B48E-09DB-136A-6F256CCEB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676E5F2-3132-315D-7C73-B76972B74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9D557-CA69-590C-AD26-DCFF2822A3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491" y="1254222"/>
            <a:ext cx="1552015" cy="136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7B19F7-AC5A-E495-6DB3-1ABB4C5CDB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648" y="3856475"/>
            <a:ext cx="1555788" cy="1972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FF98B-2308-B797-0608-B14FF89551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526" y="2033211"/>
            <a:ext cx="1081577" cy="1873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E4C91-5575-76E9-92C5-645A11F09E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835" y="671924"/>
            <a:ext cx="1071053" cy="1164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19D908-DED3-907E-AC36-253CEC2F611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253" y="6193047"/>
            <a:ext cx="1682031" cy="5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56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55C090-0C1B-12B4-9846-015F92F94A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840" y="2033210"/>
            <a:ext cx="3166268" cy="4824789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212E93-53D9-8D6B-9224-4402797B198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3247" y="3143756"/>
            <a:ext cx="5321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07D207F2-B48E-09DB-136A-6F256CCEB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4" y="2250831"/>
            <a:ext cx="6307016" cy="9261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b="1" i="0" spc="-150">
                <a:solidFill>
                  <a:srgbClr val="F46521"/>
                </a:solidFill>
                <a:latin typeface="Montserrat" pitchFamily="2" charset="77"/>
              </a:defRPr>
            </a:lvl1pPr>
          </a:lstStyle>
          <a:p>
            <a:pPr algn="l">
              <a:lnSpc>
                <a:spcPts val="6500"/>
              </a:lnSpc>
            </a:pPr>
            <a:endParaRPr lang="en-US" sz="4400" b="1" spc="-150" dirty="0">
              <a:solidFill>
                <a:srgbClr val="F36521"/>
              </a:solidFill>
              <a:latin typeface="Montserrat" pitchFamily="2" charset="77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5676E5F2-3132-315D-7C73-B76972B74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307015" cy="39553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latin typeface="Montserrat Light" pitchFamily="2" charset="77"/>
              </a:defRPr>
            </a:lvl1pPr>
          </a:lstStyle>
          <a:p>
            <a:pPr algn="l"/>
            <a:endParaRPr lang="en-US" sz="1800" dirty="0">
              <a:latin typeface="Montserrat 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7653B-C877-085D-3EB3-C7F0D01E7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413" y="1992080"/>
            <a:ext cx="7917429" cy="486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A99E2-F805-0BB1-3B42-FCE8B5CAB9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253" y="6193047"/>
            <a:ext cx="1682031" cy="5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6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CFEB7E9-4332-66A8-9E0B-B697F7D18B30}"/>
              </a:ext>
            </a:extLst>
          </p:cNvPr>
          <p:cNvCxnSpPr/>
          <p:nvPr userDrawn="1"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3C3B1D3-92D6-E312-1611-AAD21F724220}"/>
              </a:ext>
            </a:extLst>
          </p:cNvPr>
          <p:cNvCxnSpPr/>
          <p:nvPr userDrawn="1"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1">
            <a:extLst>
              <a:ext uri="{FF2B5EF4-FFF2-40B4-BE49-F238E27FC236}">
                <a16:creationId xmlns:a16="http://schemas.microsoft.com/office/drawing/2014/main" id="{C5E50CDE-B51F-A104-5A32-55C51405CB1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1CEE8-FB94-D54F-A235-9FD9698DE17F}" type="slidenum">
              <a:rPr kumimoji="0" lang="en-US" sz="1200" b="1" i="0" u="none" strike="noStrike" kern="1200" cap="none" spc="30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51715E6-4A0D-106E-1F58-F92529986E1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1832" y="216051"/>
            <a:ext cx="2215111" cy="4598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A355224-77E2-82B1-EF8A-DCFFCCDE01D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3253" y="6193047"/>
            <a:ext cx="1682031" cy="546661"/>
          </a:xfrm>
          <a:prstGeom prst="rect">
            <a:avLst/>
          </a:prstGeom>
        </p:spPr>
      </p:pic>
      <p:sp>
        <p:nvSpPr>
          <p:cNvPr id="48" name="Title Placeholder 24">
            <a:extLst>
              <a:ext uri="{FF2B5EF4-FFF2-40B4-BE49-F238E27FC236}">
                <a16:creationId xmlns:a16="http://schemas.microsoft.com/office/drawing/2014/main" id="{57841AF2-616A-F73C-019E-9BB159F92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98" y="519289"/>
            <a:ext cx="10700102" cy="810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B15D288E-0511-E59E-11AA-B5AE98617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698" y="1825625"/>
            <a:ext cx="107001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84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8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49" r:id="rId22"/>
    <p:sldLayoutId id="214748369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53535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53535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3535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53535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53535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rgbClr val="53535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png"/><Relationship Id="rId5" Type="http://schemas.microsoft.com/office/2007/relationships/hdphoto" Target="../media/hdphoto3.wdp"/><Relationship Id="rId4" Type="http://schemas.openxmlformats.org/officeDocument/2006/relationships/image" Target="../media/image89.png"/><Relationship Id="rId9" Type="http://schemas.openxmlformats.org/officeDocument/2006/relationships/image" Target="../media/image9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chart" Target="../charts/chart7.xml"/><Relationship Id="rId12" Type="http://schemas.openxmlformats.org/officeDocument/2006/relationships/image" Target="../media/image9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7.png"/><Relationship Id="rId11" Type="http://schemas.openxmlformats.org/officeDocument/2006/relationships/chart" Target="../charts/chart11.xml"/><Relationship Id="rId5" Type="http://schemas.openxmlformats.org/officeDocument/2006/relationships/image" Target="../media/image96.png"/><Relationship Id="rId10" Type="http://schemas.openxmlformats.org/officeDocument/2006/relationships/chart" Target="../charts/chart10.xml"/><Relationship Id="rId4" Type="http://schemas.openxmlformats.org/officeDocument/2006/relationships/image" Target="../media/image95.jpg"/><Relationship Id="rId9" Type="http://schemas.openxmlformats.org/officeDocument/2006/relationships/chart" Target="../charts/chart9.xml"/><Relationship Id="rId1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9.png"/><Relationship Id="rId7" Type="http://schemas.openxmlformats.org/officeDocument/2006/relationships/image" Target="../media/image97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5.jpg"/><Relationship Id="rId5" Type="http://schemas.openxmlformats.org/officeDocument/2006/relationships/image" Target="../media/image94.png"/><Relationship Id="rId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g"/><Relationship Id="rId9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18" Type="http://schemas.openxmlformats.org/officeDocument/2006/relationships/image" Target="../media/image116.svg"/><Relationship Id="rId3" Type="http://schemas.openxmlformats.org/officeDocument/2006/relationships/image" Target="../media/image100.pn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17" Type="http://schemas.openxmlformats.org/officeDocument/2006/relationships/image" Target="../media/image115.png"/><Relationship Id="rId2" Type="http://schemas.openxmlformats.org/officeDocument/2006/relationships/image" Target="../media/image99.png"/><Relationship Id="rId16" Type="http://schemas.openxmlformats.org/officeDocument/2006/relationships/image" Target="../media/image114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6.png"/><Relationship Id="rId11" Type="http://schemas.openxmlformats.org/officeDocument/2006/relationships/image" Target="../media/image109.png"/><Relationship Id="rId5" Type="http://schemas.openxmlformats.org/officeDocument/2006/relationships/image" Target="../media/image95.jpg"/><Relationship Id="rId15" Type="http://schemas.openxmlformats.org/officeDocument/2006/relationships/image" Target="../media/image113.png"/><Relationship Id="rId10" Type="http://schemas.openxmlformats.org/officeDocument/2006/relationships/image" Target="../media/image108.svg"/><Relationship Id="rId19" Type="http://schemas.openxmlformats.org/officeDocument/2006/relationships/image" Target="../media/image117.jpg"/><Relationship Id="rId4" Type="http://schemas.openxmlformats.org/officeDocument/2006/relationships/image" Target="../media/image94.png"/><Relationship Id="rId9" Type="http://schemas.openxmlformats.org/officeDocument/2006/relationships/image" Target="../media/image107.png"/><Relationship Id="rId14" Type="http://schemas.openxmlformats.org/officeDocument/2006/relationships/image" Target="../media/image11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99.png"/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12" Type="http://schemas.openxmlformats.org/officeDocument/2006/relationships/image" Target="../media/image9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120.svg"/><Relationship Id="rId11" Type="http://schemas.openxmlformats.org/officeDocument/2006/relationships/image" Target="../media/image94.png"/><Relationship Id="rId5" Type="http://schemas.openxmlformats.org/officeDocument/2006/relationships/image" Target="../media/image119.png"/><Relationship Id="rId15" Type="http://schemas.openxmlformats.org/officeDocument/2006/relationships/image" Target="../media/image125.png"/><Relationship Id="rId10" Type="http://schemas.openxmlformats.org/officeDocument/2006/relationships/image" Target="../media/image124.svg"/><Relationship Id="rId4" Type="http://schemas.microsoft.com/office/2007/relationships/hdphoto" Target="../media/hdphoto5.wdp"/><Relationship Id="rId9" Type="http://schemas.openxmlformats.org/officeDocument/2006/relationships/image" Target="../media/image123.png"/><Relationship Id="rId1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chart" Target="../charts/chart12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5.wdp"/><Relationship Id="rId5" Type="http://schemas.openxmlformats.org/officeDocument/2006/relationships/image" Target="../media/image118.png"/><Relationship Id="rId4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26.jpg"/><Relationship Id="rId4" Type="http://schemas.openxmlformats.org/officeDocument/2006/relationships/image" Target="../media/image95.jpg"/><Relationship Id="rId9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8.png"/><Relationship Id="rId7" Type="http://schemas.openxmlformats.org/officeDocument/2006/relationships/image" Target="../media/image97.png"/><Relationship Id="rId12" Type="http://schemas.openxmlformats.org/officeDocument/2006/relationships/chart" Target="../charts/chart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6.png"/><Relationship Id="rId11" Type="http://schemas.openxmlformats.org/officeDocument/2006/relationships/chart" Target="../charts/chart14.xml"/><Relationship Id="rId5" Type="http://schemas.openxmlformats.org/officeDocument/2006/relationships/image" Target="../media/image95.jpg"/><Relationship Id="rId10" Type="http://schemas.openxmlformats.org/officeDocument/2006/relationships/chart" Target="../charts/chart13.xml"/><Relationship Id="rId4" Type="http://schemas.openxmlformats.org/officeDocument/2006/relationships/image" Target="../media/image94.png"/><Relationship Id="rId9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chart" Target="../charts/chart20.xml"/><Relationship Id="rId3" Type="http://schemas.openxmlformats.org/officeDocument/2006/relationships/image" Target="../media/image95.jpg"/><Relationship Id="rId7" Type="http://schemas.openxmlformats.org/officeDocument/2006/relationships/image" Target="../media/image99.png"/><Relationship Id="rId12" Type="http://schemas.openxmlformats.org/officeDocument/2006/relationships/chart" Target="../charts/chart19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8.png"/><Relationship Id="rId11" Type="http://schemas.openxmlformats.org/officeDocument/2006/relationships/chart" Target="../charts/chart18.xml"/><Relationship Id="rId5" Type="http://schemas.openxmlformats.org/officeDocument/2006/relationships/image" Target="../media/image97.png"/><Relationship Id="rId10" Type="http://schemas.openxmlformats.org/officeDocument/2006/relationships/chart" Target="../charts/chart17.xml"/><Relationship Id="rId4" Type="http://schemas.openxmlformats.org/officeDocument/2006/relationships/image" Target="../media/image96.png"/><Relationship Id="rId9" Type="http://schemas.openxmlformats.org/officeDocument/2006/relationships/chart" Target="../charts/chart16.xml"/><Relationship Id="rId14" Type="http://schemas.openxmlformats.org/officeDocument/2006/relationships/chart" Target="../charts/chart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4.png"/><Relationship Id="rId7" Type="http://schemas.openxmlformats.org/officeDocument/2006/relationships/image" Target="../media/image99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9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chart" Target="../charts/chart23.xml"/><Relationship Id="rId7" Type="http://schemas.openxmlformats.org/officeDocument/2006/relationships/image" Target="../media/image122.svg"/><Relationship Id="rId12" Type="http://schemas.openxmlformats.org/officeDocument/2006/relationships/chart" Target="../charts/chart2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6" Type="http://schemas.openxmlformats.org/officeDocument/2006/relationships/image" Target="../media/image121.png"/><Relationship Id="rId11" Type="http://schemas.openxmlformats.org/officeDocument/2006/relationships/chart" Target="../charts/chart25.xml"/><Relationship Id="rId5" Type="http://schemas.openxmlformats.org/officeDocument/2006/relationships/image" Target="../media/image120.svg"/><Relationship Id="rId10" Type="http://schemas.openxmlformats.org/officeDocument/2006/relationships/chart" Target="../charts/chart24.xml"/><Relationship Id="rId4" Type="http://schemas.openxmlformats.org/officeDocument/2006/relationships/image" Target="../media/image119.png"/><Relationship Id="rId9" Type="http://schemas.openxmlformats.org/officeDocument/2006/relationships/image" Target="../media/image1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30.svg"/><Relationship Id="rId18" Type="http://schemas.openxmlformats.org/officeDocument/2006/relationships/image" Target="../media/image135.svg"/><Relationship Id="rId3" Type="http://schemas.openxmlformats.org/officeDocument/2006/relationships/image" Target="../media/image96.png"/><Relationship Id="rId7" Type="http://schemas.openxmlformats.org/officeDocument/2006/relationships/image" Target="../media/image125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" Type="http://schemas.openxmlformats.org/officeDocument/2006/relationships/image" Target="../media/image94.png"/><Relationship Id="rId16" Type="http://schemas.openxmlformats.org/officeDocument/2006/relationships/image" Target="../media/image133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0.png"/><Relationship Id="rId11" Type="http://schemas.openxmlformats.org/officeDocument/2006/relationships/image" Target="../media/image128.svg"/><Relationship Id="rId5" Type="http://schemas.openxmlformats.org/officeDocument/2006/relationships/image" Target="../media/image99.pn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97.png"/><Relationship Id="rId9" Type="http://schemas.microsoft.com/office/2007/relationships/hdphoto" Target="../media/hdphoto5.wdp"/><Relationship Id="rId14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chart" Target="../charts/chart28.xml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chart" Target="../charts/chart2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Relationship Id="rId6" Type="http://schemas.openxmlformats.org/officeDocument/2006/relationships/image" Target="../media/image130.svg"/><Relationship Id="rId11" Type="http://schemas.openxmlformats.org/officeDocument/2006/relationships/image" Target="../media/image135.svg"/><Relationship Id="rId5" Type="http://schemas.openxmlformats.org/officeDocument/2006/relationships/image" Target="../media/image129.png"/><Relationship Id="rId15" Type="http://schemas.openxmlformats.org/officeDocument/2006/relationships/chart" Target="../charts/chart30.xml"/><Relationship Id="rId10" Type="http://schemas.openxmlformats.org/officeDocument/2006/relationships/image" Target="../media/image134.png"/><Relationship Id="rId4" Type="http://schemas.openxmlformats.org/officeDocument/2006/relationships/image" Target="../media/image128.svg"/><Relationship Id="rId9" Type="http://schemas.openxmlformats.org/officeDocument/2006/relationships/image" Target="../media/image133.svg"/><Relationship Id="rId14" Type="http://schemas.openxmlformats.org/officeDocument/2006/relationships/chart" Target="../charts/char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26" Type="http://schemas.openxmlformats.org/officeDocument/2006/relationships/image" Target="../media/image164.png"/><Relationship Id="rId3" Type="http://schemas.openxmlformats.org/officeDocument/2006/relationships/image" Target="../media/image141.png"/><Relationship Id="rId21" Type="http://schemas.openxmlformats.org/officeDocument/2006/relationships/image" Target="../media/image159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5" Type="http://schemas.openxmlformats.org/officeDocument/2006/relationships/image" Target="../media/image163.png"/><Relationship Id="rId2" Type="http://schemas.openxmlformats.org/officeDocument/2006/relationships/image" Target="../media/image140.png"/><Relationship Id="rId16" Type="http://schemas.openxmlformats.org/officeDocument/2006/relationships/image" Target="../media/image154.png"/><Relationship Id="rId20" Type="http://schemas.openxmlformats.org/officeDocument/2006/relationships/image" Target="../media/image158.jpeg"/><Relationship Id="rId29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24" Type="http://schemas.openxmlformats.org/officeDocument/2006/relationships/image" Target="../media/image162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23" Type="http://schemas.openxmlformats.org/officeDocument/2006/relationships/image" Target="../media/image161.png"/><Relationship Id="rId28" Type="http://schemas.openxmlformats.org/officeDocument/2006/relationships/image" Target="../media/image166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31" Type="http://schemas.openxmlformats.org/officeDocument/2006/relationships/image" Target="../media/image169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Relationship Id="rId22" Type="http://schemas.openxmlformats.org/officeDocument/2006/relationships/image" Target="../media/image160.png"/><Relationship Id="rId27" Type="http://schemas.openxmlformats.org/officeDocument/2006/relationships/image" Target="../media/image165.png"/><Relationship Id="rId30" Type="http://schemas.openxmlformats.org/officeDocument/2006/relationships/image" Target="../media/image16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svg"/><Relationship Id="rId3" Type="http://schemas.openxmlformats.org/officeDocument/2006/relationships/image" Target="../media/image175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svg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12" Type="http://schemas.openxmlformats.org/officeDocument/2006/relationships/image" Target="../media/image19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jpeg"/><Relationship Id="rId11" Type="http://schemas.openxmlformats.org/officeDocument/2006/relationships/image" Target="../media/image194.png"/><Relationship Id="rId5" Type="http://schemas.openxmlformats.org/officeDocument/2006/relationships/image" Target="../media/image188.png"/><Relationship Id="rId10" Type="http://schemas.openxmlformats.org/officeDocument/2006/relationships/image" Target="../media/image193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59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A8F9F1-054E-FA32-31CA-05349F7E7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903" y="2250831"/>
            <a:ext cx="7033377" cy="9261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E95000"/>
                </a:solidFill>
              </a:rPr>
              <a:t>Vietnam Coffee Chain Market 2025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9F158E8-9E75-BFAC-860D-32CFF6BA4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903" y="3176955"/>
            <a:ext cx="6940497" cy="395531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Consumer Behavior, Brand Performance &amp; Competitive Dynamics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3BFE82C-BBA7-0B8D-4064-B0C5E4087E84}"/>
              </a:ext>
            </a:extLst>
          </p:cNvPr>
          <p:cNvSpPr txBox="1">
            <a:spLocks/>
          </p:cNvSpPr>
          <p:nvPr/>
        </p:nvSpPr>
        <p:spPr>
          <a:xfrm>
            <a:off x="577903" y="3975964"/>
            <a:ext cx="2031854" cy="5226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b="1" dirty="0">
                <a:latin typeface="Montserrat" pitchFamily="2" charset="0"/>
              </a:rPr>
              <a:t>2026 January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74F1AE-AEBB-E8EC-018B-B099780512C9}"/>
              </a:ext>
            </a:extLst>
          </p:cNvPr>
          <p:cNvCxnSpPr>
            <a:cxnSpLocks/>
          </p:cNvCxnSpPr>
          <p:nvPr/>
        </p:nvCxnSpPr>
        <p:spPr>
          <a:xfrm>
            <a:off x="689429" y="3077029"/>
            <a:ext cx="504250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id="{E464A295-1CF0-8047-6F8E-0E14384788CA}"/>
              </a:ext>
            </a:extLst>
          </p:cNvPr>
          <p:cNvGrpSpPr/>
          <p:nvPr/>
        </p:nvGrpSpPr>
        <p:grpSpPr>
          <a:xfrm>
            <a:off x="7918748" y="951722"/>
            <a:ext cx="4020204" cy="5373783"/>
            <a:chOff x="0" y="0"/>
            <a:chExt cx="812800" cy="1086465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09E3733A-16EA-F286-24DA-EF9E014E90CF}"/>
                </a:ext>
              </a:extLst>
            </p:cNvPr>
            <p:cNvSpPr/>
            <p:nvPr/>
          </p:nvSpPr>
          <p:spPr>
            <a:xfrm>
              <a:off x="0" y="0"/>
              <a:ext cx="812800" cy="1086465"/>
            </a:xfrm>
            <a:custGeom>
              <a:avLst/>
              <a:gdLst/>
              <a:ahLst/>
              <a:cxnLst/>
              <a:rect l="l" t="t" r="r" b="b"/>
              <a:pathLst>
                <a:path w="812800" h="1086465">
                  <a:moveTo>
                    <a:pt x="0" y="0"/>
                  </a:moveTo>
                  <a:lnTo>
                    <a:pt x="812800" y="0"/>
                  </a:lnTo>
                  <a:lnTo>
                    <a:pt x="812800" y="1086465"/>
                  </a:lnTo>
                  <a:lnTo>
                    <a:pt x="0" y="1086465"/>
                  </a:lnTo>
                  <a:close/>
                </a:path>
              </a:pathLst>
            </a:custGeom>
            <a:blipFill>
              <a:blip r:embed="rId2"/>
              <a:stretch>
                <a:fillRect l="-19667" t="-45671" r="-1006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14">
            <a:extLst>
              <a:ext uri="{FF2B5EF4-FFF2-40B4-BE49-F238E27FC236}">
                <a16:creationId xmlns:a16="http://schemas.microsoft.com/office/drawing/2014/main" id="{FC9DA80A-2E38-BDE0-4379-DC27BF739EAB}"/>
              </a:ext>
            </a:extLst>
          </p:cNvPr>
          <p:cNvGrpSpPr/>
          <p:nvPr/>
        </p:nvGrpSpPr>
        <p:grpSpPr>
          <a:xfrm>
            <a:off x="8212424" y="3100570"/>
            <a:ext cx="2945410" cy="3548047"/>
            <a:chOff x="0" y="0"/>
            <a:chExt cx="670597" cy="807803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CDD6F50B-CD7F-22E5-382A-2324BB3CCE25}"/>
                </a:ext>
              </a:extLst>
            </p:cNvPr>
            <p:cNvSpPr/>
            <p:nvPr/>
          </p:nvSpPr>
          <p:spPr>
            <a:xfrm>
              <a:off x="0" y="0"/>
              <a:ext cx="670597" cy="807803"/>
            </a:xfrm>
            <a:custGeom>
              <a:avLst/>
              <a:gdLst/>
              <a:ahLst/>
              <a:cxnLst/>
              <a:rect l="l" t="t" r="r" b="b"/>
              <a:pathLst>
                <a:path w="670597" h="807803">
                  <a:moveTo>
                    <a:pt x="0" y="0"/>
                  </a:moveTo>
                  <a:lnTo>
                    <a:pt x="670597" y="0"/>
                  </a:lnTo>
                  <a:lnTo>
                    <a:pt x="670597" y="807803"/>
                  </a:lnTo>
                  <a:lnTo>
                    <a:pt x="0" y="807803"/>
                  </a:lnTo>
                  <a:close/>
                </a:path>
              </a:pathLst>
            </a:custGeom>
            <a:blipFill>
              <a:blip r:embed="rId3"/>
              <a:stretch>
                <a:fillRect l="-78997" t="-30289" r="-73393" b="-939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1198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F6B7A-8016-6644-2932-420D503F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A4B132-ADAE-FE70-6B41-C5BC3EDD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Consumer Spending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334EF5-D4B1-62A9-AC15-F7D170839856}"/>
              </a:ext>
            </a:extLst>
          </p:cNvPr>
          <p:cNvSpPr txBox="1"/>
          <p:nvPr/>
        </p:nvSpPr>
        <p:spPr>
          <a:xfrm>
            <a:off x="576707" y="6326460"/>
            <a:ext cx="97857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 err="1">
                <a:solidFill>
                  <a:srgbClr val="666666"/>
                </a:solidFill>
                <a:effectLst/>
                <a:latin typeface="+mj-lt"/>
              </a:rPr>
              <a:t>InsightAsia</a:t>
            </a:r>
            <a:r>
              <a:rPr lang="en-US" sz="900" b="0" i="1" dirty="0">
                <a:solidFill>
                  <a:srgbClr val="666666"/>
                </a:solidFill>
                <a:effectLst/>
                <a:latin typeface="+mj-lt"/>
              </a:rPr>
              <a:t> Vietnam | December 2025 | Base: All coffee chain users (n=1,200). Note: VND 21-40k segment grew from 28.5% (2022) to 40% (2025)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2A25FC8-0C31-7FB9-851E-C6001F2BB0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250060"/>
              </p:ext>
            </p:extLst>
          </p:nvPr>
        </p:nvGraphicFramePr>
        <p:xfrm>
          <a:off x="573858" y="2303424"/>
          <a:ext cx="3684077" cy="4061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64C905-4B69-96E9-5350-49953AF4832E}"/>
              </a:ext>
            </a:extLst>
          </p:cNvPr>
          <p:cNvSpPr txBox="1">
            <a:spLocks/>
          </p:cNvSpPr>
          <p:nvPr/>
        </p:nvSpPr>
        <p:spPr>
          <a:xfrm>
            <a:off x="664584" y="2391282"/>
            <a:ext cx="3581553" cy="305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VND 41,000 - 70,000 (US$1.60 - 2.80)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3765A6C-E6A4-74AF-CA07-F1E4E657EA84}"/>
              </a:ext>
            </a:extLst>
          </p:cNvPr>
          <p:cNvSpPr txBox="1">
            <a:spLocks/>
          </p:cNvSpPr>
          <p:nvPr/>
        </p:nvSpPr>
        <p:spPr>
          <a:xfrm>
            <a:off x="664583" y="3139873"/>
            <a:ext cx="3581553" cy="305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VND 21,000 - 40,000 (US$0.85 - 1.60)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D3D5F4E-2527-D000-B618-AF60B07DAC50}"/>
              </a:ext>
            </a:extLst>
          </p:cNvPr>
          <p:cNvSpPr txBox="1">
            <a:spLocks/>
          </p:cNvSpPr>
          <p:nvPr/>
        </p:nvSpPr>
        <p:spPr>
          <a:xfrm>
            <a:off x="664581" y="3884354"/>
            <a:ext cx="3581553" cy="305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VND 71,000 - 100,000 (US$2.80 - 3.90)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DFA13EB-659C-0AFB-1DA0-C754B27B16C5}"/>
              </a:ext>
            </a:extLst>
          </p:cNvPr>
          <p:cNvSpPr txBox="1">
            <a:spLocks/>
          </p:cNvSpPr>
          <p:nvPr/>
        </p:nvSpPr>
        <p:spPr>
          <a:xfrm>
            <a:off x="664582" y="5378041"/>
            <a:ext cx="3581553" cy="305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Below VND 20,000 (US$0.85)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174C26E-2265-4D2A-B164-79F9349C92A5}"/>
              </a:ext>
            </a:extLst>
          </p:cNvPr>
          <p:cNvSpPr txBox="1">
            <a:spLocks/>
          </p:cNvSpPr>
          <p:nvPr/>
        </p:nvSpPr>
        <p:spPr>
          <a:xfrm>
            <a:off x="664584" y="4638359"/>
            <a:ext cx="3581553" cy="305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Above VND 100,000 (US$3.90+)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EC00F1B-D94D-F3FD-7441-0B9D00A54035}"/>
              </a:ext>
            </a:extLst>
          </p:cNvPr>
          <p:cNvSpPr txBox="1">
            <a:spLocks/>
          </p:cNvSpPr>
          <p:nvPr/>
        </p:nvSpPr>
        <p:spPr>
          <a:xfrm>
            <a:off x="653698" y="1463326"/>
            <a:ext cx="3604237" cy="136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Spending per Coffee Chain Visit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Q: "How much do you typically spend per visit to a coffee chain (including drinks, food, for yourself)?"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D8B4135-34EB-7515-0119-353CAC7A6788}"/>
              </a:ext>
            </a:extLst>
          </p:cNvPr>
          <p:cNvSpPr txBox="1">
            <a:spLocks/>
          </p:cNvSpPr>
          <p:nvPr/>
        </p:nvSpPr>
        <p:spPr>
          <a:xfrm>
            <a:off x="4580937" y="1461717"/>
            <a:ext cx="4675016" cy="379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Spending Changes vs. 2022-2023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51A2D-20C6-75F0-D6F5-B84CD48D5595}"/>
              </a:ext>
            </a:extLst>
          </p:cNvPr>
          <p:cNvSpPr txBox="1"/>
          <p:nvPr/>
        </p:nvSpPr>
        <p:spPr>
          <a:xfrm>
            <a:off x="4560201" y="1841159"/>
            <a:ext cx="7209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Notable Shift: </a:t>
            </a:r>
            <a:r>
              <a:rPr lang="en-US" sz="1200" dirty="0"/>
              <a:t>The "affordable" segment (VND 21-40k) has grown significantly from 28.5% to 40%, reflecting increased price sensitivity. Meanwhile, the ultra-premium segment (&gt;VND 100k) dropped from 6% to 1.7%.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49C30A4-78C7-0BAD-CC59-7B94EEFFC365}"/>
              </a:ext>
            </a:extLst>
          </p:cNvPr>
          <p:cNvSpPr txBox="1">
            <a:spLocks/>
          </p:cNvSpPr>
          <p:nvPr/>
        </p:nvSpPr>
        <p:spPr>
          <a:xfrm>
            <a:off x="5768554" y="2535504"/>
            <a:ext cx="4636759" cy="379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ea"/>
                <a:cs typeface="+mn-cs"/>
              </a:rPr>
              <a:t>Average Monthly Spend on Coffee Chains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5F12F64-9E84-D009-8A8E-FC11347D57BA}"/>
              </a:ext>
            </a:extLst>
          </p:cNvPr>
          <p:cNvSpPr/>
          <p:nvPr/>
        </p:nvSpPr>
        <p:spPr>
          <a:xfrm>
            <a:off x="4648687" y="2985742"/>
            <a:ext cx="2129668" cy="1189216"/>
          </a:xfrm>
          <a:prstGeom prst="roundRect">
            <a:avLst>
              <a:gd name="adj" fmla="val 11048"/>
            </a:avLst>
          </a:prstGeom>
          <a:solidFill>
            <a:srgbClr val="EAF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5E1182-1F10-82DF-9E20-B0AB7B6A418C}"/>
              </a:ext>
            </a:extLst>
          </p:cNvPr>
          <p:cNvSpPr txBox="1"/>
          <p:nvPr/>
        </p:nvSpPr>
        <p:spPr>
          <a:xfrm>
            <a:off x="4648687" y="3561195"/>
            <a:ext cx="2129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Overall average monthly spend (US$11.20)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843EFB-50B8-EE87-8A25-824D383F661E}"/>
              </a:ext>
            </a:extLst>
          </p:cNvPr>
          <p:cNvSpPr txBox="1"/>
          <p:nvPr/>
        </p:nvSpPr>
        <p:spPr>
          <a:xfrm>
            <a:off x="4648688" y="3090234"/>
            <a:ext cx="2129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VND 285k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EA68434-123D-BB07-CA40-AC217EF5296F}"/>
              </a:ext>
            </a:extLst>
          </p:cNvPr>
          <p:cNvSpPr/>
          <p:nvPr/>
        </p:nvSpPr>
        <p:spPr>
          <a:xfrm>
            <a:off x="7022098" y="2985742"/>
            <a:ext cx="2129668" cy="1189216"/>
          </a:xfrm>
          <a:prstGeom prst="roundRect">
            <a:avLst>
              <a:gd name="adj" fmla="val 11048"/>
            </a:avLst>
          </a:prstGeom>
          <a:solidFill>
            <a:srgbClr val="EAF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96BB8C-3ADD-7D0D-D899-F24280E1A787}"/>
              </a:ext>
            </a:extLst>
          </p:cNvPr>
          <p:cNvSpPr txBox="1"/>
          <p:nvPr/>
        </p:nvSpPr>
        <p:spPr>
          <a:xfrm>
            <a:off x="7022098" y="3561195"/>
            <a:ext cx="2129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Heavy users (weekly+) monthly spend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CE81CE-3129-BC9A-E62D-9DEB5BD71CDA}"/>
              </a:ext>
            </a:extLst>
          </p:cNvPr>
          <p:cNvSpPr txBox="1"/>
          <p:nvPr/>
        </p:nvSpPr>
        <p:spPr>
          <a:xfrm>
            <a:off x="7022097" y="3090234"/>
            <a:ext cx="2129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VND 425k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D6F8C03-EFA6-6259-4C1B-9179E4C6FD99}"/>
              </a:ext>
            </a:extLst>
          </p:cNvPr>
          <p:cNvSpPr/>
          <p:nvPr/>
        </p:nvSpPr>
        <p:spPr>
          <a:xfrm>
            <a:off x="9395510" y="2985742"/>
            <a:ext cx="2129668" cy="1189216"/>
          </a:xfrm>
          <a:prstGeom prst="roundRect">
            <a:avLst>
              <a:gd name="adj" fmla="val 11048"/>
            </a:avLst>
          </a:prstGeom>
          <a:solidFill>
            <a:srgbClr val="EAF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BA5731-9C26-1196-1F84-AC2F9B8DEE76}"/>
              </a:ext>
            </a:extLst>
          </p:cNvPr>
          <p:cNvSpPr txBox="1"/>
          <p:nvPr/>
        </p:nvSpPr>
        <p:spPr>
          <a:xfrm>
            <a:off x="9395510" y="3561195"/>
            <a:ext cx="2129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Light users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(monthly) spend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9F0952-8815-663E-CE02-7ABD868AC243}"/>
              </a:ext>
            </a:extLst>
          </p:cNvPr>
          <p:cNvSpPr txBox="1"/>
          <p:nvPr/>
        </p:nvSpPr>
        <p:spPr>
          <a:xfrm>
            <a:off x="9395507" y="3090234"/>
            <a:ext cx="21296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VND 165k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407B040-F79B-55BA-4708-BAF6A5EF53BD}"/>
              </a:ext>
            </a:extLst>
          </p:cNvPr>
          <p:cNvSpPr txBox="1">
            <a:spLocks/>
          </p:cNvSpPr>
          <p:nvPr/>
        </p:nvSpPr>
        <p:spPr>
          <a:xfrm>
            <a:off x="5768554" y="4314572"/>
            <a:ext cx="4636759" cy="379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ea"/>
                <a:cs typeface="+mn-cs"/>
              </a:rPr>
              <a:t>Spending by City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A9F1969-0C1E-989C-5960-D93C5495316E}"/>
              </a:ext>
            </a:extLst>
          </p:cNvPr>
          <p:cNvSpPr/>
          <p:nvPr/>
        </p:nvSpPr>
        <p:spPr>
          <a:xfrm>
            <a:off x="4648684" y="4718142"/>
            <a:ext cx="2129668" cy="1189216"/>
          </a:xfrm>
          <a:prstGeom prst="roundRect">
            <a:avLst>
              <a:gd name="adj" fmla="val 11048"/>
            </a:avLst>
          </a:prstGeom>
          <a:solidFill>
            <a:srgbClr val="EAF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3642AE-A243-D585-321F-8C7766864CC5}"/>
              </a:ext>
            </a:extLst>
          </p:cNvPr>
          <p:cNvSpPr txBox="1"/>
          <p:nvPr/>
        </p:nvSpPr>
        <p:spPr>
          <a:xfrm>
            <a:off x="4648684" y="5181514"/>
            <a:ext cx="2129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/>
              <a:t>VND 315,000/month avg</a:t>
            </a:r>
          </a:p>
          <a:p>
            <a:pPr lvl="0" algn="ctr"/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Higher frequency, more premium chains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F999841-FA59-A64B-CD33-E5492A203539}"/>
              </a:ext>
            </a:extLst>
          </p:cNvPr>
          <p:cNvSpPr txBox="1"/>
          <p:nvPr/>
        </p:nvSpPr>
        <p:spPr>
          <a:xfrm>
            <a:off x="4648685" y="4781341"/>
            <a:ext cx="2129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HCMC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193C94D-5A44-C811-F53D-B57D547E27CD}"/>
              </a:ext>
            </a:extLst>
          </p:cNvPr>
          <p:cNvSpPr/>
          <p:nvPr/>
        </p:nvSpPr>
        <p:spPr>
          <a:xfrm>
            <a:off x="7022095" y="4718142"/>
            <a:ext cx="2129668" cy="1189216"/>
          </a:xfrm>
          <a:prstGeom prst="roundRect">
            <a:avLst>
              <a:gd name="adj" fmla="val 11048"/>
            </a:avLst>
          </a:prstGeom>
          <a:solidFill>
            <a:srgbClr val="EAF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C9D857-C679-68E4-BA31-9CD5F2D455E5}"/>
              </a:ext>
            </a:extLst>
          </p:cNvPr>
          <p:cNvSpPr txBox="1"/>
          <p:nvPr/>
        </p:nvSpPr>
        <p:spPr>
          <a:xfrm>
            <a:off x="7022094" y="4781341"/>
            <a:ext cx="2129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Hanoi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E77B232F-2E4E-9E56-E4BC-BFC6DF505CCC}"/>
              </a:ext>
            </a:extLst>
          </p:cNvPr>
          <p:cNvSpPr/>
          <p:nvPr/>
        </p:nvSpPr>
        <p:spPr>
          <a:xfrm>
            <a:off x="9395507" y="4718142"/>
            <a:ext cx="2129668" cy="1189216"/>
          </a:xfrm>
          <a:prstGeom prst="roundRect">
            <a:avLst>
              <a:gd name="adj" fmla="val 11048"/>
            </a:avLst>
          </a:prstGeom>
          <a:solidFill>
            <a:srgbClr val="EAF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82436A-206D-DA1E-FBD9-1A0AF4ADB461}"/>
              </a:ext>
            </a:extLst>
          </p:cNvPr>
          <p:cNvSpPr txBox="1"/>
          <p:nvPr/>
        </p:nvSpPr>
        <p:spPr>
          <a:xfrm>
            <a:off x="9395504" y="4781341"/>
            <a:ext cx="21296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Da Nang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1D7741E-FFF8-833E-D1FE-7920FB14E42E}"/>
              </a:ext>
            </a:extLst>
          </p:cNvPr>
          <p:cNvSpPr txBox="1"/>
          <p:nvPr/>
        </p:nvSpPr>
        <p:spPr>
          <a:xfrm>
            <a:off x="6992604" y="5200103"/>
            <a:ext cx="2186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/>
              <a:t>VND 275,000/month avg</a:t>
            </a:r>
          </a:p>
          <a:p>
            <a:pPr lvl="0" algn="ctr"/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Mix of traditional &amp; modern chains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6AE58A2-6619-EAD3-8535-8653528627BD}"/>
              </a:ext>
            </a:extLst>
          </p:cNvPr>
          <p:cNvSpPr txBox="1"/>
          <p:nvPr/>
        </p:nvSpPr>
        <p:spPr>
          <a:xfrm>
            <a:off x="9351447" y="5200103"/>
            <a:ext cx="2194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200" b="1" dirty="0"/>
              <a:t>VND 245,000/month avg</a:t>
            </a:r>
          </a:p>
          <a:p>
            <a:pPr lvl="0" algn="ctr"/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Growing chain presence</a:t>
            </a:r>
          </a:p>
        </p:txBody>
      </p:sp>
    </p:spTree>
    <p:extLst>
      <p:ext uri="{BB962C8B-B14F-4D97-AF65-F5344CB8AC3E}">
        <p14:creationId xmlns:p14="http://schemas.microsoft.com/office/powerpoint/2010/main" val="4036846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579C-5412-FE89-157D-12C53ABB6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Delay 17">
            <a:extLst>
              <a:ext uri="{FF2B5EF4-FFF2-40B4-BE49-F238E27FC236}">
                <a16:creationId xmlns:a16="http://schemas.microsoft.com/office/drawing/2014/main" id="{9FFB4A68-AC6F-143D-FE7C-169BFE5A2646}"/>
              </a:ext>
            </a:extLst>
          </p:cNvPr>
          <p:cNvSpPr/>
          <p:nvPr/>
        </p:nvSpPr>
        <p:spPr>
          <a:xfrm rot="16200000">
            <a:off x="243251" y="2819015"/>
            <a:ext cx="3423643" cy="2602747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lowchart: Delay 18">
            <a:extLst>
              <a:ext uri="{FF2B5EF4-FFF2-40B4-BE49-F238E27FC236}">
                <a16:creationId xmlns:a16="http://schemas.microsoft.com/office/drawing/2014/main" id="{F9B908B9-53DA-F0E6-3889-B04B10FF397E}"/>
              </a:ext>
            </a:extLst>
          </p:cNvPr>
          <p:cNvSpPr/>
          <p:nvPr/>
        </p:nvSpPr>
        <p:spPr>
          <a:xfrm rot="16200000">
            <a:off x="2987875" y="2819016"/>
            <a:ext cx="3423641" cy="2602746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Delay 19">
            <a:extLst>
              <a:ext uri="{FF2B5EF4-FFF2-40B4-BE49-F238E27FC236}">
                <a16:creationId xmlns:a16="http://schemas.microsoft.com/office/drawing/2014/main" id="{53DD3647-5395-BC5B-225A-E387ECB67FB9}"/>
              </a:ext>
            </a:extLst>
          </p:cNvPr>
          <p:cNvSpPr/>
          <p:nvPr/>
        </p:nvSpPr>
        <p:spPr>
          <a:xfrm rot="16200000">
            <a:off x="8477122" y="2819016"/>
            <a:ext cx="3423643" cy="2602748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Delay 20">
            <a:extLst>
              <a:ext uri="{FF2B5EF4-FFF2-40B4-BE49-F238E27FC236}">
                <a16:creationId xmlns:a16="http://schemas.microsoft.com/office/drawing/2014/main" id="{56D4014E-3AF5-9EB7-D7AD-419AD20FB403}"/>
              </a:ext>
            </a:extLst>
          </p:cNvPr>
          <p:cNvSpPr/>
          <p:nvPr/>
        </p:nvSpPr>
        <p:spPr>
          <a:xfrm rot="16200000">
            <a:off x="5732497" y="2786863"/>
            <a:ext cx="3423643" cy="2602746"/>
          </a:xfrm>
          <a:prstGeom prst="flowChartDelay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3A14317-73F0-D2C0-F5CA-43AC9F02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Consumer Spending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18534-50C2-8CF1-D587-41D5497C7FE5}"/>
              </a:ext>
            </a:extLst>
          </p:cNvPr>
          <p:cNvSpPr txBox="1"/>
          <p:nvPr/>
        </p:nvSpPr>
        <p:spPr>
          <a:xfrm>
            <a:off x="576707" y="6432649"/>
            <a:ext cx="97857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 err="1">
                <a:solidFill>
                  <a:srgbClr val="666666"/>
                </a:solidFill>
                <a:effectLst/>
                <a:latin typeface="+mj-lt"/>
              </a:rPr>
              <a:t>InsightAsia</a:t>
            </a:r>
            <a:r>
              <a:rPr lang="en-US" sz="900" b="0" i="1" dirty="0">
                <a:solidFill>
                  <a:srgbClr val="666666"/>
                </a:solidFill>
                <a:effectLst/>
                <a:latin typeface="+mj-lt"/>
              </a:rPr>
              <a:t> Vietnam | December 2025 | Base: All respondents (n=1,200), willing to pay 10-20% premium for stated attribute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65FB2F-6E81-3BE3-E064-6C5C9D13C067}"/>
              </a:ext>
            </a:extLst>
          </p:cNvPr>
          <p:cNvSpPr txBox="1">
            <a:spLocks/>
          </p:cNvSpPr>
          <p:nvPr/>
        </p:nvSpPr>
        <p:spPr>
          <a:xfrm>
            <a:off x="785284" y="3411229"/>
            <a:ext cx="2471163" cy="305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ea"/>
                <a:cs typeface="+mn-cs"/>
              </a:rPr>
              <a:t>For better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coffee quality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B918D3A-A80B-71E2-9B3B-8F458E65BBA7}"/>
              </a:ext>
            </a:extLst>
          </p:cNvPr>
          <p:cNvSpPr txBox="1">
            <a:spLocks/>
          </p:cNvSpPr>
          <p:nvPr/>
        </p:nvSpPr>
        <p:spPr>
          <a:xfrm>
            <a:off x="3551702" y="3411228"/>
            <a:ext cx="1987792" cy="305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/>
              <a:t>For</a:t>
            </a:r>
            <a:r>
              <a:rPr lang="en-US" sz="1600" b="1" dirty="0">
                <a:solidFill>
                  <a:srgbClr val="3C9F31"/>
                </a:solidFill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rgbClr val="3C9F31"/>
                </a:solidFill>
              </a:rPr>
              <a:t>convenient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1" dirty="0">
                <a:solidFill>
                  <a:srgbClr val="3C9F31"/>
                </a:solidFill>
              </a:rPr>
              <a:t>location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9A02DAF-4802-3E63-E3D5-220E39F0AAA2}"/>
              </a:ext>
            </a:extLst>
          </p:cNvPr>
          <p:cNvSpPr txBox="1">
            <a:spLocks/>
          </p:cNvSpPr>
          <p:nvPr/>
        </p:nvSpPr>
        <p:spPr>
          <a:xfrm>
            <a:off x="6283035" y="3411227"/>
            <a:ext cx="2468880" cy="305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/>
              <a:t>For better </a:t>
            </a:r>
            <a:r>
              <a:rPr lang="en-US" sz="2000" b="1" dirty="0">
                <a:solidFill>
                  <a:srgbClr val="3C9F31"/>
                </a:solidFill>
              </a:rPr>
              <a:t>ambiance/space</a:t>
            </a:r>
            <a:endParaRPr lang="en-US" sz="1600" b="1" dirty="0">
              <a:solidFill>
                <a:srgbClr val="3C9F3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802A34-51C6-7834-9AD1-4F5AF3C4DEE2}"/>
              </a:ext>
            </a:extLst>
          </p:cNvPr>
          <p:cNvSpPr txBox="1">
            <a:spLocks/>
          </p:cNvSpPr>
          <p:nvPr/>
        </p:nvSpPr>
        <p:spPr>
          <a:xfrm>
            <a:off x="9015567" y="3411226"/>
            <a:ext cx="2310063" cy="305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ea"/>
                <a:cs typeface="+mn-cs"/>
              </a:rPr>
              <a:t>For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eco-friendly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ea"/>
                <a:cs typeface="+mn-cs"/>
              </a:rPr>
              <a:t>practices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CCC1DA5-F7F5-EF24-8A0D-10F5EE91DBA9}"/>
              </a:ext>
            </a:extLst>
          </p:cNvPr>
          <p:cNvSpPr txBox="1">
            <a:spLocks/>
          </p:cNvSpPr>
          <p:nvPr/>
        </p:nvSpPr>
        <p:spPr>
          <a:xfrm>
            <a:off x="653698" y="1463326"/>
            <a:ext cx="9640872" cy="57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Willingness to Pay Premium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Q: "Would you be willing to pay 10-20% more for coffee chains that offer the following?" (% willing to pay premium)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E95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5AF91-303B-3C93-F7AF-A4A211FF8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9823" y1="43110" x2="49823" y2="43110"/>
                        <a14:foregroundMark x1="58657" y1="43110" x2="58657" y2="43110"/>
                        <a14:foregroundMark x1="68551" y1="36396" x2="68551" y2="36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1711" y="3716378"/>
            <a:ext cx="2471163" cy="24711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6F9FD5-9123-9BEC-ABBC-CA80F59F1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4558" y1="33216" x2="74558" y2="33216"/>
                        <a14:foregroundMark x1="48410" y1="38869" x2="48410" y2="38869"/>
                        <a14:foregroundMark x1="60424" y1="55124" x2="60424" y2="55124"/>
                        <a14:foregroundMark x1="22261" y1="66784" x2="22261" y2="667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2594" y="3839714"/>
            <a:ext cx="2224489" cy="22244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695531-3B66-D607-FD30-5B44E5DBCF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2162" y="4179665"/>
            <a:ext cx="1724037" cy="1717966"/>
          </a:xfrm>
          <a:prstGeom prst="rect">
            <a:avLst/>
          </a:prstGeom>
        </p:spPr>
      </p:pic>
      <p:sp>
        <p:nvSpPr>
          <p:cNvPr id="25" name="Freeform 4">
            <a:extLst>
              <a:ext uri="{FF2B5EF4-FFF2-40B4-BE49-F238E27FC236}">
                <a16:creationId xmlns:a16="http://schemas.microsoft.com/office/drawing/2014/main" id="{8D39B63E-091D-CF6B-D889-90DD3DB882EF}"/>
              </a:ext>
            </a:extLst>
          </p:cNvPr>
          <p:cNvSpPr/>
          <p:nvPr/>
        </p:nvSpPr>
        <p:spPr>
          <a:xfrm>
            <a:off x="7274393" y="4400052"/>
            <a:ext cx="1270459" cy="1229169"/>
          </a:xfrm>
          <a:custGeom>
            <a:avLst/>
            <a:gdLst/>
            <a:ahLst/>
            <a:cxnLst/>
            <a:rect l="l" t="t" r="r" b="b"/>
            <a:pathLst>
              <a:path w="4253023" h="4114800">
                <a:moveTo>
                  <a:pt x="0" y="0"/>
                </a:moveTo>
                <a:lnTo>
                  <a:pt x="4253024" y="0"/>
                </a:lnTo>
                <a:lnTo>
                  <a:pt x="4253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FDD293B-9CF3-2C2D-7422-87C0485BBE4B}"/>
              </a:ext>
            </a:extLst>
          </p:cNvPr>
          <p:cNvSpPr txBox="1">
            <a:spLocks/>
          </p:cNvSpPr>
          <p:nvPr/>
        </p:nvSpPr>
        <p:spPr>
          <a:xfrm>
            <a:off x="1415530" y="2610460"/>
            <a:ext cx="1262778" cy="672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67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373F9AB-5EBD-4A5D-4F66-42462DF50D08}"/>
              </a:ext>
            </a:extLst>
          </p:cNvPr>
          <p:cNvSpPr txBox="1">
            <a:spLocks/>
          </p:cNvSpPr>
          <p:nvPr/>
        </p:nvSpPr>
        <p:spPr>
          <a:xfrm>
            <a:off x="4195535" y="2579380"/>
            <a:ext cx="1262778" cy="672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52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BCA108E-C018-3627-8BCC-8B93208655FF}"/>
              </a:ext>
            </a:extLst>
          </p:cNvPr>
          <p:cNvSpPr txBox="1">
            <a:spLocks/>
          </p:cNvSpPr>
          <p:nvPr/>
        </p:nvSpPr>
        <p:spPr>
          <a:xfrm>
            <a:off x="6922461" y="2579380"/>
            <a:ext cx="1262778" cy="672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48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3AA6AE7-4DB1-AF87-B502-DBA0B8DD1376}"/>
              </a:ext>
            </a:extLst>
          </p:cNvPr>
          <p:cNvSpPr txBox="1">
            <a:spLocks/>
          </p:cNvSpPr>
          <p:nvPr/>
        </p:nvSpPr>
        <p:spPr>
          <a:xfrm>
            <a:off x="9648724" y="2610460"/>
            <a:ext cx="1262778" cy="672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41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04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599F9-8188-5D1A-6EA1-B8FF0707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239EB80-F452-A60B-C88C-1B27FDBFC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Consumer Spending Analysis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5B35CCB-9809-F3CC-4FC8-1BA520EFDF1E}"/>
              </a:ext>
            </a:extLst>
          </p:cNvPr>
          <p:cNvSpPr/>
          <p:nvPr/>
        </p:nvSpPr>
        <p:spPr>
          <a:xfrm>
            <a:off x="771685" y="1610263"/>
            <a:ext cx="2817183" cy="456917"/>
          </a:xfrm>
          <a:prstGeom prst="roundRect">
            <a:avLst>
              <a:gd name="adj" fmla="val 50000"/>
            </a:avLst>
          </a:prstGeom>
          <a:solidFill>
            <a:srgbClr val="E95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Key insight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8F17A-D1A7-5655-CB65-914150FA28A7}"/>
              </a:ext>
            </a:extLst>
          </p:cNvPr>
          <p:cNvSpPr txBox="1"/>
          <p:nvPr/>
        </p:nvSpPr>
        <p:spPr>
          <a:xfrm>
            <a:off x="730091" y="23561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Value-Seeking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2CFEDA-AC96-84B9-6D9F-C64DC8FED09A}"/>
              </a:ext>
            </a:extLst>
          </p:cNvPr>
          <p:cNvSpPr txBox="1"/>
          <p:nvPr/>
        </p:nvSpPr>
        <p:spPr>
          <a:xfrm>
            <a:off x="730090" y="2856086"/>
            <a:ext cx="5304949" cy="317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dirty="0"/>
              <a:t>Price sensitivity has intensified, but </a:t>
            </a:r>
            <a:r>
              <a:rPr lang="en-US" b="1" dirty="0">
                <a:solidFill>
                  <a:srgbClr val="3C9F31"/>
                </a:solidFill>
              </a:rPr>
              <a:t>consumers remain willing to pay for quality and convenience. </a:t>
            </a:r>
            <a:r>
              <a:rPr lang="en-US" dirty="0"/>
              <a:t>The sweet spot is </a:t>
            </a:r>
            <a:r>
              <a:rPr lang="en-US" b="1" dirty="0">
                <a:solidFill>
                  <a:srgbClr val="3C9F31"/>
                </a:solidFill>
              </a:rPr>
              <a:t>VND 30-50k for a satisfying coffee experience</a:t>
            </a:r>
            <a:r>
              <a:rPr lang="en-US" dirty="0"/>
              <a:t>. </a:t>
            </a:r>
          </a:p>
          <a:p>
            <a:pPr>
              <a:lnSpc>
                <a:spcPts val="2300"/>
              </a:lnSpc>
              <a:spcBef>
                <a:spcPts val="1200"/>
              </a:spcBef>
            </a:pPr>
            <a:r>
              <a:rPr lang="en-US" dirty="0"/>
              <a:t>Chains succeeding with combo offers, loyalty discounts, and "happy hour" promotions that </a:t>
            </a:r>
            <a:r>
              <a:rPr lang="en-US" b="1" dirty="0">
                <a:solidFill>
                  <a:srgbClr val="3C9F31"/>
                </a:solidFill>
              </a:rPr>
              <a:t>provide perceived value while maintaining margins</a:t>
            </a:r>
            <a:r>
              <a:rPr lang="en-US" dirty="0"/>
              <a:t>.</a:t>
            </a:r>
          </a:p>
          <a:p>
            <a:pPr>
              <a:lnSpc>
                <a:spcPts val="2300"/>
              </a:lnSpc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728956-D046-3F14-4612-9BBDDE94C9DB}"/>
              </a:ext>
            </a:extLst>
          </p:cNvPr>
          <p:cNvSpPr txBox="1"/>
          <p:nvPr/>
        </p:nvSpPr>
        <p:spPr>
          <a:xfrm>
            <a:off x="576707" y="6426649"/>
            <a:ext cx="97857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 err="1">
                <a:solidFill>
                  <a:srgbClr val="666666"/>
                </a:solidFill>
                <a:effectLst/>
                <a:latin typeface="+mj-lt"/>
              </a:rPr>
              <a:t>InsightAsia</a:t>
            </a:r>
            <a:r>
              <a:rPr lang="en-US" sz="900" b="0" i="1" dirty="0">
                <a:solidFill>
                  <a:srgbClr val="666666"/>
                </a:solidFill>
                <a:effectLst/>
                <a:latin typeface="+mj-lt"/>
              </a:rPr>
              <a:t> Vietnam | December 2025 | Based on primary research with 1,200 Vietnamese coffee chain users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7302ECFA-9844-C8E6-66D5-2FBF41CDAABC}"/>
              </a:ext>
            </a:extLst>
          </p:cNvPr>
          <p:cNvSpPr/>
          <p:nvPr/>
        </p:nvSpPr>
        <p:spPr>
          <a:xfrm rot="9448062" flipV="1">
            <a:off x="6716144" y="2232550"/>
            <a:ext cx="4671271" cy="3561844"/>
          </a:xfrm>
          <a:custGeom>
            <a:avLst/>
            <a:gdLst/>
            <a:ahLst/>
            <a:cxnLst/>
            <a:rect l="l" t="t" r="r" b="b"/>
            <a:pathLst>
              <a:path w="4940935" h="3767463">
                <a:moveTo>
                  <a:pt x="0" y="3767463"/>
                </a:moveTo>
                <a:lnTo>
                  <a:pt x="4940936" y="3767463"/>
                </a:lnTo>
                <a:lnTo>
                  <a:pt x="4940936" y="0"/>
                </a:lnTo>
                <a:lnTo>
                  <a:pt x="0" y="0"/>
                </a:lnTo>
                <a:lnTo>
                  <a:pt x="0" y="3767463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1C43DD53-F638-6E70-716D-F4122C11A629}"/>
              </a:ext>
            </a:extLst>
          </p:cNvPr>
          <p:cNvSpPr/>
          <p:nvPr/>
        </p:nvSpPr>
        <p:spPr>
          <a:xfrm>
            <a:off x="7787240" y="2462319"/>
            <a:ext cx="3253135" cy="2709113"/>
          </a:xfrm>
          <a:custGeom>
            <a:avLst/>
            <a:gdLst/>
            <a:ahLst/>
            <a:cxnLst/>
            <a:rect l="l" t="t" r="r" b="b"/>
            <a:pathLst>
              <a:path w="3787715" h="3154294">
                <a:moveTo>
                  <a:pt x="0" y="0"/>
                </a:moveTo>
                <a:lnTo>
                  <a:pt x="3787715" y="0"/>
                </a:lnTo>
                <a:lnTo>
                  <a:pt x="3787715" y="3154294"/>
                </a:lnTo>
                <a:lnTo>
                  <a:pt x="0" y="3154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431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A9331-4B12-D97F-FB5C-0FEB3585C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30B505-0B39-9471-E0EB-5A23CF1B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Awareness &amp; Trial Funnel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B40D7-0C20-5C9D-AB70-A1E48EB4ED06}"/>
              </a:ext>
            </a:extLst>
          </p:cNvPr>
          <p:cNvSpPr txBox="1"/>
          <p:nvPr/>
        </p:nvSpPr>
        <p:spPr>
          <a:xfrm>
            <a:off x="647799" y="6244936"/>
            <a:ext cx="99423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 err="1">
                <a:solidFill>
                  <a:srgbClr val="666666"/>
                </a:solidFill>
                <a:effectLst/>
                <a:latin typeface="+mj-lt"/>
              </a:rPr>
              <a:t>InsightAsia</a:t>
            </a:r>
            <a:r>
              <a:rPr lang="en-US" sz="900" b="0" i="1" dirty="0">
                <a:solidFill>
                  <a:srgbClr val="666666"/>
                </a:solidFill>
                <a:effectLst/>
                <a:latin typeface="+mj-lt"/>
              </a:rPr>
              <a:t> Vietnam | December 2025 | Based on primary research with 1,200 Vietnamese coffee chain users | Top-of-Mind: Q: "When thinking about coffee chains, which brand comes to mind first?" (Unaided recall) | Total Awareness: Q: "Which of these coffee chains have you heard of?" (Aided awareness, % aware) | Ever Tried: Q: "Which coffee chains have you ever visited?" (% ever visited) | Monthly/Weekly Usage: Q: "Which coffee chains have you visited in the past month/week?" (% current users)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CA103AF-D1F4-3650-59B7-4B019048BE89}"/>
              </a:ext>
            </a:extLst>
          </p:cNvPr>
          <p:cNvSpPr txBox="1">
            <a:spLocks/>
          </p:cNvSpPr>
          <p:nvPr/>
        </p:nvSpPr>
        <p:spPr>
          <a:xfrm>
            <a:off x="653698" y="1463326"/>
            <a:ext cx="7693889" cy="35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Brand Awareness &amp; Usage Metrics</a:t>
            </a:r>
          </a:p>
        </p:txBody>
      </p:sp>
      <p:graphicFrame>
        <p:nvGraphicFramePr>
          <p:cNvPr id="5" name="Chart 83">
            <a:extLst>
              <a:ext uri="{FF2B5EF4-FFF2-40B4-BE49-F238E27FC236}">
                <a16:creationId xmlns:a16="http://schemas.microsoft.com/office/drawing/2014/main" id="{D16BBEDD-3EDF-84BF-19E0-29FC8A2A0F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789348"/>
              </p:ext>
            </p:extLst>
          </p:nvPr>
        </p:nvGraphicFramePr>
        <p:xfrm>
          <a:off x="2475729" y="2537998"/>
          <a:ext cx="838020" cy="131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17707A44-B2F0-27B5-61FE-0BADF45FC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832860"/>
              </p:ext>
            </p:extLst>
          </p:nvPr>
        </p:nvGraphicFramePr>
        <p:xfrm>
          <a:off x="3567970" y="2890174"/>
          <a:ext cx="494451" cy="868584"/>
        </p:xfrm>
        <a:graphic>
          <a:graphicData uri="http://schemas.openxmlformats.org/drawingml/2006/table">
            <a:tbl>
              <a:tblPr firstRow="1" bandRow="1"/>
              <a:tblGrid>
                <a:gridCol w="494451">
                  <a:extLst>
                    <a:ext uri="{9D8B030D-6E8A-4147-A177-3AD203B41FA5}">
                      <a16:colId xmlns:a16="http://schemas.microsoft.com/office/drawing/2014/main" val="1379756604"/>
                    </a:ext>
                  </a:extLst>
                </a:gridCol>
              </a:tblGrid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3F9C31"/>
                          </a:solidFill>
                          <a:effectLst/>
                          <a:latin typeface="Montserrat" pitchFamily="2" charset="0"/>
                        </a:rPr>
                        <a:t>97%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3580636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50" b="1" i="0" u="none" strike="noStrike">
                          <a:solidFill>
                            <a:srgbClr val="F49800"/>
                          </a:solidFill>
                          <a:effectLst/>
                          <a:latin typeface="Montserrat" pitchFamily="2" charset="0"/>
                        </a:rPr>
                        <a:t>74%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mpd="sng"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8942515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7E57C2"/>
                          </a:solidFill>
                          <a:effectLst/>
                          <a:latin typeface="Montserrat" pitchFamily="2" charset="0"/>
                        </a:rPr>
                        <a:t>62%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mpd="sng"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2063019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8D65A70B-3A58-678E-A555-753B07060CE8}"/>
              </a:ext>
            </a:extLst>
          </p:cNvPr>
          <p:cNvGrpSpPr/>
          <p:nvPr/>
        </p:nvGrpSpPr>
        <p:grpSpPr>
          <a:xfrm>
            <a:off x="3377321" y="2933495"/>
            <a:ext cx="214482" cy="833414"/>
            <a:chOff x="3298369" y="2924182"/>
            <a:chExt cx="138951" cy="442059"/>
          </a:xfrm>
        </p:grpSpPr>
        <p:sp>
          <p:nvSpPr>
            <p:cNvPr id="11" name="Arrow: Curved Left 10">
              <a:extLst>
                <a:ext uri="{FF2B5EF4-FFF2-40B4-BE49-F238E27FC236}">
                  <a16:creationId xmlns:a16="http://schemas.microsoft.com/office/drawing/2014/main" id="{F1972404-2562-360E-3EB7-434EFBB4E185}"/>
                </a:ext>
              </a:extLst>
            </p:cNvPr>
            <p:cNvSpPr/>
            <p:nvPr/>
          </p:nvSpPr>
          <p:spPr bwMode="gray">
            <a:xfrm>
              <a:off x="3298369" y="2924182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Arrow: Curved Left 18">
              <a:extLst>
                <a:ext uri="{FF2B5EF4-FFF2-40B4-BE49-F238E27FC236}">
                  <a16:creationId xmlns:a16="http://schemas.microsoft.com/office/drawing/2014/main" id="{65349997-1677-63A6-FC80-1FA2669512F5}"/>
                </a:ext>
              </a:extLst>
            </p:cNvPr>
            <p:cNvSpPr/>
            <p:nvPr/>
          </p:nvSpPr>
          <p:spPr bwMode="gray">
            <a:xfrm>
              <a:off x="3298369" y="3069366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Arrow: Curved Left 19">
              <a:extLst>
                <a:ext uri="{FF2B5EF4-FFF2-40B4-BE49-F238E27FC236}">
                  <a16:creationId xmlns:a16="http://schemas.microsoft.com/office/drawing/2014/main" id="{AF498B49-54D9-F80F-94A5-AC800448390C}"/>
                </a:ext>
              </a:extLst>
            </p:cNvPr>
            <p:cNvSpPr/>
            <p:nvPr/>
          </p:nvSpPr>
          <p:spPr bwMode="gray">
            <a:xfrm>
              <a:off x="3298369" y="3213939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5" name="Picture 24" descr="A logo with a design on it&#10;&#10;AI-generated content may be incorrect.">
            <a:extLst>
              <a:ext uri="{FF2B5EF4-FFF2-40B4-BE49-F238E27FC236}">
                <a16:creationId xmlns:a16="http://schemas.microsoft.com/office/drawing/2014/main" id="{66D70BF4-3373-D18C-D734-437E5F6EE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889" y="1953514"/>
            <a:ext cx="613699" cy="470349"/>
          </a:xfrm>
          <a:prstGeom prst="rect">
            <a:avLst/>
          </a:prstGeom>
        </p:spPr>
      </p:pic>
      <p:pic>
        <p:nvPicPr>
          <p:cNvPr id="29" name="Picture 28" descr="A logo for a tea house&#10;&#10;AI-generated content may be incorrect.">
            <a:extLst>
              <a:ext uri="{FF2B5EF4-FFF2-40B4-BE49-F238E27FC236}">
                <a16:creationId xmlns:a16="http://schemas.microsoft.com/office/drawing/2014/main" id="{A2494A59-4BEF-24C7-027A-C3E6390AF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945" y="4184282"/>
            <a:ext cx="910097" cy="311424"/>
          </a:xfrm>
          <a:prstGeom prst="rect">
            <a:avLst/>
          </a:prstGeom>
        </p:spPr>
      </p:pic>
      <p:pic>
        <p:nvPicPr>
          <p:cNvPr id="30" name="Picture 29" descr="A green and white logo&#10;&#10;AI-generated content may be incorrect.">
            <a:extLst>
              <a:ext uri="{FF2B5EF4-FFF2-40B4-BE49-F238E27FC236}">
                <a16:creationId xmlns:a16="http://schemas.microsoft.com/office/drawing/2014/main" id="{68FA1FD8-B96A-6372-BDF2-48552CE49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308" y="3967763"/>
            <a:ext cx="791993" cy="791993"/>
          </a:xfrm>
          <a:prstGeom prst="rect">
            <a:avLst/>
          </a:prstGeom>
        </p:spPr>
      </p:pic>
      <p:pic>
        <p:nvPicPr>
          <p:cNvPr id="32" name="Picture 31" descr="A black and white logo&#10;&#10;AI-generated content may be incorrect.">
            <a:extLst>
              <a:ext uri="{FF2B5EF4-FFF2-40B4-BE49-F238E27FC236}">
                <a16:creationId xmlns:a16="http://schemas.microsoft.com/office/drawing/2014/main" id="{8D133D8D-3670-2985-13AE-B6E091EB6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94" y="1709509"/>
            <a:ext cx="960562" cy="960562"/>
          </a:xfrm>
          <a:prstGeom prst="rect">
            <a:avLst/>
          </a:prstGeom>
        </p:spPr>
      </p:pic>
      <p:graphicFrame>
        <p:nvGraphicFramePr>
          <p:cNvPr id="35" name="Chart 83">
            <a:extLst>
              <a:ext uri="{FF2B5EF4-FFF2-40B4-BE49-F238E27FC236}">
                <a16:creationId xmlns:a16="http://schemas.microsoft.com/office/drawing/2014/main" id="{1773236B-7BB1-357D-12CE-6CE8295D2B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8453468"/>
              </p:ext>
            </p:extLst>
          </p:nvPr>
        </p:nvGraphicFramePr>
        <p:xfrm>
          <a:off x="5508945" y="2549603"/>
          <a:ext cx="838020" cy="131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6" name="Table 5">
            <a:extLst>
              <a:ext uri="{FF2B5EF4-FFF2-40B4-BE49-F238E27FC236}">
                <a16:creationId xmlns:a16="http://schemas.microsoft.com/office/drawing/2014/main" id="{445AD5C5-8C17-745F-7DA9-8F067937B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068668"/>
              </p:ext>
            </p:extLst>
          </p:nvPr>
        </p:nvGraphicFramePr>
        <p:xfrm>
          <a:off x="6463663" y="2901779"/>
          <a:ext cx="494451" cy="868584"/>
        </p:xfrm>
        <a:graphic>
          <a:graphicData uri="http://schemas.openxmlformats.org/drawingml/2006/table">
            <a:tbl>
              <a:tblPr firstRow="1" bandRow="1"/>
              <a:tblGrid>
                <a:gridCol w="494451">
                  <a:extLst>
                    <a:ext uri="{9D8B030D-6E8A-4147-A177-3AD203B41FA5}">
                      <a16:colId xmlns:a16="http://schemas.microsoft.com/office/drawing/2014/main" val="1379756604"/>
                    </a:ext>
                  </a:extLst>
                </a:gridCol>
              </a:tblGrid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3F9C31"/>
                          </a:solidFill>
                          <a:effectLst/>
                          <a:latin typeface="Montserrat" pitchFamily="2" charset="0"/>
                        </a:rPr>
                        <a:t>91%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3580636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49800"/>
                          </a:solidFill>
                          <a:effectLst/>
                          <a:latin typeface="Montserrat" pitchFamily="2" charset="0"/>
                        </a:rPr>
                        <a:t>65%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 w="6350" cmpd="sng"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8942515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7E57C2"/>
                          </a:solidFill>
                          <a:effectLst/>
                          <a:latin typeface="Montserrat" pitchFamily="2" charset="0"/>
                        </a:rPr>
                        <a:t>58%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 w="6350" cmpd="sng"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2063019"/>
                  </a:ext>
                </a:extLst>
              </a:tr>
            </a:tbl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56B2D950-B98E-8605-D27B-BB271B9D7AE8}"/>
              </a:ext>
            </a:extLst>
          </p:cNvPr>
          <p:cNvGrpSpPr/>
          <p:nvPr/>
        </p:nvGrpSpPr>
        <p:grpSpPr>
          <a:xfrm>
            <a:off x="6270607" y="2945100"/>
            <a:ext cx="214482" cy="833414"/>
            <a:chOff x="3298369" y="2924182"/>
            <a:chExt cx="138951" cy="442059"/>
          </a:xfrm>
        </p:grpSpPr>
        <p:sp>
          <p:nvSpPr>
            <p:cNvPr id="38" name="Arrow: Curved Left 37">
              <a:extLst>
                <a:ext uri="{FF2B5EF4-FFF2-40B4-BE49-F238E27FC236}">
                  <a16:creationId xmlns:a16="http://schemas.microsoft.com/office/drawing/2014/main" id="{35D4D21C-B319-A2A8-7008-3EADE68767FB}"/>
                </a:ext>
              </a:extLst>
            </p:cNvPr>
            <p:cNvSpPr/>
            <p:nvPr/>
          </p:nvSpPr>
          <p:spPr bwMode="gray">
            <a:xfrm>
              <a:off x="3298369" y="2924182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Arrow: Curved Left 38">
              <a:extLst>
                <a:ext uri="{FF2B5EF4-FFF2-40B4-BE49-F238E27FC236}">
                  <a16:creationId xmlns:a16="http://schemas.microsoft.com/office/drawing/2014/main" id="{D7A1ADDF-B3D2-3D80-2518-D0AC34B9F1C2}"/>
                </a:ext>
              </a:extLst>
            </p:cNvPr>
            <p:cNvSpPr/>
            <p:nvPr/>
          </p:nvSpPr>
          <p:spPr bwMode="gray">
            <a:xfrm>
              <a:off x="3298369" y="3069366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Arrow: Curved Left 39">
              <a:extLst>
                <a:ext uri="{FF2B5EF4-FFF2-40B4-BE49-F238E27FC236}">
                  <a16:creationId xmlns:a16="http://schemas.microsoft.com/office/drawing/2014/main" id="{B3C01D14-F705-582F-E9EE-EC87EF76087D}"/>
                </a:ext>
              </a:extLst>
            </p:cNvPr>
            <p:cNvSpPr/>
            <p:nvPr/>
          </p:nvSpPr>
          <p:spPr bwMode="gray">
            <a:xfrm>
              <a:off x="3298369" y="3213939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</p:grpSp>
      <p:graphicFrame>
        <p:nvGraphicFramePr>
          <p:cNvPr id="41" name="Chart 83">
            <a:extLst>
              <a:ext uri="{FF2B5EF4-FFF2-40B4-BE49-F238E27FC236}">
                <a16:creationId xmlns:a16="http://schemas.microsoft.com/office/drawing/2014/main" id="{68E8E0AC-D511-4D79-D16F-0F91D3F5A5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900818"/>
              </p:ext>
            </p:extLst>
          </p:nvPr>
        </p:nvGraphicFramePr>
        <p:xfrm>
          <a:off x="2505281" y="4721242"/>
          <a:ext cx="838020" cy="131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2" name="Table 5">
            <a:extLst>
              <a:ext uri="{FF2B5EF4-FFF2-40B4-BE49-F238E27FC236}">
                <a16:creationId xmlns:a16="http://schemas.microsoft.com/office/drawing/2014/main" id="{49F05401-05FD-7ED6-4034-479FBAF26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57617"/>
              </p:ext>
            </p:extLst>
          </p:nvPr>
        </p:nvGraphicFramePr>
        <p:xfrm>
          <a:off x="3422082" y="5064105"/>
          <a:ext cx="494451" cy="868584"/>
        </p:xfrm>
        <a:graphic>
          <a:graphicData uri="http://schemas.openxmlformats.org/drawingml/2006/table">
            <a:tbl>
              <a:tblPr firstRow="1" bandRow="1"/>
              <a:tblGrid>
                <a:gridCol w="494451">
                  <a:extLst>
                    <a:ext uri="{9D8B030D-6E8A-4147-A177-3AD203B41FA5}">
                      <a16:colId xmlns:a16="http://schemas.microsoft.com/office/drawing/2014/main" val="1379756604"/>
                    </a:ext>
                  </a:extLst>
                </a:gridCol>
              </a:tblGrid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3F9C31"/>
                          </a:solidFill>
                          <a:effectLst/>
                          <a:latin typeface="Montserrat" pitchFamily="2" charset="0"/>
                        </a:rPr>
                        <a:t>95%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3580636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49800"/>
                          </a:solidFill>
                          <a:effectLst/>
                          <a:latin typeface="Montserrat" pitchFamily="2" charset="0"/>
                        </a:rPr>
                        <a:t>56%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 w="6350" cmpd="sng"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8942515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7E57C2"/>
                          </a:solidFill>
                          <a:effectLst/>
                          <a:latin typeface="Montserrat" pitchFamily="2" charset="0"/>
                        </a:rPr>
                        <a:t>65%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 w="6350" cmpd="sng"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2063019"/>
                  </a:ext>
                </a:extLst>
              </a:tr>
            </a:tbl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FE8F8A73-3B35-2F0B-D8E0-9CAEDDBE7025}"/>
              </a:ext>
            </a:extLst>
          </p:cNvPr>
          <p:cNvGrpSpPr/>
          <p:nvPr/>
        </p:nvGrpSpPr>
        <p:grpSpPr>
          <a:xfrm>
            <a:off x="3224212" y="5107426"/>
            <a:ext cx="214482" cy="833414"/>
            <a:chOff x="3298369" y="2924182"/>
            <a:chExt cx="138951" cy="442059"/>
          </a:xfrm>
        </p:grpSpPr>
        <p:sp>
          <p:nvSpPr>
            <p:cNvPr id="44" name="Arrow: Curved Left 43">
              <a:extLst>
                <a:ext uri="{FF2B5EF4-FFF2-40B4-BE49-F238E27FC236}">
                  <a16:creationId xmlns:a16="http://schemas.microsoft.com/office/drawing/2014/main" id="{AFB4DAE4-6573-703A-0AF3-281C808FD53F}"/>
                </a:ext>
              </a:extLst>
            </p:cNvPr>
            <p:cNvSpPr/>
            <p:nvPr/>
          </p:nvSpPr>
          <p:spPr bwMode="gray">
            <a:xfrm>
              <a:off x="3298369" y="2924182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Arrow: Curved Left 44">
              <a:extLst>
                <a:ext uri="{FF2B5EF4-FFF2-40B4-BE49-F238E27FC236}">
                  <a16:creationId xmlns:a16="http://schemas.microsoft.com/office/drawing/2014/main" id="{119CBF98-0B0B-623A-2C00-26D7BC2F09D5}"/>
                </a:ext>
              </a:extLst>
            </p:cNvPr>
            <p:cNvSpPr/>
            <p:nvPr/>
          </p:nvSpPr>
          <p:spPr bwMode="gray">
            <a:xfrm>
              <a:off x="3298369" y="3069366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Arrow: Curved Left 45">
              <a:extLst>
                <a:ext uri="{FF2B5EF4-FFF2-40B4-BE49-F238E27FC236}">
                  <a16:creationId xmlns:a16="http://schemas.microsoft.com/office/drawing/2014/main" id="{CC030670-DFAD-20E0-566C-15EC03ABC5E5}"/>
                </a:ext>
              </a:extLst>
            </p:cNvPr>
            <p:cNvSpPr/>
            <p:nvPr/>
          </p:nvSpPr>
          <p:spPr bwMode="gray">
            <a:xfrm>
              <a:off x="3298369" y="3213939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</p:grpSp>
      <p:graphicFrame>
        <p:nvGraphicFramePr>
          <p:cNvPr id="47" name="Chart 83">
            <a:extLst>
              <a:ext uri="{FF2B5EF4-FFF2-40B4-BE49-F238E27FC236}">
                <a16:creationId xmlns:a16="http://schemas.microsoft.com/office/drawing/2014/main" id="{708B5C9B-89D6-9ADF-6AE2-E7562647BE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6764834"/>
              </p:ext>
            </p:extLst>
          </p:nvPr>
        </p:nvGraphicFramePr>
        <p:xfrm>
          <a:off x="8825747" y="4606080"/>
          <a:ext cx="838020" cy="131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8" name="Table 5">
            <a:extLst>
              <a:ext uri="{FF2B5EF4-FFF2-40B4-BE49-F238E27FC236}">
                <a16:creationId xmlns:a16="http://schemas.microsoft.com/office/drawing/2014/main" id="{E225913B-6055-ECBC-C787-F270C07A2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84749"/>
              </p:ext>
            </p:extLst>
          </p:nvPr>
        </p:nvGraphicFramePr>
        <p:xfrm>
          <a:off x="9812991" y="4952690"/>
          <a:ext cx="494451" cy="868584"/>
        </p:xfrm>
        <a:graphic>
          <a:graphicData uri="http://schemas.openxmlformats.org/drawingml/2006/table">
            <a:tbl>
              <a:tblPr firstRow="1" bandRow="1"/>
              <a:tblGrid>
                <a:gridCol w="494451">
                  <a:extLst>
                    <a:ext uri="{9D8B030D-6E8A-4147-A177-3AD203B41FA5}">
                      <a16:colId xmlns:a16="http://schemas.microsoft.com/office/drawing/2014/main" val="1379756604"/>
                    </a:ext>
                  </a:extLst>
                </a:gridCol>
              </a:tblGrid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3F9C31"/>
                          </a:solidFill>
                          <a:effectLst/>
                          <a:latin typeface="Montserrat" pitchFamily="2" charset="0"/>
                        </a:rPr>
                        <a:t>87%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3580636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49800"/>
                          </a:solidFill>
                          <a:effectLst/>
                          <a:latin typeface="Montserrat" pitchFamily="2" charset="0"/>
                        </a:rPr>
                        <a:t>44%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 w="6350" cmpd="sng"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8942515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7E57C2"/>
                          </a:solidFill>
                          <a:effectLst/>
                          <a:latin typeface="Montserrat" pitchFamily="2" charset="0"/>
                        </a:rPr>
                        <a:t>42%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 w="6350" cmpd="sng"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2063019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B0AA74AC-919C-BB74-8868-EBBFD7803CB3}"/>
              </a:ext>
            </a:extLst>
          </p:cNvPr>
          <p:cNvGrpSpPr/>
          <p:nvPr/>
        </p:nvGrpSpPr>
        <p:grpSpPr>
          <a:xfrm>
            <a:off x="9610307" y="4996011"/>
            <a:ext cx="214482" cy="833414"/>
            <a:chOff x="3298369" y="2924182"/>
            <a:chExt cx="138951" cy="442059"/>
          </a:xfrm>
        </p:grpSpPr>
        <p:sp>
          <p:nvSpPr>
            <p:cNvPr id="50" name="Arrow: Curved Left 49">
              <a:extLst>
                <a:ext uri="{FF2B5EF4-FFF2-40B4-BE49-F238E27FC236}">
                  <a16:creationId xmlns:a16="http://schemas.microsoft.com/office/drawing/2014/main" id="{AADDC9A2-EBD6-775A-57F7-2C9925A1707F}"/>
                </a:ext>
              </a:extLst>
            </p:cNvPr>
            <p:cNvSpPr/>
            <p:nvPr/>
          </p:nvSpPr>
          <p:spPr bwMode="gray">
            <a:xfrm>
              <a:off x="3298369" y="2924182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1" name="Arrow: Curved Left 50">
              <a:extLst>
                <a:ext uri="{FF2B5EF4-FFF2-40B4-BE49-F238E27FC236}">
                  <a16:creationId xmlns:a16="http://schemas.microsoft.com/office/drawing/2014/main" id="{80ABAAD5-4F1A-BB9C-FB64-C36A4718C1AD}"/>
                </a:ext>
              </a:extLst>
            </p:cNvPr>
            <p:cNvSpPr/>
            <p:nvPr/>
          </p:nvSpPr>
          <p:spPr bwMode="gray">
            <a:xfrm>
              <a:off x="3298369" y="3069366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Arrow: Curved Left 51">
              <a:extLst>
                <a:ext uri="{FF2B5EF4-FFF2-40B4-BE49-F238E27FC236}">
                  <a16:creationId xmlns:a16="http://schemas.microsoft.com/office/drawing/2014/main" id="{27788D5C-5CF6-A567-A91D-8FD7361E8F9E}"/>
                </a:ext>
              </a:extLst>
            </p:cNvPr>
            <p:cNvSpPr/>
            <p:nvPr/>
          </p:nvSpPr>
          <p:spPr bwMode="gray">
            <a:xfrm>
              <a:off x="3298369" y="3213939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</p:grpSp>
      <p:graphicFrame>
        <p:nvGraphicFramePr>
          <p:cNvPr id="53" name="Chart 83">
            <a:extLst>
              <a:ext uri="{FF2B5EF4-FFF2-40B4-BE49-F238E27FC236}">
                <a16:creationId xmlns:a16="http://schemas.microsoft.com/office/drawing/2014/main" id="{286CEDB0-908D-A3BB-2321-BEA61AB8E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973306"/>
              </p:ext>
            </p:extLst>
          </p:nvPr>
        </p:nvGraphicFramePr>
        <p:xfrm>
          <a:off x="5544984" y="4695174"/>
          <a:ext cx="838020" cy="131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54" name="Table 5">
            <a:extLst>
              <a:ext uri="{FF2B5EF4-FFF2-40B4-BE49-F238E27FC236}">
                <a16:creationId xmlns:a16="http://schemas.microsoft.com/office/drawing/2014/main" id="{E0939B3B-4B1D-B7B9-46CF-F029CF555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783904"/>
              </p:ext>
            </p:extLst>
          </p:nvPr>
        </p:nvGraphicFramePr>
        <p:xfrm>
          <a:off x="6514066" y="5018903"/>
          <a:ext cx="494451" cy="868584"/>
        </p:xfrm>
        <a:graphic>
          <a:graphicData uri="http://schemas.openxmlformats.org/drawingml/2006/table">
            <a:tbl>
              <a:tblPr firstRow="1" bandRow="1"/>
              <a:tblGrid>
                <a:gridCol w="494451">
                  <a:extLst>
                    <a:ext uri="{9D8B030D-6E8A-4147-A177-3AD203B41FA5}">
                      <a16:colId xmlns:a16="http://schemas.microsoft.com/office/drawing/2014/main" val="1379756604"/>
                    </a:ext>
                  </a:extLst>
                </a:gridCol>
              </a:tblGrid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3F9C31"/>
                          </a:solidFill>
                          <a:effectLst/>
                          <a:latin typeface="Montserrat" pitchFamily="2" charset="0"/>
                        </a:rPr>
                        <a:t>90%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3580636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49800"/>
                          </a:solidFill>
                          <a:effectLst/>
                          <a:latin typeface="Montserrat" pitchFamily="2" charset="0"/>
                        </a:rPr>
                        <a:t>62%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 w="6350" cmpd="sng"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8942515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7E57C2"/>
                          </a:solidFill>
                          <a:effectLst/>
                          <a:latin typeface="Montserrat" pitchFamily="2" charset="0"/>
                        </a:rPr>
                        <a:t>56%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 w="6350" cmpd="sng"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2063019"/>
                  </a:ext>
                </a:extLst>
              </a:tr>
            </a:tbl>
          </a:graphicData>
        </a:graphic>
      </p:graphicFrame>
      <p:grpSp>
        <p:nvGrpSpPr>
          <p:cNvPr id="55" name="Group 54">
            <a:extLst>
              <a:ext uri="{FF2B5EF4-FFF2-40B4-BE49-F238E27FC236}">
                <a16:creationId xmlns:a16="http://schemas.microsoft.com/office/drawing/2014/main" id="{1D06F11A-A255-82A8-0673-6C61B7EAC16D}"/>
              </a:ext>
            </a:extLst>
          </p:cNvPr>
          <p:cNvGrpSpPr/>
          <p:nvPr/>
        </p:nvGrpSpPr>
        <p:grpSpPr>
          <a:xfrm>
            <a:off x="6313789" y="5076954"/>
            <a:ext cx="214482" cy="833414"/>
            <a:chOff x="3298369" y="2924182"/>
            <a:chExt cx="138951" cy="442059"/>
          </a:xfrm>
        </p:grpSpPr>
        <p:sp>
          <p:nvSpPr>
            <p:cNvPr id="56" name="Arrow: Curved Left 55">
              <a:extLst>
                <a:ext uri="{FF2B5EF4-FFF2-40B4-BE49-F238E27FC236}">
                  <a16:creationId xmlns:a16="http://schemas.microsoft.com/office/drawing/2014/main" id="{0C9797D4-5498-59CC-1774-2F440D6B5004}"/>
                </a:ext>
              </a:extLst>
            </p:cNvPr>
            <p:cNvSpPr/>
            <p:nvPr/>
          </p:nvSpPr>
          <p:spPr bwMode="gray">
            <a:xfrm>
              <a:off x="3298369" y="2924182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Arrow: Curved Left 56">
              <a:extLst>
                <a:ext uri="{FF2B5EF4-FFF2-40B4-BE49-F238E27FC236}">
                  <a16:creationId xmlns:a16="http://schemas.microsoft.com/office/drawing/2014/main" id="{831F7E21-1404-58F7-EB8E-686183687302}"/>
                </a:ext>
              </a:extLst>
            </p:cNvPr>
            <p:cNvSpPr/>
            <p:nvPr/>
          </p:nvSpPr>
          <p:spPr bwMode="gray">
            <a:xfrm>
              <a:off x="3298369" y="3069366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Arrow: Curved Left 57">
              <a:extLst>
                <a:ext uri="{FF2B5EF4-FFF2-40B4-BE49-F238E27FC236}">
                  <a16:creationId xmlns:a16="http://schemas.microsoft.com/office/drawing/2014/main" id="{A62695B4-01DD-998B-9059-376040C9FCBA}"/>
                </a:ext>
              </a:extLst>
            </p:cNvPr>
            <p:cNvSpPr/>
            <p:nvPr/>
          </p:nvSpPr>
          <p:spPr bwMode="gray">
            <a:xfrm>
              <a:off x="3298369" y="3213939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</p:grpSp>
      <p:graphicFrame>
        <p:nvGraphicFramePr>
          <p:cNvPr id="59" name="Chart 83">
            <a:extLst>
              <a:ext uri="{FF2B5EF4-FFF2-40B4-BE49-F238E27FC236}">
                <a16:creationId xmlns:a16="http://schemas.microsoft.com/office/drawing/2014/main" id="{AC3D6FAE-7602-3166-CE73-C3D5156C53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976828"/>
              </p:ext>
            </p:extLst>
          </p:nvPr>
        </p:nvGraphicFramePr>
        <p:xfrm>
          <a:off x="8793981" y="2525212"/>
          <a:ext cx="838020" cy="131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60" name="Table 5">
            <a:extLst>
              <a:ext uri="{FF2B5EF4-FFF2-40B4-BE49-F238E27FC236}">
                <a16:creationId xmlns:a16="http://schemas.microsoft.com/office/drawing/2014/main" id="{79B59737-F106-63BF-EAE9-96B4C3F20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874479"/>
              </p:ext>
            </p:extLst>
          </p:nvPr>
        </p:nvGraphicFramePr>
        <p:xfrm>
          <a:off x="9750268" y="2868651"/>
          <a:ext cx="494451" cy="868584"/>
        </p:xfrm>
        <a:graphic>
          <a:graphicData uri="http://schemas.openxmlformats.org/drawingml/2006/table">
            <a:tbl>
              <a:tblPr firstRow="1" bandRow="1"/>
              <a:tblGrid>
                <a:gridCol w="494451">
                  <a:extLst>
                    <a:ext uri="{9D8B030D-6E8A-4147-A177-3AD203B41FA5}">
                      <a16:colId xmlns:a16="http://schemas.microsoft.com/office/drawing/2014/main" val="1379756604"/>
                    </a:ext>
                  </a:extLst>
                </a:gridCol>
              </a:tblGrid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3F9C31"/>
                          </a:solidFill>
                          <a:effectLst/>
                          <a:latin typeface="Montserrat" pitchFamily="2" charset="0"/>
                        </a:rPr>
                        <a:t>95%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3580636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F49800"/>
                          </a:solidFill>
                          <a:effectLst/>
                          <a:latin typeface="Montserrat" pitchFamily="2" charset="0"/>
                        </a:rPr>
                        <a:t>62%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 w="6350" cmpd="sng"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8942515"/>
                  </a:ext>
                </a:extLst>
              </a:tr>
              <a:tr h="28952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000" b="1" i="0" u="none" strike="noStrike" dirty="0">
                          <a:solidFill>
                            <a:srgbClr val="7E57C2"/>
                          </a:solidFill>
                          <a:effectLst/>
                          <a:latin typeface="Montserrat" pitchFamily="2" charset="0"/>
                        </a:rPr>
                        <a:t>54%</a:t>
                      </a:r>
                    </a:p>
                  </a:txBody>
                  <a:tcPr marL="9525" marR="9525" marT="9431" marB="0" anchor="ctr">
                    <a:lnL>
                      <a:noFill/>
                    </a:lnL>
                    <a:lnR>
                      <a:noFill/>
                    </a:lnR>
                    <a:lnT w="6350" cmpd="sng">
                      <a:noFill/>
                    </a:lnT>
                    <a:lnB w="635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2063019"/>
                  </a:ext>
                </a:extLst>
              </a:tr>
            </a:tbl>
          </a:graphicData>
        </a:graphic>
      </p:graphicFrame>
      <p:grpSp>
        <p:nvGrpSpPr>
          <p:cNvPr id="61" name="Group 60">
            <a:extLst>
              <a:ext uri="{FF2B5EF4-FFF2-40B4-BE49-F238E27FC236}">
                <a16:creationId xmlns:a16="http://schemas.microsoft.com/office/drawing/2014/main" id="{81432EC2-A11F-3768-2C08-00F264485F24}"/>
              </a:ext>
            </a:extLst>
          </p:cNvPr>
          <p:cNvGrpSpPr/>
          <p:nvPr/>
        </p:nvGrpSpPr>
        <p:grpSpPr>
          <a:xfrm>
            <a:off x="9554805" y="2911972"/>
            <a:ext cx="214482" cy="833414"/>
            <a:chOff x="3298369" y="2924182"/>
            <a:chExt cx="138951" cy="442059"/>
          </a:xfrm>
        </p:grpSpPr>
        <p:sp>
          <p:nvSpPr>
            <p:cNvPr id="62" name="Arrow: Curved Left 61">
              <a:extLst>
                <a:ext uri="{FF2B5EF4-FFF2-40B4-BE49-F238E27FC236}">
                  <a16:creationId xmlns:a16="http://schemas.microsoft.com/office/drawing/2014/main" id="{1E4AB8E6-67E9-8161-D3D4-3126770A437B}"/>
                </a:ext>
              </a:extLst>
            </p:cNvPr>
            <p:cNvSpPr/>
            <p:nvPr/>
          </p:nvSpPr>
          <p:spPr bwMode="gray">
            <a:xfrm>
              <a:off x="3298369" y="2924182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Arrow: Curved Left 62">
              <a:extLst>
                <a:ext uri="{FF2B5EF4-FFF2-40B4-BE49-F238E27FC236}">
                  <a16:creationId xmlns:a16="http://schemas.microsoft.com/office/drawing/2014/main" id="{C17E5D68-A3EE-A563-2178-E469DCB5FF25}"/>
                </a:ext>
              </a:extLst>
            </p:cNvPr>
            <p:cNvSpPr/>
            <p:nvPr/>
          </p:nvSpPr>
          <p:spPr bwMode="gray">
            <a:xfrm>
              <a:off x="3298369" y="3069366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Arrow: Curved Left 63">
              <a:extLst>
                <a:ext uri="{FF2B5EF4-FFF2-40B4-BE49-F238E27FC236}">
                  <a16:creationId xmlns:a16="http://schemas.microsoft.com/office/drawing/2014/main" id="{50E4CBB9-6FE8-DF06-4E33-11241A1640D8}"/>
                </a:ext>
              </a:extLst>
            </p:cNvPr>
            <p:cNvSpPr/>
            <p:nvPr/>
          </p:nvSpPr>
          <p:spPr bwMode="gray">
            <a:xfrm>
              <a:off x="3298369" y="3213939"/>
              <a:ext cx="138951" cy="152302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bg1">
                <a:lumMod val="75000"/>
              </a:schemeClr>
            </a:solidFill>
            <a:ln w="9525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Arial"/>
              </a:endParaRPr>
            </a:p>
          </p:txBody>
        </p:sp>
      </p:grpSp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90106178-9314-A093-9EA1-3EA630DB2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340202"/>
              </p:ext>
            </p:extLst>
          </p:nvPr>
        </p:nvGraphicFramePr>
        <p:xfrm>
          <a:off x="248971" y="2526392"/>
          <a:ext cx="1558087" cy="133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8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740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Top of mind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9930318"/>
                  </a:ext>
                </a:extLst>
              </a:tr>
              <a:tr h="26740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Total awareness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5381249"/>
                  </a:ext>
                </a:extLst>
              </a:tr>
              <a:tr h="26740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Ever tried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08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Monthly usage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08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Weekly usage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7144587"/>
                  </a:ext>
                </a:extLst>
              </a:tr>
            </a:tbl>
          </a:graphicData>
        </a:graphic>
      </p:graphicFrame>
      <p:sp>
        <p:nvSpPr>
          <p:cNvPr id="70" name="Oval 69">
            <a:extLst>
              <a:ext uri="{FF2B5EF4-FFF2-40B4-BE49-F238E27FC236}">
                <a16:creationId xmlns:a16="http://schemas.microsoft.com/office/drawing/2014/main" id="{066049D6-4721-8A23-3AA6-7D4206DFC43D}"/>
              </a:ext>
            </a:extLst>
          </p:cNvPr>
          <p:cNvSpPr/>
          <p:nvPr/>
        </p:nvSpPr>
        <p:spPr>
          <a:xfrm>
            <a:off x="2551308" y="2776018"/>
            <a:ext cx="668376" cy="864499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9714BC3-26F0-3F76-B9C5-5D15C0327D6C}"/>
              </a:ext>
            </a:extLst>
          </p:cNvPr>
          <p:cNvSpPr/>
          <p:nvPr/>
        </p:nvSpPr>
        <p:spPr>
          <a:xfrm>
            <a:off x="3527063" y="2855284"/>
            <a:ext cx="547510" cy="666251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A9602560-3E86-4DA6-A479-E4FDC187082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9527" t="12469" r="7878" b="8102"/>
          <a:stretch>
            <a:fillRect/>
          </a:stretch>
        </p:blipFill>
        <p:spPr>
          <a:xfrm>
            <a:off x="8914521" y="1908608"/>
            <a:ext cx="596939" cy="57406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E6418E-7F26-BAB7-F60E-C93F5BA2C2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473418"/>
              </p:ext>
            </p:extLst>
          </p:nvPr>
        </p:nvGraphicFramePr>
        <p:xfrm>
          <a:off x="221539" y="4726041"/>
          <a:ext cx="1558087" cy="133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8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740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Top of mind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9930318"/>
                  </a:ext>
                </a:extLst>
              </a:tr>
              <a:tr h="26740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Total awareness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5381249"/>
                  </a:ext>
                </a:extLst>
              </a:tr>
              <a:tr h="26740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</a:rPr>
                        <a:t>Ever tried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08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Monthly usage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408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Weekly usage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7144587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EB9886DA-0F09-E6E3-FF2A-9F0BC16327B7}"/>
              </a:ext>
            </a:extLst>
          </p:cNvPr>
          <p:cNvGrpSpPr/>
          <p:nvPr/>
        </p:nvGrpSpPr>
        <p:grpSpPr>
          <a:xfrm>
            <a:off x="8963715" y="4090177"/>
            <a:ext cx="562084" cy="583179"/>
            <a:chOff x="6313956" y="4805370"/>
            <a:chExt cx="822945" cy="853833"/>
          </a:xfrm>
        </p:grpSpPr>
        <p:pic>
          <p:nvPicPr>
            <p:cNvPr id="9" name="Picture 8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D215091D-DC03-E963-C948-33385BF89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10" name="Picture 9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21E695E8-D7A5-5290-DA1F-B010F849F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8082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9796D-9012-881B-9016-C4A80F518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0DCFC37-3CFA-43E7-50F2-B3026BECBB4A}"/>
              </a:ext>
            </a:extLst>
          </p:cNvPr>
          <p:cNvSpPr txBox="1">
            <a:spLocks/>
          </p:cNvSpPr>
          <p:nvPr/>
        </p:nvSpPr>
        <p:spPr>
          <a:xfrm>
            <a:off x="647799" y="1562893"/>
            <a:ext cx="7693889" cy="35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Conversion Funnel Analysis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2E3CDB-4E4E-2FCD-9CAB-C7B8C065CD87}"/>
              </a:ext>
            </a:extLst>
          </p:cNvPr>
          <p:cNvSpPr txBox="1"/>
          <p:nvPr/>
        </p:nvSpPr>
        <p:spPr>
          <a:xfrm>
            <a:off x="653698" y="2065521"/>
            <a:ext cx="7693889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>
                <a:solidFill>
                  <a:srgbClr val="B22A2E"/>
                </a:solidFill>
              </a:rPr>
              <a:t>Highlands Coffee </a:t>
            </a:r>
            <a:r>
              <a:rPr lang="en-US" sz="1400" dirty="0"/>
              <a:t>demonstrates </a:t>
            </a:r>
            <a:r>
              <a:rPr lang="en-US" sz="1400" b="1" dirty="0"/>
              <a:t>exceptional conversion </a:t>
            </a:r>
            <a:r>
              <a:rPr lang="en-US" sz="1400" dirty="0"/>
              <a:t>throughout the funnel: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95% awareness → 92% trial = 97% conversion rate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92% trial → 68% monthly usage = 74% activation rate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Highest loyalty: 62% of monthly users visit weekly (42% of all aware users)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665711-2464-DB99-5C11-F5622966C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225" y="2042494"/>
            <a:ext cx="3191796" cy="124081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E829EC-CBC0-FE62-6B2D-DBF498E4F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8251"/>
              </p:ext>
            </p:extLst>
          </p:nvPr>
        </p:nvGraphicFramePr>
        <p:xfrm>
          <a:off x="6096000" y="3702790"/>
          <a:ext cx="5450693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615">
                  <a:extLst>
                    <a:ext uri="{9D8B030D-6E8A-4147-A177-3AD203B41FA5}">
                      <a16:colId xmlns:a16="http://schemas.microsoft.com/office/drawing/2014/main" val="2686420435"/>
                    </a:ext>
                  </a:extLst>
                </a:gridCol>
                <a:gridCol w="4342078">
                  <a:extLst>
                    <a:ext uri="{9D8B030D-6E8A-4147-A177-3AD203B41FA5}">
                      <a16:colId xmlns:a16="http://schemas.microsoft.com/office/drawing/2014/main" val="271183630"/>
                    </a:ext>
                  </a:extLst>
                </a:gridCol>
              </a:tblGrid>
              <a:tr h="347472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</a:pPr>
                      <a:r>
                        <a:rPr lang="en-US" sz="14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Experience Challengers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E95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7821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95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5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sz="12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74% of trialists become monthly users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95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5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47252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95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5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sz="12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62% conversion (strong among Gen Z)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95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95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92361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95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sz="12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44% conversion (quality experience but price barrier)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95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678049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D4DD019-2140-728C-2369-99667349B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37648"/>
              </p:ext>
            </p:extLst>
          </p:nvPr>
        </p:nvGraphicFramePr>
        <p:xfrm>
          <a:off x="721572" y="3702462"/>
          <a:ext cx="5176798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908">
                  <a:extLst>
                    <a:ext uri="{9D8B030D-6E8A-4147-A177-3AD203B41FA5}">
                      <a16:colId xmlns:a16="http://schemas.microsoft.com/office/drawing/2014/main" val="2556798186"/>
                    </a:ext>
                  </a:extLst>
                </a:gridCol>
                <a:gridCol w="4123890">
                  <a:extLst>
                    <a:ext uri="{9D8B030D-6E8A-4147-A177-3AD203B41FA5}">
                      <a16:colId xmlns:a16="http://schemas.microsoft.com/office/drawing/2014/main" val="3588454604"/>
                    </a:ext>
                  </a:extLst>
                </a:gridCol>
              </a:tblGrid>
              <a:tr h="232690">
                <a:tc gridSpan="2"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</a:pPr>
                      <a:r>
                        <a:rPr lang="en-US" sz="14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Awareness Leaders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9F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7821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endParaRPr lang="en-US" sz="12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2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Ubiquitous presence, ~900 stores creates natural awareness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47252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 heritage brand, G7 instant coffee extends reach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92361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Once strong, now declining due to store closures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11178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17984641-0DE2-AD97-4723-A2074F5EE2DC}"/>
              </a:ext>
            </a:extLst>
          </p:cNvPr>
          <p:cNvGrpSpPr/>
          <p:nvPr/>
        </p:nvGrpSpPr>
        <p:grpSpPr>
          <a:xfrm>
            <a:off x="6396321" y="5111982"/>
            <a:ext cx="464532" cy="481966"/>
            <a:chOff x="6313956" y="4805370"/>
            <a:chExt cx="822945" cy="853833"/>
          </a:xfrm>
        </p:grpSpPr>
        <p:pic>
          <p:nvPicPr>
            <p:cNvPr id="10" name="Picture 9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5C5DDE43-18C6-3950-0585-04E93942C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12" name="Picture 11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3C0C7ADE-9F4F-74BC-3ED0-677309C94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  <p:pic>
        <p:nvPicPr>
          <p:cNvPr id="14" name="Picture 13" descr="A logo with a design on it&#10;&#10;AI-generated content may be incorrect.">
            <a:extLst>
              <a:ext uri="{FF2B5EF4-FFF2-40B4-BE49-F238E27FC236}">
                <a16:creationId xmlns:a16="http://schemas.microsoft.com/office/drawing/2014/main" id="{C55CE88A-2A0C-9BFB-9206-42F3CE77F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39" y="4123578"/>
            <a:ext cx="475039" cy="364077"/>
          </a:xfrm>
          <a:prstGeom prst="rect">
            <a:avLst/>
          </a:prstGeom>
        </p:spPr>
      </p:pic>
      <p:pic>
        <p:nvPicPr>
          <p:cNvPr id="15" name="Picture 14" descr="A logo for a tea house&#10;&#10;AI-generated content may be incorrect.">
            <a:extLst>
              <a:ext uri="{FF2B5EF4-FFF2-40B4-BE49-F238E27FC236}">
                <a16:creationId xmlns:a16="http://schemas.microsoft.com/office/drawing/2014/main" id="{19FF3962-7232-521B-F9E7-B4FCFBAF6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265" y="4713365"/>
            <a:ext cx="621608" cy="21270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68F3BD8-223A-3878-457C-16466BC88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Awareness &amp; Trial Funnel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AD1416-D847-213A-E922-EECBD5C92703}"/>
              </a:ext>
            </a:extLst>
          </p:cNvPr>
          <p:cNvSpPr txBox="1"/>
          <p:nvPr/>
        </p:nvSpPr>
        <p:spPr>
          <a:xfrm>
            <a:off x="647799" y="6244936"/>
            <a:ext cx="99423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 err="1">
                <a:solidFill>
                  <a:srgbClr val="666666"/>
                </a:solidFill>
                <a:effectLst/>
                <a:latin typeface="+mj-lt"/>
              </a:rPr>
              <a:t>InsightAsia</a:t>
            </a:r>
            <a:r>
              <a:rPr lang="en-US" sz="900" b="0" i="1" dirty="0">
                <a:solidFill>
                  <a:srgbClr val="666666"/>
                </a:solidFill>
                <a:effectLst/>
                <a:latin typeface="+mj-lt"/>
              </a:rPr>
              <a:t> Vietnam | December 2025 | Based on primary research with 1,200 Vietnamese coffee chain users | Top-of-Mind: Q: "When thinking about coffee chains, which brand comes to mind first?" (Unaided recall) | Total Awareness: Q: "Which of these coffee chains have you heard of?" (Aided awareness, % aware) | Ever Tried: Q: "Which coffee chains have you ever visited?" (% ever visited) | Monthly/Weekly Usage: Q: "Which coffee chains have you visited in the past month/week?" (% current users)</a:t>
            </a:r>
          </a:p>
        </p:txBody>
      </p:sp>
      <p:pic>
        <p:nvPicPr>
          <p:cNvPr id="17" name="Picture 16" descr="A black and white logo&#10;&#10;AI-generated content may be incorrect.">
            <a:extLst>
              <a:ext uri="{FF2B5EF4-FFF2-40B4-BE49-F238E27FC236}">
                <a16:creationId xmlns:a16="http://schemas.microsoft.com/office/drawing/2014/main" id="{10A65AE7-4238-31D2-F4F9-FDAF329BB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521" y="4480510"/>
            <a:ext cx="656077" cy="656077"/>
          </a:xfrm>
          <a:prstGeom prst="rect">
            <a:avLst/>
          </a:prstGeom>
        </p:spPr>
      </p:pic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C5356828-9507-5628-DC98-ADFB02C0B28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527" t="12469" r="7878" b="8102"/>
          <a:stretch>
            <a:fillRect/>
          </a:stretch>
        </p:blipFill>
        <p:spPr>
          <a:xfrm>
            <a:off x="1031289" y="5108646"/>
            <a:ext cx="439652" cy="422805"/>
          </a:xfrm>
          <a:prstGeom prst="rect">
            <a:avLst/>
          </a:prstGeom>
        </p:spPr>
      </p:pic>
      <p:pic>
        <p:nvPicPr>
          <p:cNvPr id="21" name="Picture 20" descr="A logo with a design on it&#10;&#10;AI-generated content may be incorrect.">
            <a:extLst>
              <a:ext uri="{FF2B5EF4-FFF2-40B4-BE49-F238E27FC236}">
                <a16:creationId xmlns:a16="http://schemas.microsoft.com/office/drawing/2014/main" id="{50C8AFFD-81B0-4344-635F-4F0506580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342" y="4123578"/>
            <a:ext cx="475039" cy="36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2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B9054-949D-460A-7C6A-FD60B4AAE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185CF2-A92F-EF07-8C1A-35EB40CC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Repertoire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6E590F-58FE-D2F6-7F51-DF1A5576E323}"/>
              </a:ext>
            </a:extLst>
          </p:cNvPr>
          <p:cNvGrpSpPr/>
          <p:nvPr/>
        </p:nvGrpSpPr>
        <p:grpSpPr>
          <a:xfrm>
            <a:off x="490639" y="1751301"/>
            <a:ext cx="2464023" cy="1364770"/>
            <a:chOff x="490639" y="1835630"/>
            <a:chExt cx="2464023" cy="13647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EEE799C-B78D-4397-91EE-1EEB563784E8}"/>
                </a:ext>
              </a:extLst>
            </p:cNvPr>
            <p:cNvSpPr/>
            <p:nvPr/>
          </p:nvSpPr>
          <p:spPr>
            <a:xfrm>
              <a:off x="577222" y="1835630"/>
              <a:ext cx="2377440" cy="1364770"/>
            </a:xfrm>
            <a:prstGeom prst="roundRect">
              <a:avLst>
                <a:gd name="adj" fmla="val 11048"/>
              </a:avLst>
            </a:prstGeom>
            <a:solidFill>
              <a:srgbClr val="EAF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Average number </a:t>
              </a:r>
            </a:p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of chains visited </a:t>
              </a:r>
            </a:p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in past month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89E2E5C-0FC2-E873-4B04-7370B6455C73}"/>
                </a:ext>
              </a:extLst>
            </p:cNvPr>
            <p:cNvSpPr/>
            <p:nvPr/>
          </p:nvSpPr>
          <p:spPr>
            <a:xfrm>
              <a:off x="490639" y="2042527"/>
              <a:ext cx="1134547" cy="95097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3C9F31"/>
                  </a:solidFill>
                </a:rPr>
                <a:t>3.2</a:t>
              </a:r>
              <a:endParaRPr lang="en-US" sz="2800" dirty="0">
                <a:solidFill>
                  <a:srgbClr val="3C9F3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84CD48-C203-E698-4279-D5B270A188B4}"/>
              </a:ext>
            </a:extLst>
          </p:cNvPr>
          <p:cNvGrpSpPr/>
          <p:nvPr/>
        </p:nvGrpSpPr>
        <p:grpSpPr>
          <a:xfrm>
            <a:off x="2893581" y="1751301"/>
            <a:ext cx="2491259" cy="1364770"/>
            <a:chOff x="463403" y="1835630"/>
            <a:chExt cx="2491259" cy="136477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CB49F74-E03B-1574-D99B-F48733276266}"/>
                </a:ext>
              </a:extLst>
            </p:cNvPr>
            <p:cNvSpPr/>
            <p:nvPr/>
          </p:nvSpPr>
          <p:spPr>
            <a:xfrm>
              <a:off x="577222" y="1835630"/>
              <a:ext cx="2377440" cy="1364770"/>
            </a:xfrm>
            <a:prstGeom prst="roundRect">
              <a:avLst>
                <a:gd name="adj" fmla="val 11048"/>
              </a:avLst>
            </a:prstGeom>
            <a:solidFill>
              <a:srgbClr val="EAF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Multi-brand </a:t>
              </a:r>
            </a:p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users (visit 2+ </a:t>
              </a:r>
            </a:p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chains monthly)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4896AA4-2F9A-56C6-08CC-7E1F0A244533}"/>
                </a:ext>
              </a:extLst>
            </p:cNvPr>
            <p:cNvSpPr/>
            <p:nvPr/>
          </p:nvSpPr>
          <p:spPr>
            <a:xfrm>
              <a:off x="463403" y="2042527"/>
              <a:ext cx="1144218" cy="95097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800" b="1" dirty="0">
                  <a:solidFill>
                    <a:srgbClr val="3C9F31"/>
                  </a:solidFill>
                </a:rPr>
                <a:t>68</a:t>
              </a:r>
              <a:r>
                <a:rPr lang="en-US" b="1" dirty="0">
                  <a:solidFill>
                    <a:srgbClr val="3C9F31"/>
                  </a:solidFill>
                </a:rPr>
                <a:t>%</a:t>
              </a:r>
              <a:endParaRPr lang="en-US" sz="4800" dirty="0">
                <a:solidFill>
                  <a:srgbClr val="3C9F3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CB5ED5-6541-84AC-83C0-943A86C109B7}"/>
              </a:ext>
            </a:extLst>
          </p:cNvPr>
          <p:cNvGrpSpPr/>
          <p:nvPr/>
        </p:nvGrpSpPr>
        <p:grpSpPr>
          <a:xfrm>
            <a:off x="5189314" y="1751301"/>
            <a:ext cx="2619653" cy="1364770"/>
            <a:chOff x="347283" y="1835630"/>
            <a:chExt cx="2486917" cy="13647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D47E404-33EE-3869-850C-81B738AA46AD}"/>
                </a:ext>
              </a:extLst>
            </p:cNvPr>
            <p:cNvSpPr/>
            <p:nvPr/>
          </p:nvSpPr>
          <p:spPr>
            <a:xfrm>
              <a:off x="577222" y="1835630"/>
              <a:ext cx="2256978" cy="1364770"/>
            </a:xfrm>
            <a:prstGeom prst="roundRect">
              <a:avLst>
                <a:gd name="adj" fmla="val 11048"/>
              </a:avLst>
            </a:prstGeom>
            <a:solidFill>
              <a:srgbClr val="EAF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Exclusively loyal </a:t>
              </a:r>
            </a:p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to one chain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FC82963-3D8D-6CA3-B316-B1FDAA0FE525}"/>
                </a:ext>
              </a:extLst>
            </p:cNvPr>
            <p:cNvSpPr/>
            <p:nvPr/>
          </p:nvSpPr>
          <p:spPr>
            <a:xfrm>
              <a:off x="347283" y="2042527"/>
              <a:ext cx="1166981" cy="95097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algn="ctr"/>
              <a:r>
                <a:rPr lang="en-US" sz="2800" b="1" dirty="0">
                  <a:solidFill>
                    <a:srgbClr val="3C9F31"/>
                  </a:solidFill>
                </a:rPr>
                <a:t>18</a:t>
              </a:r>
              <a:r>
                <a:rPr lang="en-US" b="1" dirty="0">
                  <a:solidFill>
                    <a:srgbClr val="3C9F31"/>
                  </a:solidFill>
                </a:rPr>
                <a:t>%</a:t>
              </a:r>
              <a:endParaRPr lang="en-US" dirty="0">
                <a:solidFill>
                  <a:srgbClr val="3C9F31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5EC5FD1-F20A-A251-D55D-5346A8E7F075}"/>
              </a:ext>
            </a:extLst>
          </p:cNvPr>
          <p:cNvSpPr txBox="1"/>
          <p:nvPr/>
        </p:nvSpPr>
        <p:spPr>
          <a:xfrm>
            <a:off x="8200519" y="1655011"/>
            <a:ext cx="3427916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1" dirty="0">
                <a:solidFill>
                  <a:srgbClr val="2D3748"/>
                </a:solidFill>
                <a:effectLst/>
                <a:latin typeface="+mj-lt"/>
              </a:rPr>
              <a:t>"I go to Highlands most often because it's everywhere and consistent. But I'll visit </a:t>
            </a:r>
            <a:r>
              <a:rPr lang="en-US" sz="1400" b="0" i="1" dirty="0" err="1">
                <a:solidFill>
                  <a:srgbClr val="2D3748"/>
                </a:solidFill>
                <a:effectLst/>
                <a:latin typeface="+mj-lt"/>
              </a:rPr>
              <a:t>Katinat</a:t>
            </a:r>
            <a:r>
              <a:rPr lang="en-US" sz="1400" b="0" i="1" dirty="0">
                <a:solidFill>
                  <a:srgbClr val="2D3748"/>
                </a:solidFill>
                <a:effectLst/>
                <a:latin typeface="+mj-lt"/>
              </a:rPr>
              <a:t> when meeting friends because it's more Instagram-worthy, or Starbucks for important meetings."</a:t>
            </a:r>
            <a:endParaRPr lang="en-US" sz="1200" b="1" i="1" dirty="0">
              <a:latin typeface="+mj-lt"/>
            </a:endParaRPr>
          </a:p>
          <a:p>
            <a:pPr algn="r">
              <a:spcBef>
                <a:spcPts val="600"/>
              </a:spcBef>
            </a:pPr>
            <a:r>
              <a:rPr lang="en-US" sz="1400" b="1" i="1" dirty="0">
                <a:latin typeface="+mj-lt"/>
              </a:rPr>
              <a:t>— Female, 26, </a:t>
            </a:r>
          </a:p>
          <a:p>
            <a:pPr algn="r"/>
            <a:r>
              <a:rPr lang="en-US" sz="1400" b="1" i="1" dirty="0">
                <a:latin typeface="+mj-lt"/>
              </a:rPr>
              <a:t>HCMC marketing professional</a:t>
            </a:r>
          </a:p>
        </p:txBody>
      </p:sp>
      <p:sp>
        <p:nvSpPr>
          <p:cNvPr id="34" name="Freeform 13">
            <a:extLst>
              <a:ext uri="{FF2B5EF4-FFF2-40B4-BE49-F238E27FC236}">
                <a16:creationId xmlns:a16="http://schemas.microsoft.com/office/drawing/2014/main" id="{7DD4EF87-8118-4299-FF74-75683EEAFCC2}"/>
              </a:ext>
            </a:extLst>
          </p:cNvPr>
          <p:cNvSpPr>
            <a:spLocks noEditPoints="1"/>
          </p:cNvSpPr>
          <p:nvPr>
            <p:custDataLst>
              <p:tags r:id="rId1"/>
            </p:custDataLst>
          </p:nvPr>
        </p:nvSpPr>
        <p:spPr bwMode="gray">
          <a:xfrm>
            <a:off x="8058796" y="1727654"/>
            <a:ext cx="521268" cy="440454"/>
          </a:xfrm>
          <a:custGeom>
            <a:avLst/>
            <a:gdLst>
              <a:gd name="T0" fmla="*/ 108 w 3489"/>
              <a:gd name="T1" fmla="*/ 1405 h 3227"/>
              <a:gd name="T2" fmla="*/ 108 w 3489"/>
              <a:gd name="T3" fmla="*/ 0 h 3227"/>
              <a:gd name="T4" fmla="*/ 1405 w 3489"/>
              <a:gd name="T5" fmla="*/ 0 h 3227"/>
              <a:gd name="T6" fmla="*/ 1405 w 3489"/>
              <a:gd name="T7" fmla="*/ 1110 h 3227"/>
              <a:gd name="T8" fmla="*/ 1197 w 3489"/>
              <a:gd name="T9" fmla="*/ 2407 h 3227"/>
              <a:gd name="T10" fmla="*/ 296 w 3489"/>
              <a:gd name="T11" fmla="*/ 3227 h 3227"/>
              <a:gd name="T12" fmla="*/ 0 w 3489"/>
              <a:gd name="T13" fmla="*/ 2750 h 3227"/>
              <a:gd name="T14" fmla="*/ 541 w 3489"/>
              <a:gd name="T15" fmla="*/ 2283 h 3227"/>
              <a:gd name="T16" fmla="*/ 739 w 3489"/>
              <a:gd name="T17" fmla="*/ 1405 h 3227"/>
              <a:gd name="T18" fmla="*/ 108 w 3489"/>
              <a:gd name="T19" fmla="*/ 1405 h 3227"/>
              <a:gd name="T20" fmla="*/ 2192 w 3489"/>
              <a:gd name="T21" fmla="*/ 1405 h 3227"/>
              <a:gd name="T22" fmla="*/ 2192 w 3489"/>
              <a:gd name="T23" fmla="*/ 0 h 3227"/>
              <a:gd name="T24" fmla="*/ 3489 w 3489"/>
              <a:gd name="T25" fmla="*/ 0 h 3227"/>
              <a:gd name="T26" fmla="*/ 3489 w 3489"/>
              <a:gd name="T27" fmla="*/ 1110 h 3227"/>
              <a:gd name="T28" fmla="*/ 3281 w 3489"/>
              <a:gd name="T29" fmla="*/ 2407 h 3227"/>
              <a:gd name="T30" fmla="*/ 2380 w 3489"/>
              <a:gd name="T31" fmla="*/ 3227 h 3227"/>
              <a:gd name="T32" fmla="*/ 2084 w 3489"/>
              <a:gd name="T33" fmla="*/ 2750 h 3227"/>
              <a:gd name="T34" fmla="*/ 2625 w 3489"/>
              <a:gd name="T35" fmla="*/ 2283 h 3227"/>
              <a:gd name="T36" fmla="*/ 2823 w 3489"/>
              <a:gd name="T37" fmla="*/ 1405 h 3227"/>
              <a:gd name="T38" fmla="*/ 2192 w 3489"/>
              <a:gd name="T39" fmla="*/ 1405 h 3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489" h="3227">
                <a:moveTo>
                  <a:pt x="108" y="1405"/>
                </a:moveTo>
                <a:lnTo>
                  <a:pt x="108" y="0"/>
                </a:lnTo>
                <a:lnTo>
                  <a:pt x="1405" y="0"/>
                </a:lnTo>
                <a:lnTo>
                  <a:pt x="1405" y="1110"/>
                </a:lnTo>
                <a:cubicBezTo>
                  <a:pt x="1405" y="1710"/>
                  <a:pt x="1336" y="2143"/>
                  <a:pt x="1197" y="2407"/>
                </a:cubicBezTo>
                <a:cubicBezTo>
                  <a:pt x="1004" y="2770"/>
                  <a:pt x="704" y="3043"/>
                  <a:pt x="296" y="3227"/>
                </a:cubicBezTo>
                <a:lnTo>
                  <a:pt x="0" y="2750"/>
                </a:lnTo>
                <a:cubicBezTo>
                  <a:pt x="242" y="2651"/>
                  <a:pt x="422" y="2496"/>
                  <a:pt x="541" y="2283"/>
                </a:cubicBezTo>
                <a:cubicBezTo>
                  <a:pt x="660" y="2070"/>
                  <a:pt x="726" y="1777"/>
                  <a:pt x="739" y="1405"/>
                </a:cubicBezTo>
                <a:lnTo>
                  <a:pt x="108" y="1405"/>
                </a:lnTo>
                <a:close/>
                <a:moveTo>
                  <a:pt x="2192" y="1405"/>
                </a:moveTo>
                <a:lnTo>
                  <a:pt x="2192" y="0"/>
                </a:lnTo>
                <a:lnTo>
                  <a:pt x="3489" y="0"/>
                </a:lnTo>
                <a:lnTo>
                  <a:pt x="3489" y="1110"/>
                </a:lnTo>
                <a:cubicBezTo>
                  <a:pt x="3489" y="1710"/>
                  <a:pt x="3420" y="2143"/>
                  <a:pt x="3281" y="2407"/>
                </a:cubicBezTo>
                <a:cubicBezTo>
                  <a:pt x="3088" y="2770"/>
                  <a:pt x="2788" y="3043"/>
                  <a:pt x="2380" y="3227"/>
                </a:cubicBezTo>
                <a:lnTo>
                  <a:pt x="2084" y="2750"/>
                </a:lnTo>
                <a:cubicBezTo>
                  <a:pt x="2326" y="2651"/>
                  <a:pt x="2506" y="2496"/>
                  <a:pt x="2625" y="2283"/>
                </a:cubicBezTo>
                <a:cubicBezTo>
                  <a:pt x="2744" y="2070"/>
                  <a:pt x="2810" y="1777"/>
                  <a:pt x="2823" y="1405"/>
                </a:cubicBezTo>
                <a:lnTo>
                  <a:pt x="2192" y="1405"/>
                </a:lnTo>
                <a:close/>
              </a:path>
            </a:pathLst>
          </a:custGeom>
          <a:gradFill>
            <a:gsLst>
              <a:gs pos="0">
                <a:srgbClr val="E95000"/>
              </a:gs>
              <a:gs pos="81000">
                <a:srgbClr val="3F9C31"/>
              </a:gs>
            </a:gsLst>
            <a:lin ang="3000000" scaled="0"/>
          </a:gra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>
              <a:solidFill>
                <a:srgbClr val="535353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7FAB8-D6C0-560E-217C-1AADD4758128}"/>
              </a:ext>
            </a:extLst>
          </p:cNvPr>
          <p:cNvSpPr/>
          <p:nvPr/>
        </p:nvSpPr>
        <p:spPr>
          <a:xfrm>
            <a:off x="616423" y="3407050"/>
            <a:ext cx="2817183" cy="456917"/>
          </a:xfrm>
          <a:prstGeom prst="roundRect">
            <a:avLst>
              <a:gd name="adj" fmla="val 50000"/>
            </a:avLst>
          </a:prstGeom>
          <a:solidFill>
            <a:srgbClr val="E95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Key insight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7CE3E-80C8-D7DD-5521-EFE17F93FFD2}"/>
              </a:ext>
            </a:extLst>
          </p:cNvPr>
          <p:cNvSpPr txBox="1"/>
          <p:nvPr/>
        </p:nvSpPr>
        <p:spPr>
          <a:xfrm>
            <a:off x="573385" y="41219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Polygamous Loyalty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17338-4986-C474-24D4-6E42D654AFE3}"/>
              </a:ext>
            </a:extLst>
          </p:cNvPr>
          <p:cNvSpPr txBox="1"/>
          <p:nvPr/>
        </p:nvSpPr>
        <p:spPr>
          <a:xfrm>
            <a:off x="577807" y="4607003"/>
            <a:ext cx="11145393" cy="155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dirty="0"/>
              <a:t>Vietnamese consumers maintain </a:t>
            </a:r>
            <a:r>
              <a:rPr lang="en-US" b="1" dirty="0">
                <a:solidFill>
                  <a:srgbClr val="3C9F31"/>
                </a:solidFill>
              </a:rPr>
              <a:t>repertoires of 3-4 chains</a:t>
            </a:r>
            <a:r>
              <a:rPr lang="en-US" dirty="0"/>
              <a:t>, choosing based on </a:t>
            </a:r>
            <a:r>
              <a:rPr lang="en-US" b="1" dirty="0">
                <a:solidFill>
                  <a:srgbClr val="3C9F31"/>
                </a:solidFill>
              </a:rPr>
              <a:t>occasion, location, and companions</a:t>
            </a:r>
            <a:r>
              <a:rPr lang="en-US" dirty="0"/>
              <a:t>. True exclusivity is rare (18%). </a:t>
            </a:r>
            <a:r>
              <a:rPr lang="en-US" b="1" dirty="0">
                <a:solidFill>
                  <a:srgbClr val="3C9F31"/>
                </a:solidFill>
              </a:rPr>
              <a:t>Success requires being in the consideration set for multiple occasions </a:t>
            </a:r>
            <a:r>
              <a:rPr lang="en-US" dirty="0"/>
              <a:t>rather than achieving 100% loyalty. Highlands wins through "default choice" status, while specialty chains like </a:t>
            </a:r>
            <a:r>
              <a:rPr lang="en-US" dirty="0" err="1"/>
              <a:t>Katinat</a:t>
            </a:r>
            <a:r>
              <a:rPr lang="en-US" dirty="0"/>
              <a:t> win specific occasions.</a:t>
            </a:r>
          </a:p>
          <a:p>
            <a:pPr>
              <a:lnSpc>
                <a:spcPts val="2300"/>
              </a:lnSpc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E5B842-AFDC-C9C6-1FFF-705F1BC95AF9}"/>
              </a:ext>
            </a:extLst>
          </p:cNvPr>
          <p:cNvCxnSpPr>
            <a:cxnSpLocks/>
          </p:cNvCxnSpPr>
          <p:nvPr/>
        </p:nvCxnSpPr>
        <p:spPr>
          <a:xfrm>
            <a:off x="3672680" y="3798431"/>
            <a:ext cx="7845126" cy="0"/>
          </a:xfrm>
          <a:prstGeom prst="line">
            <a:avLst/>
          </a:prstGeom>
          <a:ln w="34925">
            <a:solidFill>
              <a:srgbClr val="E9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22DEF6-D006-6ABE-0231-992F886849F4}"/>
              </a:ext>
            </a:extLst>
          </p:cNvPr>
          <p:cNvSpPr txBox="1"/>
          <p:nvPr/>
        </p:nvSpPr>
        <p:spPr>
          <a:xfrm>
            <a:off x="576707" y="6426649"/>
            <a:ext cx="97857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Base: Users of each brand who visited in past 3 months</a:t>
            </a:r>
          </a:p>
        </p:txBody>
      </p:sp>
    </p:spTree>
    <p:extLst>
      <p:ext uri="{BB962C8B-B14F-4D97-AF65-F5344CB8AC3E}">
        <p14:creationId xmlns:p14="http://schemas.microsoft.com/office/powerpoint/2010/main" val="3425789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6AB7F-E273-EEB7-1DDC-8B12ABF83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1FC246-5932-BCE7-9983-401A52499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Performance: Product Quality &amp; Menu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BDD83-ACCE-C2CD-2AD1-A74EF2779060}"/>
              </a:ext>
            </a:extLst>
          </p:cNvPr>
          <p:cNvSpPr txBox="1"/>
          <p:nvPr/>
        </p:nvSpPr>
        <p:spPr>
          <a:xfrm>
            <a:off x="576707" y="6355991"/>
            <a:ext cx="9785702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Q: "Please rate each brand you've visited on the following attributes" (5-point scale: 1=Very Poor, 5=Excellent)</a:t>
            </a:r>
          </a:p>
          <a:p>
            <a:r>
              <a:rPr lang="en-US" sz="900" i="1" dirty="0">
                <a:solidFill>
                  <a:srgbClr val="666666"/>
                </a:solidFill>
              </a:rPr>
              <a:t>Base: Users who visited each brand in past 3 months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9A97575-C327-1F3F-900E-784184F52151}"/>
              </a:ext>
            </a:extLst>
          </p:cNvPr>
          <p:cNvSpPr txBox="1">
            <a:spLocks/>
          </p:cNvSpPr>
          <p:nvPr/>
        </p:nvSpPr>
        <p:spPr>
          <a:xfrm>
            <a:off x="653698" y="1398437"/>
            <a:ext cx="7693889" cy="35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Coffee Quality &amp; Taste (% rating 4-5 out of 5)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FBB15B4-5C9D-C569-C3D4-F74867084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708452"/>
              </p:ext>
            </p:extLst>
          </p:nvPr>
        </p:nvGraphicFramePr>
        <p:xfrm>
          <a:off x="1071603" y="1826612"/>
          <a:ext cx="10545438" cy="4171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4531">
                  <a:extLst>
                    <a:ext uri="{9D8B030D-6E8A-4147-A177-3AD203B41FA5}">
                      <a16:colId xmlns:a16="http://schemas.microsoft.com/office/drawing/2014/main" val="2276958322"/>
                    </a:ext>
                  </a:extLst>
                </a:gridCol>
                <a:gridCol w="2791443">
                  <a:extLst>
                    <a:ext uri="{9D8B030D-6E8A-4147-A177-3AD203B41FA5}">
                      <a16:colId xmlns:a16="http://schemas.microsoft.com/office/drawing/2014/main" val="2609019301"/>
                    </a:ext>
                  </a:extLst>
                </a:gridCol>
                <a:gridCol w="1674866">
                  <a:extLst>
                    <a:ext uri="{9D8B030D-6E8A-4147-A177-3AD203B41FA5}">
                      <a16:colId xmlns:a16="http://schemas.microsoft.com/office/drawing/2014/main" val="1120470087"/>
                    </a:ext>
                  </a:extLst>
                </a:gridCol>
                <a:gridCol w="1674866">
                  <a:extLst>
                    <a:ext uri="{9D8B030D-6E8A-4147-A177-3AD203B41FA5}">
                      <a16:colId xmlns:a16="http://schemas.microsoft.com/office/drawing/2014/main" val="172098309"/>
                    </a:ext>
                  </a:extLst>
                </a:gridCol>
                <a:gridCol w="1674866">
                  <a:extLst>
                    <a:ext uri="{9D8B030D-6E8A-4147-A177-3AD203B41FA5}">
                      <a16:colId xmlns:a16="http://schemas.microsoft.com/office/drawing/2014/main" val="1199843649"/>
                    </a:ext>
                  </a:extLst>
                </a:gridCol>
                <a:gridCol w="1674866">
                  <a:extLst>
                    <a:ext uri="{9D8B030D-6E8A-4147-A177-3AD203B41FA5}">
                      <a16:colId xmlns:a16="http://schemas.microsoft.com/office/drawing/2014/main" val="3549288153"/>
                    </a:ext>
                  </a:extLst>
                </a:gridCol>
              </a:tblGrid>
              <a:tr h="531653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Brand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Drink Quality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Consistency</a:t>
                      </a:r>
                    </a:p>
                    <a:p>
                      <a:pPr algn="ctr">
                        <a:buNone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Across Stores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Menu Variety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Food &amp; Snacks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207539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effectLst/>
                        </a:rPr>
                        <a:t>Highlands Coffee</a:t>
                      </a: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84%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79%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76%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70%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929138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effectLst/>
                        </a:rPr>
                        <a:t>Trung Nguyên Legend</a:t>
                      </a: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3C9F31"/>
                          </a:solidFill>
                          <a:effectLst/>
                        </a:rPr>
                        <a:t>88%</a:t>
                      </a:r>
                      <a:endParaRPr lang="en-US" sz="1400" dirty="0">
                        <a:solidFill>
                          <a:srgbClr val="3C9F31"/>
                        </a:solidFill>
                        <a:effectLst/>
                      </a:endParaRP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3C9F31"/>
                          </a:solidFill>
                          <a:effectLst/>
                        </a:rPr>
                        <a:t>82%</a:t>
                      </a:r>
                      <a:endParaRPr lang="en-US" sz="1400" dirty="0">
                        <a:solidFill>
                          <a:srgbClr val="3C9F31"/>
                        </a:solidFill>
                        <a:effectLst/>
                      </a:endParaRP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64%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58%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488951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effectLst/>
                        </a:rPr>
                        <a:t>The Coffee House</a:t>
                      </a: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81%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75%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72%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67%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047188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effectLst/>
                        </a:rPr>
                        <a:t>Phúc Long</a:t>
                      </a: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78%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70%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69%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61%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954749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 err="1">
                          <a:effectLst/>
                        </a:rPr>
                        <a:t>Katinat</a:t>
                      </a: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80%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73%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66%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55%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200385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effectLst/>
                        </a:rPr>
                        <a:t>Starbucks</a:t>
                      </a: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82%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3C9F31"/>
                          </a:solidFill>
                          <a:effectLst/>
                        </a:rPr>
                        <a:t>85%</a:t>
                      </a:r>
                      <a:endParaRPr lang="en-US" sz="1400" dirty="0">
                        <a:solidFill>
                          <a:srgbClr val="3C9F31"/>
                        </a:solidFill>
                        <a:effectLst/>
                      </a:endParaRP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3C9F31"/>
                          </a:solidFill>
                          <a:effectLst/>
                        </a:rPr>
                        <a:t>88%</a:t>
                      </a:r>
                      <a:endParaRPr lang="en-US" sz="1400" dirty="0">
                        <a:solidFill>
                          <a:srgbClr val="3C9F31"/>
                        </a:solidFill>
                        <a:effectLst/>
                      </a:endParaRP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3C9F31"/>
                          </a:solidFill>
                          <a:effectLst/>
                        </a:rPr>
                        <a:t>83%</a:t>
                      </a:r>
                      <a:endParaRPr lang="en-US" sz="1400" dirty="0">
                        <a:solidFill>
                          <a:srgbClr val="3C9F31"/>
                        </a:solidFill>
                        <a:effectLst/>
                      </a:endParaRP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795764"/>
                  </a:ext>
                </a:extLst>
              </a:tr>
            </a:tbl>
          </a:graphicData>
        </a:graphic>
      </p:graphicFrame>
      <p:pic>
        <p:nvPicPr>
          <p:cNvPr id="35" name="Picture 34" descr="A logo with a design on it&#10;&#10;AI-generated content may be incorrect.">
            <a:extLst>
              <a:ext uri="{FF2B5EF4-FFF2-40B4-BE49-F238E27FC236}">
                <a16:creationId xmlns:a16="http://schemas.microsoft.com/office/drawing/2014/main" id="{9F7C3CA6-175E-65DF-BD44-299EB78C3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27" y="2437118"/>
            <a:ext cx="574797" cy="440534"/>
          </a:xfrm>
          <a:prstGeom prst="rect">
            <a:avLst/>
          </a:prstGeom>
        </p:spPr>
      </p:pic>
      <p:pic>
        <p:nvPicPr>
          <p:cNvPr id="36" name="Picture 35" descr="A logo for a tea house&#10;&#10;AI-generated content may be incorrect.">
            <a:extLst>
              <a:ext uri="{FF2B5EF4-FFF2-40B4-BE49-F238E27FC236}">
                <a16:creationId xmlns:a16="http://schemas.microsoft.com/office/drawing/2014/main" id="{5648DF91-9F34-FDBF-590B-805A1D03D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952" y="4972579"/>
            <a:ext cx="752146" cy="257375"/>
          </a:xfrm>
          <a:prstGeom prst="rect">
            <a:avLst/>
          </a:prstGeom>
        </p:spPr>
      </p:pic>
      <p:pic>
        <p:nvPicPr>
          <p:cNvPr id="37" name="Picture 36" descr="A green and white logo&#10;&#10;AI-generated content may be incorrect.">
            <a:extLst>
              <a:ext uri="{FF2B5EF4-FFF2-40B4-BE49-F238E27FC236}">
                <a16:creationId xmlns:a16="http://schemas.microsoft.com/office/drawing/2014/main" id="{C1A27F7D-AF4E-E445-2AC0-812E0E2F2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844" y="4175518"/>
            <a:ext cx="576363" cy="576363"/>
          </a:xfrm>
          <a:prstGeom prst="rect">
            <a:avLst/>
          </a:prstGeom>
        </p:spPr>
      </p:pic>
      <p:pic>
        <p:nvPicPr>
          <p:cNvPr id="38" name="Picture 37" descr="A black and white logo&#10;&#10;AI-generated content may be incorrect.">
            <a:extLst>
              <a:ext uri="{FF2B5EF4-FFF2-40B4-BE49-F238E27FC236}">
                <a16:creationId xmlns:a16="http://schemas.microsoft.com/office/drawing/2014/main" id="{248BF5DD-B040-F2DF-F765-359F8A150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697" y="2841612"/>
            <a:ext cx="854656" cy="854656"/>
          </a:xfrm>
          <a:prstGeom prst="rect">
            <a:avLst/>
          </a:prstGeom>
        </p:spPr>
      </p:pic>
      <p:pic>
        <p:nvPicPr>
          <p:cNvPr id="39" name="Picture 38" descr="A black and white logo&#10;&#10;AI-generated content may be incorrect.">
            <a:extLst>
              <a:ext uri="{FF2B5EF4-FFF2-40B4-BE49-F238E27FC236}">
                <a16:creationId xmlns:a16="http://schemas.microsoft.com/office/drawing/2014/main" id="{C1676D77-FC8C-533B-D98B-FE8DAAC92D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527" t="12469" r="7878" b="8102"/>
          <a:stretch>
            <a:fillRect/>
          </a:stretch>
        </p:blipFill>
        <p:spPr>
          <a:xfrm>
            <a:off x="1247437" y="3606388"/>
            <a:ext cx="585177" cy="56275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B5BB099-478A-1D0C-EEA6-F559C7F916B1}"/>
              </a:ext>
            </a:extLst>
          </p:cNvPr>
          <p:cNvGrpSpPr/>
          <p:nvPr/>
        </p:nvGrpSpPr>
        <p:grpSpPr>
          <a:xfrm>
            <a:off x="1230880" y="5437653"/>
            <a:ext cx="618291" cy="641497"/>
            <a:chOff x="6313956" y="4805370"/>
            <a:chExt cx="822945" cy="853833"/>
          </a:xfrm>
        </p:grpSpPr>
        <p:pic>
          <p:nvPicPr>
            <p:cNvPr id="41" name="Picture 40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58E5801B-D8D3-28F3-EF12-2CF8495B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42" name="Picture 41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0566DCFF-B788-06DC-58CE-F0E9159D5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4857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79EBC-E793-4D15-25F1-1DBDCE115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7F50449-F84D-E616-D823-953CE7265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399158"/>
              </p:ext>
            </p:extLst>
          </p:nvPr>
        </p:nvGraphicFramePr>
        <p:xfrm>
          <a:off x="757278" y="2006716"/>
          <a:ext cx="10965428" cy="3871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128">
                  <a:extLst>
                    <a:ext uri="{9D8B030D-6E8A-4147-A177-3AD203B41FA5}">
                      <a16:colId xmlns:a16="http://schemas.microsoft.com/office/drawing/2014/main" val="2556798186"/>
                    </a:ext>
                  </a:extLst>
                </a:gridCol>
                <a:gridCol w="4367586">
                  <a:extLst>
                    <a:ext uri="{9D8B030D-6E8A-4147-A177-3AD203B41FA5}">
                      <a16:colId xmlns:a16="http://schemas.microsoft.com/office/drawing/2014/main" val="3588454604"/>
                    </a:ext>
                  </a:extLst>
                </a:gridCol>
                <a:gridCol w="1115128">
                  <a:extLst>
                    <a:ext uri="{9D8B030D-6E8A-4147-A177-3AD203B41FA5}">
                      <a16:colId xmlns:a16="http://schemas.microsoft.com/office/drawing/2014/main" val="2686420435"/>
                    </a:ext>
                  </a:extLst>
                </a:gridCol>
                <a:gridCol w="4367586">
                  <a:extLst>
                    <a:ext uri="{9D8B030D-6E8A-4147-A177-3AD203B41FA5}">
                      <a16:colId xmlns:a16="http://schemas.microsoft.com/office/drawing/2014/main" val="271183630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Strong all-around performer (84%)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Reliable quality across massive network. Good consistency (79%) despite scale. Growing food program (70%).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Tea-coffee balance, variable quality (78%)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400"/>
                        </a:spcBef>
                      </a:pPr>
                      <a:r>
                        <a:rPr lang="en-US" sz="14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Known for tea expertise. Coffee quality acceptable but not exceptional. Consistency challenges across expanding network (70%).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47252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 for coffee quality (88%)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Heritage expertise, premium beans, traditional Vietnamese coffee taste. Limited food offering but coffee excellence compensates.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drinks, limited food (80%/55%)</a:t>
                      </a:r>
                    </a:p>
                    <a:p>
                      <a:pPr marL="0" algn="l" defTabSz="914400" rtl="0" eaLnBrk="1" latinLnBrk="0" hangingPunct="1">
                        <a:spcBef>
                          <a:spcPts val="400"/>
                        </a:spcBef>
                      </a:pPr>
                      <a:r>
                        <a:rPr lang="en-US" sz="14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Creative beverages resonate with youth. Consistency improving (73%). Food secondary to beverage focus.</a:t>
                      </a:r>
                    </a:p>
                    <a:p>
                      <a:pPr marL="0" algn="l" defTabSz="914400" rtl="0" eaLnBrk="1" latinLnBrk="0" hangingPunct="1"/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923615"/>
                  </a:ext>
                </a:extLst>
              </a:tr>
              <a:tr h="1336991">
                <a:tc>
                  <a:txBody>
                    <a:bodyPr/>
                    <a:lstStyle/>
                    <a:p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Solid quality but declining consistency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 still good (81%) but consistency suffering (75%) post-restructuring. Menu needs refreshment (72%).</a:t>
                      </a:r>
                    </a:p>
                    <a:p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consistency &amp; menu variety</a:t>
                      </a:r>
                    </a:p>
                    <a:p>
                      <a:pPr>
                        <a:spcBef>
                          <a:spcPts val="400"/>
                        </a:spcBef>
                      </a:pPr>
                      <a:r>
                        <a:rPr lang="en-US" sz="14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Global standards ensure uniformity (85%). Unmatched menu breadth (88%) and food quality (83%). Premium positioning justified by product excellence.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615795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369EACB3-97CA-F557-FE09-C2000A3D0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Performance: Product Quality &amp; Menu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C5C78-55CE-9076-7050-6E8D2C466392}"/>
              </a:ext>
            </a:extLst>
          </p:cNvPr>
          <p:cNvSpPr txBox="1"/>
          <p:nvPr/>
        </p:nvSpPr>
        <p:spPr>
          <a:xfrm>
            <a:off x="576707" y="6494491"/>
            <a:ext cx="9785702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Base: Users of each brand who visited in past 3 months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779F955-E92F-C740-D970-5F93F2F39D03}"/>
              </a:ext>
            </a:extLst>
          </p:cNvPr>
          <p:cNvSpPr txBox="1">
            <a:spLocks/>
          </p:cNvSpPr>
          <p:nvPr/>
        </p:nvSpPr>
        <p:spPr>
          <a:xfrm>
            <a:off x="653698" y="1398437"/>
            <a:ext cx="7693889" cy="35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Key Performance Highlights</a:t>
            </a:r>
          </a:p>
        </p:txBody>
      </p:sp>
      <p:pic>
        <p:nvPicPr>
          <p:cNvPr id="2" name="Picture 1" descr="A logo with a design on it&#10;&#10;AI-generated content may be incorrect.">
            <a:extLst>
              <a:ext uri="{FF2B5EF4-FFF2-40B4-BE49-F238E27FC236}">
                <a16:creationId xmlns:a16="http://schemas.microsoft.com/office/drawing/2014/main" id="{3F4725CA-FE6E-2949-A539-DCF5559D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32" y="2227043"/>
            <a:ext cx="826161" cy="633183"/>
          </a:xfrm>
          <a:prstGeom prst="rect">
            <a:avLst/>
          </a:prstGeom>
        </p:spPr>
      </p:pic>
      <p:pic>
        <p:nvPicPr>
          <p:cNvPr id="7" name="Picture 6" descr="A logo for a tea house&#10;&#10;AI-generated content may be incorrect.">
            <a:extLst>
              <a:ext uri="{FF2B5EF4-FFF2-40B4-BE49-F238E27FC236}">
                <a16:creationId xmlns:a16="http://schemas.microsoft.com/office/drawing/2014/main" id="{7CDF872E-FA24-E639-415F-28A8BC0DB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322" y="3738106"/>
            <a:ext cx="910097" cy="311424"/>
          </a:xfrm>
          <a:prstGeom prst="rect">
            <a:avLst/>
          </a:prstGeom>
        </p:spPr>
      </p:pic>
      <p:pic>
        <p:nvPicPr>
          <p:cNvPr id="8" name="Picture 7" descr="A green and white logo&#10;&#10;AI-generated content may be incorrect.">
            <a:extLst>
              <a:ext uri="{FF2B5EF4-FFF2-40B4-BE49-F238E27FC236}">
                <a16:creationId xmlns:a16="http://schemas.microsoft.com/office/drawing/2014/main" id="{2FE68EDB-D1CB-E32F-BC2A-E55CE95FA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322" y="2076376"/>
            <a:ext cx="843853" cy="843853"/>
          </a:xfrm>
          <a:prstGeom prst="rect">
            <a:avLst/>
          </a:prstGeom>
        </p:spPr>
      </p:pic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167EC206-0E68-5562-207F-BD312C3AD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3287530"/>
            <a:ext cx="1206184" cy="1206184"/>
          </a:xfrm>
          <a:prstGeom prst="rect">
            <a:avLst/>
          </a:prstGeom>
        </p:spPr>
      </p:pic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B1D89B7D-3DBE-19D4-10FD-0E6AB86C9F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527" t="12469" r="7878" b="8102"/>
          <a:stretch>
            <a:fillRect/>
          </a:stretch>
        </p:blipFill>
        <p:spPr>
          <a:xfrm>
            <a:off x="804400" y="4717827"/>
            <a:ext cx="942435" cy="9063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6667376-01E6-A277-0A02-E1FB6FA47EDA}"/>
              </a:ext>
            </a:extLst>
          </p:cNvPr>
          <p:cNvGrpSpPr/>
          <p:nvPr/>
        </p:nvGrpSpPr>
        <p:grpSpPr>
          <a:xfrm>
            <a:off x="6387897" y="4748682"/>
            <a:ext cx="822945" cy="971494"/>
            <a:chOff x="6313956" y="4805370"/>
            <a:chExt cx="822945" cy="971494"/>
          </a:xfrm>
        </p:grpSpPr>
        <p:pic>
          <p:nvPicPr>
            <p:cNvPr id="5" name="Picture 4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BC4A621F-A159-E35A-CFBA-CB386B7F3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7915" t="34722" b="33101"/>
            <a:stretch>
              <a:fillRect/>
            </a:stretch>
          </p:blipFill>
          <p:spPr>
            <a:xfrm>
              <a:off x="6313956" y="5409521"/>
              <a:ext cx="822945" cy="367343"/>
            </a:xfrm>
            <a:prstGeom prst="rect">
              <a:avLst/>
            </a:prstGeom>
          </p:spPr>
        </p:pic>
        <p:pic>
          <p:nvPicPr>
            <p:cNvPr id="14" name="Picture 13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CEE8D93A-61F4-AAE5-83F0-D2E99D2D8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9766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42401-311F-E272-EA07-523BC6C8D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3124559-9EE5-8E8F-B6B8-8D2E53B9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Performance: Product Quality &amp; Menu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DD27B01-FCB0-5C3A-AAC2-27C1AD3A9C0D}"/>
              </a:ext>
            </a:extLst>
          </p:cNvPr>
          <p:cNvSpPr txBox="1">
            <a:spLocks/>
          </p:cNvSpPr>
          <p:nvPr/>
        </p:nvSpPr>
        <p:spPr>
          <a:xfrm>
            <a:off x="653698" y="1370019"/>
            <a:ext cx="10161057" cy="136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Menu Innovation Perception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Q: "This brand frequently introduces new drinks and seasonal offerings" (% agree, 4-5 on 5-point scale)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E95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AD73907-9F0C-5D4F-F021-49152F940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392543"/>
              </p:ext>
            </p:extLst>
          </p:nvPr>
        </p:nvGraphicFramePr>
        <p:xfrm>
          <a:off x="757278" y="1997384"/>
          <a:ext cx="10890484" cy="2076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671">
                  <a:extLst>
                    <a:ext uri="{9D8B030D-6E8A-4147-A177-3AD203B41FA5}">
                      <a16:colId xmlns:a16="http://schemas.microsoft.com/office/drawing/2014/main" val="255679818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4216348521"/>
                    </a:ext>
                  </a:extLst>
                </a:gridCol>
                <a:gridCol w="3931920">
                  <a:extLst>
                    <a:ext uri="{9D8B030D-6E8A-4147-A177-3AD203B41FA5}">
                      <a16:colId xmlns:a16="http://schemas.microsoft.com/office/drawing/2014/main" val="3588454604"/>
                    </a:ext>
                  </a:extLst>
                </a:gridCol>
                <a:gridCol w="849076">
                  <a:extLst>
                    <a:ext uri="{9D8B030D-6E8A-4147-A177-3AD203B41FA5}">
                      <a16:colId xmlns:a16="http://schemas.microsoft.com/office/drawing/2014/main" val="2686420435"/>
                    </a:ext>
                  </a:extLst>
                </a:gridCol>
                <a:gridCol w="1242457">
                  <a:extLst>
                    <a:ext uri="{9D8B030D-6E8A-4147-A177-3AD203B41FA5}">
                      <a16:colId xmlns:a16="http://schemas.microsoft.com/office/drawing/2014/main" val="1272815671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71183630"/>
                    </a:ext>
                  </a:extLst>
                </a:gridCol>
              </a:tblGrid>
              <a:tr h="692232">
                <a:tc>
                  <a:txBody>
                    <a:bodyPr/>
                    <a:lstStyle/>
                    <a:p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lang="en-US" sz="12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sz="1600" b="1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Frequent new drinks, seasonal offerings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74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%</a:t>
                      </a:r>
                      <a:endParaRPr lang="en-US" sz="1400" b="1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Periodic new launches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472525"/>
                  </a:ext>
                </a:extLst>
              </a:tr>
              <a:tr h="692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78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%</a:t>
                      </a:r>
                      <a:endParaRPr lang="en-US" sz="1600" b="1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Creative, trendy beverages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72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%</a:t>
                      </a: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Periodic new launches</a:t>
                      </a: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923615"/>
                  </a:ext>
                </a:extLst>
              </a:tr>
              <a:tr h="692232">
                <a:tc>
                  <a:txBody>
                    <a:bodyPr/>
                    <a:lstStyle/>
                    <a:p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76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%</a:t>
                      </a:r>
                      <a:endParaRPr lang="en-US" sz="1600" b="1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Regular menu updates</a:t>
                      </a: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353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%</a:t>
                      </a:r>
                      <a:endParaRPr lang="en-US" sz="1400" b="1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Traditional, stable menu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615795"/>
                  </a:ext>
                </a:extLst>
              </a:tr>
            </a:tbl>
          </a:graphicData>
        </a:graphic>
      </p:graphicFrame>
      <p:pic>
        <p:nvPicPr>
          <p:cNvPr id="17" name="Picture 16" descr="A logo with a design on it&#10;&#10;AI-generated content may be incorrect.">
            <a:extLst>
              <a:ext uri="{FF2B5EF4-FFF2-40B4-BE49-F238E27FC236}">
                <a16:creationId xmlns:a16="http://schemas.microsoft.com/office/drawing/2014/main" id="{1BA45F18-3F43-E5A9-E4AE-3AA0EF317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998" y="2170665"/>
            <a:ext cx="574797" cy="440534"/>
          </a:xfrm>
          <a:prstGeom prst="rect">
            <a:avLst/>
          </a:prstGeom>
        </p:spPr>
      </p:pic>
      <p:pic>
        <p:nvPicPr>
          <p:cNvPr id="20" name="Picture 19" descr="A logo for a tea house&#10;&#10;AI-generated content may be incorrect.">
            <a:extLst>
              <a:ext uri="{FF2B5EF4-FFF2-40B4-BE49-F238E27FC236}">
                <a16:creationId xmlns:a16="http://schemas.microsoft.com/office/drawing/2014/main" id="{18EE67C7-AF91-B3C0-E943-FD6E788C2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5" y="2897627"/>
            <a:ext cx="752146" cy="257375"/>
          </a:xfrm>
          <a:prstGeom prst="rect">
            <a:avLst/>
          </a:prstGeom>
        </p:spPr>
      </p:pic>
      <p:pic>
        <p:nvPicPr>
          <p:cNvPr id="21" name="Picture 20" descr="A green and white logo&#10;&#10;AI-generated content may be incorrect.">
            <a:extLst>
              <a:ext uri="{FF2B5EF4-FFF2-40B4-BE49-F238E27FC236}">
                <a16:creationId xmlns:a16="http://schemas.microsoft.com/office/drawing/2014/main" id="{6176CDDF-320C-2BB0-BD17-B9D15AF87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215" y="2761389"/>
            <a:ext cx="576363" cy="576363"/>
          </a:xfrm>
          <a:prstGeom prst="rect">
            <a:avLst/>
          </a:prstGeom>
        </p:spPr>
      </p:pic>
      <p:pic>
        <p:nvPicPr>
          <p:cNvPr id="22" name="Picture 21" descr="A black and white logo&#10;&#10;AI-generated content may be incorrect.">
            <a:extLst>
              <a:ext uri="{FF2B5EF4-FFF2-40B4-BE49-F238E27FC236}">
                <a16:creationId xmlns:a16="http://schemas.microsoft.com/office/drawing/2014/main" id="{7E810F34-74E9-3B2E-F906-F2A603F7F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068" y="3316743"/>
            <a:ext cx="854656" cy="854656"/>
          </a:xfrm>
          <a:prstGeom prst="rect">
            <a:avLst/>
          </a:prstGeom>
        </p:spPr>
      </p:pic>
      <p:pic>
        <p:nvPicPr>
          <p:cNvPr id="23" name="Picture 22" descr="A black and white logo&#10;&#10;AI-generated content may be incorrect.">
            <a:extLst>
              <a:ext uri="{FF2B5EF4-FFF2-40B4-BE49-F238E27FC236}">
                <a16:creationId xmlns:a16="http://schemas.microsoft.com/office/drawing/2014/main" id="{EC5F0041-22A3-063D-AD24-54626234FC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527" t="12469" r="7878" b="8102"/>
          <a:stretch>
            <a:fillRect/>
          </a:stretch>
        </p:blipFill>
        <p:spPr>
          <a:xfrm>
            <a:off x="934070" y="3478018"/>
            <a:ext cx="585177" cy="56275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77A335-824F-8E08-88E2-80EB38D81DBF}"/>
              </a:ext>
            </a:extLst>
          </p:cNvPr>
          <p:cNvGrpSpPr/>
          <p:nvPr/>
        </p:nvGrpSpPr>
        <p:grpSpPr>
          <a:xfrm>
            <a:off x="917513" y="2095608"/>
            <a:ext cx="618291" cy="641497"/>
            <a:chOff x="6313956" y="4805370"/>
            <a:chExt cx="822945" cy="853833"/>
          </a:xfrm>
        </p:grpSpPr>
        <p:pic>
          <p:nvPicPr>
            <p:cNvPr id="25" name="Picture 24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AB578B97-1201-4B25-C89F-87C0823A7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26" name="Picture 25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E8C40E37-71CC-0679-31AD-229655293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8707B74-13F2-E386-C60B-D617B37D3FB6}"/>
              </a:ext>
            </a:extLst>
          </p:cNvPr>
          <p:cNvSpPr txBox="1"/>
          <p:nvPr/>
        </p:nvSpPr>
        <p:spPr>
          <a:xfrm>
            <a:off x="2198451" y="4726243"/>
            <a:ext cx="9579892" cy="1223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D374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"Trung Nguyên has the most authentic Vietnamese coffee taste – strong, bold, the way it should be. Starbucks is good but it's more Western-style, sweeter drinks."</a:t>
            </a: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— Male, 38, Hanoi business owner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1EBE6F-9951-A313-84CE-5FB206B2D0E5}"/>
              </a:ext>
            </a:extLst>
          </p:cNvPr>
          <p:cNvCxnSpPr>
            <a:cxnSpLocks/>
          </p:cNvCxnSpPr>
          <p:nvPr/>
        </p:nvCxnSpPr>
        <p:spPr>
          <a:xfrm>
            <a:off x="661185" y="4262921"/>
            <a:ext cx="4462864" cy="0"/>
          </a:xfrm>
          <a:prstGeom prst="line">
            <a:avLst/>
          </a:prstGeom>
          <a:ln w="34925">
            <a:solidFill>
              <a:srgbClr val="E9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13">
            <a:extLst>
              <a:ext uri="{FF2B5EF4-FFF2-40B4-BE49-F238E27FC236}">
                <a16:creationId xmlns:a16="http://schemas.microsoft.com/office/drawing/2014/main" id="{538B87E2-3D98-BA1B-1AA5-1232BDD1462F}"/>
              </a:ext>
            </a:extLst>
          </p:cNvPr>
          <p:cNvSpPr>
            <a:spLocks noEditPoints="1"/>
          </p:cNvSpPr>
          <p:nvPr>
            <p:custDataLst>
              <p:tags r:id="rId1"/>
            </p:custDataLst>
          </p:nvPr>
        </p:nvSpPr>
        <p:spPr bwMode="gray">
          <a:xfrm>
            <a:off x="661185" y="4470424"/>
            <a:ext cx="962212" cy="813037"/>
          </a:xfrm>
          <a:custGeom>
            <a:avLst/>
            <a:gdLst>
              <a:gd name="T0" fmla="*/ 108 w 3489"/>
              <a:gd name="T1" fmla="*/ 1405 h 3227"/>
              <a:gd name="T2" fmla="*/ 108 w 3489"/>
              <a:gd name="T3" fmla="*/ 0 h 3227"/>
              <a:gd name="T4" fmla="*/ 1405 w 3489"/>
              <a:gd name="T5" fmla="*/ 0 h 3227"/>
              <a:gd name="T6" fmla="*/ 1405 w 3489"/>
              <a:gd name="T7" fmla="*/ 1110 h 3227"/>
              <a:gd name="T8" fmla="*/ 1197 w 3489"/>
              <a:gd name="T9" fmla="*/ 2407 h 3227"/>
              <a:gd name="T10" fmla="*/ 296 w 3489"/>
              <a:gd name="T11" fmla="*/ 3227 h 3227"/>
              <a:gd name="T12" fmla="*/ 0 w 3489"/>
              <a:gd name="T13" fmla="*/ 2750 h 3227"/>
              <a:gd name="T14" fmla="*/ 541 w 3489"/>
              <a:gd name="T15" fmla="*/ 2283 h 3227"/>
              <a:gd name="T16" fmla="*/ 739 w 3489"/>
              <a:gd name="T17" fmla="*/ 1405 h 3227"/>
              <a:gd name="T18" fmla="*/ 108 w 3489"/>
              <a:gd name="T19" fmla="*/ 1405 h 3227"/>
              <a:gd name="T20" fmla="*/ 2192 w 3489"/>
              <a:gd name="T21" fmla="*/ 1405 h 3227"/>
              <a:gd name="T22" fmla="*/ 2192 w 3489"/>
              <a:gd name="T23" fmla="*/ 0 h 3227"/>
              <a:gd name="T24" fmla="*/ 3489 w 3489"/>
              <a:gd name="T25" fmla="*/ 0 h 3227"/>
              <a:gd name="T26" fmla="*/ 3489 w 3489"/>
              <a:gd name="T27" fmla="*/ 1110 h 3227"/>
              <a:gd name="T28" fmla="*/ 3281 w 3489"/>
              <a:gd name="T29" fmla="*/ 2407 h 3227"/>
              <a:gd name="T30" fmla="*/ 2380 w 3489"/>
              <a:gd name="T31" fmla="*/ 3227 h 3227"/>
              <a:gd name="T32" fmla="*/ 2084 w 3489"/>
              <a:gd name="T33" fmla="*/ 2750 h 3227"/>
              <a:gd name="T34" fmla="*/ 2625 w 3489"/>
              <a:gd name="T35" fmla="*/ 2283 h 3227"/>
              <a:gd name="T36" fmla="*/ 2823 w 3489"/>
              <a:gd name="T37" fmla="*/ 1405 h 3227"/>
              <a:gd name="T38" fmla="*/ 2192 w 3489"/>
              <a:gd name="T39" fmla="*/ 1405 h 3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489" h="3227">
                <a:moveTo>
                  <a:pt x="108" y="1405"/>
                </a:moveTo>
                <a:lnTo>
                  <a:pt x="108" y="0"/>
                </a:lnTo>
                <a:lnTo>
                  <a:pt x="1405" y="0"/>
                </a:lnTo>
                <a:lnTo>
                  <a:pt x="1405" y="1110"/>
                </a:lnTo>
                <a:cubicBezTo>
                  <a:pt x="1405" y="1710"/>
                  <a:pt x="1336" y="2143"/>
                  <a:pt x="1197" y="2407"/>
                </a:cubicBezTo>
                <a:cubicBezTo>
                  <a:pt x="1004" y="2770"/>
                  <a:pt x="704" y="3043"/>
                  <a:pt x="296" y="3227"/>
                </a:cubicBezTo>
                <a:lnTo>
                  <a:pt x="0" y="2750"/>
                </a:lnTo>
                <a:cubicBezTo>
                  <a:pt x="242" y="2651"/>
                  <a:pt x="422" y="2496"/>
                  <a:pt x="541" y="2283"/>
                </a:cubicBezTo>
                <a:cubicBezTo>
                  <a:pt x="660" y="2070"/>
                  <a:pt x="726" y="1777"/>
                  <a:pt x="739" y="1405"/>
                </a:cubicBezTo>
                <a:lnTo>
                  <a:pt x="108" y="1405"/>
                </a:lnTo>
                <a:close/>
                <a:moveTo>
                  <a:pt x="2192" y="1405"/>
                </a:moveTo>
                <a:lnTo>
                  <a:pt x="2192" y="0"/>
                </a:lnTo>
                <a:lnTo>
                  <a:pt x="3489" y="0"/>
                </a:lnTo>
                <a:lnTo>
                  <a:pt x="3489" y="1110"/>
                </a:lnTo>
                <a:cubicBezTo>
                  <a:pt x="3489" y="1710"/>
                  <a:pt x="3420" y="2143"/>
                  <a:pt x="3281" y="2407"/>
                </a:cubicBezTo>
                <a:cubicBezTo>
                  <a:pt x="3088" y="2770"/>
                  <a:pt x="2788" y="3043"/>
                  <a:pt x="2380" y="3227"/>
                </a:cubicBezTo>
                <a:lnTo>
                  <a:pt x="2084" y="2750"/>
                </a:lnTo>
                <a:cubicBezTo>
                  <a:pt x="2326" y="2651"/>
                  <a:pt x="2506" y="2496"/>
                  <a:pt x="2625" y="2283"/>
                </a:cubicBezTo>
                <a:cubicBezTo>
                  <a:pt x="2744" y="2070"/>
                  <a:pt x="2810" y="1777"/>
                  <a:pt x="2823" y="1405"/>
                </a:cubicBezTo>
                <a:lnTo>
                  <a:pt x="2192" y="1405"/>
                </a:lnTo>
                <a:close/>
              </a:path>
            </a:pathLst>
          </a:custGeom>
          <a:gradFill>
            <a:gsLst>
              <a:gs pos="0">
                <a:srgbClr val="E95000"/>
              </a:gs>
              <a:gs pos="81000">
                <a:srgbClr val="3F9C31"/>
              </a:gs>
            </a:gsLst>
            <a:lin ang="3000000" scaled="0"/>
          </a:gra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60235B-10C3-7466-8F42-007DEAF7F6DC}"/>
              </a:ext>
            </a:extLst>
          </p:cNvPr>
          <p:cNvSpPr txBox="1"/>
          <p:nvPr/>
        </p:nvSpPr>
        <p:spPr>
          <a:xfrm>
            <a:off x="576707" y="6494491"/>
            <a:ext cx="9785702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Base: Users of each brand who visited in past 3 months</a:t>
            </a:r>
          </a:p>
        </p:txBody>
      </p:sp>
    </p:spTree>
    <p:extLst>
      <p:ext uri="{BB962C8B-B14F-4D97-AF65-F5344CB8AC3E}">
        <p14:creationId xmlns:p14="http://schemas.microsoft.com/office/powerpoint/2010/main" val="924086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A39F7-4CAC-BCCD-6D97-EF99401F1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83CD978-9030-0E3B-9E99-BF303FAB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Performance: Product Quality &amp; Menu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2CE6F2-9083-9E75-8CAD-839B195AD21E}"/>
              </a:ext>
            </a:extLst>
          </p:cNvPr>
          <p:cNvSpPr/>
          <p:nvPr/>
        </p:nvSpPr>
        <p:spPr>
          <a:xfrm>
            <a:off x="771685" y="1610263"/>
            <a:ext cx="2817183" cy="456917"/>
          </a:xfrm>
          <a:prstGeom prst="roundRect">
            <a:avLst>
              <a:gd name="adj" fmla="val 50000"/>
            </a:avLst>
          </a:prstGeom>
          <a:solidFill>
            <a:srgbClr val="E95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Key insight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0BB89-E305-F4EB-3EEC-F1914CD8266B}"/>
              </a:ext>
            </a:extLst>
          </p:cNvPr>
          <p:cNvSpPr txBox="1"/>
          <p:nvPr/>
        </p:nvSpPr>
        <p:spPr>
          <a:xfrm>
            <a:off x="730091" y="21974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Quality Table Stakes, Innovation Differentiates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CF993-FE06-15DC-B486-CA7309CD0731}"/>
              </a:ext>
            </a:extLst>
          </p:cNvPr>
          <p:cNvSpPr txBox="1"/>
          <p:nvPr/>
        </p:nvSpPr>
        <p:spPr>
          <a:xfrm>
            <a:off x="730090" y="2582811"/>
            <a:ext cx="10690579" cy="3615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sz="1600" b="1" dirty="0">
                <a:solidFill>
                  <a:srgbClr val="3C9F31"/>
                </a:solidFill>
              </a:rPr>
              <a:t>Coffee quality is now table stakes </a:t>
            </a:r>
            <a:r>
              <a:rPr lang="en-US" sz="1600" dirty="0"/>
              <a:t>– all major chains score 78%+. </a:t>
            </a:r>
          </a:p>
          <a:p>
            <a:pPr>
              <a:lnSpc>
                <a:spcPts val="2300"/>
              </a:lnSpc>
            </a:pPr>
            <a:r>
              <a:rPr lang="en-US" sz="1600" b="1" dirty="0"/>
              <a:t>Differentiation comes from: </a:t>
            </a:r>
          </a:p>
          <a:p>
            <a:pPr>
              <a:lnSpc>
                <a:spcPts val="2300"/>
              </a:lnSpc>
            </a:pPr>
            <a:endParaRPr lang="en-US" sz="1600" dirty="0"/>
          </a:p>
          <a:p>
            <a:pPr>
              <a:lnSpc>
                <a:spcPts val="2300"/>
              </a:lnSpc>
            </a:pPr>
            <a:endParaRPr lang="en-US" sz="1600" dirty="0"/>
          </a:p>
          <a:p>
            <a:pPr>
              <a:lnSpc>
                <a:spcPts val="2300"/>
              </a:lnSpc>
            </a:pPr>
            <a:endParaRPr lang="en-US" sz="1600" dirty="0"/>
          </a:p>
          <a:p>
            <a:pPr>
              <a:lnSpc>
                <a:spcPts val="2300"/>
              </a:lnSpc>
            </a:pPr>
            <a:endParaRPr lang="en-US" sz="1600" dirty="0"/>
          </a:p>
          <a:p>
            <a:pPr>
              <a:lnSpc>
                <a:spcPts val="2300"/>
              </a:lnSpc>
            </a:pPr>
            <a:endParaRPr lang="en-US" sz="1600" dirty="0"/>
          </a:p>
          <a:p>
            <a:pPr>
              <a:lnSpc>
                <a:spcPts val="2300"/>
              </a:lnSpc>
            </a:pPr>
            <a:endParaRPr lang="en-US" sz="1600" dirty="0"/>
          </a:p>
          <a:p>
            <a:pPr>
              <a:lnSpc>
                <a:spcPts val="2300"/>
              </a:lnSpc>
            </a:pPr>
            <a:endParaRPr lang="en-US" sz="1600" dirty="0"/>
          </a:p>
          <a:p>
            <a:pPr>
              <a:lnSpc>
                <a:spcPts val="2300"/>
              </a:lnSpc>
            </a:pPr>
            <a:endParaRPr lang="en-US" sz="1600" dirty="0"/>
          </a:p>
          <a:p>
            <a:pPr>
              <a:lnSpc>
                <a:spcPts val="2300"/>
              </a:lnSpc>
            </a:pPr>
            <a:r>
              <a:rPr lang="en-US" sz="1600" b="1" dirty="0">
                <a:solidFill>
                  <a:srgbClr val="3C9F31"/>
                </a:solidFill>
              </a:rPr>
              <a:t>Food program quality </a:t>
            </a:r>
            <a:r>
              <a:rPr lang="en-US" sz="1600" dirty="0"/>
              <a:t>increasingly important as chains compete for all-day occasions.</a:t>
            </a:r>
          </a:p>
          <a:p>
            <a:pPr>
              <a:lnSpc>
                <a:spcPts val="2300"/>
              </a:lnSpc>
            </a:pPr>
            <a:endParaRPr lang="en-US" sz="1600" dirty="0"/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B3B45AB5-5B25-0896-A1EB-8F4CDD8E2204}"/>
              </a:ext>
            </a:extLst>
          </p:cNvPr>
          <p:cNvSpPr txBox="1"/>
          <p:nvPr/>
        </p:nvSpPr>
        <p:spPr>
          <a:xfrm>
            <a:off x="1158648" y="4812629"/>
            <a:ext cx="2702460" cy="493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535353"/>
                </a:solidFill>
              </a:rPr>
              <a:t>Consistency at scale </a:t>
            </a:r>
            <a:r>
              <a:rPr lang="en-US" sz="1400" dirty="0">
                <a:solidFill>
                  <a:srgbClr val="535353"/>
                </a:solidFill>
              </a:rPr>
              <a:t>(Starbucks, Highlands lead)</a:t>
            </a:r>
            <a:endParaRPr lang="en-US" sz="1400" b="1" dirty="0">
              <a:solidFill>
                <a:srgbClr val="53535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9" name="Group 18">
            <a:extLst>
              <a:ext uri="{FF2B5EF4-FFF2-40B4-BE49-F238E27FC236}">
                <a16:creationId xmlns:a16="http://schemas.microsoft.com/office/drawing/2014/main" id="{A8EC2E6D-6306-D1F3-B953-98EC445FCCA7}"/>
              </a:ext>
            </a:extLst>
          </p:cNvPr>
          <p:cNvGrpSpPr/>
          <p:nvPr/>
        </p:nvGrpSpPr>
        <p:grpSpPr>
          <a:xfrm>
            <a:off x="1664535" y="3438403"/>
            <a:ext cx="1690686" cy="1240143"/>
            <a:chOff x="0" y="0"/>
            <a:chExt cx="4198620" cy="3079750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F5CB4F5C-AEA9-A70D-D61E-78DDF7FA98E1}"/>
                </a:ext>
              </a:extLst>
            </p:cNvPr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2"/>
              <a:stretch>
                <a:fillRect l="-18385" b="-7924"/>
              </a:stretch>
            </a:blip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874A6F35-D606-7A4E-8077-1089D9FE9E8C}"/>
              </a:ext>
            </a:extLst>
          </p:cNvPr>
          <p:cNvGrpSpPr/>
          <p:nvPr/>
        </p:nvGrpSpPr>
        <p:grpSpPr>
          <a:xfrm>
            <a:off x="8705018" y="3467299"/>
            <a:ext cx="1690686" cy="1240143"/>
            <a:chOff x="0" y="0"/>
            <a:chExt cx="4198620" cy="3079750"/>
          </a:xfrm>
        </p:grpSpPr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2348A299-144A-757A-4375-C5762713AF9F}"/>
                </a:ext>
              </a:extLst>
            </p:cNvPr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3"/>
              <a:stretch>
                <a:fillRect l="-4846" r="-4846"/>
              </a:stretch>
            </a:blip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22">
            <a:extLst>
              <a:ext uri="{FF2B5EF4-FFF2-40B4-BE49-F238E27FC236}">
                <a16:creationId xmlns:a16="http://schemas.microsoft.com/office/drawing/2014/main" id="{3F67AD21-E2D5-0EA1-1113-1EE317397CCD}"/>
              </a:ext>
            </a:extLst>
          </p:cNvPr>
          <p:cNvGrpSpPr/>
          <p:nvPr/>
        </p:nvGrpSpPr>
        <p:grpSpPr>
          <a:xfrm>
            <a:off x="5197711" y="3466789"/>
            <a:ext cx="1690686" cy="1240143"/>
            <a:chOff x="0" y="0"/>
            <a:chExt cx="4198620" cy="3079750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1F2F0F6E-A1F5-69FA-4A30-3053A99E09CD}"/>
                </a:ext>
              </a:extLst>
            </p:cNvPr>
            <p:cNvSpPr/>
            <p:nvPr/>
          </p:nvSpPr>
          <p:spPr>
            <a:xfrm>
              <a:off x="-5484" y="-27"/>
              <a:ext cx="4207914" cy="3081047"/>
            </a:xfrm>
            <a:custGeom>
              <a:avLst/>
              <a:gdLst/>
              <a:ahLst/>
              <a:cxnLst/>
              <a:rect l="l" t="t" r="r" b="b"/>
              <a:pathLst>
                <a:path w="4207914" h="3081047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4"/>
              <a:stretch>
                <a:fillRect l="-4915" r="-4915"/>
              </a:stretch>
            </a:blip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TextBox 15">
            <a:extLst>
              <a:ext uri="{FF2B5EF4-FFF2-40B4-BE49-F238E27FC236}">
                <a16:creationId xmlns:a16="http://schemas.microsoft.com/office/drawing/2014/main" id="{71C6F746-C8CD-F55A-EFCD-F15B1F5BD5D8}"/>
              </a:ext>
            </a:extLst>
          </p:cNvPr>
          <p:cNvSpPr txBox="1"/>
          <p:nvPr/>
        </p:nvSpPr>
        <p:spPr>
          <a:xfrm>
            <a:off x="4691824" y="4812629"/>
            <a:ext cx="2702460" cy="493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535353"/>
                </a:solidFill>
              </a:rPr>
              <a:t>Menu innovation</a:t>
            </a:r>
          </a:p>
          <a:p>
            <a:pPr algn="ct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dirty="0">
                <a:solidFill>
                  <a:srgbClr val="535353"/>
                </a:solidFill>
              </a:rPr>
              <a:t>(Starbucks, </a:t>
            </a:r>
            <a:r>
              <a:rPr lang="en-US" sz="1400" dirty="0" err="1">
                <a:solidFill>
                  <a:srgbClr val="535353"/>
                </a:solidFill>
              </a:rPr>
              <a:t>Katinat</a:t>
            </a:r>
            <a:r>
              <a:rPr lang="en-US" sz="1400" dirty="0">
                <a:solidFill>
                  <a:srgbClr val="535353"/>
                </a:solidFill>
              </a:rPr>
              <a:t> win)</a:t>
            </a:r>
            <a:endParaRPr lang="en-US" sz="1400" b="1" dirty="0">
              <a:solidFill>
                <a:srgbClr val="53535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E47B2976-6C92-7D62-4425-A37E29918074}"/>
              </a:ext>
            </a:extLst>
          </p:cNvPr>
          <p:cNvSpPr txBox="1"/>
          <p:nvPr/>
        </p:nvSpPr>
        <p:spPr>
          <a:xfrm>
            <a:off x="8199131" y="4818693"/>
            <a:ext cx="2702460" cy="493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b="1" dirty="0">
                <a:solidFill>
                  <a:srgbClr val="535353"/>
                </a:solidFill>
              </a:rPr>
              <a:t>Heritage authenticity</a:t>
            </a:r>
          </a:p>
          <a:p>
            <a:pPr algn="ctr" defTabSz="609630">
              <a:lnSpc>
                <a:spcPts val="1960"/>
              </a:lnSpc>
              <a:spcBef>
                <a:spcPct val="0"/>
              </a:spcBef>
            </a:pPr>
            <a:r>
              <a:rPr lang="en-US" sz="1400" dirty="0">
                <a:solidFill>
                  <a:srgbClr val="535353"/>
                </a:solidFill>
              </a:rPr>
              <a:t>(Trung Nguyên)</a:t>
            </a:r>
            <a:endParaRPr lang="en-US" sz="1400" b="1" dirty="0">
              <a:solidFill>
                <a:srgbClr val="53535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E03728-FEA9-D33E-1EBB-EE89E3004DE6}"/>
              </a:ext>
            </a:extLst>
          </p:cNvPr>
          <p:cNvSpPr txBox="1"/>
          <p:nvPr/>
        </p:nvSpPr>
        <p:spPr>
          <a:xfrm>
            <a:off x="929570" y="3897103"/>
            <a:ext cx="643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95000"/>
                </a:solidFill>
              </a:rPr>
              <a:t>#</a:t>
            </a:r>
            <a:r>
              <a:rPr lang="en-US" sz="4000" b="1" dirty="0">
                <a:solidFill>
                  <a:srgbClr val="E95000"/>
                </a:solidFill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B9E388-D0A4-9332-07BE-3A9CB538D133}"/>
              </a:ext>
            </a:extLst>
          </p:cNvPr>
          <p:cNvSpPr txBox="1"/>
          <p:nvPr/>
        </p:nvSpPr>
        <p:spPr>
          <a:xfrm>
            <a:off x="4370261" y="3897103"/>
            <a:ext cx="745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95000"/>
                </a:solidFill>
              </a:rPr>
              <a:t>#</a:t>
            </a:r>
            <a:r>
              <a:rPr lang="en-US" sz="4000" b="1" dirty="0">
                <a:solidFill>
                  <a:srgbClr val="E95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720994-F780-DF6E-2C01-360AFA6E6F2B}"/>
              </a:ext>
            </a:extLst>
          </p:cNvPr>
          <p:cNvSpPr txBox="1"/>
          <p:nvPr/>
        </p:nvSpPr>
        <p:spPr>
          <a:xfrm>
            <a:off x="7901107" y="3897413"/>
            <a:ext cx="745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95000"/>
                </a:solidFill>
              </a:rPr>
              <a:t>#</a:t>
            </a:r>
            <a:r>
              <a:rPr lang="en-US" sz="4000" b="1" dirty="0">
                <a:solidFill>
                  <a:srgbClr val="E95000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5F3586-D60D-A7A3-4463-80B3BCEEB13E}"/>
              </a:ext>
            </a:extLst>
          </p:cNvPr>
          <p:cNvSpPr txBox="1"/>
          <p:nvPr/>
        </p:nvSpPr>
        <p:spPr>
          <a:xfrm>
            <a:off x="576707" y="6494491"/>
            <a:ext cx="9785702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Base: Users of each brand who visited in past 3 months</a:t>
            </a:r>
          </a:p>
        </p:txBody>
      </p:sp>
    </p:spTree>
    <p:extLst>
      <p:ext uri="{BB962C8B-B14F-4D97-AF65-F5344CB8AC3E}">
        <p14:creationId xmlns:p14="http://schemas.microsoft.com/office/powerpoint/2010/main" val="1669709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29D11-D2BE-6E70-8C76-DE9F5BF98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">
            <a:extLst>
              <a:ext uri="{FF2B5EF4-FFF2-40B4-BE49-F238E27FC236}">
                <a16:creationId xmlns:a16="http://schemas.microsoft.com/office/drawing/2014/main" id="{00789363-48A4-6E3E-0AB1-01BD37D04D0D}"/>
              </a:ext>
            </a:extLst>
          </p:cNvPr>
          <p:cNvSpPr/>
          <p:nvPr/>
        </p:nvSpPr>
        <p:spPr>
          <a:xfrm>
            <a:off x="4768864" y="2228620"/>
            <a:ext cx="6719062" cy="1995669"/>
          </a:xfrm>
          <a:custGeom>
            <a:avLst/>
            <a:gdLst/>
            <a:ahLst/>
            <a:cxnLst/>
            <a:rect l="l" t="t" r="r" b="b"/>
            <a:pathLst>
              <a:path w="1316046" h="1489023">
                <a:moveTo>
                  <a:pt x="24067" y="0"/>
                </a:moveTo>
                <a:lnTo>
                  <a:pt x="1291979" y="0"/>
                </a:lnTo>
                <a:cubicBezTo>
                  <a:pt x="1298362" y="0"/>
                  <a:pt x="1304483" y="2536"/>
                  <a:pt x="1308997" y="7049"/>
                </a:cubicBezTo>
                <a:cubicBezTo>
                  <a:pt x="1313510" y="11562"/>
                  <a:pt x="1316046" y="17684"/>
                  <a:pt x="1316046" y="24067"/>
                </a:cubicBezTo>
                <a:lnTo>
                  <a:pt x="1316046" y="1464956"/>
                </a:lnTo>
                <a:cubicBezTo>
                  <a:pt x="1316046" y="1478248"/>
                  <a:pt x="1305271" y="1489023"/>
                  <a:pt x="1291979" y="1489023"/>
                </a:cubicBezTo>
                <a:lnTo>
                  <a:pt x="24067" y="1489023"/>
                </a:lnTo>
                <a:cubicBezTo>
                  <a:pt x="17684" y="1489023"/>
                  <a:pt x="11562" y="1486487"/>
                  <a:pt x="7049" y="1481974"/>
                </a:cubicBezTo>
                <a:cubicBezTo>
                  <a:pt x="2536" y="1477461"/>
                  <a:pt x="0" y="1471339"/>
                  <a:pt x="0" y="1464956"/>
                </a:cubicBezTo>
                <a:lnTo>
                  <a:pt x="0" y="24067"/>
                </a:lnTo>
                <a:cubicBezTo>
                  <a:pt x="0" y="10775"/>
                  <a:pt x="10775" y="0"/>
                  <a:pt x="24067" y="0"/>
                </a:cubicBezTo>
                <a:close/>
              </a:path>
            </a:pathLst>
          </a:custGeom>
          <a:noFill/>
          <a:ln>
            <a:solidFill>
              <a:srgbClr val="874F38"/>
            </a:solidFill>
          </a:ln>
        </p:spPr>
        <p:txBody>
          <a:bodyPr/>
          <a:lstStyle/>
          <a:p>
            <a:pPr defTabSz="609630">
              <a:lnSpc>
                <a:spcPts val="1400"/>
              </a:lnSpc>
            </a:pPr>
            <a:endParaRPr lang="en-US" sz="10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04FDE-D37A-144A-F63E-4CED01EE1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E4C30-5DD3-4047-648E-547F13B7259D}"/>
              </a:ext>
            </a:extLst>
          </p:cNvPr>
          <p:cNvSpPr txBox="1"/>
          <p:nvPr/>
        </p:nvSpPr>
        <p:spPr>
          <a:xfrm>
            <a:off x="652839" y="1302980"/>
            <a:ext cx="10886322" cy="46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dirty="0"/>
              <a:t>Vietnam's coffee chain market continues robust growth in 2025, with intensifying competition driving innovation and premiumization despite economic headwinds.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C68D1F41-463B-EBF2-1254-17D3D5ECA5AE}"/>
              </a:ext>
            </a:extLst>
          </p:cNvPr>
          <p:cNvSpPr txBox="1">
            <a:spLocks/>
          </p:cNvSpPr>
          <p:nvPr/>
        </p:nvSpPr>
        <p:spPr>
          <a:xfrm>
            <a:off x="633066" y="1836984"/>
            <a:ext cx="3187700" cy="320108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E95000"/>
                </a:solidFill>
                <a:latin typeface="+mj-lt"/>
              </a:rPr>
              <a:t>Key Finding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9FF24-A86A-54A5-E0A1-9767F110FB5B}"/>
              </a:ext>
            </a:extLst>
          </p:cNvPr>
          <p:cNvSpPr txBox="1"/>
          <p:nvPr/>
        </p:nvSpPr>
        <p:spPr>
          <a:xfrm>
            <a:off x="576707" y="6471407"/>
            <a:ext cx="97857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 err="1">
                <a:solidFill>
                  <a:srgbClr val="666666"/>
                </a:solidFill>
                <a:effectLst/>
                <a:latin typeface="+mj-lt"/>
              </a:rPr>
              <a:t>InsightAsia</a:t>
            </a:r>
            <a:r>
              <a:rPr lang="en-US" sz="900" b="0" i="1" dirty="0">
                <a:solidFill>
                  <a:srgbClr val="666666"/>
                </a:solidFill>
                <a:effectLst/>
                <a:latin typeface="+mj-lt"/>
              </a:rPr>
              <a:t> Vietnam | December 2025 | Based on primary research with 1,200 Vietnamese coffee chain users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2B2C8A-3C9B-A8C5-040D-3AD3C4F2FAF2}"/>
              </a:ext>
            </a:extLst>
          </p:cNvPr>
          <p:cNvGrpSpPr/>
          <p:nvPr/>
        </p:nvGrpSpPr>
        <p:grpSpPr>
          <a:xfrm>
            <a:off x="4308134" y="2038373"/>
            <a:ext cx="1175650" cy="1567533"/>
            <a:chOff x="1386871" y="1134491"/>
            <a:chExt cx="2918879" cy="3891839"/>
          </a:xfrm>
        </p:grpSpPr>
        <p:grpSp>
          <p:nvGrpSpPr>
            <p:cNvPr id="22" name="Group 14">
              <a:extLst>
                <a:ext uri="{FF2B5EF4-FFF2-40B4-BE49-F238E27FC236}">
                  <a16:creationId xmlns:a16="http://schemas.microsoft.com/office/drawing/2014/main" id="{09BFD715-A6E8-06AC-ED19-88814406026F}"/>
                </a:ext>
              </a:extLst>
            </p:cNvPr>
            <p:cNvGrpSpPr/>
            <p:nvPr/>
          </p:nvGrpSpPr>
          <p:grpSpPr>
            <a:xfrm>
              <a:off x="1625063" y="1945032"/>
              <a:ext cx="2442497" cy="2442497"/>
              <a:chOff x="0" y="0"/>
              <a:chExt cx="812800" cy="812800"/>
            </a:xfrm>
          </p:grpSpPr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EE83A684-632B-E4C2-3313-09E90C8A1E4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16">
                <a:extLst>
                  <a:ext uri="{FF2B5EF4-FFF2-40B4-BE49-F238E27FC236}">
                    <a16:creationId xmlns:a16="http://schemas.microsoft.com/office/drawing/2014/main" id="{D9F5A564-F3E4-03CB-0DFD-AA4C86428A00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145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558BCF1-CFBF-93CA-861F-B3C655C3DFB0}"/>
                </a:ext>
              </a:extLst>
            </p:cNvPr>
            <p:cNvSpPr/>
            <p:nvPr/>
          </p:nvSpPr>
          <p:spPr>
            <a:xfrm>
              <a:off x="1386871" y="1134491"/>
              <a:ext cx="2918879" cy="3891839"/>
            </a:xfrm>
            <a:custGeom>
              <a:avLst/>
              <a:gdLst/>
              <a:ahLst/>
              <a:cxnLst/>
              <a:rect l="l" t="t" r="r" b="b"/>
              <a:pathLst>
                <a:path w="4378319" h="5837758">
                  <a:moveTo>
                    <a:pt x="0" y="0"/>
                  </a:moveTo>
                  <a:lnTo>
                    <a:pt x="4378319" y="0"/>
                  </a:lnTo>
                  <a:lnTo>
                    <a:pt x="4378319" y="5837759"/>
                  </a:lnTo>
                  <a:lnTo>
                    <a:pt x="0" y="5837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5" name="Freeform 4">
            <a:extLst>
              <a:ext uri="{FF2B5EF4-FFF2-40B4-BE49-F238E27FC236}">
                <a16:creationId xmlns:a16="http://schemas.microsoft.com/office/drawing/2014/main" id="{557E3419-9501-237B-729D-9C082F56B791}"/>
              </a:ext>
            </a:extLst>
          </p:cNvPr>
          <p:cNvSpPr/>
          <p:nvPr/>
        </p:nvSpPr>
        <p:spPr>
          <a:xfrm>
            <a:off x="5327566" y="2425560"/>
            <a:ext cx="5998673" cy="1704526"/>
          </a:xfrm>
          <a:custGeom>
            <a:avLst/>
            <a:gdLst/>
            <a:ahLst/>
            <a:cxnLst/>
            <a:rect l="l" t="t" r="r" b="b"/>
            <a:pathLst>
              <a:path w="1316046" h="1489023">
                <a:moveTo>
                  <a:pt x="24067" y="0"/>
                </a:moveTo>
                <a:lnTo>
                  <a:pt x="1291979" y="0"/>
                </a:lnTo>
                <a:cubicBezTo>
                  <a:pt x="1298362" y="0"/>
                  <a:pt x="1304483" y="2536"/>
                  <a:pt x="1308997" y="7049"/>
                </a:cubicBezTo>
                <a:cubicBezTo>
                  <a:pt x="1313510" y="11562"/>
                  <a:pt x="1316046" y="17684"/>
                  <a:pt x="1316046" y="24067"/>
                </a:cubicBezTo>
                <a:lnTo>
                  <a:pt x="1316046" y="1464956"/>
                </a:lnTo>
                <a:cubicBezTo>
                  <a:pt x="1316046" y="1478248"/>
                  <a:pt x="1305271" y="1489023"/>
                  <a:pt x="1291979" y="1489023"/>
                </a:cubicBezTo>
                <a:lnTo>
                  <a:pt x="24067" y="1489023"/>
                </a:lnTo>
                <a:cubicBezTo>
                  <a:pt x="17684" y="1489023"/>
                  <a:pt x="11562" y="1486487"/>
                  <a:pt x="7049" y="1481974"/>
                </a:cubicBezTo>
                <a:cubicBezTo>
                  <a:pt x="2536" y="1477461"/>
                  <a:pt x="0" y="1471339"/>
                  <a:pt x="0" y="1464956"/>
                </a:cubicBezTo>
                <a:lnTo>
                  <a:pt x="0" y="24067"/>
                </a:lnTo>
                <a:cubicBezTo>
                  <a:pt x="0" y="10775"/>
                  <a:pt x="10775" y="0"/>
                  <a:pt x="24067" y="0"/>
                </a:cubicBezTo>
                <a:close/>
              </a:path>
            </a:pathLst>
          </a:custGeom>
          <a:noFill/>
        </p:spPr>
        <p:txBody>
          <a:bodyPr/>
          <a:lstStyle/>
          <a:p>
            <a:pPr marL="171450" indent="-171450">
              <a:lnSpc>
                <a:spcPts val="14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00" b="1" dirty="0">
                <a:solidFill>
                  <a:srgbClr val="535353"/>
                </a:solidFill>
              </a:rPr>
              <a:t>Brand Dominance: </a:t>
            </a:r>
            <a:r>
              <a:rPr lang="en-US" sz="1000" dirty="0">
                <a:solidFill>
                  <a:srgbClr val="535353"/>
                </a:solidFill>
              </a:rPr>
              <a:t>Highlands Coffee maintains commanding lead with ~900 stores (up from 815 in early 2025), followed by Phúc Long (237 stores) and Starbucks (140 stores).</a:t>
            </a:r>
          </a:p>
          <a:p>
            <a:pPr marL="171450" indent="-171450">
              <a:lnSpc>
                <a:spcPts val="14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00" b="1" dirty="0">
                <a:solidFill>
                  <a:srgbClr val="535353"/>
                </a:solidFill>
              </a:rPr>
              <a:t>Market Consolidation: </a:t>
            </a:r>
            <a:r>
              <a:rPr lang="en-US" sz="1000" dirty="0">
                <a:solidFill>
                  <a:srgbClr val="535353"/>
                </a:solidFill>
              </a:rPr>
              <a:t>The Coffee House underwent major restructuring, reducing from 150 to 93 stores post-acquisition by Golden Gate Group.</a:t>
            </a:r>
          </a:p>
          <a:p>
            <a:pPr marL="171450" indent="-171450">
              <a:lnSpc>
                <a:spcPts val="14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00" b="1" dirty="0">
                <a:solidFill>
                  <a:srgbClr val="535353"/>
                </a:solidFill>
              </a:rPr>
              <a:t>Rising Stars: </a:t>
            </a:r>
            <a:r>
              <a:rPr lang="en-US" sz="1000" dirty="0" err="1">
                <a:solidFill>
                  <a:srgbClr val="535353"/>
                </a:solidFill>
              </a:rPr>
              <a:t>Katinat</a:t>
            </a:r>
            <a:r>
              <a:rPr lang="en-US" sz="1000" dirty="0">
                <a:solidFill>
                  <a:srgbClr val="535353"/>
                </a:solidFill>
              </a:rPr>
              <a:t> accelerates expansion with 115 stores, positioning as the Gen Z favorite with trendy, </a:t>
            </a:r>
            <a:r>
              <a:rPr lang="en-US" sz="1000" dirty="0" err="1">
                <a:solidFill>
                  <a:srgbClr val="535353"/>
                </a:solidFill>
              </a:rPr>
              <a:t>Instagrammable</a:t>
            </a:r>
            <a:r>
              <a:rPr lang="en-US" sz="1000" dirty="0">
                <a:solidFill>
                  <a:srgbClr val="535353"/>
                </a:solidFill>
              </a:rPr>
              <a:t> spaces.</a:t>
            </a:r>
          </a:p>
          <a:p>
            <a:pPr marL="171450" indent="-171450">
              <a:lnSpc>
                <a:spcPts val="14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00" b="1" dirty="0">
                <a:solidFill>
                  <a:srgbClr val="535353"/>
                </a:solidFill>
              </a:rPr>
              <a:t>International Focus: </a:t>
            </a:r>
            <a:r>
              <a:rPr lang="en-US" sz="1000" dirty="0">
                <a:solidFill>
                  <a:srgbClr val="535353"/>
                </a:solidFill>
              </a:rPr>
              <a:t>Trung Nguyên Legend prioritizes global expansion (targeting 1,000 international stores) while maintaining selective domestic presence.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C4A54366-211F-4E15-D60F-2DE78F599D1D}"/>
              </a:ext>
            </a:extLst>
          </p:cNvPr>
          <p:cNvSpPr/>
          <p:nvPr/>
        </p:nvSpPr>
        <p:spPr>
          <a:xfrm>
            <a:off x="4768864" y="4550570"/>
            <a:ext cx="6719062" cy="1598542"/>
          </a:xfrm>
          <a:custGeom>
            <a:avLst/>
            <a:gdLst/>
            <a:ahLst/>
            <a:cxnLst/>
            <a:rect l="l" t="t" r="r" b="b"/>
            <a:pathLst>
              <a:path w="1316046" h="1489023">
                <a:moveTo>
                  <a:pt x="24067" y="0"/>
                </a:moveTo>
                <a:lnTo>
                  <a:pt x="1291979" y="0"/>
                </a:lnTo>
                <a:cubicBezTo>
                  <a:pt x="1298362" y="0"/>
                  <a:pt x="1304483" y="2536"/>
                  <a:pt x="1308997" y="7049"/>
                </a:cubicBezTo>
                <a:cubicBezTo>
                  <a:pt x="1313510" y="11562"/>
                  <a:pt x="1316046" y="17684"/>
                  <a:pt x="1316046" y="24067"/>
                </a:cubicBezTo>
                <a:lnTo>
                  <a:pt x="1316046" y="1464956"/>
                </a:lnTo>
                <a:cubicBezTo>
                  <a:pt x="1316046" y="1478248"/>
                  <a:pt x="1305271" y="1489023"/>
                  <a:pt x="1291979" y="1489023"/>
                </a:cubicBezTo>
                <a:lnTo>
                  <a:pt x="24067" y="1489023"/>
                </a:lnTo>
                <a:cubicBezTo>
                  <a:pt x="17684" y="1489023"/>
                  <a:pt x="11562" y="1486487"/>
                  <a:pt x="7049" y="1481974"/>
                </a:cubicBezTo>
                <a:cubicBezTo>
                  <a:pt x="2536" y="1477461"/>
                  <a:pt x="0" y="1471339"/>
                  <a:pt x="0" y="1464956"/>
                </a:cubicBezTo>
                <a:lnTo>
                  <a:pt x="0" y="24067"/>
                </a:lnTo>
                <a:cubicBezTo>
                  <a:pt x="0" y="10775"/>
                  <a:pt x="10775" y="0"/>
                  <a:pt x="24067" y="0"/>
                </a:cubicBezTo>
                <a:close/>
              </a:path>
            </a:pathLst>
          </a:custGeom>
          <a:noFill/>
          <a:ln>
            <a:solidFill>
              <a:srgbClr val="874F38"/>
            </a:solidFill>
          </a:ln>
        </p:spPr>
        <p:txBody>
          <a:bodyPr/>
          <a:lstStyle/>
          <a:p>
            <a:pPr defTabSz="609630">
              <a:lnSpc>
                <a:spcPts val="1400"/>
              </a:lnSpc>
            </a:pPr>
            <a:endParaRPr lang="en-US" sz="10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8" name="Freeform 4">
            <a:extLst>
              <a:ext uri="{FF2B5EF4-FFF2-40B4-BE49-F238E27FC236}">
                <a16:creationId xmlns:a16="http://schemas.microsoft.com/office/drawing/2014/main" id="{6363C55F-E05F-7FB3-F483-2D48EECD9CE0}"/>
              </a:ext>
            </a:extLst>
          </p:cNvPr>
          <p:cNvSpPr/>
          <p:nvPr/>
        </p:nvSpPr>
        <p:spPr>
          <a:xfrm>
            <a:off x="5439082" y="4764776"/>
            <a:ext cx="6100079" cy="1297266"/>
          </a:xfrm>
          <a:custGeom>
            <a:avLst/>
            <a:gdLst/>
            <a:ahLst/>
            <a:cxnLst/>
            <a:rect l="l" t="t" r="r" b="b"/>
            <a:pathLst>
              <a:path w="1316046" h="1489023">
                <a:moveTo>
                  <a:pt x="24067" y="0"/>
                </a:moveTo>
                <a:lnTo>
                  <a:pt x="1291979" y="0"/>
                </a:lnTo>
                <a:cubicBezTo>
                  <a:pt x="1298362" y="0"/>
                  <a:pt x="1304483" y="2536"/>
                  <a:pt x="1308997" y="7049"/>
                </a:cubicBezTo>
                <a:cubicBezTo>
                  <a:pt x="1313510" y="11562"/>
                  <a:pt x="1316046" y="17684"/>
                  <a:pt x="1316046" y="24067"/>
                </a:cubicBezTo>
                <a:lnTo>
                  <a:pt x="1316046" y="1464956"/>
                </a:lnTo>
                <a:cubicBezTo>
                  <a:pt x="1316046" y="1478248"/>
                  <a:pt x="1305271" y="1489023"/>
                  <a:pt x="1291979" y="1489023"/>
                </a:cubicBezTo>
                <a:lnTo>
                  <a:pt x="24067" y="1489023"/>
                </a:lnTo>
                <a:cubicBezTo>
                  <a:pt x="17684" y="1489023"/>
                  <a:pt x="11562" y="1486487"/>
                  <a:pt x="7049" y="1481974"/>
                </a:cubicBezTo>
                <a:cubicBezTo>
                  <a:pt x="2536" y="1477461"/>
                  <a:pt x="0" y="1471339"/>
                  <a:pt x="0" y="1464956"/>
                </a:cubicBezTo>
                <a:lnTo>
                  <a:pt x="0" y="24067"/>
                </a:lnTo>
                <a:cubicBezTo>
                  <a:pt x="0" y="10775"/>
                  <a:pt x="10775" y="0"/>
                  <a:pt x="24067" y="0"/>
                </a:cubicBezTo>
                <a:close/>
              </a:path>
            </a:pathLst>
          </a:custGeom>
          <a:noFill/>
        </p:spPr>
        <p:txBody>
          <a:bodyPr/>
          <a:lstStyle/>
          <a:p>
            <a:pPr marL="171450" indent="-171450">
              <a:lnSpc>
                <a:spcPts val="14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00" b="1" dirty="0">
                <a:solidFill>
                  <a:srgbClr val="535353"/>
                </a:solidFill>
              </a:rPr>
              <a:t>Frequency Paradox: </a:t>
            </a:r>
            <a:r>
              <a:rPr lang="en-US" sz="1000" dirty="0">
                <a:solidFill>
                  <a:srgbClr val="535353"/>
                </a:solidFill>
              </a:rPr>
              <a:t>Despite economic pressure, 30.4% visit coffee chains 1-2 times weekly (up from 2022), reflecting coffee as an affordable luxury.</a:t>
            </a:r>
          </a:p>
          <a:p>
            <a:pPr marL="171450" indent="-171450">
              <a:lnSpc>
                <a:spcPts val="14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00" b="1" dirty="0">
                <a:solidFill>
                  <a:srgbClr val="535353"/>
                </a:solidFill>
              </a:rPr>
              <a:t>Price Consciousness: </a:t>
            </a:r>
            <a:r>
              <a:rPr lang="en-US" sz="1000" dirty="0">
                <a:solidFill>
                  <a:srgbClr val="535353"/>
                </a:solidFill>
              </a:rPr>
              <a:t>Growing preference for VND 21,000-35,000 range (now 40% of consumers), yet premium segment remains resilient.</a:t>
            </a:r>
          </a:p>
          <a:p>
            <a:pPr marL="171450" indent="-171450">
              <a:lnSpc>
                <a:spcPts val="14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000" b="1" dirty="0">
                <a:solidFill>
                  <a:srgbClr val="535353"/>
                </a:solidFill>
              </a:rPr>
              <a:t>Digital Acceleration: </a:t>
            </a:r>
            <a:r>
              <a:rPr lang="en-US" sz="1000" dirty="0">
                <a:solidFill>
                  <a:srgbClr val="535353"/>
                </a:solidFill>
              </a:rPr>
              <a:t>Online coffee sales surged 133% YoY in H1 2025, with loyalty programs driving 35% of revenue at leading chains.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6C254C9-9631-3E3E-8DB8-9AA63004DD55}"/>
              </a:ext>
            </a:extLst>
          </p:cNvPr>
          <p:cNvGrpSpPr/>
          <p:nvPr/>
        </p:nvGrpSpPr>
        <p:grpSpPr>
          <a:xfrm>
            <a:off x="4290424" y="4677366"/>
            <a:ext cx="1243189" cy="983775"/>
            <a:chOff x="4451136" y="4351850"/>
            <a:chExt cx="1243189" cy="983775"/>
          </a:xfrm>
        </p:grpSpPr>
        <p:grpSp>
          <p:nvGrpSpPr>
            <p:cNvPr id="33" name="Group 14">
              <a:extLst>
                <a:ext uri="{FF2B5EF4-FFF2-40B4-BE49-F238E27FC236}">
                  <a16:creationId xmlns:a16="http://schemas.microsoft.com/office/drawing/2014/main" id="{0BC9C674-8DC1-FA5E-3F89-A3BF3B58893D}"/>
                </a:ext>
              </a:extLst>
            </p:cNvPr>
            <p:cNvGrpSpPr/>
            <p:nvPr/>
          </p:nvGrpSpPr>
          <p:grpSpPr>
            <a:xfrm>
              <a:off x="4564784" y="4351850"/>
              <a:ext cx="983775" cy="983775"/>
              <a:chOff x="0" y="0"/>
              <a:chExt cx="812800" cy="812800"/>
            </a:xfrm>
          </p:grpSpPr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B25735C3-E8C9-D155-17D8-8DEB4C38AAD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TextBox 16">
                <a:extLst>
                  <a:ext uri="{FF2B5EF4-FFF2-40B4-BE49-F238E27FC236}">
                    <a16:creationId xmlns:a16="http://schemas.microsoft.com/office/drawing/2014/main" id="{7DB74CA2-FD75-058C-62EE-111CB54EEFFC}"/>
                  </a:ext>
                </a:extLst>
              </p:cNvPr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145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3AAAA4E9-A370-06D0-8A18-A091D4972888}"/>
                </a:ext>
              </a:extLst>
            </p:cNvPr>
            <p:cNvSpPr/>
            <p:nvPr/>
          </p:nvSpPr>
          <p:spPr>
            <a:xfrm rot="18090478">
              <a:off x="4613916" y="4203392"/>
              <a:ext cx="917629" cy="1243189"/>
            </a:xfrm>
            <a:custGeom>
              <a:avLst/>
              <a:gdLst/>
              <a:ahLst/>
              <a:cxnLst/>
              <a:rect l="l" t="t" r="r" b="b"/>
              <a:pathLst>
                <a:path w="3497423" h="4738253">
                  <a:moveTo>
                    <a:pt x="0" y="0"/>
                  </a:moveTo>
                  <a:lnTo>
                    <a:pt x="3497423" y="0"/>
                  </a:lnTo>
                  <a:lnTo>
                    <a:pt x="3497423" y="4738252"/>
                  </a:lnTo>
                  <a:lnTo>
                    <a:pt x="0" y="473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B838CE9A-2704-9424-148C-4A59A65E5758}"/>
              </a:ext>
            </a:extLst>
          </p:cNvPr>
          <p:cNvSpPr txBox="1">
            <a:spLocks/>
          </p:cNvSpPr>
          <p:nvPr/>
        </p:nvSpPr>
        <p:spPr>
          <a:xfrm>
            <a:off x="5264269" y="2068566"/>
            <a:ext cx="2116230" cy="320108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3C9F31"/>
                </a:solidFill>
                <a:latin typeface="+mj-lt"/>
              </a:rPr>
              <a:t>Market Dynamics</a:t>
            </a:r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4D6E55CF-3D7A-A9AB-D51A-C7394EA0ECA4}"/>
              </a:ext>
            </a:extLst>
          </p:cNvPr>
          <p:cNvSpPr txBox="1">
            <a:spLocks/>
          </p:cNvSpPr>
          <p:nvPr/>
        </p:nvSpPr>
        <p:spPr>
          <a:xfrm>
            <a:off x="5283419" y="4429677"/>
            <a:ext cx="3027964" cy="320108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3C9F31"/>
                </a:solidFill>
                <a:latin typeface="+mj-lt"/>
              </a:rPr>
              <a:t>Consumer Behavior Shifts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EDC4E13-D076-DA04-23E4-745897713ADA}"/>
              </a:ext>
            </a:extLst>
          </p:cNvPr>
          <p:cNvSpPr/>
          <p:nvPr/>
        </p:nvSpPr>
        <p:spPr>
          <a:xfrm>
            <a:off x="707721" y="2265160"/>
            <a:ext cx="3176235" cy="1225525"/>
          </a:xfrm>
          <a:prstGeom prst="roundRect">
            <a:avLst>
              <a:gd name="adj" fmla="val 8275"/>
            </a:avLst>
          </a:prstGeom>
          <a:gradFill>
            <a:gsLst>
              <a:gs pos="0">
                <a:srgbClr val="3F9C31"/>
              </a:gs>
              <a:gs pos="78000">
                <a:srgbClr val="E9500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/>
              <a:t>~</a:t>
            </a:r>
            <a:r>
              <a:rPr lang="en-US" sz="4600" b="1" dirty="0"/>
              <a:t>900</a:t>
            </a:r>
          </a:p>
          <a:p>
            <a:r>
              <a:rPr lang="en-US" sz="1200" dirty="0"/>
              <a:t>Highlands Coffee stores nationwide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F8EC21E-3CA5-1DF1-7628-4FDE3E20A5C3}"/>
              </a:ext>
            </a:extLst>
          </p:cNvPr>
          <p:cNvSpPr/>
          <p:nvPr/>
        </p:nvSpPr>
        <p:spPr>
          <a:xfrm>
            <a:off x="705245" y="3577929"/>
            <a:ext cx="3181188" cy="1225525"/>
          </a:xfrm>
          <a:prstGeom prst="roundRect">
            <a:avLst>
              <a:gd name="adj" fmla="val 8275"/>
            </a:avLst>
          </a:prstGeom>
          <a:gradFill>
            <a:gsLst>
              <a:gs pos="0">
                <a:srgbClr val="E95000">
                  <a:alpha val="96000"/>
                </a:srgbClr>
              </a:gs>
              <a:gs pos="78000">
                <a:srgbClr val="E9500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600" b="1" dirty="0"/>
              <a:t>73</a:t>
            </a:r>
            <a:r>
              <a:rPr lang="en-US" sz="3200" b="1" dirty="0"/>
              <a:t>%</a:t>
            </a:r>
            <a:endParaRPr lang="en-US" sz="6600" b="1" dirty="0"/>
          </a:p>
          <a:p>
            <a:r>
              <a:rPr lang="en-US" sz="1200" dirty="0"/>
              <a:t>Visit coffee chains at least monthly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3CDA4D0-1D3F-1664-685E-825161C696F3}"/>
              </a:ext>
            </a:extLst>
          </p:cNvPr>
          <p:cNvSpPr/>
          <p:nvPr/>
        </p:nvSpPr>
        <p:spPr>
          <a:xfrm>
            <a:off x="702769" y="4890698"/>
            <a:ext cx="3181187" cy="1252503"/>
          </a:xfrm>
          <a:prstGeom prst="roundRect">
            <a:avLst>
              <a:gd name="adj" fmla="val 8275"/>
            </a:avLst>
          </a:prstGeom>
          <a:gradFill>
            <a:gsLst>
              <a:gs pos="0">
                <a:srgbClr val="3F9C31"/>
              </a:gs>
              <a:gs pos="78000">
                <a:srgbClr val="E95000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600" b="1" dirty="0"/>
              <a:t>62</a:t>
            </a:r>
            <a:r>
              <a:rPr lang="en-US" sz="3200" b="1" dirty="0"/>
              <a:t>%</a:t>
            </a:r>
            <a:endParaRPr lang="en-US" sz="6600" b="1" dirty="0"/>
          </a:p>
          <a:p>
            <a:r>
              <a:rPr lang="en-US" sz="1200" dirty="0"/>
              <a:t>Willing to spend VND 41,000+ per visit</a:t>
            </a:r>
          </a:p>
        </p:txBody>
      </p:sp>
    </p:spTree>
    <p:extLst>
      <p:ext uri="{BB962C8B-B14F-4D97-AF65-F5344CB8AC3E}">
        <p14:creationId xmlns:p14="http://schemas.microsoft.com/office/powerpoint/2010/main" val="75302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FA924-330E-9362-AB10-D1FBE2727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59D7CAE-F527-D2A7-38AF-B5E4C2089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Performance: Store Experience &amp; Ambience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F1574-6C07-9AA3-3D45-53FD4CD3D9C4}"/>
              </a:ext>
            </a:extLst>
          </p:cNvPr>
          <p:cNvSpPr txBox="1"/>
          <p:nvPr/>
        </p:nvSpPr>
        <p:spPr>
          <a:xfrm>
            <a:off x="576707" y="6355991"/>
            <a:ext cx="9785702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Q: "Please rate each brand on these in-store experience factors" (5-point scale: 1=Very Poor, 5=Excellent)</a:t>
            </a:r>
          </a:p>
          <a:p>
            <a:r>
              <a:rPr lang="en-US" sz="900" i="1" dirty="0">
                <a:solidFill>
                  <a:srgbClr val="666666"/>
                </a:solidFill>
              </a:rPr>
              <a:t>Base: Users who visited each brand in past 3 months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598504-FAC9-5BCB-BC64-AA982253A99F}"/>
              </a:ext>
            </a:extLst>
          </p:cNvPr>
          <p:cNvSpPr txBox="1">
            <a:spLocks/>
          </p:cNvSpPr>
          <p:nvPr/>
        </p:nvSpPr>
        <p:spPr>
          <a:xfrm>
            <a:off x="653698" y="1398437"/>
            <a:ext cx="7693889" cy="35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In-Store Experience Ratings (% rating 4-5 out of 5)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F6EB9850-D900-0710-5655-C5CB56CF0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203063"/>
              </p:ext>
            </p:extLst>
          </p:nvPr>
        </p:nvGraphicFramePr>
        <p:xfrm>
          <a:off x="1071603" y="1826612"/>
          <a:ext cx="10564291" cy="4171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4531">
                  <a:extLst>
                    <a:ext uri="{9D8B030D-6E8A-4147-A177-3AD203B41FA5}">
                      <a16:colId xmlns:a16="http://schemas.microsoft.com/office/drawing/2014/main" val="2276958322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6090193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120470087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72098309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199843649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49288153"/>
                    </a:ext>
                  </a:extLst>
                </a:gridCol>
              </a:tblGrid>
              <a:tr h="531653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Brand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Store Ambience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Comfort for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Work/Study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Noise Control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Cleanliness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207539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effectLst/>
                        </a:rPr>
                        <a:t>Starbucks</a:t>
                      </a:r>
                      <a:endParaRPr lang="en-US" sz="14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3C9F31"/>
                          </a:solidFill>
                          <a:effectLst/>
                        </a:rPr>
                        <a:t>88%</a:t>
                      </a:r>
                      <a:endParaRPr lang="en-US" sz="1400" dirty="0">
                        <a:solidFill>
                          <a:srgbClr val="3C9F31"/>
                        </a:solidFill>
                        <a:effectLst/>
                      </a:endParaRP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3C9F31"/>
                          </a:solidFill>
                          <a:effectLst/>
                        </a:rPr>
                        <a:t>85%</a:t>
                      </a:r>
                      <a:endParaRPr lang="en-US" sz="1400">
                        <a:solidFill>
                          <a:srgbClr val="3C9F31"/>
                        </a:solidFill>
                        <a:effectLst/>
                      </a:endParaRP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3C9F31"/>
                          </a:solidFill>
                          <a:effectLst/>
                        </a:rPr>
                        <a:t>80%</a:t>
                      </a:r>
                      <a:endParaRPr lang="en-US" sz="1400" dirty="0">
                        <a:solidFill>
                          <a:srgbClr val="3C9F31"/>
                        </a:solidFill>
                        <a:effectLst/>
                      </a:endParaRP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3C9F31"/>
                          </a:solidFill>
                          <a:effectLst/>
                        </a:rPr>
                        <a:t>90%</a:t>
                      </a:r>
                      <a:endParaRPr lang="en-US" sz="1400" dirty="0">
                        <a:solidFill>
                          <a:srgbClr val="3C9F31"/>
                        </a:solidFill>
                        <a:effectLst/>
                      </a:endParaRP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929138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effectLst/>
                        </a:rPr>
                        <a:t>Highlands Coffee</a:t>
                      </a:r>
                      <a:endParaRPr lang="en-US" sz="14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82%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72%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70%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83%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488951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effectLst/>
                        </a:rPr>
                        <a:t>Katinat</a:t>
                      </a:r>
                      <a:endParaRPr lang="en-US" sz="140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79%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70%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68%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78%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047188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effectLst/>
                        </a:rPr>
                        <a:t>Phúc Long</a:t>
                      </a:r>
                      <a:endParaRPr lang="en-US" sz="14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77%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64%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63%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79%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954749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effectLst/>
                        </a:rPr>
                        <a:t>Trung Nguyên Legend</a:t>
                      </a:r>
                      <a:endParaRPr lang="en-US" sz="140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76%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68%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66%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80%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200385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>
                          <a:effectLst/>
                        </a:rPr>
                        <a:t>The Coffee House</a:t>
                      </a:r>
                      <a:endParaRPr lang="en-US" sz="14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71%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75%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69%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81%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795764"/>
                  </a:ext>
                </a:extLst>
              </a:tr>
            </a:tbl>
          </a:graphicData>
        </a:graphic>
      </p:graphicFrame>
      <p:pic>
        <p:nvPicPr>
          <p:cNvPr id="33" name="Picture 32" descr="A logo with a design on it&#10;&#10;AI-generated content may be incorrect.">
            <a:extLst>
              <a:ext uri="{FF2B5EF4-FFF2-40B4-BE49-F238E27FC236}">
                <a16:creationId xmlns:a16="http://schemas.microsoft.com/office/drawing/2014/main" id="{0FB51312-B052-486E-E1D8-E1D9AFDFD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20" y="3048673"/>
            <a:ext cx="574797" cy="440534"/>
          </a:xfrm>
          <a:prstGeom prst="rect">
            <a:avLst/>
          </a:prstGeom>
        </p:spPr>
      </p:pic>
      <p:pic>
        <p:nvPicPr>
          <p:cNvPr id="34" name="Picture 33" descr="A logo for a tea house&#10;&#10;AI-generated content may be incorrect.">
            <a:extLst>
              <a:ext uri="{FF2B5EF4-FFF2-40B4-BE49-F238E27FC236}">
                <a16:creationId xmlns:a16="http://schemas.microsoft.com/office/drawing/2014/main" id="{CEFC1C1C-D2DF-851E-23C6-08B5559DF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545" y="3737796"/>
            <a:ext cx="752146" cy="257375"/>
          </a:xfrm>
          <a:prstGeom prst="rect">
            <a:avLst/>
          </a:prstGeom>
        </p:spPr>
      </p:pic>
      <p:pic>
        <p:nvPicPr>
          <p:cNvPr id="35" name="Picture 34" descr="A green and white logo&#10;&#10;AI-generated content may be incorrect.">
            <a:extLst>
              <a:ext uri="{FF2B5EF4-FFF2-40B4-BE49-F238E27FC236}">
                <a16:creationId xmlns:a16="http://schemas.microsoft.com/office/drawing/2014/main" id="{92FBB9BD-581A-F588-12F3-36AB3859E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437" y="4175518"/>
            <a:ext cx="576363" cy="576363"/>
          </a:xfrm>
          <a:prstGeom prst="rect">
            <a:avLst/>
          </a:prstGeom>
        </p:spPr>
      </p:pic>
      <p:pic>
        <p:nvPicPr>
          <p:cNvPr id="36" name="Picture 35" descr="A black and white logo&#10;&#10;AI-generated content may be incorrect.">
            <a:extLst>
              <a:ext uri="{FF2B5EF4-FFF2-40B4-BE49-F238E27FC236}">
                <a16:creationId xmlns:a16="http://schemas.microsoft.com/office/drawing/2014/main" id="{A87FE8C7-C73D-03EF-B4E3-05021C985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290" y="4634265"/>
            <a:ext cx="854656" cy="854656"/>
          </a:xfrm>
          <a:prstGeom prst="rect">
            <a:avLst/>
          </a:prstGeom>
        </p:spPr>
      </p:pic>
      <p:pic>
        <p:nvPicPr>
          <p:cNvPr id="37" name="Picture 36" descr="A black and white logo&#10;&#10;AI-generated content may be incorrect.">
            <a:extLst>
              <a:ext uri="{FF2B5EF4-FFF2-40B4-BE49-F238E27FC236}">
                <a16:creationId xmlns:a16="http://schemas.microsoft.com/office/drawing/2014/main" id="{C4B09531-E7D2-D5B1-6408-55E55134B0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527" t="12469" r="7878" b="8102"/>
          <a:stretch>
            <a:fillRect/>
          </a:stretch>
        </p:blipFill>
        <p:spPr>
          <a:xfrm>
            <a:off x="1243030" y="5435455"/>
            <a:ext cx="585177" cy="56275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DF21D594-7A70-AACD-4C57-5A46326CC0BB}"/>
              </a:ext>
            </a:extLst>
          </p:cNvPr>
          <p:cNvGrpSpPr/>
          <p:nvPr/>
        </p:nvGrpSpPr>
        <p:grpSpPr>
          <a:xfrm>
            <a:off x="1226473" y="2390355"/>
            <a:ext cx="618291" cy="641497"/>
            <a:chOff x="6313956" y="4805370"/>
            <a:chExt cx="822945" cy="853833"/>
          </a:xfrm>
        </p:grpSpPr>
        <p:pic>
          <p:nvPicPr>
            <p:cNvPr id="39" name="Picture 38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D383FFBB-F474-F6EF-9F15-B37A4B547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40" name="Picture 39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95422F99-2002-4B63-EF94-FA986D310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4814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CFD98-1331-7AF8-D3C5-B53B61893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39E254-619A-6904-6B34-F9EDFF37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Performance: Store Experience &amp; Ambience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F4FAA2-7671-1CF3-8EF7-433B84EB01B4}"/>
              </a:ext>
            </a:extLst>
          </p:cNvPr>
          <p:cNvSpPr txBox="1"/>
          <p:nvPr/>
        </p:nvSpPr>
        <p:spPr>
          <a:xfrm>
            <a:off x="576707" y="6494491"/>
            <a:ext cx="9785702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Base: Users of each brand who visited in past 3 months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5CDA745-6A89-E4E7-AAFD-5B303D97F26F}"/>
              </a:ext>
            </a:extLst>
          </p:cNvPr>
          <p:cNvSpPr txBox="1">
            <a:spLocks/>
          </p:cNvSpPr>
          <p:nvPr/>
        </p:nvSpPr>
        <p:spPr>
          <a:xfrm>
            <a:off x="653698" y="1398437"/>
            <a:ext cx="7693889" cy="35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Ambience Strengths by Brand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5C129A-DFE4-2A0D-5997-26790AB3B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139718"/>
              </p:ext>
            </p:extLst>
          </p:nvPr>
        </p:nvGraphicFramePr>
        <p:xfrm>
          <a:off x="6131707" y="1801446"/>
          <a:ext cx="4915738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811">
                  <a:extLst>
                    <a:ext uri="{9D8B030D-6E8A-4147-A177-3AD203B41FA5}">
                      <a16:colId xmlns:a16="http://schemas.microsoft.com/office/drawing/2014/main" val="2686420435"/>
                    </a:ext>
                  </a:extLst>
                </a:gridCol>
                <a:gridCol w="3915927">
                  <a:extLst>
                    <a:ext uri="{9D8B030D-6E8A-4147-A177-3AD203B41FA5}">
                      <a16:colId xmlns:a16="http://schemas.microsoft.com/office/drawing/2014/main" val="271183630"/>
                    </a:ext>
                  </a:extLst>
                </a:gridCol>
              </a:tblGrid>
              <a:tr h="168124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400"/>
                        </a:spcBef>
                      </a:pPr>
                      <a:r>
                        <a:rPr lang="en-US" sz="14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Experience Challengers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D9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000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78210"/>
                  </a:ext>
                </a:extLst>
              </a:tr>
              <a:tr h="614019">
                <a:tc>
                  <a:txBody>
                    <a:bodyPr/>
                    <a:lstStyle/>
                    <a:p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9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"Saigon Retro" design appeals to Gen Z (79%)</a:t>
                      </a:r>
                    </a:p>
                    <a:p>
                      <a:pPr marL="171450" indent="-17145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Instagram-worthy, artistic interiors</a:t>
                      </a:r>
                    </a:p>
                    <a:p>
                      <a:pPr marL="171450" indent="-17145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be noisy during peak (68%)</a:t>
                      </a:r>
                    </a:p>
                    <a:p>
                      <a:pPr marL="171450" indent="-17145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experience &gt; work environment</a:t>
                      </a:r>
                      <a:endParaRPr lang="en-US" sz="12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9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472525"/>
                  </a:ext>
                </a:extLst>
              </a:tr>
              <a:tr h="570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9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Flagship stores excel (85%+)</a:t>
                      </a:r>
                    </a:p>
                    <a:p>
                      <a:pPr marL="171450" indent="-17145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Smaller outlets more cramped</a:t>
                      </a:r>
                    </a:p>
                    <a:p>
                      <a:pPr marL="171450" indent="-17145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Noise issues in busy locations (63%)</a:t>
                      </a:r>
                    </a:p>
                    <a:p>
                      <a:pPr marL="171450" indent="-171450" algn="l" defTabSz="914400" rtl="0" eaLnBrk="1" latinLnBrk="0" hangingPunct="1">
                        <a:spcBef>
                          <a:spcPts val="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Inconsistent experience across formats</a:t>
                      </a:r>
                      <a:endParaRPr lang="en-US" sz="12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D9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92361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EFF294F-45B4-B393-71ED-5FF55560A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053526"/>
              </p:ext>
            </p:extLst>
          </p:nvPr>
        </p:nvGraphicFramePr>
        <p:xfrm>
          <a:off x="757278" y="1801118"/>
          <a:ext cx="4915738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811">
                  <a:extLst>
                    <a:ext uri="{9D8B030D-6E8A-4147-A177-3AD203B41FA5}">
                      <a16:colId xmlns:a16="http://schemas.microsoft.com/office/drawing/2014/main" val="2556798186"/>
                    </a:ext>
                  </a:extLst>
                </a:gridCol>
                <a:gridCol w="3915927">
                  <a:extLst>
                    <a:ext uri="{9D8B030D-6E8A-4147-A177-3AD203B41FA5}">
                      <a16:colId xmlns:a16="http://schemas.microsoft.com/office/drawing/2014/main" val="3588454604"/>
                    </a:ext>
                  </a:extLst>
                </a:gridCol>
              </a:tblGrid>
              <a:tr h="168124">
                <a:tc gridSpan="2"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</a:pPr>
                      <a:r>
                        <a:rPr lang="en-US" sz="14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Premium Experience Leaders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C9F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78210"/>
                  </a:ext>
                </a:extLst>
              </a:tr>
              <a:tr h="614019">
                <a:tc>
                  <a:txBody>
                    <a:bodyPr/>
                    <a:lstStyle/>
                    <a:p>
                      <a:endParaRPr lang="en-US" sz="12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Sophisticated, consistent global aesthetic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Premium materials, comfortable seating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Best-in-class noise control (80%)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"Third place" execution</a:t>
                      </a:r>
                      <a:endParaRPr lang="en-US" sz="12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472525"/>
                  </a:ext>
                </a:extLst>
              </a:tr>
              <a:tr h="570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Modern, trendy Vietnamese aesthetic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Balance of social &amp; work-friendly spaces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overall ambience (82%)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Variable by location/age of store</a:t>
                      </a:r>
                      <a:endParaRPr lang="en-US" sz="12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923615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442FBD71-0F37-6B3A-245C-83F3CC778F0F}"/>
              </a:ext>
            </a:extLst>
          </p:cNvPr>
          <p:cNvGrpSpPr/>
          <p:nvPr/>
        </p:nvGrpSpPr>
        <p:grpSpPr>
          <a:xfrm>
            <a:off x="917327" y="2281172"/>
            <a:ext cx="618291" cy="641497"/>
            <a:chOff x="6313956" y="4805370"/>
            <a:chExt cx="822945" cy="853833"/>
          </a:xfrm>
        </p:grpSpPr>
        <p:pic>
          <p:nvPicPr>
            <p:cNvPr id="4" name="Picture 3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EB6C63F0-8252-D46C-B6C5-CA4E32466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7" name="Picture 6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11B2F3E0-2127-C588-0B26-1B6F95A9B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  <p:pic>
        <p:nvPicPr>
          <p:cNvPr id="8" name="Picture 7" descr="A logo with a design on it&#10;&#10;AI-generated content may be incorrect.">
            <a:extLst>
              <a:ext uri="{FF2B5EF4-FFF2-40B4-BE49-F238E27FC236}">
                <a16:creationId xmlns:a16="http://schemas.microsoft.com/office/drawing/2014/main" id="{D8356D88-9E77-74C3-5B10-7840C606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60" y="3208733"/>
            <a:ext cx="574797" cy="440534"/>
          </a:xfrm>
          <a:prstGeom prst="rect">
            <a:avLst/>
          </a:prstGeom>
        </p:spPr>
      </p:pic>
      <p:pic>
        <p:nvPicPr>
          <p:cNvPr id="9" name="Picture 8" descr="A logo for a tea house&#10;&#10;AI-generated content may be incorrect.">
            <a:extLst>
              <a:ext uri="{FF2B5EF4-FFF2-40B4-BE49-F238E27FC236}">
                <a16:creationId xmlns:a16="http://schemas.microsoft.com/office/drawing/2014/main" id="{CBC11D8F-1193-4149-BBE5-17387B647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155" y="2478133"/>
            <a:ext cx="752146" cy="257375"/>
          </a:xfrm>
          <a:prstGeom prst="rect">
            <a:avLst/>
          </a:prstGeom>
        </p:spPr>
      </p:pic>
      <p:pic>
        <p:nvPicPr>
          <p:cNvPr id="10" name="Picture 9" descr="A green and white logo&#10;&#10;AI-generated content may be incorrect.">
            <a:extLst>
              <a:ext uri="{FF2B5EF4-FFF2-40B4-BE49-F238E27FC236}">
                <a16:creationId xmlns:a16="http://schemas.microsoft.com/office/drawing/2014/main" id="{B85A5CDA-2604-15E9-5B74-A1B585C48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047" y="3208733"/>
            <a:ext cx="576363" cy="57636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0AC3BA-903A-7134-F497-353580D08590}"/>
              </a:ext>
            </a:extLst>
          </p:cNvPr>
          <p:cNvSpPr txBox="1">
            <a:spLocks/>
          </p:cNvSpPr>
          <p:nvPr/>
        </p:nvSpPr>
        <p:spPr>
          <a:xfrm>
            <a:off x="653697" y="4134718"/>
            <a:ext cx="7693889" cy="35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Work/Study Friendliness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D4AF82-DCB0-F36A-D9CD-BCC61C1E4528}"/>
              </a:ext>
            </a:extLst>
          </p:cNvPr>
          <p:cNvSpPr txBox="1"/>
          <p:nvPr/>
        </p:nvSpPr>
        <p:spPr>
          <a:xfrm>
            <a:off x="653697" y="4467005"/>
            <a:ext cx="7693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Starbucks (85%) </a:t>
            </a:r>
            <a:r>
              <a:rPr lang="en-US" sz="1400" dirty="0"/>
              <a:t>and </a:t>
            </a:r>
            <a:r>
              <a:rPr lang="en-US" sz="1400" b="1" dirty="0"/>
              <a:t>The Coffee House (75%) </a:t>
            </a:r>
            <a:r>
              <a:rPr lang="en-US" sz="1400" dirty="0"/>
              <a:t>lead in work-friendliness due to: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04EF1-F5D9-9F39-E472-A8E79783EBEE}"/>
              </a:ext>
            </a:extLst>
          </p:cNvPr>
          <p:cNvSpPr txBox="1"/>
          <p:nvPr/>
        </p:nvSpPr>
        <p:spPr>
          <a:xfrm>
            <a:off x="915660" y="5650471"/>
            <a:ext cx="199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200" dirty="0"/>
              <a:t>Reliable power outlets and fast </a:t>
            </a:r>
            <a:r>
              <a:rPr lang="en-US" sz="1200" dirty="0" err="1"/>
              <a:t>WiFi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864C8-D1A7-C2C9-9BEB-A73665B7148D}"/>
              </a:ext>
            </a:extLst>
          </p:cNvPr>
          <p:cNvSpPr txBox="1"/>
          <p:nvPr/>
        </p:nvSpPr>
        <p:spPr>
          <a:xfrm>
            <a:off x="3925912" y="5704743"/>
            <a:ext cx="199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200" dirty="0"/>
              <a:t>Comfortable seating for extended stays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D571E4-CAE1-5FF2-5646-4DA8510B03B8}"/>
              </a:ext>
            </a:extLst>
          </p:cNvPr>
          <p:cNvSpPr txBox="1"/>
          <p:nvPr/>
        </p:nvSpPr>
        <p:spPr>
          <a:xfrm>
            <a:off x="6678442" y="5693688"/>
            <a:ext cx="199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200" dirty="0"/>
              <a:t>Better noise control than competitors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60F916-7A81-00C8-1F32-2800E571D135}"/>
              </a:ext>
            </a:extLst>
          </p:cNvPr>
          <p:cNvSpPr txBox="1"/>
          <p:nvPr/>
        </p:nvSpPr>
        <p:spPr>
          <a:xfrm>
            <a:off x="9188971" y="5668705"/>
            <a:ext cx="2194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200" dirty="0"/>
              <a:t>Tolerance for laptop users during non-peak hours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7459D646-056B-A30B-F921-03D87B49E70C}"/>
              </a:ext>
            </a:extLst>
          </p:cNvPr>
          <p:cNvSpPr/>
          <p:nvPr/>
        </p:nvSpPr>
        <p:spPr>
          <a:xfrm>
            <a:off x="10166966" y="5098918"/>
            <a:ext cx="240585" cy="242990"/>
          </a:xfrm>
          <a:custGeom>
            <a:avLst/>
            <a:gdLst/>
            <a:ahLst/>
            <a:cxnLst/>
            <a:rect l="l" t="t" r="r" b="b"/>
            <a:pathLst>
              <a:path w="1122397" h="1122397">
                <a:moveTo>
                  <a:pt x="0" y="0"/>
                </a:moveTo>
                <a:lnTo>
                  <a:pt x="1122397" y="0"/>
                </a:lnTo>
                <a:lnTo>
                  <a:pt x="1122397" y="1122397"/>
                </a:lnTo>
                <a:lnTo>
                  <a:pt x="0" y="11223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FD984A63-B2EB-6BF9-38B7-F1A8C0170061}"/>
              </a:ext>
            </a:extLst>
          </p:cNvPr>
          <p:cNvSpPr/>
          <p:nvPr/>
        </p:nvSpPr>
        <p:spPr>
          <a:xfrm>
            <a:off x="9828240" y="5011272"/>
            <a:ext cx="916333" cy="618525"/>
          </a:xfrm>
          <a:custGeom>
            <a:avLst/>
            <a:gdLst/>
            <a:ahLst/>
            <a:cxnLst/>
            <a:rect l="l" t="t" r="r" b="b"/>
            <a:pathLst>
              <a:path w="6096000" h="4114800">
                <a:moveTo>
                  <a:pt x="0" y="0"/>
                </a:moveTo>
                <a:lnTo>
                  <a:pt x="6096000" y="0"/>
                </a:lnTo>
                <a:lnTo>
                  <a:pt x="6096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D3641CD9-1DD7-CE8A-03DC-4138DC2A7ABC}"/>
              </a:ext>
            </a:extLst>
          </p:cNvPr>
          <p:cNvSpPr/>
          <p:nvPr/>
        </p:nvSpPr>
        <p:spPr>
          <a:xfrm>
            <a:off x="1872143" y="5068176"/>
            <a:ext cx="665784" cy="527784"/>
          </a:xfrm>
          <a:custGeom>
            <a:avLst/>
            <a:gdLst/>
            <a:ahLst/>
            <a:cxnLst/>
            <a:rect l="l" t="t" r="r" b="b"/>
            <a:pathLst>
              <a:path w="2796830" h="2217124">
                <a:moveTo>
                  <a:pt x="0" y="0"/>
                </a:moveTo>
                <a:lnTo>
                  <a:pt x="2796830" y="0"/>
                </a:lnTo>
                <a:lnTo>
                  <a:pt x="2796830" y="2217124"/>
                </a:lnTo>
                <a:lnTo>
                  <a:pt x="0" y="2217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99BEE16E-BD9F-BDF4-9BDA-58E8AD2EEDEF}"/>
              </a:ext>
            </a:extLst>
          </p:cNvPr>
          <p:cNvSpPr/>
          <p:nvPr/>
        </p:nvSpPr>
        <p:spPr>
          <a:xfrm>
            <a:off x="4496706" y="5038208"/>
            <a:ext cx="832133" cy="622019"/>
          </a:xfrm>
          <a:custGeom>
            <a:avLst/>
            <a:gdLst/>
            <a:ahLst/>
            <a:cxnLst/>
            <a:rect l="l" t="t" r="r" b="b"/>
            <a:pathLst>
              <a:path w="5504749" h="4114800">
                <a:moveTo>
                  <a:pt x="0" y="0"/>
                </a:moveTo>
                <a:lnTo>
                  <a:pt x="5504749" y="0"/>
                </a:lnTo>
                <a:lnTo>
                  <a:pt x="55047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1693FCDF-77D4-70B4-4BB4-616E30554A84}"/>
              </a:ext>
            </a:extLst>
          </p:cNvPr>
          <p:cNvSpPr/>
          <p:nvPr/>
        </p:nvSpPr>
        <p:spPr>
          <a:xfrm>
            <a:off x="4783047" y="5092201"/>
            <a:ext cx="262103" cy="269859"/>
          </a:xfrm>
          <a:custGeom>
            <a:avLst/>
            <a:gdLst/>
            <a:ahLst/>
            <a:cxnLst/>
            <a:rect l="l" t="t" r="r" b="b"/>
            <a:pathLst>
              <a:path w="1775652" h="1828213">
                <a:moveTo>
                  <a:pt x="0" y="0"/>
                </a:moveTo>
                <a:lnTo>
                  <a:pt x="1775652" y="0"/>
                </a:lnTo>
                <a:lnTo>
                  <a:pt x="1775652" y="1828214"/>
                </a:lnTo>
                <a:lnTo>
                  <a:pt x="0" y="18282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">
            <a:extLst>
              <a:ext uri="{FF2B5EF4-FFF2-40B4-BE49-F238E27FC236}">
                <a16:creationId xmlns:a16="http://schemas.microsoft.com/office/drawing/2014/main" id="{CA1CE3EA-E554-3617-26F2-5D9421FBF2A0}"/>
              </a:ext>
            </a:extLst>
          </p:cNvPr>
          <p:cNvSpPr/>
          <p:nvPr/>
        </p:nvSpPr>
        <p:spPr>
          <a:xfrm>
            <a:off x="7374481" y="4971005"/>
            <a:ext cx="563896" cy="719102"/>
          </a:xfrm>
          <a:custGeom>
            <a:avLst/>
            <a:gdLst/>
            <a:ahLst/>
            <a:cxnLst/>
            <a:rect l="l" t="t" r="r" b="b"/>
            <a:pathLst>
              <a:path w="3226689" h="4114800">
                <a:moveTo>
                  <a:pt x="0" y="0"/>
                </a:moveTo>
                <a:lnTo>
                  <a:pt x="3226689" y="0"/>
                </a:lnTo>
                <a:lnTo>
                  <a:pt x="32266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B03CA5-0917-3AA1-AA4E-8A6AD11897D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52932" y="5038208"/>
            <a:ext cx="540864" cy="59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74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1573B-8E24-4353-80BA-1011E8096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78A68A76-BB60-4DE3-3FD1-18B88531CBB0}"/>
              </a:ext>
            </a:extLst>
          </p:cNvPr>
          <p:cNvSpPr txBox="1"/>
          <p:nvPr/>
        </p:nvSpPr>
        <p:spPr>
          <a:xfrm>
            <a:off x="8507910" y="3215549"/>
            <a:ext cx="3231387" cy="254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"</a:t>
            </a:r>
            <a:r>
              <a:rPr lang="en-US" sz="1600" dirty="0" err="1"/>
              <a:t>Katinat</a:t>
            </a:r>
            <a:r>
              <a:rPr lang="en-US" sz="1600" dirty="0"/>
              <a:t> has the best vibe for hanging out with friends – the decor is so unique and photogenic. But for working, I prefer Starbucks or Highlands where I can stay 3-4 hours without feeling rushed.“</a:t>
            </a:r>
          </a:p>
          <a:p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— Female, 24,</a:t>
            </a: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Hanoi university student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0D0DCFD-EA00-7F1A-CFAB-D366FB3AC0A6}"/>
              </a:ext>
            </a:extLst>
          </p:cNvPr>
          <p:cNvSpPr/>
          <p:nvPr/>
        </p:nvSpPr>
        <p:spPr>
          <a:xfrm>
            <a:off x="3248158" y="2561522"/>
            <a:ext cx="2487986" cy="3250983"/>
          </a:xfrm>
          <a:prstGeom prst="roundRect">
            <a:avLst>
              <a:gd name="adj" fmla="val 9550"/>
            </a:avLst>
          </a:prstGeom>
          <a:solidFill>
            <a:srgbClr val="0065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CF07630-9724-59D2-CF89-9C8B7B673143}"/>
              </a:ext>
            </a:extLst>
          </p:cNvPr>
          <p:cNvSpPr/>
          <p:nvPr/>
        </p:nvSpPr>
        <p:spPr>
          <a:xfrm>
            <a:off x="3308059" y="4186109"/>
            <a:ext cx="2368090" cy="1568854"/>
          </a:xfrm>
          <a:prstGeom prst="roundRect">
            <a:avLst>
              <a:gd name="adj" fmla="val 14883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B11F4ED-3403-E610-6FE1-02DD097B7256}"/>
              </a:ext>
            </a:extLst>
          </p:cNvPr>
          <p:cNvSpPr/>
          <p:nvPr/>
        </p:nvSpPr>
        <p:spPr>
          <a:xfrm>
            <a:off x="5813454" y="2553934"/>
            <a:ext cx="2487986" cy="3250983"/>
          </a:xfrm>
          <a:prstGeom prst="roundRect">
            <a:avLst>
              <a:gd name="adj" fmla="val 9550"/>
            </a:avLst>
          </a:prstGeom>
          <a:solidFill>
            <a:srgbClr val="002C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F33F2EA-BA55-E8DF-A272-600442853EA0}"/>
              </a:ext>
            </a:extLst>
          </p:cNvPr>
          <p:cNvSpPr/>
          <p:nvPr/>
        </p:nvSpPr>
        <p:spPr>
          <a:xfrm>
            <a:off x="5873401" y="4183714"/>
            <a:ext cx="2368090" cy="1568854"/>
          </a:xfrm>
          <a:prstGeom prst="roundRect">
            <a:avLst>
              <a:gd name="adj" fmla="val 14883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509244A-C547-3C89-AC68-15A030DAF0EE}"/>
              </a:ext>
            </a:extLst>
          </p:cNvPr>
          <p:cNvSpPr/>
          <p:nvPr/>
        </p:nvSpPr>
        <p:spPr>
          <a:xfrm>
            <a:off x="685803" y="2572356"/>
            <a:ext cx="2487986" cy="3250983"/>
          </a:xfrm>
          <a:prstGeom prst="roundRect">
            <a:avLst>
              <a:gd name="adj" fmla="val 9550"/>
            </a:avLst>
          </a:prstGeom>
          <a:solidFill>
            <a:srgbClr val="12BD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668BDCE-8C64-71B1-B747-D3BF49DE9039}"/>
              </a:ext>
            </a:extLst>
          </p:cNvPr>
          <p:cNvSpPr/>
          <p:nvPr/>
        </p:nvSpPr>
        <p:spPr>
          <a:xfrm>
            <a:off x="750354" y="4198087"/>
            <a:ext cx="2368090" cy="1568854"/>
          </a:xfrm>
          <a:prstGeom prst="roundRect">
            <a:avLst>
              <a:gd name="adj" fmla="val 14883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A black and white logo&#10;&#10;AI-generated content may be incorrect.">
            <a:extLst>
              <a:ext uri="{FF2B5EF4-FFF2-40B4-BE49-F238E27FC236}">
                <a16:creationId xmlns:a16="http://schemas.microsoft.com/office/drawing/2014/main" id="{EEF1B7D2-4CAC-63E8-8222-70888158C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33" b="83833" l="15833" r="83833">
                        <a14:foregroundMark x1="50833" y1="56500" x2="50833" y2="56500"/>
                        <a14:foregroundMark x1="15833" y1="76333" x2="15833" y2="76333"/>
                        <a14:foregroundMark x1="19500" y1="78167" x2="19500" y2="78167"/>
                        <a14:foregroundMark x1="24667" y1="77667" x2="24667" y2="77667"/>
                        <a14:foregroundMark x1="31833" y1="79167" x2="31833" y2="79167"/>
                        <a14:foregroundMark x1="36667" y1="77167" x2="36667" y2="77167"/>
                        <a14:foregroundMark x1="37333" y1="80667" x2="37333" y2="80667"/>
                        <a14:foregroundMark x1="41667" y1="78167" x2="41667" y2="78167"/>
                        <a14:foregroundMark x1="47000" y1="77333" x2="47000" y2="77333"/>
                        <a14:foregroundMark x1="51667" y1="77833" x2="51667" y2="77833"/>
                        <a14:foregroundMark x1="55667" y1="78167" x2="55667" y2="78167"/>
                        <a14:foregroundMark x1="63167" y1="77000" x2="63167" y2="77000"/>
                        <a14:foregroundMark x1="68333" y1="77833" x2="68333" y2="77833"/>
                        <a14:foregroundMark x1="69333" y1="80667" x2="69333" y2="80667"/>
                        <a14:foregroundMark x1="73333" y1="77500" x2="73333" y2="77500"/>
                        <a14:foregroundMark x1="78333" y1="77167" x2="78333" y2="77167"/>
                        <a14:foregroundMark x1="82000" y1="77667" x2="82000" y2="77667"/>
                        <a14:foregroundMark x1="46500" y1="76833" x2="46500" y2="76833"/>
                        <a14:backgroundMark x1="38000" y1="77000" x2="38000" y2="77000"/>
                        <a14:backgroundMark x1="69667" y1="77667" x2="69667" y2="77667"/>
                        <a14:backgroundMark x1="47167" y1="77333" x2="47167" y2="77333"/>
                      </a14:backgroundRemoval>
                    </a14:imgEffect>
                  </a14:imgLayer>
                </a14:imgProps>
              </a:ext>
            </a:extLst>
          </a:blip>
          <a:srcRect l="9527" t="12469" r="7878" b="8102"/>
          <a:stretch>
            <a:fillRect/>
          </a:stretch>
        </p:blipFill>
        <p:spPr>
          <a:xfrm>
            <a:off x="4607828" y="4460407"/>
            <a:ext cx="692786" cy="66623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F20CF1C-5B4C-2D3A-FCA5-A336EAB3C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Performance: Store Experience &amp; Ambience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9D8705-C117-EDEE-A8ED-9AC0DAFF23EE}"/>
              </a:ext>
            </a:extLst>
          </p:cNvPr>
          <p:cNvSpPr txBox="1"/>
          <p:nvPr/>
        </p:nvSpPr>
        <p:spPr>
          <a:xfrm>
            <a:off x="576707" y="6494491"/>
            <a:ext cx="9785702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Base: Users of each brand who visited in past 3 months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0DCA24F-6D15-0B5C-8FE8-874FDD98A4A1}"/>
              </a:ext>
            </a:extLst>
          </p:cNvPr>
          <p:cNvSpPr txBox="1">
            <a:spLocks/>
          </p:cNvSpPr>
          <p:nvPr/>
        </p:nvSpPr>
        <p:spPr>
          <a:xfrm>
            <a:off x="653698" y="1398437"/>
            <a:ext cx="7693889" cy="35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Space Design Preferences by Demographics</a:t>
            </a: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464A1CC9-695A-DFED-4148-F4B485FFD0BE}"/>
              </a:ext>
            </a:extLst>
          </p:cNvPr>
          <p:cNvSpPr>
            <a:spLocks noEditPoints="1"/>
          </p:cNvSpPr>
          <p:nvPr>
            <p:custDataLst>
              <p:tags r:id="rId1"/>
            </p:custDataLst>
          </p:nvPr>
        </p:nvSpPr>
        <p:spPr bwMode="gray">
          <a:xfrm>
            <a:off x="8433262" y="2617508"/>
            <a:ext cx="574949" cy="485813"/>
          </a:xfrm>
          <a:custGeom>
            <a:avLst/>
            <a:gdLst>
              <a:gd name="T0" fmla="*/ 108 w 3489"/>
              <a:gd name="T1" fmla="*/ 1405 h 3227"/>
              <a:gd name="T2" fmla="*/ 108 w 3489"/>
              <a:gd name="T3" fmla="*/ 0 h 3227"/>
              <a:gd name="T4" fmla="*/ 1405 w 3489"/>
              <a:gd name="T5" fmla="*/ 0 h 3227"/>
              <a:gd name="T6" fmla="*/ 1405 w 3489"/>
              <a:gd name="T7" fmla="*/ 1110 h 3227"/>
              <a:gd name="T8" fmla="*/ 1197 w 3489"/>
              <a:gd name="T9" fmla="*/ 2407 h 3227"/>
              <a:gd name="T10" fmla="*/ 296 w 3489"/>
              <a:gd name="T11" fmla="*/ 3227 h 3227"/>
              <a:gd name="T12" fmla="*/ 0 w 3489"/>
              <a:gd name="T13" fmla="*/ 2750 h 3227"/>
              <a:gd name="T14" fmla="*/ 541 w 3489"/>
              <a:gd name="T15" fmla="*/ 2283 h 3227"/>
              <a:gd name="T16" fmla="*/ 739 w 3489"/>
              <a:gd name="T17" fmla="*/ 1405 h 3227"/>
              <a:gd name="T18" fmla="*/ 108 w 3489"/>
              <a:gd name="T19" fmla="*/ 1405 h 3227"/>
              <a:gd name="T20" fmla="*/ 2192 w 3489"/>
              <a:gd name="T21" fmla="*/ 1405 h 3227"/>
              <a:gd name="T22" fmla="*/ 2192 w 3489"/>
              <a:gd name="T23" fmla="*/ 0 h 3227"/>
              <a:gd name="T24" fmla="*/ 3489 w 3489"/>
              <a:gd name="T25" fmla="*/ 0 h 3227"/>
              <a:gd name="T26" fmla="*/ 3489 w 3489"/>
              <a:gd name="T27" fmla="*/ 1110 h 3227"/>
              <a:gd name="T28" fmla="*/ 3281 w 3489"/>
              <a:gd name="T29" fmla="*/ 2407 h 3227"/>
              <a:gd name="T30" fmla="*/ 2380 w 3489"/>
              <a:gd name="T31" fmla="*/ 3227 h 3227"/>
              <a:gd name="T32" fmla="*/ 2084 w 3489"/>
              <a:gd name="T33" fmla="*/ 2750 h 3227"/>
              <a:gd name="T34" fmla="*/ 2625 w 3489"/>
              <a:gd name="T35" fmla="*/ 2283 h 3227"/>
              <a:gd name="T36" fmla="*/ 2823 w 3489"/>
              <a:gd name="T37" fmla="*/ 1405 h 3227"/>
              <a:gd name="T38" fmla="*/ 2192 w 3489"/>
              <a:gd name="T39" fmla="*/ 1405 h 3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489" h="3227">
                <a:moveTo>
                  <a:pt x="108" y="1405"/>
                </a:moveTo>
                <a:lnTo>
                  <a:pt x="108" y="0"/>
                </a:lnTo>
                <a:lnTo>
                  <a:pt x="1405" y="0"/>
                </a:lnTo>
                <a:lnTo>
                  <a:pt x="1405" y="1110"/>
                </a:lnTo>
                <a:cubicBezTo>
                  <a:pt x="1405" y="1710"/>
                  <a:pt x="1336" y="2143"/>
                  <a:pt x="1197" y="2407"/>
                </a:cubicBezTo>
                <a:cubicBezTo>
                  <a:pt x="1004" y="2770"/>
                  <a:pt x="704" y="3043"/>
                  <a:pt x="296" y="3227"/>
                </a:cubicBezTo>
                <a:lnTo>
                  <a:pt x="0" y="2750"/>
                </a:lnTo>
                <a:cubicBezTo>
                  <a:pt x="242" y="2651"/>
                  <a:pt x="422" y="2496"/>
                  <a:pt x="541" y="2283"/>
                </a:cubicBezTo>
                <a:cubicBezTo>
                  <a:pt x="660" y="2070"/>
                  <a:pt x="726" y="1777"/>
                  <a:pt x="739" y="1405"/>
                </a:cubicBezTo>
                <a:lnTo>
                  <a:pt x="108" y="1405"/>
                </a:lnTo>
                <a:close/>
                <a:moveTo>
                  <a:pt x="2192" y="1405"/>
                </a:moveTo>
                <a:lnTo>
                  <a:pt x="2192" y="0"/>
                </a:lnTo>
                <a:lnTo>
                  <a:pt x="3489" y="0"/>
                </a:lnTo>
                <a:lnTo>
                  <a:pt x="3489" y="1110"/>
                </a:lnTo>
                <a:cubicBezTo>
                  <a:pt x="3489" y="1710"/>
                  <a:pt x="3420" y="2143"/>
                  <a:pt x="3281" y="2407"/>
                </a:cubicBezTo>
                <a:cubicBezTo>
                  <a:pt x="3088" y="2770"/>
                  <a:pt x="2788" y="3043"/>
                  <a:pt x="2380" y="3227"/>
                </a:cubicBezTo>
                <a:lnTo>
                  <a:pt x="2084" y="2750"/>
                </a:lnTo>
                <a:cubicBezTo>
                  <a:pt x="2326" y="2651"/>
                  <a:pt x="2506" y="2496"/>
                  <a:pt x="2625" y="2283"/>
                </a:cubicBezTo>
                <a:cubicBezTo>
                  <a:pt x="2744" y="2070"/>
                  <a:pt x="2810" y="1777"/>
                  <a:pt x="2823" y="1405"/>
                </a:cubicBezTo>
                <a:lnTo>
                  <a:pt x="2192" y="1405"/>
                </a:lnTo>
                <a:close/>
              </a:path>
            </a:pathLst>
          </a:custGeom>
          <a:solidFill>
            <a:srgbClr val="12BDF9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DB8F2BD3-CA57-9416-43A2-21209EC48106}"/>
              </a:ext>
            </a:extLst>
          </p:cNvPr>
          <p:cNvSpPr/>
          <p:nvPr/>
        </p:nvSpPr>
        <p:spPr>
          <a:xfrm>
            <a:off x="6594873" y="1869850"/>
            <a:ext cx="831138" cy="924932"/>
          </a:xfrm>
          <a:custGeom>
            <a:avLst/>
            <a:gdLst/>
            <a:ahLst/>
            <a:cxnLst/>
            <a:rect l="l" t="t" r="r" b="b"/>
            <a:pathLst>
              <a:path w="3806482" h="4236041">
                <a:moveTo>
                  <a:pt x="0" y="0"/>
                </a:moveTo>
                <a:lnTo>
                  <a:pt x="3806483" y="0"/>
                </a:lnTo>
                <a:lnTo>
                  <a:pt x="3806483" y="4236042"/>
                </a:lnTo>
                <a:lnTo>
                  <a:pt x="0" y="4236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7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9920923D-D3D5-BAA4-E9DC-01FEA1F790C6}"/>
              </a:ext>
            </a:extLst>
          </p:cNvPr>
          <p:cNvSpPr/>
          <p:nvPr/>
        </p:nvSpPr>
        <p:spPr>
          <a:xfrm>
            <a:off x="1479987" y="1912905"/>
            <a:ext cx="647453" cy="924932"/>
          </a:xfrm>
          <a:custGeom>
            <a:avLst/>
            <a:gdLst/>
            <a:ahLst/>
            <a:cxnLst/>
            <a:rect l="l" t="t" r="r" b="b"/>
            <a:pathLst>
              <a:path w="3125669" h="4465242">
                <a:moveTo>
                  <a:pt x="0" y="0"/>
                </a:moveTo>
                <a:lnTo>
                  <a:pt x="3125669" y="0"/>
                </a:lnTo>
                <a:lnTo>
                  <a:pt x="3125669" y="4465241"/>
                </a:lnTo>
                <a:lnTo>
                  <a:pt x="0" y="44652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CB82BCAD-7F0C-6977-3212-BAA133AFC528}"/>
              </a:ext>
            </a:extLst>
          </p:cNvPr>
          <p:cNvSpPr/>
          <p:nvPr/>
        </p:nvSpPr>
        <p:spPr>
          <a:xfrm>
            <a:off x="4187593" y="1912905"/>
            <a:ext cx="558427" cy="924932"/>
          </a:xfrm>
          <a:custGeom>
            <a:avLst/>
            <a:gdLst/>
            <a:ahLst/>
            <a:cxnLst/>
            <a:rect l="l" t="t" r="r" b="b"/>
            <a:pathLst>
              <a:path w="2695657" h="4464856">
                <a:moveTo>
                  <a:pt x="0" y="0"/>
                </a:moveTo>
                <a:lnTo>
                  <a:pt x="2695657" y="0"/>
                </a:lnTo>
                <a:lnTo>
                  <a:pt x="2695657" y="4464856"/>
                </a:lnTo>
                <a:lnTo>
                  <a:pt x="0" y="4464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BCC842-B226-D956-C44F-1619F8F44097}"/>
              </a:ext>
            </a:extLst>
          </p:cNvPr>
          <p:cNvSpPr txBox="1"/>
          <p:nvPr/>
        </p:nvSpPr>
        <p:spPr>
          <a:xfrm>
            <a:off x="910651" y="2868912"/>
            <a:ext cx="2092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chemeClr val="bg1"/>
                </a:solidFill>
                <a:effectLst/>
              </a:rPr>
              <a:t>18-24</a:t>
            </a:r>
            <a:r>
              <a:rPr lang="en-US" b="1" dirty="0">
                <a:solidFill>
                  <a:schemeClr val="bg1"/>
                </a:solidFill>
              </a:rPr>
              <a:t> years old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CAAFDF-C878-50CA-1247-5F910AB3C603}"/>
              </a:ext>
            </a:extLst>
          </p:cNvPr>
          <p:cNvSpPr txBox="1"/>
          <p:nvPr/>
        </p:nvSpPr>
        <p:spPr>
          <a:xfrm>
            <a:off x="3227888" y="2871509"/>
            <a:ext cx="2487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chemeClr val="bg1"/>
                </a:solidFill>
                <a:effectLst/>
              </a:rPr>
              <a:t>25-34 years old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782FDF-AE35-B0AE-521A-61020162E9E9}"/>
              </a:ext>
            </a:extLst>
          </p:cNvPr>
          <p:cNvSpPr txBox="1"/>
          <p:nvPr/>
        </p:nvSpPr>
        <p:spPr>
          <a:xfrm>
            <a:off x="6006752" y="2867684"/>
            <a:ext cx="2091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chemeClr val="bg1"/>
                </a:solidFill>
                <a:effectLst/>
              </a:rPr>
              <a:t>35-45</a:t>
            </a:r>
            <a:r>
              <a:rPr lang="en-US" b="1" dirty="0">
                <a:solidFill>
                  <a:schemeClr val="bg1"/>
                </a:solidFill>
              </a:rPr>
              <a:t> years old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29" name="Picture 28" descr="A logo with a design on it&#10;&#10;AI-generated content may be incorrect.">
            <a:extLst>
              <a:ext uri="{FF2B5EF4-FFF2-40B4-BE49-F238E27FC236}">
                <a16:creationId xmlns:a16="http://schemas.microsoft.com/office/drawing/2014/main" id="{5DFF989A-D9B9-911F-324A-11A04F864A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6033" y="5184646"/>
            <a:ext cx="574797" cy="440534"/>
          </a:xfrm>
          <a:prstGeom prst="rect">
            <a:avLst/>
          </a:prstGeom>
        </p:spPr>
      </p:pic>
      <p:pic>
        <p:nvPicPr>
          <p:cNvPr id="41" name="Picture 40" descr="A black and white logo&#10;&#10;AI-generated content may be incorrect.">
            <a:extLst>
              <a:ext uri="{FF2B5EF4-FFF2-40B4-BE49-F238E27FC236}">
                <a16:creationId xmlns:a16="http://schemas.microsoft.com/office/drawing/2014/main" id="{7FB2ADE9-7588-24D4-4766-6602548D21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8683" y="4361149"/>
            <a:ext cx="854656" cy="85465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6B855EA-5C6A-990A-8C07-6F030456DC88}"/>
              </a:ext>
            </a:extLst>
          </p:cNvPr>
          <p:cNvGrpSpPr/>
          <p:nvPr/>
        </p:nvGrpSpPr>
        <p:grpSpPr>
          <a:xfrm>
            <a:off x="1093248" y="4555647"/>
            <a:ext cx="618291" cy="641497"/>
            <a:chOff x="6313956" y="4805370"/>
            <a:chExt cx="822945" cy="853833"/>
          </a:xfrm>
        </p:grpSpPr>
        <p:pic>
          <p:nvPicPr>
            <p:cNvPr id="44" name="Picture 43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2BB53B95-AD52-B32B-12D0-0BAD5179A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45" name="Picture 44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AF511F18-FED2-D5D9-575B-8BD07EE77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  <p:pic>
        <p:nvPicPr>
          <p:cNvPr id="46" name="Picture 45" descr="A logo with a design on it&#10;&#10;AI-generated content may be incorrect.">
            <a:extLst>
              <a:ext uri="{FF2B5EF4-FFF2-40B4-BE49-F238E27FC236}">
                <a16:creationId xmlns:a16="http://schemas.microsoft.com/office/drawing/2014/main" id="{A9C17532-8495-F8CC-FF52-7FBB8D6149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9947" y="5193253"/>
            <a:ext cx="574797" cy="44053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44B237D-7161-CBAD-E912-2C0BA7593952}"/>
              </a:ext>
            </a:extLst>
          </p:cNvPr>
          <p:cNvGrpSpPr/>
          <p:nvPr/>
        </p:nvGrpSpPr>
        <p:grpSpPr>
          <a:xfrm>
            <a:off x="3693630" y="4518591"/>
            <a:ext cx="618291" cy="641497"/>
            <a:chOff x="6313956" y="4805370"/>
            <a:chExt cx="822945" cy="853833"/>
          </a:xfrm>
        </p:grpSpPr>
        <p:pic>
          <p:nvPicPr>
            <p:cNvPr id="48" name="Picture 47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578ACF40-857A-7A81-C969-430075899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49" name="Picture 48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639A9B07-2619-D2CC-6622-47DC4A4E0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EA5B0F-B45D-519F-9D9B-C1678F826967}"/>
              </a:ext>
            </a:extLst>
          </p:cNvPr>
          <p:cNvGrpSpPr/>
          <p:nvPr/>
        </p:nvGrpSpPr>
        <p:grpSpPr>
          <a:xfrm>
            <a:off x="6220334" y="4535899"/>
            <a:ext cx="618291" cy="641497"/>
            <a:chOff x="6313956" y="4805370"/>
            <a:chExt cx="822945" cy="853833"/>
          </a:xfrm>
        </p:grpSpPr>
        <p:pic>
          <p:nvPicPr>
            <p:cNvPr id="52" name="Picture 51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EEB3A7C9-4FAA-8F4B-8178-073C837C3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53" name="Picture 52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019076FE-A60C-03CE-B7E2-038EDBC1B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  <p:pic>
        <p:nvPicPr>
          <p:cNvPr id="54" name="Picture 53" descr="A logo with a design on it&#10;&#10;AI-generated content may be incorrect.">
            <a:extLst>
              <a:ext uri="{FF2B5EF4-FFF2-40B4-BE49-F238E27FC236}">
                <a16:creationId xmlns:a16="http://schemas.microsoft.com/office/drawing/2014/main" id="{5EEC0C5F-CE4F-C5DC-1C47-BC6D734557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0047" y="5205920"/>
            <a:ext cx="574797" cy="44053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E763681-BC7A-95E7-F6E9-128E1DCF79E3}"/>
              </a:ext>
            </a:extLst>
          </p:cNvPr>
          <p:cNvSpPr txBox="1"/>
          <p:nvPr/>
        </p:nvSpPr>
        <p:spPr>
          <a:xfrm>
            <a:off x="823848" y="3472753"/>
            <a:ext cx="2202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dirty="0" err="1">
                <a:solidFill>
                  <a:schemeClr val="bg1"/>
                </a:solidFill>
                <a:effectLst/>
              </a:rPr>
              <a:t>Instagrammable</a:t>
            </a:r>
            <a:r>
              <a:rPr lang="en-US" sz="1200" b="1" dirty="0">
                <a:solidFill>
                  <a:schemeClr val="bg1"/>
                </a:solidFill>
                <a:effectLst/>
              </a:rPr>
              <a:t>, vibrant, social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45CB5988-E95E-F8E9-620B-CF8A62B136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25068" y="4671205"/>
            <a:ext cx="873980" cy="34085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B31720E-C2EC-B318-5D91-5619EDD32A14}"/>
              </a:ext>
            </a:extLst>
          </p:cNvPr>
          <p:cNvSpPr txBox="1"/>
          <p:nvPr/>
        </p:nvSpPr>
        <p:spPr>
          <a:xfrm>
            <a:off x="3406588" y="3472753"/>
            <a:ext cx="2171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dirty="0">
                <a:solidFill>
                  <a:schemeClr val="bg1"/>
                </a:solidFill>
                <a:effectLst/>
              </a:rPr>
              <a:t>Work-friendly, minimalist, comfortable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E6FCC65-A5D8-BC55-F9F5-23CCD997A8ED}"/>
              </a:ext>
            </a:extLst>
          </p:cNvPr>
          <p:cNvSpPr txBox="1"/>
          <p:nvPr/>
        </p:nvSpPr>
        <p:spPr>
          <a:xfrm>
            <a:off x="5971884" y="3472753"/>
            <a:ext cx="21711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dirty="0">
                <a:solidFill>
                  <a:schemeClr val="bg1"/>
                </a:solidFill>
                <a:effectLst/>
              </a:rPr>
              <a:t>Quiet, classic, spacious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1849A08-492E-400A-8CD7-3347EE8357D2}"/>
              </a:ext>
            </a:extLst>
          </p:cNvPr>
          <p:cNvSpPr txBox="1"/>
          <p:nvPr/>
        </p:nvSpPr>
        <p:spPr>
          <a:xfrm>
            <a:off x="1145543" y="3282361"/>
            <a:ext cx="15590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j-lt"/>
              </a:rPr>
              <a:t>Space Preference</a:t>
            </a:r>
            <a:endParaRPr lang="en-US" sz="900" b="1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6640954-B5CC-1628-D0E6-2E989A4C81FB}"/>
              </a:ext>
            </a:extLst>
          </p:cNvPr>
          <p:cNvSpPr txBox="1"/>
          <p:nvPr/>
        </p:nvSpPr>
        <p:spPr>
          <a:xfrm>
            <a:off x="3741564" y="3285592"/>
            <a:ext cx="15590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j-lt"/>
              </a:rPr>
              <a:t>Space Preference</a:t>
            </a:r>
            <a:endParaRPr lang="en-US" sz="900" b="1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F43070B-2DB5-CE26-ACE3-836E3543D919}"/>
              </a:ext>
            </a:extLst>
          </p:cNvPr>
          <p:cNvSpPr txBox="1"/>
          <p:nvPr/>
        </p:nvSpPr>
        <p:spPr>
          <a:xfrm>
            <a:off x="6238303" y="3289921"/>
            <a:ext cx="15590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i="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j-lt"/>
              </a:rPr>
              <a:t>Space Preference</a:t>
            </a:r>
            <a:endParaRPr lang="en-US" sz="900" b="1" dirty="0"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AD5193A-D2CE-F5C3-727F-140A777E2873}"/>
              </a:ext>
            </a:extLst>
          </p:cNvPr>
          <p:cNvSpPr txBox="1"/>
          <p:nvPr/>
        </p:nvSpPr>
        <p:spPr>
          <a:xfrm>
            <a:off x="1149044" y="4218851"/>
            <a:ext cx="15590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i="0" dirty="0">
                <a:solidFill>
                  <a:srgbClr val="535353"/>
                </a:solidFill>
                <a:effectLst/>
                <a:latin typeface="+mj-lt"/>
              </a:rPr>
              <a:t>Preferred chain</a:t>
            </a:r>
            <a:endParaRPr lang="en-US" sz="900" b="1" dirty="0">
              <a:solidFill>
                <a:srgbClr val="535353"/>
              </a:solidFill>
              <a:latin typeface="+mj-lt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21A06FA-6953-0420-56DA-04DB15787AFF}"/>
              </a:ext>
            </a:extLst>
          </p:cNvPr>
          <p:cNvSpPr txBox="1"/>
          <p:nvPr/>
        </p:nvSpPr>
        <p:spPr>
          <a:xfrm>
            <a:off x="3751710" y="4222479"/>
            <a:ext cx="15590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i="0" dirty="0">
                <a:solidFill>
                  <a:srgbClr val="535353"/>
                </a:solidFill>
                <a:effectLst/>
                <a:latin typeface="+mj-lt"/>
              </a:rPr>
              <a:t>Preferred chain</a:t>
            </a:r>
            <a:endParaRPr lang="en-US" sz="900" b="1" dirty="0">
              <a:solidFill>
                <a:srgbClr val="535353"/>
              </a:solidFill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41DB6F0-EE5C-A879-2034-9E2E32E9259F}"/>
              </a:ext>
            </a:extLst>
          </p:cNvPr>
          <p:cNvSpPr txBox="1"/>
          <p:nvPr/>
        </p:nvSpPr>
        <p:spPr>
          <a:xfrm>
            <a:off x="6264915" y="4219225"/>
            <a:ext cx="15590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i="0" dirty="0">
                <a:solidFill>
                  <a:srgbClr val="535353"/>
                </a:solidFill>
                <a:effectLst/>
                <a:latin typeface="+mj-lt"/>
              </a:rPr>
              <a:t>Preferred chain</a:t>
            </a:r>
            <a:endParaRPr lang="en-US" sz="900" b="1" dirty="0">
              <a:solidFill>
                <a:srgbClr val="535353"/>
              </a:solidFill>
              <a:latin typeface="+mj-lt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51A3DDA-3A18-66BE-017C-F58176A543E2}"/>
              </a:ext>
            </a:extLst>
          </p:cNvPr>
          <p:cNvCxnSpPr>
            <a:cxnSpLocks/>
          </p:cNvCxnSpPr>
          <p:nvPr/>
        </p:nvCxnSpPr>
        <p:spPr>
          <a:xfrm>
            <a:off x="9020884" y="3069218"/>
            <a:ext cx="2681089" cy="0"/>
          </a:xfrm>
          <a:prstGeom prst="line">
            <a:avLst/>
          </a:prstGeom>
          <a:ln w="34925">
            <a:solidFill>
              <a:srgbClr val="12BD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210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C477C-F237-E9A9-863A-DC9400399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A79F83-C3DF-7137-D811-580D79984412}"/>
              </a:ext>
            </a:extLst>
          </p:cNvPr>
          <p:cNvSpPr txBox="1"/>
          <p:nvPr/>
        </p:nvSpPr>
        <p:spPr>
          <a:xfrm>
            <a:off x="730090" y="2694783"/>
            <a:ext cx="10690579" cy="3313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sz="1600" b="1" dirty="0">
                <a:solidFill>
                  <a:srgbClr val="E95000"/>
                </a:solidFill>
              </a:rPr>
              <a:t>Ambience now equally important as coffee quality </a:t>
            </a:r>
            <a:r>
              <a:rPr lang="en-US" sz="1600" dirty="0">
                <a:solidFill>
                  <a:srgbClr val="535353"/>
                </a:solidFill>
              </a:rPr>
              <a:t>for many consumers. </a:t>
            </a:r>
          </a:p>
          <a:p>
            <a:pPr>
              <a:lnSpc>
                <a:spcPts val="2300"/>
              </a:lnSpc>
            </a:pPr>
            <a:endParaRPr lang="en-US" sz="1600" dirty="0">
              <a:solidFill>
                <a:srgbClr val="535353"/>
              </a:solidFill>
            </a:endParaRPr>
          </a:p>
          <a:p>
            <a:pPr>
              <a:lnSpc>
                <a:spcPts val="2300"/>
              </a:lnSpc>
            </a:pPr>
            <a:endParaRPr lang="en-US" sz="1600" dirty="0">
              <a:solidFill>
                <a:srgbClr val="535353"/>
              </a:solidFill>
            </a:endParaRPr>
          </a:p>
          <a:p>
            <a:pPr>
              <a:lnSpc>
                <a:spcPts val="2300"/>
              </a:lnSpc>
            </a:pPr>
            <a:endParaRPr lang="en-US" sz="1600" dirty="0">
              <a:solidFill>
                <a:srgbClr val="535353"/>
              </a:solidFill>
            </a:endParaRPr>
          </a:p>
          <a:p>
            <a:pPr>
              <a:lnSpc>
                <a:spcPts val="2300"/>
              </a:lnSpc>
            </a:pPr>
            <a:endParaRPr lang="en-US" sz="1600" dirty="0">
              <a:solidFill>
                <a:srgbClr val="535353"/>
              </a:solidFill>
            </a:endParaRPr>
          </a:p>
          <a:p>
            <a:pPr>
              <a:lnSpc>
                <a:spcPts val="2300"/>
              </a:lnSpc>
            </a:pPr>
            <a:endParaRPr lang="en-US" sz="1600" dirty="0">
              <a:solidFill>
                <a:srgbClr val="535353"/>
              </a:solidFill>
            </a:endParaRPr>
          </a:p>
          <a:p>
            <a:pPr>
              <a:lnSpc>
                <a:spcPts val="2300"/>
              </a:lnSpc>
            </a:pPr>
            <a:endParaRPr lang="en-US" sz="1600" dirty="0">
              <a:solidFill>
                <a:srgbClr val="535353"/>
              </a:solidFill>
            </a:endParaRPr>
          </a:p>
          <a:p>
            <a:pPr>
              <a:lnSpc>
                <a:spcPts val="2300"/>
              </a:lnSpc>
            </a:pPr>
            <a:endParaRPr lang="en-US" sz="1600" dirty="0">
              <a:solidFill>
                <a:srgbClr val="535353"/>
              </a:solidFill>
            </a:endParaRPr>
          </a:p>
          <a:p>
            <a:pPr>
              <a:lnSpc>
                <a:spcPts val="2300"/>
              </a:lnSpc>
            </a:pPr>
            <a:endParaRPr lang="en-US" sz="1600" dirty="0">
              <a:solidFill>
                <a:srgbClr val="535353"/>
              </a:solidFill>
            </a:endParaRPr>
          </a:p>
          <a:p>
            <a:pPr>
              <a:lnSpc>
                <a:spcPts val="2300"/>
              </a:lnSpc>
            </a:pPr>
            <a:r>
              <a:rPr lang="en-US" sz="1600" b="1" dirty="0">
                <a:solidFill>
                  <a:srgbClr val="E95000"/>
                </a:solidFill>
              </a:rPr>
              <a:t>Chains must invest in regular store refreshes to maintain appeal.</a:t>
            </a:r>
          </a:p>
          <a:p>
            <a:pPr>
              <a:lnSpc>
                <a:spcPts val="2300"/>
              </a:lnSpc>
            </a:pPr>
            <a:endParaRPr lang="en-US" sz="1600" dirty="0">
              <a:solidFill>
                <a:srgbClr val="535353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87EE4CB-1834-5E07-5B9C-A79F598CA9C9}"/>
              </a:ext>
            </a:extLst>
          </p:cNvPr>
          <p:cNvSpPr/>
          <p:nvPr/>
        </p:nvSpPr>
        <p:spPr>
          <a:xfrm>
            <a:off x="8793823" y="3473607"/>
            <a:ext cx="2487986" cy="1428317"/>
          </a:xfrm>
          <a:prstGeom prst="roundRect">
            <a:avLst>
              <a:gd name="adj" fmla="val 9550"/>
            </a:avLst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85ED77-836E-4402-D73D-B98869A94F00}"/>
              </a:ext>
            </a:extLst>
          </p:cNvPr>
          <p:cNvSpPr txBox="1"/>
          <p:nvPr/>
        </p:nvSpPr>
        <p:spPr>
          <a:xfrm>
            <a:off x="9608453" y="3585496"/>
            <a:ext cx="17099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The Coffee House's declining ambience scores, correlating with reduced investment post-acquisition. 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685F6DE-5900-62FB-BAAD-F8E9E3D4D507}"/>
              </a:ext>
            </a:extLst>
          </p:cNvPr>
          <p:cNvSpPr/>
          <p:nvPr/>
        </p:nvSpPr>
        <p:spPr>
          <a:xfrm>
            <a:off x="8911792" y="3833082"/>
            <a:ext cx="736364" cy="7328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535353"/>
                </a:solidFill>
              </a:rPr>
              <a:t>71</a:t>
            </a:r>
            <a:r>
              <a:rPr lang="en-US" sz="900" b="1" dirty="0">
                <a:solidFill>
                  <a:srgbClr val="535353"/>
                </a:solidFill>
              </a:rPr>
              <a:t>%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15910D2-F292-2E97-CD99-F2C9CD7C7E71}"/>
              </a:ext>
            </a:extLst>
          </p:cNvPr>
          <p:cNvSpPr/>
          <p:nvPr/>
        </p:nvSpPr>
        <p:spPr>
          <a:xfrm>
            <a:off x="6153437" y="3473607"/>
            <a:ext cx="2487986" cy="1428317"/>
          </a:xfrm>
          <a:prstGeom prst="roundRect">
            <a:avLst>
              <a:gd name="adj" fmla="val 9550"/>
            </a:avLst>
          </a:prstGeom>
          <a:solidFill>
            <a:srgbClr val="BB8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C8B77E-4556-D4D8-2AD6-94B5C5EEDF18}"/>
              </a:ext>
            </a:extLst>
          </p:cNvPr>
          <p:cNvSpPr txBox="1"/>
          <p:nvPr/>
        </p:nvSpPr>
        <p:spPr>
          <a:xfrm>
            <a:off x="7045819" y="3684101"/>
            <a:ext cx="15575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Katinat</a:t>
            </a:r>
            <a:r>
              <a:rPr lang="en-US" sz="1200" dirty="0">
                <a:solidFill>
                  <a:schemeClr val="bg1"/>
                </a:solidFill>
              </a:rPr>
              <a:t> compensates for smaller network with distinctive design.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12D5443-2290-D581-FCBE-5D0D94EC8866}"/>
              </a:ext>
            </a:extLst>
          </p:cNvPr>
          <p:cNvSpPr/>
          <p:nvPr/>
        </p:nvSpPr>
        <p:spPr>
          <a:xfrm>
            <a:off x="6271406" y="3833082"/>
            <a:ext cx="736364" cy="7328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BB8F64"/>
                </a:solidFill>
              </a:rPr>
              <a:t>79</a:t>
            </a:r>
            <a:r>
              <a:rPr lang="en-US" sz="900" b="1" dirty="0">
                <a:solidFill>
                  <a:srgbClr val="BB8F64"/>
                </a:solidFill>
              </a:rPr>
              <a:t>%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C0FD6C2-D85B-478E-B991-D3E3FA2B5B5D}"/>
              </a:ext>
            </a:extLst>
          </p:cNvPr>
          <p:cNvSpPr/>
          <p:nvPr/>
        </p:nvSpPr>
        <p:spPr>
          <a:xfrm>
            <a:off x="3513051" y="3473607"/>
            <a:ext cx="2487986" cy="1428317"/>
          </a:xfrm>
          <a:prstGeom prst="roundRect">
            <a:avLst>
              <a:gd name="adj" fmla="val 9550"/>
            </a:avLst>
          </a:prstGeom>
          <a:solidFill>
            <a:srgbClr val="007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DC9416-5BFF-A7B9-06B6-A779215FD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Performance: Store Experience &amp; Ambience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C622B9-B6C4-77F1-3C95-051E96B47A9D}"/>
              </a:ext>
            </a:extLst>
          </p:cNvPr>
          <p:cNvSpPr txBox="1"/>
          <p:nvPr/>
        </p:nvSpPr>
        <p:spPr>
          <a:xfrm>
            <a:off x="576707" y="6494491"/>
            <a:ext cx="9785702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Base: Users of each brand who visited in past 3 months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E2905D-C672-6DDB-C151-F08F86FC781A}"/>
              </a:ext>
            </a:extLst>
          </p:cNvPr>
          <p:cNvSpPr/>
          <p:nvPr/>
        </p:nvSpPr>
        <p:spPr>
          <a:xfrm>
            <a:off x="771685" y="1610263"/>
            <a:ext cx="2817183" cy="456917"/>
          </a:xfrm>
          <a:prstGeom prst="roundRect">
            <a:avLst>
              <a:gd name="adj" fmla="val 50000"/>
            </a:avLst>
          </a:prstGeom>
          <a:solidFill>
            <a:srgbClr val="E95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Key insight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6F48C-29FC-303F-21FA-6873F23F75C1}"/>
              </a:ext>
            </a:extLst>
          </p:cNvPr>
          <p:cNvSpPr txBox="1"/>
          <p:nvPr/>
        </p:nvSpPr>
        <p:spPr>
          <a:xfrm>
            <a:off x="730091" y="222549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Experience Economy Wins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2D2645-5C46-EA88-AB2E-BE65B78E060D}"/>
              </a:ext>
            </a:extLst>
          </p:cNvPr>
          <p:cNvGrpSpPr/>
          <p:nvPr/>
        </p:nvGrpSpPr>
        <p:grpSpPr>
          <a:xfrm>
            <a:off x="1236699" y="4614537"/>
            <a:ext cx="423506" cy="483339"/>
            <a:chOff x="6313956" y="4805370"/>
            <a:chExt cx="822945" cy="853833"/>
          </a:xfrm>
        </p:grpSpPr>
        <p:pic>
          <p:nvPicPr>
            <p:cNvPr id="7" name="Picture 6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2E843BB9-010F-9DAC-DE1C-D198E6393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8" name="Picture 7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10C5951D-20EC-5E61-3032-A4B8A7F0B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F1ACF39-4E6A-6DC1-1FE5-613708B38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248" y="4691621"/>
            <a:ext cx="596718" cy="232720"/>
          </a:xfrm>
          <a:prstGeom prst="rect">
            <a:avLst/>
          </a:prstGeom>
        </p:spPr>
      </p:pic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438EC271-BA35-4233-1A00-138BB662D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33" b="83833" l="15833" r="83833">
                        <a14:foregroundMark x1="50833" y1="56500" x2="50833" y2="56500"/>
                        <a14:foregroundMark x1="15833" y1="76333" x2="15833" y2="76333"/>
                        <a14:foregroundMark x1="19500" y1="78167" x2="19500" y2="78167"/>
                        <a14:foregroundMark x1="24667" y1="77667" x2="24667" y2="77667"/>
                        <a14:foregroundMark x1="31833" y1="79167" x2="31833" y2="79167"/>
                        <a14:foregroundMark x1="36667" y1="77167" x2="36667" y2="77167"/>
                        <a14:foregroundMark x1="37333" y1="80667" x2="37333" y2="80667"/>
                        <a14:foregroundMark x1="41667" y1="78167" x2="41667" y2="78167"/>
                        <a14:foregroundMark x1="47000" y1="77333" x2="47000" y2="77333"/>
                        <a14:foregroundMark x1="51667" y1="77833" x2="51667" y2="77833"/>
                        <a14:foregroundMark x1="55667" y1="78167" x2="55667" y2="78167"/>
                        <a14:foregroundMark x1="63167" y1="77000" x2="63167" y2="77000"/>
                        <a14:foregroundMark x1="68333" y1="77833" x2="68333" y2="77833"/>
                        <a14:foregroundMark x1="69333" y1="80667" x2="69333" y2="80667"/>
                        <a14:foregroundMark x1="73333" y1="77500" x2="73333" y2="77500"/>
                        <a14:foregroundMark x1="78333" y1="77167" x2="78333" y2="77167"/>
                        <a14:foregroundMark x1="82000" y1="77667" x2="82000" y2="77667"/>
                        <a14:foregroundMark x1="46500" y1="76833" x2="46500" y2="76833"/>
                        <a14:backgroundMark x1="38000" y1="77000" x2="38000" y2="77000"/>
                        <a14:backgroundMark x1="69667" y1="77667" x2="69667" y2="77667"/>
                        <a14:backgroundMark x1="47167" y1="77333" x2="47167" y2="77333"/>
                      </a14:backgroundRemoval>
                    </a14:imgEffect>
                  </a14:imgLayer>
                </a14:imgProps>
              </a:ext>
            </a:extLst>
          </a:blip>
          <a:srcRect l="9527" t="12469" r="7878" b="8102"/>
          <a:stretch>
            <a:fillRect/>
          </a:stretch>
        </p:blipFill>
        <p:spPr>
          <a:xfrm>
            <a:off x="2539808" y="4576091"/>
            <a:ext cx="512271" cy="492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4B52C2-BECA-1AB9-4E70-159F838F130C}"/>
              </a:ext>
            </a:extLst>
          </p:cNvPr>
          <p:cNvSpPr txBox="1"/>
          <p:nvPr/>
        </p:nvSpPr>
        <p:spPr>
          <a:xfrm>
            <a:off x="4405433" y="3684101"/>
            <a:ext cx="15575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Starbucks commands premium pricing partly due to superior space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94A2D518-3088-4142-5365-C383B6AA57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4604452"/>
              </p:ext>
            </p:extLst>
          </p:nvPr>
        </p:nvGraphicFramePr>
        <p:xfrm>
          <a:off x="564550" y="3567564"/>
          <a:ext cx="3104815" cy="1038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F6184456-3EEB-4E22-9B2F-B3B1418C2E42}"/>
              </a:ext>
            </a:extLst>
          </p:cNvPr>
          <p:cNvSpPr txBox="1"/>
          <p:nvPr/>
        </p:nvSpPr>
        <p:spPr>
          <a:xfrm>
            <a:off x="1119197" y="3220926"/>
            <a:ext cx="199552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i="0" dirty="0">
                <a:solidFill>
                  <a:srgbClr val="535353"/>
                </a:solidFill>
                <a:effectLst/>
                <a:latin typeface="+mj-lt"/>
              </a:rPr>
              <a:t>Store ambiance rating </a:t>
            </a:r>
          </a:p>
          <a:p>
            <a:pPr algn="ctr"/>
            <a:r>
              <a:rPr lang="en-US" sz="900" dirty="0">
                <a:solidFill>
                  <a:srgbClr val="535353"/>
                </a:solidFill>
              </a:rPr>
              <a:t>(% rating 4-5 out of 5)</a:t>
            </a:r>
            <a:endParaRPr lang="en-US" sz="900" dirty="0">
              <a:solidFill>
                <a:srgbClr val="535353"/>
              </a:solidFill>
              <a:latin typeface="+mj-lt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91E8920-CFBA-4F82-31CF-FF4A498BBB96}"/>
              </a:ext>
            </a:extLst>
          </p:cNvPr>
          <p:cNvSpPr/>
          <p:nvPr/>
        </p:nvSpPr>
        <p:spPr>
          <a:xfrm>
            <a:off x="3631020" y="3833082"/>
            <a:ext cx="736364" cy="7328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ctr"/>
          <a:lstStyle/>
          <a:p>
            <a:pPr algn="ctr"/>
            <a:r>
              <a:rPr lang="en-US" sz="1400" b="1" dirty="0">
                <a:solidFill>
                  <a:srgbClr val="007042"/>
                </a:solidFill>
              </a:rPr>
              <a:t>88</a:t>
            </a:r>
            <a:r>
              <a:rPr lang="en-US" sz="900" b="1" dirty="0">
                <a:solidFill>
                  <a:srgbClr val="007042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136637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D3206-F3A1-E9ED-9DB2-3C888A274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E84EF3-7A34-118D-FF61-A69CAA0D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Performance: Service &amp; Convenience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D1B05C-CE9F-9DD6-975D-AD7B1299D413}"/>
              </a:ext>
            </a:extLst>
          </p:cNvPr>
          <p:cNvSpPr txBox="1"/>
          <p:nvPr/>
        </p:nvSpPr>
        <p:spPr>
          <a:xfrm>
            <a:off x="576707" y="6355991"/>
            <a:ext cx="9785702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Q: "Please rate each brand on these service factors" (5-point scale: 1=Very Poor, 5=Excellent)</a:t>
            </a:r>
          </a:p>
          <a:p>
            <a:r>
              <a:rPr lang="en-US" sz="900" i="1" dirty="0">
                <a:solidFill>
                  <a:srgbClr val="666666"/>
                </a:solidFill>
              </a:rPr>
              <a:t>Base: Users who visited each brand in past 3 months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AC94A7-A2AA-B6D1-9265-9223AF130F66}"/>
              </a:ext>
            </a:extLst>
          </p:cNvPr>
          <p:cNvSpPr txBox="1">
            <a:spLocks/>
          </p:cNvSpPr>
          <p:nvPr/>
        </p:nvSpPr>
        <p:spPr>
          <a:xfrm>
            <a:off x="653698" y="1398437"/>
            <a:ext cx="6232877" cy="35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In-Store Experience Ratings (% rating 4-5 out of 5)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F45E370-B26F-C5FD-9FCD-A13FD6C9F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240216"/>
              </p:ext>
            </p:extLst>
          </p:nvPr>
        </p:nvGraphicFramePr>
        <p:xfrm>
          <a:off x="728703" y="1826612"/>
          <a:ext cx="7132320" cy="4171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27695832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6090193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12047008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7209830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19984364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549288153"/>
                    </a:ext>
                  </a:extLst>
                </a:gridCol>
              </a:tblGrid>
              <a:tr h="531653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Brand</a:t>
                      </a: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effectLst/>
                        </a:rPr>
                        <a:t>Staff Friendliness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effectLst/>
                        </a:rPr>
                        <a:t>Service Speed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effectLst/>
                        </a:rPr>
                        <a:t>Order Accuracy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effectLst/>
                        </a:rPr>
                        <a:t>App/Loyalty</a:t>
                      </a:r>
                      <a:br>
                        <a:rPr lang="en-US" sz="1100" b="1" dirty="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US" sz="1100" b="1" dirty="0">
                          <a:solidFill>
                            <a:srgbClr val="FFFFFF"/>
                          </a:solidFill>
                          <a:effectLst/>
                        </a:rPr>
                        <a:t>Experience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5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207539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 dirty="0">
                          <a:effectLst/>
                        </a:rPr>
                        <a:t>Starbucks</a:t>
                      </a:r>
                      <a:endParaRPr lang="en-US" sz="11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>
                          <a:solidFill>
                            <a:srgbClr val="3C9F31"/>
                          </a:solidFill>
                          <a:effectLst/>
                        </a:rPr>
                        <a:t>88%</a:t>
                      </a:r>
                      <a:endParaRPr lang="en-US" sz="1200" dirty="0">
                        <a:solidFill>
                          <a:srgbClr val="3C9F31"/>
                        </a:solidFill>
                        <a:effectLst/>
                      </a:endParaRP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effectLst/>
                        </a:rPr>
                        <a:t>76%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>
                          <a:solidFill>
                            <a:srgbClr val="3C9F31"/>
                          </a:solidFill>
                          <a:effectLst/>
                        </a:rPr>
                        <a:t>85%</a:t>
                      </a:r>
                      <a:endParaRPr lang="en-US" sz="1200" dirty="0">
                        <a:solidFill>
                          <a:srgbClr val="3C9F31"/>
                        </a:solidFill>
                        <a:effectLst/>
                      </a:endParaRP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effectLst/>
                        </a:rPr>
                        <a:t>82%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929138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effectLst/>
                        </a:rPr>
                        <a:t>Highlands Coffee</a:t>
                      </a:r>
                      <a:endParaRPr lang="en-US" sz="110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80%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effectLst/>
                        </a:rPr>
                        <a:t>78%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effectLst/>
                        </a:rPr>
                        <a:t>82%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effectLst/>
                        </a:rPr>
                        <a:t>75%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488951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effectLst/>
                        </a:rPr>
                        <a:t>The Coffee House</a:t>
                      </a:r>
                      <a:endParaRPr lang="en-US" sz="110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78%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73%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effectLst/>
                        </a:rPr>
                        <a:t>79%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>
                          <a:solidFill>
                            <a:srgbClr val="3C9F31"/>
                          </a:solidFill>
                          <a:effectLst/>
                        </a:rPr>
                        <a:t>80%</a:t>
                      </a:r>
                      <a:endParaRPr lang="en-US" sz="1200" dirty="0">
                        <a:solidFill>
                          <a:srgbClr val="3C9F31"/>
                        </a:solidFill>
                        <a:effectLst/>
                      </a:endParaRP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047188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effectLst/>
                        </a:rPr>
                        <a:t>Trung Nguyên Legend</a:t>
                      </a:r>
                      <a:endParaRPr lang="en-US" sz="110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effectLst/>
                        </a:rPr>
                        <a:t>76%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74%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effectLst/>
                        </a:rPr>
                        <a:t>80%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effectLst/>
                        </a:rPr>
                        <a:t>62%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954749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 dirty="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effectLst/>
                        </a:rPr>
                        <a:t>Katinat</a:t>
                      </a:r>
                      <a:endParaRPr lang="en-US" sz="110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75%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72%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78%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effectLst/>
                        </a:rPr>
                        <a:t>66%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200385"/>
                  </a:ext>
                </a:extLst>
              </a:tr>
              <a:tr h="60665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20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1">
                          <a:effectLst/>
                        </a:rPr>
                        <a:t>Phúc Long</a:t>
                      </a:r>
                      <a:endParaRPr lang="en-US" sz="1100">
                        <a:effectLst/>
                      </a:endParaRPr>
                    </a:p>
                  </a:txBody>
                  <a:tcPr marL="57150" marR="57150" marT="57150" marB="571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73%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70%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effectLst/>
                        </a:rPr>
                        <a:t>77%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effectLst/>
                        </a:rPr>
                        <a:t>68%</a:t>
                      </a:r>
                    </a:p>
                  </a:txBody>
                  <a:tcPr marL="57150" marR="57150" marT="57150" marB="5715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795764"/>
                  </a:ext>
                </a:extLst>
              </a:tr>
            </a:tbl>
          </a:graphicData>
        </a:graphic>
      </p:graphicFrame>
      <p:pic>
        <p:nvPicPr>
          <p:cNvPr id="14" name="Picture 13" descr="A logo with a design on it&#10;&#10;AI-generated content may be incorrect.">
            <a:extLst>
              <a:ext uri="{FF2B5EF4-FFF2-40B4-BE49-F238E27FC236}">
                <a16:creationId xmlns:a16="http://schemas.microsoft.com/office/drawing/2014/main" id="{F7354709-6E2B-BB3D-9ED9-0B893CABF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20" y="3048673"/>
            <a:ext cx="574797" cy="440534"/>
          </a:xfrm>
          <a:prstGeom prst="rect">
            <a:avLst/>
          </a:prstGeom>
        </p:spPr>
      </p:pic>
      <p:pic>
        <p:nvPicPr>
          <p:cNvPr id="15" name="Picture 14" descr="A logo for a tea house&#10;&#10;AI-generated content may be incorrect.">
            <a:extLst>
              <a:ext uri="{FF2B5EF4-FFF2-40B4-BE49-F238E27FC236}">
                <a16:creationId xmlns:a16="http://schemas.microsoft.com/office/drawing/2014/main" id="{5E0CFF59-A777-952B-D151-53F5CEB6E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38" y="4979786"/>
            <a:ext cx="752146" cy="257375"/>
          </a:xfrm>
          <a:prstGeom prst="rect">
            <a:avLst/>
          </a:prstGeom>
        </p:spPr>
      </p:pic>
      <p:pic>
        <p:nvPicPr>
          <p:cNvPr id="16" name="Picture 15" descr="A green and white logo&#10;&#10;AI-generated content may be incorrect.">
            <a:extLst>
              <a:ext uri="{FF2B5EF4-FFF2-40B4-BE49-F238E27FC236}">
                <a16:creationId xmlns:a16="http://schemas.microsoft.com/office/drawing/2014/main" id="{F816CFA2-2183-8D29-F833-ED0295C2BA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30" y="5409676"/>
            <a:ext cx="576363" cy="576363"/>
          </a:xfrm>
          <a:prstGeom prst="rect">
            <a:avLst/>
          </a:prstGeom>
        </p:spPr>
      </p:pic>
      <p:pic>
        <p:nvPicPr>
          <p:cNvPr id="17" name="Picture 16" descr="A black and white logo&#10;&#10;AI-generated content may be incorrect.">
            <a:extLst>
              <a:ext uri="{FF2B5EF4-FFF2-40B4-BE49-F238E27FC236}">
                <a16:creationId xmlns:a16="http://schemas.microsoft.com/office/drawing/2014/main" id="{C1544FB0-4168-67F4-22DE-A6F4A8814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983" y="4053071"/>
            <a:ext cx="854656" cy="854656"/>
          </a:xfrm>
          <a:prstGeom prst="rect">
            <a:avLst/>
          </a:prstGeom>
        </p:spPr>
      </p:pic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61326619-4650-287A-BC15-648A246D4D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527" t="12469" r="7878" b="8102"/>
          <a:stretch>
            <a:fillRect/>
          </a:stretch>
        </p:blipFill>
        <p:spPr>
          <a:xfrm>
            <a:off x="900130" y="3615849"/>
            <a:ext cx="585177" cy="56275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9E358CD-FB3D-12F3-4F36-760922902ECD}"/>
              </a:ext>
            </a:extLst>
          </p:cNvPr>
          <p:cNvGrpSpPr/>
          <p:nvPr/>
        </p:nvGrpSpPr>
        <p:grpSpPr>
          <a:xfrm>
            <a:off x="883573" y="2390355"/>
            <a:ext cx="618291" cy="641497"/>
            <a:chOff x="6313956" y="4805370"/>
            <a:chExt cx="822945" cy="853833"/>
          </a:xfrm>
        </p:grpSpPr>
        <p:pic>
          <p:nvPicPr>
            <p:cNvPr id="20" name="Picture 19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47F2E306-066D-156E-D316-B7299E339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21" name="Picture 20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231BD544-CD4E-EE62-7EF1-E48F81E7C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7458D75-3EA0-66AE-5596-8EA5CA63E53C}"/>
              </a:ext>
            </a:extLst>
          </p:cNvPr>
          <p:cNvSpPr txBox="1"/>
          <p:nvPr/>
        </p:nvSpPr>
        <p:spPr>
          <a:xfrm>
            <a:off x="7942420" y="4362781"/>
            <a:ext cx="4031723" cy="1908215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7340"/>
                </a:solidFill>
              </a:rPr>
              <a:t>Starbucks</a:t>
            </a:r>
            <a:r>
              <a:rPr lang="en-US" sz="1200" dirty="0"/>
              <a:t> leads on staff friendliness (88%) due to: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Intensive training programs and service culture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Better compensation vs. local chains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Empowerment to resolve customer issues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/>
              <a:t>Consistent service standards across locations</a:t>
            </a:r>
          </a:p>
          <a:p>
            <a:pPr>
              <a:spcBef>
                <a:spcPts val="1200"/>
              </a:spcBef>
            </a:pPr>
            <a:r>
              <a:rPr lang="en-US" sz="1200" b="1" dirty="0">
                <a:solidFill>
                  <a:srgbClr val="D9000A"/>
                </a:solidFill>
              </a:rPr>
              <a:t>Highlands</a:t>
            </a:r>
            <a:r>
              <a:rPr lang="en-US" sz="1200" dirty="0"/>
              <a:t> balances speed (78%) with good accuracy (82%) through operational excellence</a:t>
            </a:r>
          </a:p>
          <a:p>
            <a:r>
              <a:rPr lang="en-US" sz="1200" dirty="0"/>
              <a:t>at scale.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44319FA-93F4-4F91-9C38-628D983FE645}"/>
              </a:ext>
            </a:extLst>
          </p:cNvPr>
          <p:cNvSpPr txBox="1">
            <a:spLocks/>
          </p:cNvSpPr>
          <p:nvPr/>
        </p:nvSpPr>
        <p:spPr>
          <a:xfrm>
            <a:off x="7931029" y="3553672"/>
            <a:ext cx="3673063" cy="7692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dirty="0"/>
              <a:t>Service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1" dirty="0"/>
              <a:t>Excellence Drivers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E83F149-3744-97BA-E299-568D54BEB47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6128" b="14420"/>
          <a:stretch>
            <a:fillRect/>
          </a:stretch>
        </p:blipFill>
        <p:spPr>
          <a:xfrm>
            <a:off x="8024825" y="1827286"/>
            <a:ext cx="3718658" cy="166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41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62743-D0AA-D474-FF49-8B275B107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ack and white logo&#10;&#10;AI-generated content may be incorrect.">
            <a:extLst>
              <a:ext uri="{FF2B5EF4-FFF2-40B4-BE49-F238E27FC236}">
                <a16:creationId xmlns:a16="http://schemas.microsoft.com/office/drawing/2014/main" id="{5267C80A-039A-FAAE-8B4D-72FA0559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27" t="12469" r="7878" b="8102"/>
          <a:stretch>
            <a:fillRect/>
          </a:stretch>
        </p:blipFill>
        <p:spPr>
          <a:xfrm>
            <a:off x="5455197" y="1719403"/>
            <a:ext cx="664541" cy="639075"/>
          </a:xfrm>
          <a:prstGeom prst="rect">
            <a:avLst/>
          </a:prstGeom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603A002-DF70-C400-9834-220395D3B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448263"/>
              </p:ext>
            </p:extLst>
          </p:nvPr>
        </p:nvGraphicFramePr>
        <p:xfrm>
          <a:off x="2374332" y="2352953"/>
          <a:ext cx="9498020" cy="3413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8020">
                  <a:extLst>
                    <a:ext uri="{9D8B030D-6E8A-4147-A177-3AD203B41FA5}">
                      <a16:colId xmlns:a16="http://schemas.microsoft.com/office/drawing/2014/main" val="3877669150"/>
                    </a:ext>
                  </a:extLst>
                </a:gridCol>
              </a:tblGrid>
              <a:tr h="9752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9123" marR="89123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373696"/>
                  </a:ext>
                </a:extLst>
              </a:tr>
              <a:tr h="9752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9123" marR="89123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136177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9123" marR="89123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870490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0CC56730-ADD2-271A-E19A-214D7DFB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Performance: Service &amp; Convenience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C39CA8-C39B-B527-F739-0E0EBEF0D86C}"/>
              </a:ext>
            </a:extLst>
          </p:cNvPr>
          <p:cNvSpPr txBox="1"/>
          <p:nvPr/>
        </p:nvSpPr>
        <p:spPr>
          <a:xfrm>
            <a:off x="576707" y="6355991"/>
            <a:ext cx="9785702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Q: "This brand's stores are conveniently located near my home/office" (5-point agreement scale)</a:t>
            </a:r>
          </a:p>
          <a:p>
            <a:r>
              <a:rPr lang="en-US" sz="900" i="1" dirty="0">
                <a:solidFill>
                  <a:srgbClr val="666666"/>
                </a:solidFill>
              </a:rPr>
              <a:t>Base: Users who visited each brand in past 3 months</a:t>
            </a:r>
          </a:p>
        </p:txBody>
      </p:sp>
      <p:pic>
        <p:nvPicPr>
          <p:cNvPr id="25" name="Picture 24" descr="A logo with a design on it&#10;&#10;AI-generated content may be incorrect.">
            <a:extLst>
              <a:ext uri="{FF2B5EF4-FFF2-40B4-BE49-F238E27FC236}">
                <a16:creationId xmlns:a16="http://schemas.microsoft.com/office/drawing/2014/main" id="{74FCA8DA-D01B-2C6E-3965-6980BD62E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913" y="1799623"/>
            <a:ext cx="574797" cy="440534"/>
          </a:xfrm>
          <a:prstGeom prst="rect">
            <a:avLst/>
          </a:prstGeom>
        </p:spPr>
      </p:pic>
      <p:pic>
        <p:nvPicPr>
          <p:cNvPr id="26" name="Picture 25" descr="A logo for a tea house&#10;&#10;AI-generated content may be incorrect.">
            <a:extLst>
              <a:ext uri="{FF2B5EF4-FFF2-40B4-BE49-F238E27FC236}">
                <a16:creationId xmlns:a16="http://schemas.microsoft.com/office/drawing/2014/main" id="{3AE2C411-C185-8743-1008-5045B04D9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096" y="1910253"/>
            <a:ext cx="752146" cy="257375"/>
          </a:xfrm>
          <a:prstGeom prst="rect">
            <a:avLst/>
          </a:prstGeom>
        </p:spPr>
      </p:pic>
      <p:pic>
        <p:nvPicPr>
          <p:cNvPr id="27" name="Picture 26" descr="A green and white logo&#10;&#10;AI-generated content may be incorrect.">
            <a:extLst>
              <a:ext uri="{FF2B5EF4-FFF2-40B4-BE49-F238E27FC236}">
                <a16:creationId xmlns:a16="http://schemas.microsoft.com/office/drawing/2014/main" id="{8E1A6CD3-8BDE-6AC3-F56C-A79824168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138" y="1750759"/>
            <a:ext cx="576363" cy="576363"/>
          </a:xfrm>
          <a:prstGeom prst="rect">
            <a:avLst/>
          </a:prstGeom>
        </p:spPr>
      </p:pic>
      <p:pic>
        <p:nvPicPr>
          <p:cNvPr id="28" name="Picture 27" descr="A black and white logo&#10;&#10;AI-generated content may be incorrect.">
            <a:extLst>
              <a:ext uri="{FF2B5EF4-FFF2-40B4-BE49-F238E27FC236}">
                <a16:creationId xmlns:a16="http://schemas.microsoft.com/office/drawing/2014/main" id="{031E0CFB-53BD-BDEF-81A5-820FBCD611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8271" y="1611612"/>
            <a:ext cx="854656" cy="85465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1C36A2E-27FD-8137-3D44-77C93263DB23}"/>
              </a:ext>
            </a:extLst>
          </p:cNvPr>
          <p:cNvGrpSpPr/>
          <p:nvPr/>
        </p:nvGrpSpPr>
        <p:grpSpPr>
          <a:xfrm>
            <a:off x="9911877" y="1756568"/>
            <a:ext cx="544315" cy="564744"/>
            <a:chOff x="6313956" y="4805370"/>
            <a:chExt cx="822945" cy="853833"/>
          </a:xfrm>
        </p:grpSpPr>
        <p:pic>
          <p:nvPicPr>
            <p:cNvPr id="32" name="Picture 31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AB5E4DBB-E667-14F8-0B55-6F7B227ED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33" name="Picture 32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E950DF7D-595D-420E-0D6D-1D02F1B06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B67F3F54-6C50-DCCB-5E87-A5DF929713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293871"/>
              </p:ext>
            </p:extLst>
          </p:nvPr>
        </p:nvGraphicFramePr>
        <p:xfrm>
          <a:off x="2606569" y="2359574"/>
          <a:ext cx="7738819" cy="83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CB303A99-65EC-EB0E-1725-EEB9698B33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111435"/>
              </p:ext>
            </p:extLst>
          </p:nvPr>
        </p:nvGraphicFramePr>
        <p:xfrm>
          <a:off x="2606568" y="3419779"/>
          <a:ext cx="7738819" cy="83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A5DAE665-F5E3-C33A-ACA5-91012C0FD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365508"/>
              </p:ext>
            </p:extLst>
          </p:nvPr>
        </p:nvGraphicFramePr>
        <p:xfrm>
          <a:off x="2606569" y="4317273"/>
          <a:ext cx="7738819" cy="83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6272B8E9-0FD7-9D94-CC4A-A3218A123411}"/>
              </a:ext>
            </a:extLst>
          </p:cNvPr>
          <p:cNvSpPr txBox="1"/>
          <p:nvPr/>
        </p:nvSpPr>
        <p:spPr>
          <a:xfrm>
            <a:off x="3035790" y="2858054"/>
            <a:ext cx="862206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Ubiquitous presence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9D4A365-11D1-B922-EC7B-D7BA209AFBCC}"/>
              </a:ext>
            </a:extLst>
          </p:cNvPr>
          <p:cNvSpPr txBox="1"/>
          <p:nvPr/>
        </p:nvSpPr>
        <p:spPr>
          <a:xfrm>
            <a:off x="4519633" y="2719555"/>
            <a:ext cx="862206" cy="5078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Wide franchise network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39694B-A78F-58AB-CF6D-B2D45B4F48B4}"/>
              </a:ext>
            </a:extLst>
          </p:cNvPr>
          <p:cNvSpPr txBox="1"/>
          <p:nvPr/>
        </p:nvSpPr>
        <p:spPr>
          <a:xfrm>
            <a:off x="5983828" y="2719555"/>
            <a:ext cx="742339" cy="5078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Major cities, declining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40A006-D2B4-7A8C-655B-DE4274A94EB4}"/>
              </a:ext>
            </a:extLst>
          </p:cNvPr>
          <p:cNvSpPr txBox="1"/>
          <p:nvPr/>
        </p:nvSpPr>
        <p:spPr>
          <a:xfrm>
            <a:off x="7432727" y="4797908"/>
            <a:ext cx="742339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Growing adoption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10319C-3862-FE9B-0984-B734C6CD8ABE}"/>
              </a:ext>
            </a:extLst>
          </p:cNvPr>
          <p:cNvSpPr txBox="1"/>
          <p:nvPr/>
        </p:nvSpPr>
        <p:spPr>
          <a:xfrm>
            <a:off x="8891253" y="2858054"/>
            <a:ext cx="1013116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Premium locations only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AD7898-B005-2EA4-5BDB-124EEB4FCBC0}"/>
              </a:ext>
            </a:extLst>
          </p:cNvPr>
          <p:cNvSpPr txBox="1"/>
          <p:nvPr/>
        </p:nvSpPr>
        <p:spPr>
          <a:xfrm>
            <a:off x="10354368" y="2709930"/>
            <a:ext cx="898230" cy="5078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Selective, premium positioning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5F6361-ECF1-6696-AE49-19BBC73B8C8F}"/>
              </a:ext>
            </a:extLst>
          </p:cNvPr>
          <p:cNvSpPr txBox="1"/>
          <p:nvPr/>
        </p:nvSpPr>
        <p:spPr>
          <a:xfrm>
            <a:off x="7442204" y="3638918"/>
            <a:ext cx="862206" cy="6463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35% of revenue from digital channels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F71F71-02B0-3DD5-43CD-6410B4894CD6}"/>
              </a:ext>
            </a:extLst>
          </p:cNvPr>
          <p:cNvSpPr txBox="1"/>
          <p:nvPr/>
        </p:nvSpPr>
        <p:spPr>
          <a:xfrm>
            <a:off x="3064665" y="3648712"/>
            <a:ext cx="979491" cy="6463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Strong </a:t>
            </a:r>
            <a:r>
              <a:rPr lang="en-US" sz="900" dirty="0" err="1"/>
              <a:t>GrabFood</a:t>
            </a:r>
            <a:r>
              <a:rPr lang="en-US" sz="900" dirty="0"/>
              <a:t>/</a:t>
            </a:r>
          </a:p>
          <a:p>
            <a:r>
              <a:rPr lang="en-US" sz="900" dirty="0" err="1"/>
              <a:t>ShopeeFood</a:t>
            </a:r>
            <a:r>
              <a:rPr lang="en-US" sz="900" dirty="0"/>
              <a:t> presence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023C833-23CB-C099-F2F6-C97F63D7A929}"/>
              </a:ext>
            </a:extLst>
          </p:cNvPr>
          <p:cNvSpPr txBox="1"/>
          <p:nvPr/>
        </p:nvSpPr>
        <p:spPr>
          <a:xfrm>
            <a:off x="5984229" y="3649231"/>
            <a:ext cx="979491" cy="6463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Good integration but volume declining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586F92-BF18-933A-4DEE-8CC91B2B35D0}"/>
              </a:ext>
            </a:extLst>
          </p:cNvPr>
          <p:cNvSpPr txBox="1"/>
          <p:nvPr/>
        </p:nvSpPr>
        <p:spPr>
          <a:xfrm>
            <a:off x="10354368" y="3508168"/>
            <a:ext cx="1012147" cy="78483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Premium positioning limits delivery demand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F89524-1F9C-CE74-2743-91955A7D3866}"/>
              </a:ext>
            </a:extLst>
          </p:cNvPr>
          <p:cNvSpPr txBox="1"/>
          <p:nvPr/>
        </p:nvSpPr>
        <p:spPr>
          <a:xfrm>
            <a:off x="10354368" y="4803886"/>
            <a:ext cx="125750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Established program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BFB1ACE-69F5-A26F-31CC-9727E8277BE3}"/>
              </a:ext>
            </a:extLst>
          </p:cNvPr>
          <p:cNvSpPr txBox="1"/>
          <p:nvPr/>
        </p:nvSpPr>
        <p:spPr>
          <a:xfrm>
            <a:off x="5976534" y="4816218"/>
            <a:ext cx="749634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Strong local app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A3673F5-C6EB-0C7E-5003-BD1386976A40}"/>
              </a:ext>
            </a:extLst>
          </p:cNvPr>
          <p:cNvSpPr txBox="1"/>
          <p:nvPr/>
        </p:nvSpPr>
        <p:spPr>
          <a:xfrm>
            <a:off x="3064665" y="4819261"/>
            <a:ext cx="117602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High enrollment but UX issues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368F6C-9260-F00B-7681-7D3B89669EC8}"/>
              </a:ext>
            </a:extLst>
          </p:cNvPr>
          <p:cNvSpPr txBox="1"/>
          <p:nvPr/>
        </p:nvSpPr>
        <p:spPr>
          <a:xfrm>
            <a:off x="8891253" y="4809336"/>
            <a:ext cx="1013116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dirty="0"/>
              <a:t>Improving rapidly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288E3A5-E5E2-D98C-A386-EF3972284516}"/>
              </a:ext>
            </a:extLst>
          </p:cNvPr>
          <p:cNvSpPr txBox="1"/>
          <p:nvPr/>
        </p:nvSpPr>
        <p:spPr>
          <a:xfrm>
            <a:off x="4520791" y="4669996"/>
            <a:ext cx="897214" cy="5078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/>
              <a:t>Limited digital focus</a:t>
            </a:r>
            <a:endParaRPr lang="en-US" sz="9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231FC7B-4808-9D66-203B-421D92A3FAF4}"/>
              </a:ext>
            </a:extLst>
          </p:cNvPr>
          <p:cNvSpPr txBox="1"/>
          <p:nvPr/>
        </p:nvSpPr>
        <p:spPr>
          <a:xfrm>
            <a:off x="2606569" y="5183541"/>
            <a:ext cx="1634119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900" i="1" dirty="0"/>
              <a:t>Wide adoption but app performance complaints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162113-AC80-F580-5D55-EC0FC76708D2}"/>
              </a:ext>
            </a:extLst>
          </p:cNvPr>
          <p:cNvSpPr txBox="1"/>
          <p:nvPr/>
        </p:nvSpPr>
        <p:spPr>
          <a:xfrm>
            <a:off x="5521184" y="5183541"/>
            <a:ext cx="1696103" cy="50783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900" i="1" dirty="0"/>
              <a:t>Gamified challenges, digital stamps, optimized for Vietnamese users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BA6F728-D029-D326-557F-C2C6B46FFD94}"/>
              </a:ext>
            </a:extLst>
          </p:cNvPr>
          <p:cNvSpPr txBox="1"/>
          <p:nvPr/>
        </p:nvSpPr>
        <p:spPr>
          <a:xfrm>
            <a:off x="9904370" y="5183541"/>
            <a:ext cx="2006082" cy="64633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en-US" sz="900" i="1" dirty="0"/>
              <a:t>Global Starbucks Rewards framework, though some users report app performance issues in Vietnam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2B1A5BB-33F8-F492-C078-386934F09132}"/>
              </a:ext>
            </a:extLst>
          </p:cNvPr>
          <p:cNvSpPr/>
          <p:nvPr/>
        </p:nvSpPr>
        <p:spPr>
          <a:xfrm>
            <a:off x="722105" y="2620070"/>
            <a:ext cx="1472973" cy="456917"/>
          </a:xfrm>
          <a:prstGeom prst="roundRect">
            <a:avLst>
              <a:gd name="adj" fmla="val 29154"/>
            </a:avLst>
          </a:prstGeom>
          <a:solidFill>
            <a:srgbClr val="3C9F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Location Convenience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2AAFE77-56E9-E697-B08F-A3D0B84E95CC}"/>
              </a:ext>
            </a:extLst>
          </p:cNvPr>
          <p:cNvSpPr/>
          <p:nvPr/>
        </p:nvSpPr>
        <p:spPr>
          <a:xfrm>
            <a:off x="722105" y="3552555"/>
            <a:ext cx="1472973" cy="604853"/>
          </a:xfrm>
          <a:prstGeom prst="roundRect">
            <a:avLst>
              <a:gd name="adj" fmla="val 22855"/>
            </a:avLst>
          </a:prstGeom>
          <a:solidFill>
            <a:srgbClr val="3C9F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Delivery App Integration</a:t>
            </a:r>
          </a:p>
          <a:p>
            <a:pPr algn="ctr"/>
            <a:r>
              <a:rPr lang="en-US" sz="1000" dirty="0"/>
              <a:t>% satisfaction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695CEC9-A5ED-FBC0-C1EC-BA1472374FD4}"/>
              </a:ext>
            </a:extLst>
          </p:cNvPr>
          <p:cNvSpPr/>
          <p:nvPr/>
        </p:nvSpPr>
        <p:spPr>
          <a:xfrm>
            <a:off x="722105" y="4481497"/>
            <a:ext cx="1472973" cy="604853"/>
          </a:xfrm>
          <a:prstGeom prst="roundRect">
            <a:avLst>
              <a:gd name="adj" fmla="val 24430"/>
            </a:avLst>
          </a:prstGeom>
          <a:solidFill>
            <a:srgbClr val="3C9F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Loyalty Program Effectiveness</a:t>
            </a:r>
          </a:p>
        </p:txBody>
      </p:sp>
    </p:spTree>
    <p:extLst>
      <p:ext uri="{BB962C8B-B14F-4D97-AF65-F5344CB8AC3E}">
        <p14:creationId xmlns:p14="http://schemas.microsoft.com/office/powerpoint/2010/main" val="3709073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94C2C-846D-25A4-117E-B2B389A08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5C695E-2015-C43C-0721-63CFF2A0ED3C}"/>
              </a:ext>
            </a:extLst>
          </p:cNvPr>
          <p:cNvSpPr txBox="1"/>
          <p:nvPr/>
        </p:nvSpPr>
        <p:spPr>
          <a:xfrm>
            <a:off x="653089" y="2723658"/>
            <a:ext cx="11262987" cy="191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sz="1600" b="1" dirty="0">
                <a:solidFill>
                  <a:srgbClr val="D9000A"/>
                </a:solidFill>
              </a:rPr>
              <a:t>Highlands' massive network</a:t>
            </a:r>
            <a:r>
              <a:rPr lang="en-US" sz="1600" dirty="0">
                <a:solidFill>
                  <a:srgbClr val="535353"/>
                </a:solidFill>
              </a:rPr>
              <a:t> (88% location convenience) creates a "default choice" advantage that outweighs moderate service scores. </a:t>
            </a:r>
          </a:p>
          <a:p>
            <a:pPr>
              <a:lnSpc>
                <a:spcPts val="2300"/>
              </a:lnSpc>
              <a:spcBef>
                <a:spcPts val="600"/>
              </a:spcBef>
            </a:pPr>
            <a:r>
              <a:rPr lang="en-US" sz="1600" dirty="0">
                <a:solidFill>
                  <a:srgbClr val="535353"/>
                </a:solidFill>
              </a:rPr>
              <a:t>However, digital leaders (</a:t>
            </a:r>
            <a:r>
              <a:rPr lang="en-US" sz="1600" b="1" dirty="0">
                <a:solidFill>
                  <a:srgbClr val="025F1F"/>
                </a:solidFill>
              </a:rPr>
              <a:t>Phúc Long 35% digital revenue</a:t>
            </a:r>
            <a:r>
              <a:rPr lang="en-US" sz="1600" dirty="0">
                <a:solidFill>
                  <a:srgbClr val="535353"/>
                </a:solidFill>
              </a:rPr>
              <a:t>, </a:t>
            </a:r>
            <a:r>
              <a:rPr lang="en-US" sz="1600" b="1" dirty="0">
                <a:solidFill>
                  <a:srgbClr val="C55A11"/>
                </a:solidFill>
              </a:rPr>
              <a:t>The Coffee House strong app</a:t>
            </a:r>
            <a:r>
              <a:rPr lang="en-US" sz="1600" dirty="0">
                <a:solidFill>
                  <a:srgbClr val="535353"/>
                </a:solidFill>
              </a:rPr>
              <a:t>) show that </a:t>
            </a:r>
            <a:r>
              <a:rPr lang="en-US" sz="1600" b="1" dirty="0">
                <a:solidFill>
                  <a:srgbClr val="3C9F31"/>
                </a:solidFill>
              </a:rPr>
              <a:t>convenience extends beyond physical stores</a:t>
            </a:r>
            <a:r>
              <a:rPr lang="en-US" sz="1600" dirty="0">
                <a:solidFill>
                  <a:srgbClr val="535353"/>
                </a:solidFill>
              </a:rPr>
              <a:t>. 133% YoY digital growth signals that </a:t>
            </a:r>
            <a:r>
              <a:rPr lang="en-US" sz="1600" b="1" dirty="0">
                <a:solidFill>
                  <a:srgbClr val="3C9F31"/>
                </a:solidFill>
              </a:rPr>
              <a:t>app/delivery excellence will become increasingly critical.</a:t>
            </a:r>
          </a:p>
          <a:p>
            <a:pPr>
              <a:lnSpc>
                <a:spcPts val="2300"/>
              </a:lnSpc>
            </a:pPr>
            <a:endParaRPr lang="en-US" sz="1600" dirty="0">
              <a:solidFill>
                <a:srgbClr val="535353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84ED-300F-02B4-804B-45C5B18AE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Performance: Service &amp; Convenience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C2E4BC-1DA6-1997-5B7C-DEF14A473170}"/>
              </a:ext>
            </a:extLst>
          </p:cNvPr>
          <p:cNvSpPr txBox="1"/>
          <p:nvPr/>
        </p:nvSpPr>
        <p:spPr>
          <a:xfrm>
            <a:off x="576707" y="6494491"/>
            <a:ext cx="9785702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Base: Users of each brand who visited in past 3 months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41621A-8CB6-C041-536F-05BEC46E9BB8}"/>
              </a:ext>
            </a:extLst>
          </p:cNvPr>
          <p:cNvSpPr/>
          <p:nvPr/>
        </p:nvSpPr>
        <p:spPr>
          <a:xfrm>
            <a:off x="771685" y="1610263"/>
            <a:ext cx="2817183" cy="456917"/>
          </a:xfrm>
          <a:prstGeom prst="roundRect">
            <a:avLst>
              <a:gd name="adj" fmla="val 50000"/>
            </a:avLst>
          </a:prstGeom>
          <a:solidFill>
            <a:srgbClr val="E95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Key insight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C8589-65DA-7569-47C6-761E4401CA0A}"/>
              </a:ext>
            </a:extLst>
          </p:cNvPr>
          <p:cNvSpPr txBox="1"/>
          <p:nvPr/>
        </p:nvSpPr>
        <p:spPr>
          <a:xfrm>
            <a:off x="691591" y="22447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Convenience Multiplier Effect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F2B66-BF46-BC33-0942-73654D1BB4F7}"/>
              </a:ext>
            </a:extLst>
          </p:cNvPr>
          <p:cNvSpPr txBox="1"/>
          <p:nvPr/>
        </p:nvSpPr>
        <p:spPr>
          <a:xfrm>
            <a:off x="2198451" y="4909123"/>
            <a:ext cx="9579892" cy="1223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D374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"Phúc Long's delivery is excellent – always packed well, arrives quickly. Their app is getting better too. Highlands is everywhere which is convenient, but sometimes the app is glitchy."</a:t>
            </a: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— Male, 29, HCMC office worker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629A8F-5365-FBB8-35C2-FA3271AA056E}"/>
              </a:ext>
            </a:extLst>
          </p:cNvPr>
          <p:cNvCxnSpPr>
            <a:cxnSpLocks/>
          </p:cNvCxnSpPr>
          <p:nvPr/>
        </p:nvCxnSpPr>
        <p:spPr>
          <a:xfrm>
            <a:off x="661185" y="4657560"/>
            <a:ext cx="4462864" cy="0"/>
          </a:xfrm>
          <a:prstGeom prst="line">
            <a:avLst/>
          </a:prstGeom>
          <a:ln w="34925">
            <a:solidFill>
              <a:srgbClr val="E9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>
            <a:extLst>
              <a:ext uri="{FF2B5EF4-FFF2-40B4-BE49-F238E27FC236}">
                <a16:creationId xmlns:a16="http://schemas.microsoft.com/office/drawing/2014/main" id="{29F280DA-7D54-A716-23DD-7EEB350B705F}"/>
              </a:ext>
            </a:extLst>
          </p:cNvPr>
          <p:cNvSpPr>
            <a:spLocks noEditPoints="1"/>
          </p:cNvSpPr>
          <p:nvPr>
            <p:custDataLst>
              <p:tags r:id="rId1"/>
            </p:custDataLst>
          </p:nvPr>
        </p:nvSpPr>
        <p:spPr bwMode="gray">
          <a:xfrm>
            <a:off x="661185" y="4865063"/>
            <a:ext cx="962212" cy="813037"/>
          </a:xfrm>
          <a:custGeom>
            <a:avLst/>
            <a:gdLst>
              <a:gd name="T0" fmla="*/ 108 w 3489"/>
              <a:gd name="T1" fmla="*/ 1405 h 3227"/>
              <a:gd name="T2" fmla="*/ 108 w 3489"/>
              <a:gd name="T3" fmla="*/ 0 h 3227"/>
              <a:gd name="T4" fmla="*/ 1405 w 3489"/>
              <a:gd name="T5" fmla="*/ 0 h 3227"/>
              <a:gd name="T6" fmla="*/ 1405 w 3489"/>
              <a:gd name="T7" fmla="*/ 1110 h 3227"/>
              <a:gd name="T8" fmla="*/ 1197 w 3489"/>
              <a:gd name="T9" fmla="*/ 2407 h 3227"/>
              <a:gd name="T10" fmla="*/ 296 w 3489"/>
              <a:gd name="T11" fmla="*/ 3227 h 3227"/>
              <a:gd name="T12" fmla="*/ 0 w 3489"/>
              <a:gd name="T13" fmla="*/ 2750 h 3227"/>
              <a:gd name="T14" fmla="*/ 541 w 3489"/>
              <a:gd name="T15" fmla="*/ 2283 h 3227"/>
              <a:gd name="T16" fmla="*/ 739 w 3489"/>
              <a:gd name="T17" fmla="*/ 1405 h 3227"/>
              <a:gd name="T18" fmla="*/ 108 w 3489"/>
              <a:gd name="T19" fmla="*/ 1405 h 3227"/>
              <a:gd name="T20" fmla="*/ 2192 w 3489"/>
              <a:gd name="T21" fmla="*/ 1405 h 3227"/>
              <a:gd name="T22" fmla="*/ 2192 w 3489"/>
              <a:gd name="T23" fmla="*/ 0 h 3227"/>
              <a:gd name="T24" fmla="*/ 3489 w 3489"/>
              <a:gd name="T25" fmla="*/ 0 h 3227"/>
              <a:gd name="T26" fmla="*/ 3489 w 3489"/>
              <a:gd name="T27" fmla="*/ 1110 h 3227"/>
              <a:gd name="T28" fmla="*/ 3281 w 3489"/>
              <a:gd name="T29" fmla="*/ 2407 h 3227"/>
              <a:gd name="T30" fmla="*/ 2380 w 3489"/>
              <a:gd name="T31" fmla="*/ 3227 h 3227"/>
              <a:gd name="T32" fmla="*/ 2084 w 3489"/>
              <a:gd name="T33" fmla="*/ 2750 h 3227"/>
              <a:gd name="T34" fmla="*/ 2625 w 3489"/>
              <a:gd name="T35" fmla="*/ 2283 h 3227"/>
              <a:gd name="T36" fmla="*/ 2823 w 3489"/>
              <a:gd name="T37" fmla="*/ 1405 h 3227"/>
              <a:gd name="T38" fmla="*/ 2192 w 3489"/>
              <a:gd name="T39" fmla="*/ 1405 h 3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489" h="3227">
                <a:moveTo>
                  <a:pt x="108" y="1405"/>
                </a:moveTo>
                <a:lnTo>
                  <a:pt x="108" y="0"/>
                </a:lnTo>
                <a:lnTo>
                  <a:pt x="1405" y="0"/>
                </a:lnTo>
                <a:lnTo>
                  <a:pt x="1405" y="1110"/>
                </a:lnTo>
                <a:cubicBezTo>
                  <a:pt x="1405" y="1710"/>
                  <a:pt x="1336" y="2143"/>
                  <a:pt x="1197" y="2407"/>
                </a:cubicBezTo>
                <a:cubicBezTo>
                  <a:pt x="1004" y="2770"/>
                  <a:pt x="704" y="3043"/>
                  <a:pt x="296" y="3227"/>
                </a:cubicBezTo>
                <a:lnTo>
                  <a:pt x="0" y="2750"/>
                </a:lnTo>
                <a:cubicBezTo>
                  <a:pt x="242" y="2651"/>
                  <a:pt x="422" y="2496"/>
                  <a:pt x="541" y="2283"/>
                </a:cubicBezTo>
                <a:cubicBezTo>
                  <a:pt x="660" y="2070"/>
                  <a:pt x="726" y="1777"/>
                  <a:pt x="739" y="1405"/>
                </a:cubicBezTo>
                <a:lnTo>
                  <a:pt x="108" y="1405"/>
                </a:lnTo>
                <a:close/>
                <a:moveTo>
                  <a:pt x="2192" y="1405"/>
                </a:moveTo>
                <a:lnTo>
                  <a:pt x="2192" y="0"/>
                </a:lnTo>
                <a:lnTo>
                  <a:pt x="3489" y="0"/>
                </a:lnTo>
                <a:lnTo>
                  <a:pt x="3489" y="1110"/>
                </a:lnTo>
                <a:cubicBezTo>
                  <a:pt x="3489" y="1710"/>
                  <a:pt x="3420" y="2143"/>
                  <a:pt x="3281" y="2407"/>
                </a:cubicBezTo>
                <a:cubicBezTo>
                  <a:pt x="3088" y="2770"/>
                  <a:pt x="2788" y="3043"/>
                  <a:pt x="2380" y="3227"/>
                </a:cubicBezTo>
                <a:lnTo>
                  <a:pt x="2084" y="2750"/>
                </a:lnTo>
                <a:cubicBezTo>
                  <a:pt x="2326" y="2651"/>
                  <a:pt x="2506" y="2496"/>
                  <a:pt x="2625" y="2283"/>
                </a:cubicBezTo>
                <a:cubicBezTo>
                  <a:pt x="2744" y="2070"/>
                  <a:pt x="2810" y="1777"/>
                  <a:pt x="2823" y="1405"/>
                </a:cubicBezTo>
                <a:lnTo>
                  <a:pt x="2192" y="1405"/>
                </a:lnTo>
                <a:close/>
              </a:path>
            </a:pathLst>
          </a:custGeom>
          <a:gradFill>
            <a:gsLst>
              <a:gs pos="0">
                <a:srgbClr val="E95000"/>
              </a:gs>
              <a:gs pos="81000">
                <a:srgbClr val="3F9C31"/>
              </a:gs>
            </a:gsLst>
            <a:lin ang="3000000" scaled="0"/>
          </a:gra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064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4F6A3-8666-68EB-AFE7-989ABE040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24335B-08E4-1237-826B-39420EED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 Image &amp; Positioning Map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428A29-6265-150B-B53D-88AE30496D26}"/>
              </a:ext>
            </a:extLst>
          </p:cNvPr>
          <p:cNvSpPr txBox="1"/>
          <p:nvPr/>
        </p:nvSpPr>
        <p:spPr>
          <a:xfrm>
            <a:off x="576707" y="6355991"/>
            <a:ext cx="9298813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Q: "Please indicate which of the following words/phrases describe each brand" (% agree, based on users familiar with each brand)</a:t>
            </a:r>
          </a:p>
        </p:txBody>
      </p:sp>
      <p:pic>
        <p:nvPicPr>
          <p:cNvPr id="5" name="Picture 4" descr="A logo with a design on it&#10;&#10;AI-generated content may be incorrect.">
            <a:extLst>
              <a:ext uri="{FF2B5EF4-FFF2-40B4-BE49-F238E27FC236}">
                <a16:creationId xmlns:a16="http://schemas.microsoft.com/office/drawing/2014/main" id="{1C63A88F-EB73-1AF9-A751-068C38065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474" y="2432843"/>
            <a:ext cx="574797" cy="440534"/>
          </a:xfrm>
          <a:prstGeom prst="rect">
            <a:avLst/>
          </a:prstGeom>
        </p:spPr>
      </p:pic>
      <p:pic>
        <p:nvPicPr>
          <p:cNvPr id="7" name="Picture 6" descr="A logo for a tea house&#10;&#10;AI-generated content may be incorrect.">
            <a:extLst>
              <a:ext uri="{FF2B5EF4-FFF2-40B4-BE49-F238E27FC236}">
                <a16:creationId xmlns:a16="http://schemas.microsoft.com/office/drawing/2014/main" id="{F9959523-FA9D-C27D-B124-D73534EE2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657" y="2543473"/>
            <a:ext cx="752146" cy="257375"/>
          </a:xfrm>
          <a:prstGeom prst="rect">
            <a:avLst/>
          </a:prstGeom>
        </p:spPr>
      </p:pic>
      <p:pic>
        <p:nvPicPr>
          <p:cNvPr id="8" name="Picture 7" descr="A green and white logo&#10;&#10;AI-generated content may be incorrect.">
            <a:extLst>
              <a:ext uri="{FF2B5EF4-FFF2-40B4-BE49-F238E27FC236}">
                <a16:creationId xmlns:a16="http://schemas.microsoft.com/office/drawing/2014/main" id="{1FBBF9DB-6214-A1C6-2264-394B8AB44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699" y="2383979"/>
            <a:ext cx="576363" cy="576363"/>
          </a:xfrm>
          <a:prstGeom prst="rect">
            <a:avLst/>
          </a:prstGeom>
        </p:spPr>
      </p:pic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A4614D7C-0B08-2614-60BD-49D663BDF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832" y="2244832"/>
            <a:ext cx="854656" cy="854656"/>
          </a:xfrm>
          <a:prstGeom prst="rect">
            <a:avLst/>
          </a:prstGeom>
        </p:spPr>
      </p:pic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2E61F3CE-5DA5-9FA8-F185-1B004FF1DD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527" t="12469" r="7878" b="8102"/>
          <a:stretch>
            <a:fillRect/>
          </a:stretch>
        </p:blipFill>
        <p:spPr>
          <a:xfrm>
            <a:off x="6167758" y="2352623"/>
            <a:ext cx="664541" cy="6390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B220508-A8E2-376D-7BEF-BB2BD919F531}"/>
              </a:ext>
            </a:extLst>
          </p:cNvPr>
          <p:cNvGrpSpPr/>
          <p:nvPr/>
        </p:nvGrpSpPr>
        <p:grpSpPr>
          <a:xfrm>
            <a:off x="10624438" y="2389788"/>
            <a:ext cx="544315" cy="564744"/>
            <a:chOff x="6313956" y="4805370"/>
            <a:chExt cx="822945" cy="853833"/>
          </a:xfrm>
        </p:grpSpPr>
        <p:pic>
          <p:nvPicPr>
            <p:cNvPr id="15" name="Picture 14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A2EDF55B-D643-BA1C-8158-B2013F27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16" name="Picture 15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5085A84D-8EDB-C162-E968-F8348EF9F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2B8BF06-9182-8167-86EE-6CFCE006E0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332011"/>
              </p:ext>
            </p:extLst>
          </p:nvPr>
        </p:nvGraphicFramePr>
        <p:xfrm>
          <a:off x="776538" y="3104329"/>
          <a:ext cx="10744902" cy="2136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44902">
                  <a:extLst>
                    <a:ext uri="{9D8B030D-6E8A-4147-A177-3AD203B41FA5}">
                      <a16:colId xmlns:a16="http://schemas.microsoft.com/office/drawing/2014/main" val="3877669150"/>
                    </a:ext>
                  </a:extLst>
                </a:gridCol>
              </a:tblGrid>
              <a:tr h="356157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535353"/>
                          </a:solidFill>
                        </a:rPr>
                        <a:t>Trendy/ Stylish</a:t>
                      </a:r>
                    </a:p>
                  </a:txBody>
                  <a:tcPr marL="89123" marR="89123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373696"/>
                  </a:ext>
                </a:extLst>
              </a:tr>
              <a:tr h="356157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535353"/>
                          </a:solidFill>
                        </a:rPr>
                        <a:t>Friendly/ Approachable</a:t>
                      </a:r>
                    </a:p>
                  </a:txBody>
                  <a:tcPr marL="89123" marR="89123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136177"/>
                  </a:ext>
                </a:extLst>
              </a:tr>
              <a:tr h="356157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535353"/>
                          </a:solidFill>
                        </a:rPr>
                        <a:t>Premium/ High-end</a:t>
                      </a:r>
                    </a:p>
                  </a:txBody>
                  <a:tcPr marL="89123" marR="89123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870490"/>
                  </a:ext>
                </a:extLst>
              </a:tr>
              <a:tr h="356157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535353"/>
                          </a:solidFill>
                        </a:rPr>
                        <a:t>Vietnamese Identity</a:t>
                      </a:r>
                    </a:p>
                  </a:txBody>
                  <a:tcPr marL="89123" marR="89123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360620"/>
                  </a:ext>
                </a:extLst>
              </a:tr>
              <a:tr h="356157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535353"/>
                          </a:solidFill>
                        </a:rPr>
                        <a:t>Good for Dating</a:t>
                      </a:r>
                    </a:p>
                  </a:txBody>
                  <a:tcPr marL="89123" marR="89123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363779"/>
                  </a:ext>
                </a:extLst>
              </a:tr>
              <a:tr h="356157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535353"/>
                          </a:solidFill>
                        </a:rPr>
                        <a:t>Quich Grab-and-Go</a:t>
                      </a:r>
                    </a:p>
                  </a:txBody>
                  <a:tcPr marL="89123" marR="89123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885804"/>
                  </a:ext>
                </a:extLst>
              </a:tr>
            </a:tbl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63F26DF-1179-84B4-C4FC-9A8DD33850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2861091"/>
              </p:ext>
            </p:extLst>
          </p:nvPr>
        </p:nvGraphicFramePr>
        <p:xfrm>
          <a:off x="3172232" y="3101811"/>
          <a:ext cx="1072320" cy="213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557D0EDA-CF0F-AA9C-4149-836CEF2DEB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9653921"/>
              </p:ext>
            </p:extLst>
          </p:nvPr>
        </p:nvGraphicFramePr>
        <p:xfrm>
          <a:off x="10544624" y="3101811"/>
          <a:ext cx="1072320" cy="213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EA962A6C-34BA-E179-CE44-7B5664163C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8484618"/>
              </p:ext>
            </p:extLst>
          </p:nvPr>
        </p:nvGraphicFramePr>
        <p:xfrm>
          <a:off x="4646710" y="3101811"/>
          <a:ext cx="1072320" cy="213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65FE31FA-2BB4-48A0-0E0B-B101D10C0F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6062976"/>
              </p:ext>
            </p:extLst>
          </p:nvPr>
        </p:nvGraphicFramePr>
        <p:xfrm>
          <a:off x="6121188" y="3101811"/>
          <a:ext cx="1072320" cy="213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12343E82-0C75-F426-4B62-94D9C240F8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9909692"/>
              </p:ext>
            </p:extLst>
          </p:nvPr>
        </p:nvGraphicFramePr>
        <p:xfrm>
          <a:off x="7595666" y="3101811"/>
          <a:ext cx="1072320" cy="213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7351E782-60CF-DC03-30FC-E93D793088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7854851"/>
              </p:ext>
            </p:extLst>
          </p:nvPr>
        </p:nvGraphicFramePr>
        <p:xfrm>
          <a:off x="9070144" y="3101811"/>
          <a:ext cx="1072320" cy="2136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C5624F-9EFF-845A-3CBA-E3E0811B8411}"/>
              </a:ext>
            </a:extLst>
          </p:cNvPr>
          <p:cNvSpPr txBox="1">
            <a:spLocks/>
          </p:cNvSpPr>
          <p:nvPr/>
        </p:nvSpPr>
        <p:spPr>
          <a:xfrm>
            <a:off x="666750" y="1483463"/>
            <a:ext cx="6232877" cy="35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Brand Perception Attributes (% agree with statement)</a:t>
            </a:r>
          </a:p>
        </p:txBody>
      </p:sp>
    </p:spTree>
    <p:extLst>
      <p:ext uri="{BB962C8B-B14F-4D97-AF65-F5344CB8AC3E}">
        <p14:creationId xmlns:p14="http://schemas.microsoft.com/office/powerpoint/2010/main" val="482934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13A2-AC85-7AC8-B185-DF6496034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Image &amp; Positioning Map</a:t>
            </a:r>
          </a:p>
        </p:txBody>
      </p:sp>
      <p:graphicFrame>
        <p:nvGraphicFramePr>
          <p:cNvPr id="4" name="Diagram 12">
            <a:extLst>
              <a:ext uri="{FF2B5EF4-FFF2-40B4-BE49-F238E27FC236}">
                <a16:creationId xmlns:a16="http://schemas.microsoft.com/office/drawing/2014/main" id="{9C0681D6-3C19-D652-BE6D-9B06789BBA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829202"/>
              </p:ext>
            </p:extLst>
          </p:nvPr>
        </p:nvGraphicFramePr>
        <p:xfrm>
          <a:off x="653698" y="1597202"/>
          <a:ext cx="6988073" cy="4638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7F79BB7-0298-9147-1967-1FFC63AF0E53}"/>
              </a:ext>
            </a:extLst>
          </p:cNvPr>
          <p:cNvSpPr txBox="1"/>
          <p:nvPr/>
        </p:nvSpPr>
        <p:spPr>
          <a:xfrm>
            <a:off x="7791640" y="2062252"/>
            <a:ext cx="3895535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400" b="1" dirty="0"/>
              <a:t>Starbucks:</a:t>
            </a:r>
            <a:r>
              <a:rPr lang="en-US" sz="1400" dirty="0"/>
              <a:t> Dominates premium-modern quadrant, closest to "Premium," "Quality," and "Trendy" attributes</a:t>
            </a:r>
          </a:p>
          <a:p>
            <a:pPr>
              <a:spcBef>
                <a:spcPts val="1200"/>
              </a:spcBef>
            </a:pPr>
            <a:r>
              <a:rPr lang="en-US" sz="1400" b="1" dirty="0"/>
              <a:t>Trung Nguyên:</a:t>
            </a:r>
            <a:r>
              <a:rPr lang="en-US" sz="1400" dirty="0"/>
              <a:t> Owns traditional-premium space, strongly associated with "Vietnamese Identity"</a:t>
            </a:r>
          </a:p>
          <a:p>
            <a:pPr>
              <a:spcBef>
                <a:spcPts val="1200"/>
              </a:spcBef>
            </a:pPr>
            <a:r>
              <a:rPr lang="en-US" sz="1400" b="1" dirty="0"/>
              <a:t>Highlands/</a:t>
            </a:r>
            <a:r>
              <a:rPr lang="en-US" sz="1400" b="1" dirty="0" err="1"/>
              <a:t>Katinat</a:t>
            </a:r>
            <a:r>
              <a:rPr lang="en-US" sz="1400" b="1" dirty="0"/>
              <a:t>/The Coffee House:</a:t>
            </a:r>
            <a:r>
              <a:rPr lang="en-US" sz="1400" dirty="0"/>
              <a:t> Cluster in accessible-modern space, competing for similar positioning</a:t>
            </a:r>
          </a:p>
          <a:p>
            <a:pPr>
              <a:spcBef>
                <a:spcPts val="1200"/>
              </a:spcBef>
            </a:pPr>
            <a:r>
              <a:rPr lang="en-US" sz="1400" b="1" dirty="0"/>
              <a:t>Phúc Long:</a:t>
            </a:r>
            <a:r>
              <a:rPr lang="en-US" sz="1400" dirty="0"/>
              <a:t> Most accessible positioning, associated with "Convenient" and "Friendly"</a:t>
            </a:r>
          </a:p>
          <a:p>
            <a:pPr>
              <a:spcBef>
                <a:spcPts val="1200"/>
              </a:spcBef>
            </a:pPr>
            <a:r>
              <a:rPr lang="en-US" sz="1400" b="1" dirty="0"/>
              <a:t>White space:</a:t>
            </a:r>
            <a:r>
              <a:rPr lang="en-US" sz="1400" dirty="0"/>
              <a:t> Limited differentiation among Vietnamese mid-market chains (Highlands, </a:t>
            </a:r>
            <a:r>
              <a:rPr lang="en-US" sz="1400" dirty="0" err="1"/>
              <a:t>Katinat</a:t>
            </a:r>
            <a:r>
              <a:rPr lang="en-US" sz="1400" dirty="0"/>
              <a:t>, The Coffee House)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F02DCB-1985-856D-1C6B-3CF173E47354}"/>
              </a:ext>
            </a:extLst>
          </p:cNvPr>
          <p:cNvSpPr txBox="1"/>
          <p:nvPr/>
        </p:nvSpPr>
        <p:spPr>
          <a:xfrm>
            <a:off x="653697" y="1133286"/>
            <a:ext cx="81009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Brand Positioning Map: Correspondence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582EFE-B268-A67A-4B40-811792DA8A71}"/>
              </a:ext>
            </a:extLst>
          </p:cNvPr>
          <p:cNvSpPr txBox="1"/>
          <p:nvPr/>
        </p:nvSpPr>
        <p:spPr>
          <a:xfrm>
            <a:off x="576707" y="6355991"/>
            <a:ext cx="9205468" cy="3693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Q: "Please indicate which of the following words/phrases describe each brand" (% agree, based on users familiar with each brand)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9AFB90-CC64-AE58-0A83-BDEE4FE32617}"/>
              </a:ext>
            </a:extLst>
          </p:cNvPr>
          <p:cNvGrpSpPr/>
          <p:nvPr/>
        </p:nvGrpSpPr>
        <p:grpSpPr>
          <a:xfrm>
            <a:off x="3909609" y="3725436"/>
            <a:ext cx="476250" cy="284796"/>
            <a:chOff x="3581400" y="3995546"/>
            <a:chExt cx="476250" cy="28479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EB0C50-D381-C25B-A7E4-6657E70C3230}"/>
                </a:ext>
              </a:extLst>
            </p:cNvPr>
            <p:cNvSpPr/>
            <p:nvPr/>
          </p:nvSpPr>
          <p:spPr>
            <a:xfrm>
              <a:off x="3581400" y="3995546"/>
              <a:ext cx="476250" cy="284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logo with a design on it&#10;&#10;AI-generated content may be incorrect.">
              <a:extLst>
                <a:ext uri="{FF2B5EF4-FFF2-40B4-BE49-F238E27FC236}">
                  <a16:creationId xmlns:a16="http://schemas.microsoft.com/office/drawing/2014/main" id="{AE36CB83-AD07-3BEF-EE3A-32666A221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1606" y="3995546"/>
              <a:ext cx="371594" cy="284796"/>
            </a:xfrm>
            <a:prstGeom prst="rect">
              <a:avLst/>
            </a:prstGeom>
          </p:spPr>
        </p:pic>
      </p:grpSp>
      <p:pic>
        <p:nvPicPr>
          <p:cNvPr id="10" name="Picture 9" descr="A green and white logo&#10;&#10;AI-generated content may be incorrect.">
            <a:extLst>
              <a:ext uri="{FF2B5EF4-FFF2-40B4-BE49-F238E27FC236}">
                <a16:creationId xmlns:a16="http://schemas.microsoft.com/office/drawing/2014/main" id="{F545EBD4-08C2-7E10-96D7-56C276D77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705" y="2608009"/>
            <a:ext cx="478091" cy="47809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C76C19F-1785-81C1-A63E-191CF796A952}"/>
              </a:ext>
            </a:extLst>
          </p:cNvPr>
          <p:cNvGrpSpPr/>
          <p:nvPr/>
        </p:nvGrpSpPr>
        <p:grpSpPr>
          <a:xfrm>
            <a:off x="1761194" y="4173847"/>
            <a:ext cx="710758" cy="710758"/>
            <a:chOff x="1638330" y="4506942"/>
            <a:chExt cx="710758" cy="71075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9DF4EC-13E2-39C6-F92A-9CBCDB5963C3}"/>
                </a:ext>
              </a:extLst>
            </p:cNvPr>
            <p:cNvSpPr/>
            <p:nvPr/>
          </p:nvSpPr>
          <p:spPr>
            <a:xfrm>
              <a:off x="1696304" y="4581142"/>
              <a:ext cx="652784" cy="636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DAEEF6DF-FA49-72A5-8031-2CC02CF0F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8330" y="4506942"/>
              <a:ext cx="710758" cy="710758"/>
            </a:xfrm>
            <a:prstGeom prst="rect">
              <a:avLst/>
            </a:prstGeom>
          </p:spPr>
        </p:pic>
      </p:grpSp>
      <p:pic>
        <p:nvPicPr>
          <p:cNvPr id="15" name="Picture 14" descr="A black and white logo&#10;&#10;AI-generated content may be incorrect.">
            <a:extLst>
              <a:ext uri="{FF2B5EF4-FFF2-40B4-BE49-F238E27FC236}">
                <a16:creationId xmlns:a16="http://schemas.microsoft.com/office/drawing/2014/main" id="{268FC70B-B68F-2238-9BA6-D081754F51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527" t="12469" r="7878" b="8102"/>
          <a:stretch>
            <a:fillRect/>
          </a:stretch>
        </p:blipFill>
        <p:spPr>
          <a:xfrm>
            <a:off x="4885710" y="3513813"/>
            <a:ext cx="516200" cy="4964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F75CBA1-A8E2-FFE5-945A-E794E70A95C7}"/>
              </a:ext>
            </a:extLst>
          </p:cNvPr>
          <p:cNvGrpSpPr/>
          <p:nvPr/>
        </p:nvGrpSpPr>
        <p:grpSpPr>
          <a:xfrm>
            <a:off x="5930974" y="4424268"/>
            <a:ext cx="469801" cy="505810"/>
            <a:chOff x="5458549" y="4714492"/>
            <a:chExt cx="568309" cy="61186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23E67A-2068-DC78-6435-104857150B3B}"/>
                </a:ext>
              </a:extLst>
            </p:cNvPr>
            <p:cNvSpPr/>
            <p:nvPr/>
          </p:nvSpPr>
          <p:spPr>
            <a:xfrm>
              <a:off x="5458549" y="4754592"/>
              <a:ext cx="557300" cy="535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9DE97B4-0AFB-B51C-6F19-2A86CFE26DC1}"/>
                </a:ext>
              </a:extLst>
            </p:cNvPr>
            <p:cNvGrpSpPr/>
            <p:nvPr/>
          </p:nvGrpSpPr>
          <p:grpSpPr>
            <a:xfrm>
              <a:off x="5469558" y="4714492"/>
              <a:ext cx="557300" cy="611868"/>
              <a:chOff x="6313956" y="4674024"/>
              <a:chExt cx="1004999" cy="1103406"/>
            </a:xfrm>
          </p:grpSpPr>
          <p:pic>
            <p:nvPicPr>
              <p:cNvPr id="17" name="Picture 16" descr="A logo of a starbucks company&#10;&#10;AI-generated content may be incorrect.">
                <a:extLst>
                  <a:ext uri="{FF2B5EF4-FFF2-40B4-BE49-F238E27FC236}">
                    <a16:creationId xmlns:a16="http://schemas.microsoft.com/office/drawing/2014/main" id="{C98D7BBB-10CC-3A35-9A35-AC4789376F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27915" t="34722" b="33101"/>
              <a:stretch>
                <a:fillRect/>
              </a:stretch>
            </p:blipFill>
            <p:spPr>
              <a:xfrm>
                <a:off x="6313956" y="5328823"/>
                <a:ext cx="1004999" cy="448607"/>
              </a:xfrm>
              <a:prstGeom prst="rect">
                <a:avLst/>
              </a:prstGeom>
            </p:spPr>
          </p:pic>
          <p:pic>
            <p:nvPicPr>
              <p:cNvPr id="18" name="Picture 17" descr="A logo of a person with long hair&#10;&#10;AI-generated content may be incorrect.">
                <a:extLst>
                  <a:ext uri="{FF2B5EF4-FFF2-40B4-BE49-F238E27FC236}">
                    <a16:creationId xmlns:a16="http://schemas.microsoft.com/office/drawing/2014/main" id="{FB98347C-71DA-6FB1-86EA-7DA26A4E8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22567" y="4674024"/>
                <a:ext cx="734190" cy="738499"/>
              </a:xfrm>
              <a:prstGeom prst="rect">
                <a:avLst/>
              </a:prstGeom>
            </p:spPr>
          </p:pic>
        </p:grpSp>
      </p:grpSp>
      <p:pic>
        <p:nvPicPr>
          <p:cNvPr id="19" name="Picture 18" descr="A logo for a tea house&#10;&#10;AI-generated content may be incorrect.">
            <a:extLst>
              <a:ext uri="{FF2B5EF4-FFF2-40B4-BE49-F238E27FC236}">
                <a16:creationId xmlns:a16="http://schemas.microsoft.com/office/drawing/2014/main" id="{5F025E3C-AAB3-DF6B-6EB2-A7CF72ABF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7432" y="3027789"/>
            <a:ext cx="612383" cy="20955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84410D5-C719-3B48-3CA2-6E2FA1355FA3}"/>
              </a:ext>
            </a:extLst>
          </p:cNvPr>
          <p:cNvSpPr/>
          <p:nvPr/>
        </p:nvSpPr>
        <p:spPr>
          <a:xfrm>
            <a:off x="5603958" y="4314825"/>
            <a:ext cx="1768392" cy="1153525"/>
          </a:xfrm>
          <a:prstGeom prst="ellipse">
            <a:avLst/>
          </a:prstGeom>
          <a:solidFill>
            <a:srgbClr val="F9A106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69C635A-A728-1002-1F55-8648C86BD61A}"/>
              </a:ext>
            </a:extLst>
          </p:cNvPr>
          <p:cNvSpPr/>
          <p:nvPr/>
        </p:nvSpPr>
        <p:spPr>
          <a:xfrm>
            <a:off x="1066995" y="4233186"/>
            <a:ext cx="1504346" cy="982493"/>
          </a:xfrm>
          <a:prstGeom prst="ellipse">
            <a:avLst/>
          </a:prstGeom>
          <a:solidFill>
            <a:srgbClr val="048843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EEBEDBD-4F99-C82E-0CEC-4CCB81213F4C}"/>
              </a:ext>
            </a:extLst>
          </p:cNvPr>
          <p:cNvSpPr/>
          <p:nvPr/>
        </p:nvSpPr>
        <p:spPr>
          <a:xfrm rot="19319612">
            <a:off x="2083257" y="1597486"/>
            <a:ext cx="976168" cy="1628555"/>
          </a:xfrm>
          <a:prstGeom prst="ellipse">
            <a:avLst/>
          </a:prstGeom>
          <a:solidFill>
            <a:srgbClr val="D49130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825B13-5606-936A-EA2A-6305C07FEEF2}"/>
              </a:ext>
            </a:extLst>
          </p:cNvPr>
          <p:cNvSpPr/>
          <p:nvPr/>
        </p:nvSpPr>
        <p:spPr>
          <a:xfrm rot="4336325">
            <a:off x="2878997" y="2889171"/>
            <a:ext cx="598341" cy="2649838"/>
          </a:xfrm>
          <a:prstGeom prst="ellipse">
            <a:avLst/>
          </a:prstGeom>
          <a:solidFill>
            <a:srgbClr val="D9000A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3EFB0E2-BA3D-3D4F-FB41-5FA8690513D1}"/>
              </a:ext>
            </a:extLst>
          </p:cNvPr>
          <p:cNvSpPr txBox="1">
            <a:spLocks/>
          </p:cNvSpPr>
          <p:nvPr/>
        </p:nvSpPr>
        <p:spPr>
          <a:xfrm>
            <a:off x="7787671" y="1610651"/>
            <a:ext cx="2937480" cy="35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Key Positioning Insights</a:t>
            </a:r>
          </a:p>
        </p:txBody>
      </p:sp>
    </p:spTree>
    <p:extLst>
      <p:ext uri="{BB962C8B-B14F-4D97-AF65-F5344CB8AC3E}">
        <p14:creationId xmlns:p14="http://schemas.microsoft.com/office/powerpoint/2010/main" val="1715920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69468-F9BA-CF88-A241-B5CCE1BE6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3E0CBB8-7553-293F-8F1D-0233D4AA2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41888"/>
              </p:ext>
            </p:extLst>
          </p:nvPr>
        </p:nvGraphicFramePr>
        <p:xfrm>
          <a:off x="746124" y="1919864"/>
          <a:ext cx="3474720" cy="4271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6090193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363976885"/>
                    </a:ext>
                  </a:extLst>
                </a:gridCol>
              </a:tblGrid>
              <a:tr h="237299">
                <a:tc>
                  <a:txBody>
                    <a:bodyPr/>
                    <a:lstStyle/>
                    <a:p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Taste &amp; drink quality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488951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Value for money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795764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Store location convenience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756072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Consistent quality across outlets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902981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Fast service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399679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Staff friendliness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5742704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Seating availability &amp; comfort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567497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Attractive promotions/discounts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084071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Air conditioning &amp; ambience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289028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Free &amp; stable Wi-Fi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181197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Ability to order via delivery apps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301827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Quiet enough for working/studying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3598781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Vietnamese coffee taste authenticity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950457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Loyalty points &amp; membership benefits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500556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Brand image / "cool" factor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900487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Availability of non-coffee options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8159435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Parking availability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252576"/>
                  </a:ext>
                </a:extLst>
              </a:tr>
              <a:tr h="2372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Late operating hours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356529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6F874BB-8010-E10C-C31B-C2625F137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Choice Drivers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DDBFF5-0589-43EB-50E8-2212B7E0C6B3}"/>
              </a:ext>
            </a:extLst>
          </p:cNvPr>
          <p:cNvSpPr txBox="1"/>
          <p:nvPr/>
        </p:nvSpPr>
        <p:spPr>
          <a:xfrm>
            <a:off x="576707" y="6312742"/>
            <a:ext cx="9892292" cy="5078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Base: All respondents (n=1,200), not brand-specific | Q: "When choosing which coffee chain to visit, how important are the following factors?" (5-point scale: 1=Not at all important, 5=Very important. % shown rated 5/5) Base: Gen Z n=348, Millennials n=540, Gen X n=312. Q: "How important is each factor?" (% rating 5/5 "Very Important")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B672C26-5999-1C32-9DE6-1F0F7BEF4717}"/>
              </a:ext>
            </a:extLst>
          </p:cNvPr>
          <p:cNvSpPr txBox="1">
            <a:spLocks/>
          </p:cNvSpPr>
          <p:nvPr/>
        </p:nvSpPr>
        <p:spPr>
          <a:xfrm>
            <a:off x="653698" y="1341287"/>
            <a:ext cx="3474721" cy="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Importance of Choice Factors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000" dirty="0">
                <a:solidFill>
                  <a:srgbClr val="E95000"/>
                </a:solidFill>
              </a:rPr>
              <a:t>(% rating "very important")</a:t>
            </a:r>
            <a:endParaRPr lang="en-US" sz="1100" dirty="0">
              <a:solidFill>
                <a:srgbClr val="E95000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F3D4FD4-CCCE-CEEB-5542-4DA0054A37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927210"/>
              </p:ext>
            </p:extLst>
          </p:nvPr>
        </p:nvGraphicFramePr>
        <p:xfrm>
          <a:off x="3376262" y="1929389"/>
          <a:ext cx="1072320" cy="4261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4F8B8F7-717D-2B62-DEF9-908148A18650}"/>
              </a:ext>
            </a:extLst>
          </p:cNvPr>
          <p:cNvSpPr txBox="1">
            <a:spLocks/>
          </p:cNvSpPr>
          <p:nvPr/>
        </p:nvSpPr>
        <p:spPr>
          <a:xfrm>
            <a:off x="5802296" y="1525480"/>
            <a:ext cx="4865969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3C9F31"/>
                </a:solidFill>
              </a:rPr>
              <a:t>Generational Differences in Choice Drivers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E161121-0C91-C587-A060-68AAD86D4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853158"/>
              </p:ext>
            </p:extLst>
          </p:nvPr>
        </p:nvGraphicFramePr>
        <p:xfrm>
          <a:off x="4874635" y="3086817"/>
          <a:ext cx="6858000" cy="1950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609019301"/>
                    </a:ext>
                  </a:extLst>
                </a:gridCol>
                <a:gridCol w="3931920">
                  <a:extLst>
                    <a:ext uri="{9D8B030D-6E8A-4147-A177-3AD203B41FA5}">
                      <a16:colId xmlns:a16="http://schemas.microsoft.com/office/drawing/2014/main" val="2363976885"/>
                    </a:ext>
                  </a:extLst>
                </a:gridCol>
              </a:tblGrid>
              <a:tr h="1925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Taste &amp; quality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488951"/>
                  </a:ext>
                </a:extLst>
              </a:tr>
              <a:tr h="1925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Value for money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795764"/>
                  </a:ext>
                </a:extLst>
              </a:tr>
              <a:tr h="1925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kern="120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Brand image/"cool" factor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756072"/>
                  </a:ext>
                </a:extLst>
              </a:tr>
              <a:tr h="1925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kern="120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Instagram-worthy space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902981"/>
                  </a:ext>
                </a:extLst>
              </a:tr>
              <a:tr h="1925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kern="120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Wi-Fi quality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399679"/>
                  </a:ext>
                </a:extLst>
              </a:tr>
              <a:tr h="1925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kern="120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Delivery app integration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5742704"/>
                  </a:ext>
                </a:extLst>
              </a:tr>
              <a:tr h="1925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kern="120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Vietnamese authenticity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567497"/>
                  </a:ext>
                </a:extLst>
              </a:tr>
              <a:tr h="1925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Parking availability</a:t>
                      </a:r>
                    </a:p>
                  </a:txBody>
                  <a:tcPr marL="45720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1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084071"/>
                  </a:ext>
                </a:extLst>
              </a:tr>
            </a:tbl>
          </a:graphicData>
        </a:graphic>
      </p:graphicFrame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B77C0B9-F1C1-7DFE-4F91-86BB96C2BDBA}"/>
              </a:ext>
            </a:extLst>
          </p:cNvPr>
          <p:cNvSpPr/>
          <p:nvPr/>
        </p:nvSpPr>
        <p:spPr>
          <a:xfrm>
            <a:off x="4693659" y="1385910"/>
            <a:ext cx="7083245" cy="4767240"/>
          </a:xfrm>
          <a:prstGeom prst="roundRect">
            <a:avLst>
              <a:gd name="adj" fmla="val 5835"/>
            </a:avLst>
          </a:prstGeom>
          <a:noFill/>
          <a:ln w="19050">
            <a:solidFill>
              <a:srgbClr val="3F9C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14000"/>
              </a:lnSpc>
            </a:pPr>
            <a:endParaRPr lang="en-US" sz="1200" dirty="0">
              <a:solidFill>
                <a:srgbClr val="535353"/>
              </a:solidFill>
            </a:endParaRPr>
          </a:p>
        </p:txBody>
      </p:sp>
      <p:sp>
        <p:nvSpPr>
          <p:cNvPr id="30" name="Freeform 2">
            <a:extLst>
              <a:ext uri="{FF2B5EF4-FFF2-40B4-BE49-F238E27FC236}">
                <a16:creationId xmlns:a16="http://schemas.microsoft.com/office/drawing/2014/main" id="{540255A8-7900-BC78-CB9D-DCC386E7FE0D}"/>
              </a:ext>
            </a:extLst>
          </p:cNvPr>
          <p:cNvSpPr/>
          <p:nvPr/>
        </p:nvSpPr>
        <p:spPr>
          <a:xfrm>
            <a:off x="10387518" y="1964494"/>
            <a:ext cx="694846" cy="773260"/>
          </a:xfrm>
          <a:custGeom>
            <a:avLst/>
            <a:gdLst/>
            <a:ahLst/>
            <a:cxnLst/>
            <a:rect l="l" t="t" r="r" b="b"/>
            <a:pathLst>
              <a:path w="3806482" h="4236041">
                <a:moveTo>
                  <a:pt x="0" y="0"/>
                </a:moveTo>
                <a:lnTo>
                  <a:pt x="3806483" y="0"/>
                </a:lnTo>
                <a:lnTo>
                  <a:pt x="3806483" y="4236042"/>
                </a:lnTo>
                <a:lnTo>
                  <a:pt x="0" y="4236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7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BF3A2F82-EA82-77D5-2692-143638A0A3AE}"/>
              </a:ext>
            </a:extLst>
          </p:cNvPr>
          <p:cNvSpPr/>
          <p:nvPr/>
        </p:nvSpPr>
        <p:spPr>
          <a:xfrm>
            <a:off x="7014749" y="2007549"/>
            <a:ext cx="541282" cy="773260"/>
          </a:xfrm>
          <a:custGeom>
            <a:avLst/>
            <a:gdLst/>
            <a:ahLst/>
            <a:cxnLst/>
            <a:rect l="l" t="t" r="r" b="b"/>
            <a:pathLst>
              <a:path w="3125669" h="4465242">
                <a:moveTo>
                  <a:pt x="0" y="0"/>
                </a:moveTo>
                <a:lnTo>
                  <a:pt x="3125669" y="0"/>
                </a:lnTo>
                <a:lnTo>
                  <a:pt x="3125669" y="4465241"/>
                </a:lnTo>
                <a:lnTo>
                  <a:pt x="0" y="44652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E1AA2A42-82E2-B839-213F-495F0F5D9D73}"/>
              </a:ext>
            </a:extLst>
          </p:cNvPr>
          <p:cNvSpPr/>
          <p:nvPr/>
        </p:nvSpPr>
        <p:spPr>
          <a:xfrm>
            <a:off x="8786553" y="1974019"/>
            <a:ext cx="466855" cy="773260"/>
          </a:xfrm>
          <a:custGeom>
            <a:avLst/>
            <a:gdLst/>
            <a:ahLst/>
            <a:cxnLst/>
            <a:rect l="l" t="t" r="r" b="b"/>
            <a:pathLst>
              <a:path w="2695657" h="4464856">
                <a:moveTo>
                  <a:pt x="0" y="0"/>
                </a:moveTo>
                <a:lnTo>
                  <a:pt x="2695657" y="0"/>
                </a:lnTo>
                <a:lnTo>
                  <a:pt x="2695657" y="4464856"/>
                </a:lnTo>
                <a:lnTo>
                  <a:pt x="0" y="446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43F8D4-EAB0-6148-8EFE-F40845CFE2F7}"/>
              </a:ext>
            </a:extLst>
          </p:cNvPr>
          <p:cNvSpPr txBox="1"/>
          <p:nvPr/>
        </p:nvSpPr>
        <p:spPr>
          <a:xfrm>
            <a:off x="6320851" y="2813336"/>
            <a:ext cx="20923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200" b="1" dirty="0">
                <a:solidFill>
                  <a:srgbClr val="535353"/>
                </a:solidFill>
                <a:effectLst/>
              </a:rPr>
              <a:t>Gen Z (18-24)</a:t>
            </a:r>
            <a:endParaRPr lang="en-US" sz="1200" dirty="0">
              <a:solidFill>
                <a:srgbClr val="535353"/>
              </a:solidFill>
              <a:effectLst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D2805B-89AC-6AC1-653E-0AAC463208EA}"/>
              </a:ext>
            </a:extLst>
          </p:cNvPr>
          <p:cNvSpPr txBox="1"/>
          <p:nvPr/>
        </p:nvSpPr>
        <p:spPr>
          <a:xfrm>
            <a:off x="8228513" y="2815933"/>
            <a:ext cx="16827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200" b="1" dirty="0">
                <a:solidFill>
                  <a:srgbClr val="535353"/>
                </a:solidFill>
                <a:effectLst/>
              </a:rPr>
              <a:t>Millennials (25-34)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E219B2-EB43-7ECA-CBF0-0F0307EF4945}"/>
              </a:ext>
            </a:extLst>
          </p:cNvPr>
          <p:cNvSpPr txBox="1"/>
          <p:nvPr/>
        </p:nvSpPr>
        <p:spPr>
          <a:xfrm>
            <a:off x="10164825" y="2812108"/>
            <a:ext cx="13601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200" b="1" dirty="0">
                <a:solidFill>
                  <a:srgbClr val="535353"/>
                </a:solidFill>
                <a:effectLst/>
              </a:rPr>
              <a:t>Gen X (35-45)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707E0A35-9468-ED8B-50BF-A267F18654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9498900"/>
              </p:ext>
            </p:extLst>
          </p:nvPr>
        </p:nvGraphicFramePr>
        <p:xfrm>
          <a:off x="6972246" y="3092933"/>
          <a:ext cx="1072320" cy="194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C85CA926-BE6F-DD0A-60B6-34792EC44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8174652"/>
              </p:ext>
            </p:extLst>
          </p:nvPr>
        </p:nvGraphicFramePr>
        <p:xfrm>
          <a:off x="8663327" y="3086817"/>
          <a:ext cx="1072320" cy="194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944322E5-71CB-A65D-615A-0C6DEC7C50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085096"/>
              </p:ext>
            </p:extLst>
          </p:nvPr>
        </p:nvGraphicFramePr>
        <p:xfrm>
          <a:off x="10468999" y="3092933"/>
          <a:ext cx="1072320" cy="194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5" name="Freeform 13">
            <a:extLst>
              <a:ext uri="{FF2B5EF4-FFF2-40B4-BE49-F238E27FC236}">
                <a16:creationId xmlns:a16="http://schemas.microsoft.com/office/drawing/2014/main" id="{E29ECB29-E8BB-4816-967C-781580BB0DE4}"/>
              </a:ext>
            </a:extLst>
          </p:cNvPr>
          <p:cNvSpPr>
            <a:spLocks noEditPoints="1"/>
          </p:cNvSpPr>
          <p:nvPr>
            <p:custDataLst>
              <p:tags r:id="rId1"/>
            </p:custDataLst>
          </p:nvPr>
        </p:nvSpPr>
        <p:spPr bwMode="gray">
          <a:xfrm>
            <a:off x="4921397" y="5212859"/>
            <a:ext cx="545953" cy="461312"/>
          </a:xfrm>
          <a:custGeom>
            <a:avLst/>
            <a:gdLst>
              <a:gd name="T0" fmla="*/ 108 w 3489"/>
              <a:gd name="T1" fmla="*/ 1405 h 3227"/>
              <a:gd name="T2" fmla="*/ 108 w 3489"/>
              <a:gd name="T3" fmla="*/ 0 h 3227"/>
              <a:gd name="T4" fmla="*/ 1405 w 3489"/>
              <a:gd name="T5" fmla="*/ 0 h 3227"/>
              <a:gd name="T6" fmla="*/ 1405 w 3489"/>
              <a:gd name="T7" fmla="*/ 1110 h 3227"/>
              <a:gd name="T8" fmla="*/ 1197 w 3489"/>
              <a:gd name="T9" fmla="*/ 2407 h 3227"/>
              <a:gd name="T10" fmla="*/ 296 w 3489"/>
              <a:gd name="T11" fmla="*/ 3227 h 3227"/>
              <a:gd name="T12" fmla="*/ 0 w 3489"/>
              <a:gd name="T13" fmla="*/ 2750 h 3227"/>
              <a:gd name="T14" fmla="*/ 541 w 3489"/>
              <a:gd name="T15" fmla="*/ 2283 h 3227"/>
              <a:gd name="T16" fmla="*/ 739 w 3489"/>
              <a:gd name="T17" fmla="*/ 1405 h 3227"/>
              <a:gd name="T18" fmla="*/ 108 w 3489"/>
              <a:gd name="T19" fmla="*/ 1405 h 3227"/>
              <a:gd name="T20" fmla="*/ 2192 w 3489"/>
              <a:gd name="T21" fmla="*/ 1405 h 3227"/>
              <a:gd name="T22" fmla="*/ 2192 w 3489"/>
              <a:gd name="T23" fmla="*/ 0 h 3227"/>
              <a:gd name="T24" fmla="*/ 3489 w 3489"/>
              <a:gd name="T25" fmla="*/ 0 h 3227"/>
              <a:gd name="T26" fmla="*/ 3489 w 3489"/>
              <a:gd name="T27" fmla="*/ 1110 h 3227"/>
              <a:gd name="T28" fmla="*/ 3281 w 3489"/>
              <a:gd name="T29" fmla="*/ 2407 h 3227"/>
              <a:gd name="T30" fmla="*/ 2380 w 3489"/>
              <a:gd name="T31" fmla="*/ 3227 h 3227"/>
              <a:gd name="T32" fmla="*/ 2084 w 3489"/>
              <a:gd name="T33" fmla="*/ 2750 h 3227"/>
              <a:gd name="T34" fmla="*/ 2625 w 3489"/>
              <a:gd name="T35" fmla="*/ 2283 h 3227"/>
              <a:gd name="T36" fmla="*/ 2823 w 3489"/>
              <a:gd name="T37" fmla="*/ 1405 h 3227"/>
              <a:gd name="T38" fmla="*/ 2192 w 3489"/>
              <a:gd name="T39" fmla="*/ 1405 h 3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489" h="3227">
                <a:moveTo>
                  <a:pt x="108" y="1405"/>
                </a:moveTo>
                <a:lnTo>
                  <a:pt x="108" y="0"/>
                </a:lnTo>
                <a:lnTo>
                  <a:pt x="1405" y="0"/>
                </a:lnTo>
                <a:lnTo>
                  <a:pt x="1405" y="1110"/>
                </a:lnTo>
                <a:cubicBezTo>
                  <a:pt x="1405" y="1710"/>
                  <a:pt x="1336" y="2143"/>
                  <a:pt x="1197" y="2407"/>
                </a:cubicBezTo>
                <a:cubicBezTo>
                  <a:pt x="1004" y="2770"/>
                  <a:pt x="704" y="3043"/>
                  <a:pt x="296" y="3227"/>
                </a:cubicBezTo>
                <a:lnTo>
                  <a:pt x="0" y="2750"/>
                </a:lnTo>
                <a:cubicBezTo>
                  <a:pt x="242" y="2651"/>
                  <a:pt x="422" y="2496"/>
                  <a:pt x="541" y="2283"/>
                </a:cubicBezTo>
                <a:cubicBezTo>
                  <a:pt x="660" y="2070"/>
                  <a:pt x="726" y="1777"/>
                  <a:pt x="739" y="1405"/>
                </a:cubicBezTo>
                <a:lnTo>
                  <a:pt x="108" y="1405"/>
                </a:lnTo>
                <a:close/>
                <a:moveTo>
                  <a:pt x="2192" y="1405"/>
                </a:moveTo>
                <a:lnTo>
                  <a:pt x="2192" y="0"/>
                </a:lnTo>
                <a:lnTo>
                  <a:pt x="3489" y="0"/>
                </a:lnTo>
                <a:lnTo>
                  <a:pt x="3489" y="1110"/>
                </a:lnTo>
                <a:cubicBezTo>
                  <a:pt x="3489" y="1710"/>
                  <a:pt x="3420" y="2143"/>
                  <a:pt x="3281" y="2407"/>
                </a:cubicBezTo>
                <a:cubicBezTo>
                  <a:pt x="3088" y="2770"/>
                  <a:pt x="2788" y="3043"/>
                  <a:pt x="2380" y="3227"/>
                </a:cubicBezTo>
                <a:lnTo>
                  <a:pt x="2084" y="2750"/>
                </a:lnTo>
                <a:cubicBezTo>
                  <a:pt x="2326" y="2651"/>
                  <a:pt x="2506" y="2496"/>
                  <a:pt x="2625" y="2283"/>
                </a:cubicBezTo>
                <a:cubicBezTo>
                  <a:pt x="2744" y="2070"/>
                  <a:pt x="2810" y="1777"/>
                  <a:pt x="2823" y="1405"/>
                </a:cubicBezTo>
                <a:lnTo>
                  <a:pt x="2192" y="1405"/>
                </a:lnTo>
                <a:close/>
              </a:path>
            </a:pathLst>
          </a:custGeom>
          <a:solidFill>
            <a:srgbClr val="3C9F31">
              <a:alpha val="50196"/>
            </a:srgbClr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6AA2CB-4E0F-399F-BABF-A9FFAD4BBB0D}"/>
              </a:ext>
            </a:extLst>
          </p:cNvPr>
          <p:cNvSpPr txBox="1"/>
          <p:nvPr/>
        </p:nvSpPr>
        <p:spPr>
          <a:xfrm>
            <a:off x="5467351" y="5234937"/>
            <a:ext cx="6088902" cy="815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2D374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"Taste is number one, but if the place isn't convenient or the price is too high, I'll just go to a different chain. There are so many options now."</a:t>
            </a: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1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— Female, 27, HCMC banking professional</a:t>
            </a:r>
          </a:p>
        </p:txBody>
      </p:sp>
    </p:spTree>
    <p:extLst>
      <p:ext uri="{BB962C8B-B14F-4D97-AF65-F5344CB8AC3E}">
        <p14:creationId xmlns:p14="http://schemas.microsoft.com/office/powerpoint/2010/main" val="2438463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0D143-4E6B-7970-B4E1-CB10D3D59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BBCD6-9F83-9E56-2F38-DB1D02FA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32653-4C6A-A9E3-1F1E-D38A7A1F3E43}"/>
              </a:ext>
            </a:extLst>
          </p:cNvPr>
          <p:cNvSpPr txBox="1"/>
          <p:nvPr/>
        </p:nvSpPr>
        <p:spPr>
          <a:xfrm>
            <a:off x="652839" y="1302980"/>
            <a:ext cx="10886322" cy="46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dirty="0"/>
              <a:t>Vietnam's coffee chain market continues robust growth in 2025, with intensifying competition driving innovation and premiumization despite economic headwinds.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8452FF-515A-97C1-F3DC-60776B318861}"/>
              </a:ext>
            </a:extLst>
          </p:cNvPr>
          <p:cNvSpPr txBox="1"/>
          <p:nvPr/>
        </p:nvSpPr>
        <p:spPr>
          <a:xfrm>
            <a:off x="576707" y="6471407"/>
            <a:ext cx="97857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 err="1">
                <a:solidFill>
                  <a:srgbClr val="666666"/>
                </a:solidFill>
                <a:effectLst/>
                <a:latin typeface="+mj-lt"/>
              </a:rPr>
              <a:t>InsightAsia</a:t>
            </a:r>
            <a:r>
              <a:rPr lang="en-US" sz="900" b="0" i="1" dirty="0">
                <a:solidFill>
                  <a:srgbClr val="666666"/>
                </a:solidFill>
                <a:effectLst/>
                <a:latin typeface="+mj-lt"/>
              </a:rPr>
              <a:t> Vietnam | December 2025 | Based on primary research with 1,200 Vietnamese coffee chain users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3D7C86A6-981D-02AF-999D-2D303B03C68E}"/>
              </a:ext>
            </a:extLst>
          </p:cNvPr>
          <p:cNvSpPr txBox="1">
            <a:spLocks/>
          </p:cNvSpPr>
          <p:nvPr/>
        </p:nvSpPr>
        <p:spPr>
          <a:xfrm>
            <a:off x="633066" y="1953081"/>
            <a:ext cx="3187700" cy="320108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E95000"/>
                </a:solidFill>
                <a:latin typeface="+mj-lt"/>
              </a:rPr>
              <a:t>Strategic Implications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A51991A-FDDC-56BF-5BD3-8B5E267FBA4C}"/>
              </a:ext>
            </a:extLst>
          </p:cNvPr>
          <p:cNvSpPr/>
          <p:nvPr/>
        </p:nvSpPr>
        <p:spPr>
          <a:xfrm>
            <a:off x="4522758" y="2896826"/>
            <a:ext cx="3176235" cy="2655422"/>
          </a:xfrm>
          <a:prstGeom prst="roundRect">
            <a:avLst>
              <a:gd name="adj" fmla="val 8275"/>
            </a:avLst>
          </a:prstGeom>
          <a:gradFill flip="none" rotWithShape="1">
            <a:gsLst>
              <a:gs pos="0">
                <a:srgbClr val="3F9C31"/>
              </a:gs>
              <a:gs pos="78000">
                <a:srgbClr val="E950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97280" rtlCol="0" anchor="t"/>
          <a:lstStyle/>
          <a:p>
            <a:r>
              <a:rPr lang="en-US" sz="1400" b="1" dirty="0"/>
              <a:t>Taste and product quality </a:t>
            </a:r>
            <a:r>
              <a:rPr lang="en-US" sz="1400" dirty="0"/>
              <a:t>remain top drivers, but ambiance and convenience increasingly critical for Gen Z/Millennials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AA32416C-D460-3121-0976-68634DCF5D7B}"/>
              </a:ext>
            </a:extLst>
          </p:cNvPr>
          <p:cNvSpPr/>
          <p:nvPr/>
        </p:nvSpPr>
        <p:spPr>
          <a:xfrm>
            <a:off x="1044487" y="2896826"/>
            <a:ext cx="3172729" cy="2655422"/>
          </a:xfrm>
          <a:prstGeom prst="roundRect">
            <a:avLst>
              <a:gd name="adj" fmla="val 8275"/>
            </a:avLst>
          </a:prstGeom>
          <a:gradFill>
            <a:gsLst>
              <a:gs pos="0">
                <a:srgbClr val="E95000">
                  <a:alpha val="96000"/>
                </a:srgbClr>
              </a:gs>
              <a:gs pos="78000">
                <a:srgbClr val="E9500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97280" rtlCol="0" anchor="t"/>
          <a:lstStyle/>
          <a:p>
            <a:r>
              <a:rPr lang="en-US" sz="1400" b="1" dirty="0"/>
              <a:t>Success factors: </a:t>
            </a:r>
          </a:p>
          <a:p>
            <a:pPr marL="28575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Location density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value-for-money combos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Digital integration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Experiential differentiation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20A172F-5BDB-B04B-44AD-AC818060FE14}"/>
              </a:ext>
            </a:extLst>
          </p:cNvPr>
          <p:cNvSpPr/>
          <p:nvPr/>
        </p:nvSpPr>
        <p:spPr>
          <a:xfrm>
            <a:off x="8004535" y="2896826"/>
            <a:ext cx="3172968" cy="2651760"/>
          </a:xfrm>
          <a:prstGeom prst="roundRect">
            <a:avLst>
              <a:gd name="adj" fmla="val 8275"/>
            </a:avLst>
          </a:prstGeom>
          <a:solidFill>
            <a:srgbClr val="3F9C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97280" rtlCol="0" anchor="t"/>
          <a:lstStyle/>
          <a:p>
            <a:r>
              <a:rPr lang="en-US" sz="1400" b="1" dirty="0"/>
              <a:t>Sustainability emerging as key differentiator: 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57% willing to choose eco-friendly options at comparable prices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EE902D6-CF1C-FA14-7426-1053B5AB1EA4}"/>
              </a:ext>
            </a:extLst>
          </p:cNvPr>
          <p:cNvGrpSpPr/>
          <p:nvPr/>
        </p:nvGrpSpPr>
        <p:grpSpPr>
          <a:xfrm>
            <a:off x="5648075" y="2992258"/>
            <a:ext cx="914400" cy="914400"/>
            <a:chOff x="5530713" y="2679885"/>
            <a:chExt cx="914400" cy="91440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8F0EA80-E244-6368-3431-38E38AC62772}"/>
                </a:ext>
              </a:extLst>
            </p:cNvPr>
            <p:cNvSpPr/>
            <p:nvPr/>
          </p:nvSpPr>
          <p:spPr>
            <a:xfrm>
              <a:off x="5530713" y="2679885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4B489B6E-CA48-C936-F8E0-E1C2EADC2E15}"/>
                </a:ext>
              </a:extLst>
            </p:cNvPr>
            <p:cNvSpPr/>
            <p:nvPr/>
          </p:nvSpPr>
          <p:spPr>
            <a:xfrm>
              <a:off x="5731509" y="2875567"/>
              <a:ext cx="512809" cy="520377"/>
            </a:xfrm>
            <a:custGeom>
              <a:avLst/>
              <a:gdLst/>
              <a:ahLst/>
              <a:cxnLst/>
              <a:rect l="l" t="t" r="r" b="b"/>
              <a:pathLst>
                <a:path w="769213" h="780566">
                  <a:moveTo>
                    <a:pt x="0" y="0"/>
                  </a:moveTo>
                  <a:lnTo>
                    <a:pt x="769212" y="0"/>
                  </a:lnTo>
                  <a:lnTo>
                    <a:pt x="769212" y="780567"/>
                  </a:lnTo>
                  <a:lnTo>
                    <a:pt x="0" y="780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B3F9A72-1E9A-09BC-7D53-C0FBB6FDB639}"/>
              </a:ext>
            </a:extLst>
          </p:cNvPr>
          <p:cNvGrpSpPr/>
          <p:nvPr/>
        </p:nvGrpSpPr>
        <p:grpSpPr>
          <a:xfrm>
            <a:off x="9096498" y="2992258"/>
            <a:ext cx="914400" cy="914400"/>
            <a:chOff x="9043247" y="2507562"/>
            <a:chExt cx="914400" cy="9144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4BAF304-DFE1-512B-55E2-4F9A1FD706BB}"/>
                </a:ext>
              </a:extLst>
            </p:cNvPr>
            <p:cNvSpPr/>
            <p:nvPr/>
          </p:nvSpPr>
          <p:spPr>
            <a:xfrm>
              <a:off x="9043247" y="2507562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656F0A2A-3589-AE6C-6080-863081A0BCB6}"/>
                </a:ext>
              </a:extLst>
            </p:cNvPr>
            <p:cNvSpPr/>
            <p:nvPr/>
          </p:nvSpPr>
          <p:spPr>
            <a:xfrm>
              <a:off x="9204272" y="2669444"/>
              <a:ext cx="571305" cy="590635"/>
            </a:xfrm>
            <a:custGeom>
              <a:avLst/>
              <a:gdLst/>
              <a:ahLst/>
              <a:cxnLst/>
              <a:rect l="l" t="t" r="r" b="b"/>
              <a:pathLst>
                <a:path w="856958" h="885953">
                  <a:moveTo>
                    <a:pt x="0" y="0"/>
                  </a:moveTo>
                  <a:lnTo>
                    <a:pt x="856958" y="0"/>
                  </a:lnTo>
                  <a:lnTo>
                    <a:pt x="856958" y="885953"/>
                  </a:lnTo>
                  <a:lnTo>
                    <a:pt x="0" y="885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86BE225-3254-748F-3E45-2968671157AB}"/>
              </a:ext>
            </a:extLst>
          </p:cNvPr>
          <p:cNvGrpSpPr/>
          <p:nvPr/>
        </p:nvGrpSpPr>
        <p:grpSpPr>
          <a:xfrm>
            <a:off x="2173654" y="2992258"/>
            <a:ext cx="914400" cy="914400"/>
            <a:chOff x="2345542" y="2675537"/>
            <a:chExt cx="914400" cy="9144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F3A75BE-7DD4-872C-178D-DA751088C0DB}"/>
                </a:ext>
              </a:extLst>
            </p:cNvPr>
            <p:cNvSpPr/>
            <p:nvPr/>
          </p:nvSpPr>
          <p:spPr>
            <a:xfrm>
              <a:off x="2345542" y="2675537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27">
              <a:extLst>
                <a:ext uri="{FF2B5EF4-FFF2-40B4-BE49-F238E27FC236}">
                  <a16:creationId xmlns:a16="http://schemas.microsoft.com/office/drawing/2014/main" id="{B86EF72E-7A47-5944-1056-87342861E4C2}"/>
                </a:ext>
              </a:extLst>
            </p:cNvPr>
            <p:cNvSpPr/>
            <p:nvPr/>
          </p:nvSpPr>
          <p:spPr>
            <a:xfrm>
              <a:off x="2474292" y="2875567"/>
              <a:ext cx="611701" cy="546395"/>
            </a:xfrm>
            <a:custGeom>
              <a:avLst/>
              <a:gdLst/>
              <a:ahLst/>
              <a:cxnLst/>
              <a:rect l="l" t="t" r="r" b="b"/>
              <a:pathLst>
                <a:path w="917551" h="819592">
                  <a:moveTo>
                    <a:pt x="0" y="0"/>
                  </a:moveTo>
                  <a:lnTo>
                    <a:pt x="917551" y="0"/>
                  </a:lnTo>
                  <a:lnTo>
                    <a:pt x="917551" y="819591"/>
                  </a:lnTo>
                  <a:lnTo>
                    <a:pt x="0" y="819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100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F0728-B558-2978-E4DC-E7DEF1A5A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78013F3-2A77-D92F-3D61-061EF3F9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Choice Drivers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1D5ACD-E327-06D3-90CC-C7444819B299}"/>
              </a:ext>
            </a:extLst>
          </p:cNvPr>
          <p:cNvSpPr txBox="1"/>
          <p:nvPr/>
        </p:nvSpPr>
        <p:spPr>
          <a:xfrm>
            <a:off x="576707" y="6494491"/>
            <a:ext cx="9785702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lvl="0"/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InsightAsia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Vietnam | December 2025 | </a:t>
            </a:r>
            <a:r>
              <a:rPr lang="en-US" sz="900" i="1" dirty="0">
                <a:solidFill>
                  <a:srgbClr val="666666"/>
                </a:solidFill>
              </a:rPr>
              <a:t>Base: All respondents (n=1,200), not brand-specific 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3AAF93-31A1-5B00-3325-9981613460EB}"/>
              </a:ext>
            </a:extLst>
          </p:cNvPr>
          <p:cNvSpPr/>
          <p:nvPr/>
        </p:nvSpPr>
        <p:spPr>
          <a:xfrm>
            <a:off x="771685" y="1610263"/>
            <a:ext cx="3600290" cy="456917"/>
          </a:xfrm>
          <a:prstGeom prst="roundRect">
            <a:avLst>
              <a:gd name="adj" fmla="val 50000"/>
            </a:avLst>
          </a:prstGeom>
          <a:solidFill>
            <a:srgbClr val="E95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Key Strategic Implications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2F58128-16F0-3C46-3581-460F8FB03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042529"/>
              </p:ext>
            </p:extLst>
          </p:nvPr>
        </p:nvGraphicFramePr>
        <p:xfrm>
          <a:off x="815928" y="2347999"/>
          <a:ext cx="10560144" cy="3450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0072">
                  <a:extLst>
                    <a:ext uri="{9D8B030D-6E8A-4147-A177-3AD203B41FA5}">
                      <a16:colId xmlns:a16="http://schemas.microsoft.com/office/drawing/2014/main" val="3588454604"/>
                    </a:ext>
                  </a:extLst>
                </a:gridCol>
                <a:gridCol w="5280072">
                  <a:extLst>
                    <a:ext uri="{9D8B030D-6E8A-4147-A177-3AD203B41FA5}">
                      <a16:colId xmlns:a16="http://schemas.microsoft.com/office/drawing/2014/main" val="551199961"/>
                    </a:ext>
                  </a:extLst>
                </a:gridCol>
              </a:tblGrid>
              <a:tr h="17250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600" b="1" i="0" kern="1200" dirty="0">
                          <a:solidFill>
                            <a:srgbClr val="3C9F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 is table stakes (88%) </a:t>
                      </a:r>
                      <a:r>
                        <a:rPr lang="en-US" sz="1400" b="0" dirty="0">
                          <a:solidFill>
                            <a:srgbClr val="535353"/>
                          </a:solidFill>
                        </a:rPr>
                        <a:t>but convenience (82%) nearly equals taste in importance. This explains Highlands' dominance – their ~900 stores create unmatched convenience.</a:t>
                      </a:r>
                      <a:endParaRPr lang="en-US" sz="1200" b="0" dirty="0">
                        <a:solidFill>
                          <a:srgbClr val="535353"/>
                        </a:solidFill>
                      </a:endParaRPr>
                    </a:p>
                  </a:txBody>
                  <a:tcPr marR="182880"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E95000"/>
                          </a:solidFill>
                        </a:rPr>
                        <a:t>Price sensitivity intensifying</a:t>
                      </a:r>
                      <a:endParaRPr lang="en-US" sz="1600" dirty="0">
                        <a:solidFill>
                          <a:srgbClr val="E9500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535353"/>
                          </a:solidFill>
                        </a:rPr>
                        <a:t>"Value for money" ranks #2 (84%), up from #4 in 2022. Promotions (71%) and loyalty programs (60%) growing in importance.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472525"/>
                  </a:ext>
                </a:extLst>
              </a:tr>
              <a:tr h="1725019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600" b="1" dirty="0">
                          <a:solidFill>
                            <a:srgbClr val="E95000"/>
                          </a:solidFill>
                        </a:rPr>
                        <a:t>Gen Z drives experience economy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535353"/>
                          </a:solidFill>
                        </a:rPr>
                        <a:t>72% rate "cool factor" as very important vs. 42% of Gen X. </a:t>
                      </a:r>
                      <a:r>
                        <a:rPr lang="en-US" sz="1400" dirty="0" err="1">
                          <a:solidFill>
                            <a:srgbClr val="535353"/>
                          </a:solidFill>
                        </a:rPr>
                        <a:t>Katinat</a:t>
                      </a:r>
                      <a:r>
                        <a:rPr lang="en-US" sz="1400" dirty="0">
                          <a:solidFill>
                            <a:srgbClr val="535353"/>
                          </a:solidFill>
                        </a:rPr>
                        <a:t> and Starbucks capitalize on this; traditional chains risk aging out.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3C9F31"/>
                          </a:solidFill>
                        </a:rPr>
                        <a:t>Digital hygiene factors</a:t>
                      </a:r>
                      <a:endParaRPr lang="en-US" sz="1600" dirty="0">
                        <a:solidFill>
                          <a:srgbClr val="3C9F3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535353"/>
                          </a:solidFill>
                        </a:rPr>
                        <a:t>Wi-Fi (68%), delivery apps (66%), and loyalty programs (60%) now expected, not differentiators.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C9F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923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432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6D36C-BDF8-CDB6-62C0-B91B375D7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0799D2-83FA-AFCF-8893-2322842BF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Consumer Segmentation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744BB7-B079-A1D0-4563-44A056244114}"/>
              </a:ext>
            </a:extLst>
          </p:cNvPr>
          <p:cNvSpPr txBox="1"/>
          <p:nvPr/>
        </p:nvSpPr>
        <p:spPr>
          <a:xfrm>
            <a:off x="576707" y="6494491"/>
            <a:ext cx="9785702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Based on primary research with 1,200 Vietnamese coffee chain users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56C439-3BBB-89C4-DA92-1864A121E377}"/>
              </a:ext>
            </a:extLst>
          </p:cNvPr>
          <p:cNvSpPr/>
          <p:nvPr/>
        </p:nvSpPr>
        <p:spPr>
          <a:xfrm>
            <a:off x="1805757" y="1696155"/>
            <a:ext cx="2480201" cy="4636911"/>
          </a:xfrm>
          <a:prstGeom prst="roundRect">
            <a:avLst>
              <a:gd name="adj" fmla="val 7008"/>
            </a:avLst>
          </a:prstGeom>
          <a:solidFill>
            <a:srgbClr val="FD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D7BD14-549B-6ABC-8CFD-9796712F40E4}"/>
              </a:ext>
            </a:extLst>
          </p:cNvPr>
          <p:cNvSpPr/>
          <p:nvPr/>
        </p:nvSpPr>
        <p:spPr>
          <a:xfrm>
            <a:off x="1825577" y="1744508"/>
            <a:ext cx="1664930" cy="916663"/>
          </a:xfrm>
          <a:prstGeom prst="roundRect">
            <a:avLst>
              <a:gd name="adj" fmla="val 70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3C9F31"/>
                </a:solidFill>
              </a:rPr>
              <a:t>32</a:t>
            </a:r>
            <a:r>
              <a:rPr lang="en-US" b="1" dirty="0">
                <a:solidFill>
                  <a:srgbClr val="3C9F31"/>
                </a:solidFill>
              </a:rPr>
              <a:t>%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47873F-4E98-02ED-FE5D-2F86BEDC0CDE}"/>
              </a:ext>
            </a:extLst>
          </p:cNvPr>
          <p:cNvSpPr/>
          <p:nvPr/>
        </p:nvSpPr>
        <p:spPr>
          <a:xfrm>
            <a:off x="4338995" y="1696155"/>
            <a:ext cx="2505456" cy="4636912"/>
          </a:xfrm>
          <a:prstGeom prst="roundRect">
            <a:avLst>
              <a:gd name="adj" fmla="val 7008"/>
            </a:avLst>
          </a:prstGeom>
          <a:solidFill>
            <a:srgbClr val="EDF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FEF338C-7B84-824C-6D39-50FDD69B64D6}"/>
              </a:ext>
            </a:extLst>
          </p:cNvPr>
          <p:cNvSpPr/>
          <p:nvPr/>
        </p:nvSpPr>
        <p:spPr>
          <a:xfrm>
            <a:off x="4355312" y="1744508"/>
            <a:ext cx="1822289" cy="916663"/>
          </a:xfrm>
          <a:prstGeom prst="roundRect">
            <a:avLst>
              <a:gd name="adj" fmla="val 70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E95000"/>
                </a:solidFill>
              </a:rPr>
              <a:t>28</a:t>
            </a:r>
            <a:r>
              <a:rPr lang="en-US" b="1" dirty="0">
                <a:solidFill>
                  <a:srgbClr val="E95000"/>
                </a:solidFill>
              </a:rPr>
              <a:t>%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EADE053-20D1-F7CA-FF55-993592E21322}"/>
              </a:ext>
            </a:extLst>
          </p:cNvPr>
          <p:cNvSpPr/>
          <p:nvPr/>
        </p:nvSpPr>
        <p:spPr>
          <a:xfrm>
            <a:off x="6877172" y="1703816"/>
            <a:ext cx="2505456" cy="4636912"/>
          </a:xfrm>
          <a:prstGeom prst="roundRect">
            <a:avLst>
              <a:gd name="adj" fmla="val 7008"/>
            </a:avLst>
          </a:prstGeom>
          <a:solidFill>
            <a:srgbClr val="E95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4245C4D-4EED-A449-727E-BC21EFB2CD2A}"/>
              </a:ext>
            </a:extLst>
          </p:cNvPr>
          <p:cNvSpPr/>
          <p:nvPr/>
        </p:nvSpPr>
        <p:spPr>
          <a:xfrm>
            <a:off x="6878779" y="1744508"/>
            <a:ext cx="1822289" cy="916663"/>
          </a:xfrm>
          <a:prstGeom prst="roundRect">
            <a:avLst>
              <a:gd name="adj" fmla="val 70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3C9F31"/>
                </a:solidFill>
              </a:rPr>
              <a:t>25</a:t>
            </a:r>
            <a:r>
              <a:rPr lang="en-US" b="1" dirty="0">
                <a:solidFill>
                  <a:srgbClr val="3C9F31"/>
                </a:solidFill>
              </a:rPr>
              <a:t>%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07AA1F7-A4EE-02AD-2B4F-A1081544C517}"/>
              </a:ext>
            </a:extLst>
          </p:cNvPr>
          <p:cNvSpPr/>
          <p:nvPr/>
        </p:nvSpPr>
        <p:spPr>
          <a:xfrm>
            <a:off x="9415350" y="1696155"/>
            <a:ext cx="2505456" cy="4636912"/>
          </a:xfrm>
          <a:prstGeom prst="roundRect">
            <a:avLst>
              <a:gd name="adj" fmla="val 7008"/>
            </a:avLst>
          </a:prstGeom>
          <a:solidFill>
            <a:srgbClr val="3C9F31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08A8E84-7851-350B-3307-071E7B1F155A}"/>
              </a:ext>
            </a:extLst>
          </p:cNvPr>
          <p:cNvSpPr/>
          <p:nvPr/>
        </p:nvSpPr>
        <p:spPr>
          <a:xfrm>
            <a:off x="9431122" y="1718903"/>
            <a:ext cx="1822289" cy="916663"/>
          </a:xfrm>
          <a:prstGeom prst="roundRect">
            <a:avLst>
              <a:gd name="adj" fmla="val 70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E95000"/>
                </a:solidFill>
              </a:rPr>
              <a:t>15</a:t>
            </a:r>
            <a:r>
              <a:rPr lang="en-US" b="1" dirty="0">
                <a:solidFill>
                  <a:srgbClr val="E95000"/>
                </a:solidFill>
              </a:rPr>
              <a:t>%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8B44247A-65EE-F9AD-FC5A-F328D740C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29247"/>
              </p:ext>
            </p:extLst>
          </p:nvPr>
        </p:nvGraphicFramePr>
        <p:xfrm>
          <a:off x="452386" y="3125444"/>
          <a:ext cx="11468418" cy="31807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9458">
                  <a:extLst>
                    <a:ext uri="{9D8B030D-6E8A-4147-A177-3AD203B41FA5}">
                      <a16:colId xmlns:a16="http://schemas.microsoft.com/office/drawing/2014/main" val="257720407"/>
                    </a:ext>
                  </a:extLst>
                </a:gridCol>
                <a:gridCol w="2519740">
                  <a:extLst>
                    <a:ext uri="{9D8B030D-6E8A-4147-A177-3AD203B41FA5}">
                      <a16:colId xmlns:a16="http://schemas.microsoft.com/office/drawing/2014/main" val="2294952466"/>
                    </a:ext>
                  </a:extLst>
                </a:gridCol>
                <a:gridCol w="2519740">
                  <a:extLst>
                    <a:ext uri="{9D8B030D-6E8A-4147-A177-3AD203B41FA5}">
                      <a16:colId xmlns:a16="http://schemas.microsoft.com/office/drawing/2014/main" val="4106967927"/>
                    </a:ext>
                  </a:extLst>
                </a:gridCol>
                <a:gridCol w="2519740">
                  <a:extLst>
                    <a:ext uri="{9D8B030D-6E8A-4147-A177-3AD203B41FA5}">
                      <a16:colId xmlns:a16="http://schemas.microsoft.com/office/drawing/2014/main" val="2521199869"/>
                    </a:ext>
                  </a:extLst>
                </a:gridCol>
                <a:gridCol w="2519740">
                  <a:extLst>
                    <a:ext uri="{9D8B030D-6E8A-4147-A177-3AD203B41FA5}">
                      <a16:colId xmlns:a16="http://schemas.microsoft.com/office/drawing/2014/main" val="27177157"/>
                    </a:ext>
                  </a:extLst>
                </a:gridCol>
              </a:tblGrid>
              <a:tr h="530121"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1" dirty="0">
                          <a:solidFill>
                            <a:srgbClr val="535353"/>
                          </a:solidFill>
                        </a:rPr>
                        <a:t>Demographics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dirty="0">
                          <a:solidFill>
                            <a:srgbClr val="535353"/>
                          </a:solidFill>
                        </a:rPr>
                        <a:t>28-45 years, professionals, high income (&gt;VND 20M/month)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18-30 years, students &amp; young professionals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25-40 years, busy office workers, families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18-45 years, price-conscious across income levels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179867"/>
                  </a:ext>
                </a:extLst>
              </a:tr>
              <a:tr h="530121"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1" dirty="0">
                          <a:solidFill>
                            <a:srgbClr val="535353"/>
                          </a:solidFill>
                        </a:rPr>
                        <a:t>Behavior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1" dirty="0">
                        <a:solidFill>
                          <a:srgbClr val="535353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dirty="0">
                          <a:solidFill>
                            <a:srgbClr val="535353"/>
                          </a:solidFill>
                        </a:rPr>
                        <a:t>Visit 2-3x weekly, spend VND 70-120k per visit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Visit 1-2x weekly, often in groups, spend VND 40-70k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Visit 3-4x monthly, grab-and-go or delivery, spend VND 30-50k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Visit 1-2x monthly, strategic about promotions, spend VND 25-40k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0480276"/>
                  </a:ext>
                </a:extLst>
              </a:tr>
              <a:tr h="5301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535353"/>
                          </a:solidFill>
                        </a:rPr>
                        <a:t>Priorities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35353"/>
                          </a:solidFill>
                        </a:rPr>
                        <a:t>Coffee quality (94%), ambience (88%), service excellence (85%)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Ambience (92%), Instagram-worthy (85%), location (82%)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 (90%), speed (85%), delivery options (78%)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Value/price (95%), promotions (88%), loyalty rewards (82%)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4544219"/>
                  </a:ext>
                </a:extLst>
              </a:tr>
              <a:tr h="5301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535353"/>
                          </a:solidFill>
                        </a:rPr>
                        <a:t>Preferred brands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1" dirty="0">
                        <a:solidFill>
                          <a:srgbClr val="535353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53535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0" i="0" kern="1200" dirty="0">
                        <a:solidFill>
                          <a:srgbClr val="53535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80589"/>
                  </a:ext>
                </a:extLst>
              </a:tr>
              <a:tr h="5301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535353"/>
                          </a:solidFill>
                        </a:rPr>
                        <a:t>Occasions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0" dirty="0">
                          <a:solidFill>
                            <a:srgbClr val="535353"/>
                          </a:solidFill>
                        </a:rPr>
                        <a:t>Business meetings, dating, quiet work sessions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Meeting friends, dating, group study sessions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Morning coffee runs, quick breaks during errands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 occasions, redeeming loyalty points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738654"/>
                  </a:ext>
                </a:extLst>
              </a:tr>
              <a:tr h="5301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535353"/>
                          </a:solidFill>
                        </a:rPr>
                        <a:t>Price sensitivity</a:t>
                      </a:r>
                      <a:endParaRPr lang="en-US" sz="1000" b="0" dirty="0">
                        <a:solidFill>
                          <a:srgbClr val="535353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dirty="0">
                          <a:solidFill>
                            <a:srgbClr val="535353"/>
                          </a:solidFill>
                        </a:rPr>
                        <a:t>Low – willing to pay premium for quality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 – value-conscious but splurge for special occasions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Moderate-high – seek value combos and promotions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0" i="0" kern="1200" dirty="0">
                          <a:solidFill>
                            <a:srgbClr val="53535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Very high – actively hunt for deals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052779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4EA7B97-F422-4620-15F4-F5909FB17441}"/>
              </a:ext>
            </a:extLst>
          </p:cNvPr>
          <p:cNvSpPr txBox="1"/>
          <p:nvPr/>
        </p:nvSpPr>
        <p:spPr>
          <a:xfrm>
            <a:off x="1847978" y="2690799"/>
            <a:ext cx="2369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3C9F31"/>
                </a:solidFill>
              </a:rPr>
              <a:t>Premium Connoisseurs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DFB975-F64A-1566-CA0C-63F1BCEBABB2}"/>
              </a:ext>
            </a:extLst>
          </p:cNvPr>
          <p:cNvSpPr txBox="1"/>
          <p:nvPr/>
        </p:nvSpPr>
        <p:spPr>
          <a:xfrm>
            <a:off x="4318680" y="2690799"/>
            <a:ext cx="2413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E95000"/>
                </a:solidFill>
              </a:rPr>
              <a:t>Social Butterflies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FB2BDB-A398-4E1A-4BF3-38F3A42165D9}"/>
              </a:ext>
            </a:extLst>
          </p:cNvPr>
          <p:cNvSpPr txBox="1"/>
          <p:nvPr/>
        </p:nvSpPr>
        <p:spPr>
          <a:xfrm>
            <a:off x="6865308" y="2690799"/>
            <a:ext cx="24167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3C9F31"/>
                </a:solidFill>
              </a:rPr>
              <a:t>Convenience Seekers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6BFDC1-52D3-769F-7A4B-187CC8A89295}"/>
              </a:ext>
            </a:extLst>
          </p:cNvPr>
          <p:cNvSpPr txBox="1"/>
          <p:nvPr/>
        </p:nvSpPr>
        <p:spPr>
          <a:xfrm>
            <a:off x="9415349" y="2690799"/>
            <a:ext cx="24048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E95000"/>
                </a:solidFill>
              </a:rPr>
              <a:t> Value Optimizers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8EC2B57-E956-E52F-FEF6-CC52532BB9E4}"/>
              </a:ext>
            </a:extLst>
          </p:cNvPr>
          <p:cNvCxnSpPr>
            <a:cxnSpLocks/>
          </p:cNvCxnSpPr>
          <p:nvPr/>
        </p:nvCxnSpPr>
        <p:spPr>
          <a:xfrm>
            <a:off x="1954306" y="3043401"/>
            <a:ext cx="2187388" cy="0"/>
          </a:xfrm>
          <a:prstGeom prst="line">
            <a:avLst/>
          </a:prstGeom>
          <a:ln w="19050">
            <a:solidFill>
              <a:srgbClr val="3C9F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3C1FDA5-F7E0-FB32-BC98-3FC479AF0A71}"/>
              </a:ext>
            </a:extLst>
          </p:cNvPr>
          <p:cNvCxnSpPr>
            <a:cxnSpLocks/>
          </p:cNvCxnSpPr>
          <p:nvPr/>
        </p:nvCxnSpPr>
        <p:spPr>
          <a:xfrm>
            <a:off x="9565342" y="3043401"/>
            <a:ext cx="2187388" cy="0"/>
          </a:xfrm>
          <a:prstGeom prst="line">
            <a:avLst/>
          </a:prstGeom>
          <a:ln w="19050">
            <a:solidFill>
              <a:srgbClr val="E9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CCE46CC-1AD5-6A28-A882-E67A43F23515}"/>
              </a:ext>
            </a:extLst>
          </p:cNvPr>
          <p:cNvCxnSpPr>
            <a:cxnSpLocks/>
          </p:cNvCxnSpPr>
          <p:nvPr/>
        </p:nvCxnSpPr>
        <p:spPr>
          <a:xfrm>
            <a:off x="4491318" y="3043401"/>
            <a:ext cx="2187388" cy="0"/>
          </a:xfrm>
          <a:prstGeom prst="line">
            <a:avLst/>
          </a:prstGeom>
          <a:ln w="19050">
            <a:solidFill>
              <a:srgbClr val="E9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5FAB1D6-669E-7465-AC9C-E2AF15EECA49}"/>
              </a:ext>
            </a:extLst>
          </p:cNvPr>
          <p:cNvCxnSpPr>
            <a:cxnSpLocks/>
          </p:cNvCxnSpPr>
          <p:nvPr/>
        </p:nvCxnSpPr>
        <p:spPr>
          <a:xfrm>
            <a:off x="7028330" y="3043401"/>
            <a:ext cx="2187388" cy="0"/>
          </a:xfrm>
          <a:prstGeom prst="line">
            <a:avLst/>
          </a:prstGeom>
          <a:ln w="19050">
            <a:solidFill>
              <a:srgbClr val="3C9F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21F1B6-B370-411A-7DA1-DB4736C72C11}"/>
              </a:ext>
            </a:extLst>
          </p:cNvPr>
          <p:cNvGrpSpPr/>
          <p:nvPr/>
        </p:nvGrpSpPr>
        <p:grpSpPr>
          <a:xfrm>
            <a:off x="1954306" y="3630210"/>
            <a:ext cx="2187388" cy="2106707"/>
            <a:chOff x="1954306" y="3670931"/>
            <a:chExt cx="2187388" cy="210670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A877266-DBF3-911D-AFA0-301C0E552ACA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3670931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63807D2-B863-B9D7-3C04-305FE89C5AD9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4197608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EFC8D5E-B99F-292D-9497-A486359FA729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4724285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CB673F0-74BF-3BF3-919A-6AA07EF1F896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5250962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5EC02A7-356B-EE94-60AC-483698715A31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5777638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2FAEC4-887C-49B2-EA35-3EA2262413F5}"/>
              </a:ext>
            </a:extLst>
          </p:cNvPr>
          <p:cNvGrpSpPr/>
          <p:nvPr/>
        </p:nvGrpSpPr>
        <p:grpSpPr>
          <a:xfrm>
            <a:off x="9568916" y="3630210"/>
            <a:ext cx="2187388" cy="2106707"/>
            <a:chOff x="1954306" y="3670931"/>
            <a:chExt cx="2187388" cy="210670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8EC4CAA-49F5-7381-9D27-C972346DE8D4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3670931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87869F8-E8CF-A2E9-D5BE-89A9BF26C54C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4197608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259F04A-34D9-F147-AFCA-24EED80FA891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4724285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C844176-4C79-F868-42CA-9B24111F0091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5250962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94C83C5-B5FB-1889-06D8-BF0EABEF7E2B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5777638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E7A5DAD-B70D-F6AE-554E-9A5250D38D27}"/>
              </a:ext>
            </a:extLst>
          </p:cNvPr>
          <p:cNvGrpSpPr/>
          <p:nvPr/>
        </p:nvGrpSpPr>
        <p:grpSpPr>
          <a:xfrm>
            <a:off x="4492509" y="3630210"/>
            <a:ext cx="2187388" cy="2106707"/>
            <a:chOff x="1954306" y="3670931"/>
            <a:chExt cx="2187388" cy="210670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EE8C4DC-9141-AD6D-0799-C1E73FFE8491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3670931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4EFE38E-30D5-1C33-422B-D6928BF29176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4197608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C503363-7BCB-748C-F131-0E5D754B7AE1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4724285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E1B0251-AD57-8F48-6AC2-BF2FF0B4222B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5250962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EE660CE-6967-D834-87D1-3C17D3DBFF45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5777638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335833F-AD7C-AA0F-48C6-F14432DAE6BE}"/>
              </a:ext>
            </a:extLst>
          </p:cNvPr>
          <p:cNvGrpSpPr/>
          <p:nvPr/>
        </p:nvGrpSpPr>
        <p:grpSpPr>
          <a:xfrm>
            <a:off x="7030712" y="3630210"/>
            <a:ext cx="2187388" cy="2106707"/>
            <a:chOff x="1954306" y="3670931"/>
            <a:chExt cx="2187388" cy="210670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837F79B-A73B-1BB7-D9E7-4D858661D012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3670931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D18D90E-3C1A-69CE-A6B8-E5C415C3ED80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4197608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6E165F7-F4C0-34F9-4D01-86E61E5D7500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4724285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BC10C50-3A29-BA5B-DD5E-66FAE95FCAE1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5250962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BEBF06-C429-1715-F98B-0547223D3941}"/>
                </a:ext>
              </a:extLst>
            </p:cNvPr>
            <p:cNvCxnSpPr>
              <a:cxnSpLocks/>
            </p:cNvCxnSpPr>
            <p:nvPr/>
          </p:nvCxnSpPr>
          <p:spPr>
            <a:xfrm>
              <a:off x="1954306" y="5777638"/>
              <a:ext cx="21873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Picture 75" descr="A logo with a design on it&#10;&#10;AI-generated content may be incorrect.">
            <a:extLst>
              <a:ext uri="{FF2B5EF4-FFF2-40B4-BE49-F238E27FC236}">
                <a16:creationId xmlns:a16="http://schemas.microsoft.com/office/drawing/2014/main" id="{DA246565-4117-16C5-AF19-46B3526B4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405" y="4745495"/>
            <a:ext cx="392595" cy="300890"/>
          </a:xfrm>
          <a:prstGeom prst="rect">
            <a:avLst/>
          </a:prstGeom>
        </p:spPr>
      </p:pic>
      <p:pic>
        <p:nvPicPr>
          <p:cNvPr id="78" name="Picture 77" descr="A green and white logo&#10;&#10;AI-generated content may be incorrect.">
            <a:extLst>
              <a:ext uri="{FF2B5EF4-FFF2-40B4-BE49-F238E27FC236}">
                <a16:creationId xmlns:a16="http://schemas.microsoft.com/office/drawing/2014/main" id="{A0EE2018-CFA9-8EDF-1BEE-0736A814F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393" y="4714558"/>
            <a:ext cx="393664" cy="393664"/>
          </a:xfrm>
          <a:prstGeom prst="rect">
            <a:avLst/>
          </a:prstGeom>
        </p:spPr>
      </p:pic>
      <p:pic>
        <p:nvPicPr>
          <p:cNvPr id="79" name="Picture 78" descr="A black and white logo&#10;&#10;AI-generated content may be incorrect.">
            <a:extLst>
              <a:ext uri="{FF2B5EF4-FFF2-40B4-BE49-F238E27FC236}">
                <a16:creationId xmlns:a16="http://schemas.microsoft.com/office/drawing/2014/main" id="{189B19E2-5B27-4B5B-DF40-BD02EBCBC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830" y="4590165"/>
            <a:ext cx="706327" cy="706327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2264BF1B-8730-01EA-D35F-36CACE28F0DF}"/>
              </a:ext>
            </a:extLst>
          </p:cNvPr>
          <p:cNvGrpSpPr/>
          <p:nvPr/>
        </p:nvGrpSpPr>
        <p:grpSpPr>
          <a:xfrm>
            <a:off x="2102726" y="4745495"/>
            <a:ext cx="449847" cy="466731"/>
            <a:chOff x="6313956" y="4805370"/>
            <a:chExt cx="822945" cy="853833"/>
          </a:xfrm>
        </p:grpSpPr>
        <p:pic>
          <p:nvPicPr>
            <p:cNvPr id="82" name="Picture 81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A119BD60-E2F1-068C-2879-079DDD783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83" name="Picture 82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D5D3EC0F-5A1A-C322-570E-CD707777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  <p:pic>
        <p:nvPicPr>
          <p:cNvPr id="84" name="Picture 83" descr="A logo with a design on it&#10;&#10;AI-generated content may be incorrect.">
            <a:extLst>
              <a:ext uri="{FF2B5EF4-FFF2-40B4-BE49-F238E27FC236}">
                <a16:creationId xmlns:a16="http://schemas.microsoft.com/office/drawing/2014/main" id="{7F605F94-641B-31F8-FF17-90EDF0E16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063" y="4773572"/>
            <a:ext cx="392595" cy="300890"/>
          </a:xfrm>
          <a:prstGeom prst="rect">
            <a:avLst/>
          </a:prstGeom>
        </p:spPr>
      </p:pic>
      <p:pic>
        <p:nvPicPr>
          <p:cNvPr id="85" name="Picture 84" descr="A logo with a design on it&#10;&#10;AI-generated content may be incorrect.">
            <a:extLst>
              <a:ext uri="{FF2B5EF4-FFF2-40B4-BE49-F238E27FC236}">
                <a16:creationId xmlns:a16="http://schemas.microsoft.com/office/drawing/2014/main" id="{FAA83D8E-DFC5-6ECB-625C-21F40766F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971" y="4767301"/>
            <a:ext cx="392595" cy="30089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DA9919F-D261-9A9F-8503-EB95E7955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2542" y="4821227"/>
            <a:ext cx="596940" cy="232805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383D9234-8CDC-4505-9605-203364B5F68B}"/>
              </a:ext>
            </a:extLst>
          </p:cNvPr>
          <p:cNvGrpSpPr/>
          <p:nvPr/>
        </p:nvGrpSpPr>
        <p:grpSpPr>
          <a:xfrm>
            <a:off x="6064188" y="4713261"/>
            <a:ext cx="408952" cy="424301"/>
            <a:chOff x="6313956" y="4805370"/>
            <a:chExt cx="822945" cy="853833"/>
          </a:xfrm>
        </p:grpSpPr>
        <p:pic>
          <p:nvPicPr>
            <p:cNvPr id="88" name="Picture 87" descr="A logo of a starbucks company&#10;&#10;AI-generated content may be incorrect.">
              <a:extLst>
                <a:ext uri="{FF2B5EF4-FFF2-40B4-BE49-F238E27FC236}">
                  <a16:creationId xmlns:a16="http://schemas.microsoft.com/office/drawing/2014/main" id="{83771FD9-A0E6-3A95-81F8-DCA4F4269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7915" t="34722" b="33101"/>
            <a:stretch>
              <a:fillRect/>
            </a:stretch>
          </p:blipFill>
          <p:spPr>
            <a:xfrm>
              <a:off x="6313956" y="5291860"/>
              <a:ext cx="822945" cy="367343"/>
            </a:xfrm>
            <a:prstGeom prst="rect">
              <a:avLst/>
            </a:prstGeom>
          </p:spPr>
        </p:pic>
        <p:pic>
          <p:nvPicPr>
            <p:cNvPr id="89" name="Picture 88" descr="A logo of a person with long hair&#10;&#10;AI-generated content may be incorrect.">
              <a:extLst>
                <a:ext uri="{FF2B5EF4-FFF2-40B4-BE49-F238E27FC236}">
                  <a16:creationId xmlns:a16="http://schemas.microsoft.com/office/drawing/2014/main" id="{824FD422-1ECE-DDA7-1371-CAA2A2A7C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2710" y="4805370"/>
              <a:ext cx="601192" cy="604722"/>
            </a:xfrm>
            <a:prstGeom prst="rect">
              <a:avLst/>
            </a:prstGeom>
          </p:spPr>
        </p:pic>
      </p:grpSp>
      <p:pic>
        <p:nvPicPr>
          <p:cNvPr id="90" name="Picture 89" descr="A black and white logo&#10;&#10;AI-generated content may be incorrect.">
            <a:extLst>
              <a:ext uri="{FF2B5EF4-FFF2-40B4-BE49-F238E27FC236}">
                <a16:creationId xmlns:a16="http://schemas.microsoft.com/office/drawing/2014/main" id="{83D0124F-0265-29CC-2A9B-0EACBB8B7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33" b="83833" l="15833" r="83833">
                        <a14:foregroundMark x1="50833" y1="56500" x2="50833" y2="56500"/>
                        <a14:foregroundMark x1="15833" y1="76333" x2="15833" y2="76333"/>
                        <a14:foregroundMark x1="19500" y1="78167" x2="19500" y2="78167"/>
                        <a14:foregroundMark x1="24667" y1="77667" x2="24667" y2="77667"/>
                        <a14:foregroundMark x1="31833" y1="79167" x2="31833" y2="79167"/>
                        <a14:foregroundMark x1="36667" y1="77167" x2="36667" y2="77167"/>
                        <a14:foregroundMark x1="37333" y1="80667" x2="37333" y2="80667"/>
                        <a14:foregroundMark x1="41667" y1="78167" x2="41667" y2="78167"/>
                        <a14:foregroundMark x1="47000" y1="77333" x2="47000" y2="77333"/>
                        <a14:foregroundMark x1="51667" y1="77833" x2="51667" y2="77833"/>
                        <a14:foregroundMark x1="55667" y1="78167" x2="55667" y2="78167"/>
                        <a14:foregroundMark x1="63167" y1="77000" x2="63167" y2="77000"/>
                        <a14:foregroundMark x1="68333" y1="77833" x2="68333" y2="77833"/>
                        <a14:foregroundMark x1="69333" y1="80667" x2="69333" y2="80667"/>
                        <a14:foregroundMark x1="73333" y1="77500" x2="73333" y2="77500"/>
                        <a14:foregroundMark x1="78333" y1="77167" x2="78333" y2="77167"/>
                        <a14:foregroundMark x1="82000" y1="77667" x2="82000" y2="77667"/>
                        <a14:foregroundMark x1="46500" y1="76833" x2="46500" y2="76833"/>
                        <a14:backgroundMark x1="38000" y1="77000" x2="38000" y2="77000"/>
                        <a14:backgroundMark x1="69667" y1="77667" x2="69667" y2="77667"/>
                        <a14:backgroundMark x1="47167" y1="77333" x2="47167" y2="77333"/>
                      </a14:backgroundRemoval>
                    </a14:imgEffect>
                  </a14:imgLayer>
                </a14:imgProps>
              </a:ext>
            </a:extLst>
          </a:blip>
          <a:srcRect l="9527" t="12469" r="7878" b="8102"/>
          <a:stretch>
            <a:fillRect/>
          </a:stretch>
        </p:blipFill>
        <p:spPr>
          <a:xfrm>
            <a:off x="8602524" y="4732235"/>
            <a:ext cx="430165" cy="413681"/>
          </a:xfrm>
          <a:prstGeom prst="rect">
            <a:avLst/>
          </a:prstGeom>
        </p:spPr>
      </p:pic>
      <p:pic>
        <p:nvPicPr>
          <p:cNvPr id="91" name="Picture 90" descr="A green and white logo&#10;&#10;AI-generated content may be incorrect.">
            <a:extLst>
              <a:ext uri="{FF2B5EF4-FFF2-40B4-BE49-F238E27FC236}">
                <a16:creationId xmlns:a16="http://schemas.microsoft.com/office/drawing/2014/main" id="{19825551-FDFA-E363-FBD4-77430D32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335" y="4743898"/>
            <a:ext cx="393664" cy="393664"/>
          </a:xfrm>
          <a:prstGeom prst="rect">
            <a:avLst/>
          </a:prstGeom>
        </p:spPr>
      </p:pic>
      <p:pic>
        <p:nvPicPr>
          <p:cNvPr id="92" name="Picture 91" descr="A black and white logo&#10;&#10;AI-generated content may be incorrect.">
            <a:extLst>
              <a:ext uri="{FF2B5EF4-FFF2-40B4-BE49-F238E27FC236}">
                <a16:creationId xmlns:a16="http://schemas.microsoft.com/office/drawing/2014/main" id="{742F6572-5C2B-6F71-CFA6-11D580BDE7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33" b="83833" l="15833" r="83833">
                        <a14:foregroundMark x1="50833" y1="56500" x2="50833" y2="56500"/>
                        <a14:foregroundMark x1="15833" y1="76333" x2="15833" y2="76333"/>
                        <a14:foregroundMark x1="19500" y1="78167" x2="19500" y2="78167"/>
                        <a14:foregroundMark x1="24667" y1="77667" x2="24667" y2="77667"/>
                        <a14:foregroundMark x1="31833" y1="79167" x2="31833" y2="79167"/>
                        <a14:foregroundMark x1="36667" y1="77167" x2="36667" y2="77167"/>
                        <a14:foregroundMark x1="37333" y1="80667" x2="37333" y2="80667"/>
                        <a14:foregroundMark x1="41667" y1="78167" x2="41667" y2="78167"/>
                        <a14:foregroundMark x1="47000" y1="77333" x2="47000" y2="77333"/>
                        <a14:foregroundMark x1="51667" y1="77833" x2="51667" y2="77833"/>
                        <a14:foregroundMark x1="55667" y1="78167" x2="55667" y2="78167"/>
                        <a14:foregroundMark x1="63167" y1="77000" x2="63167" y2="77000"/>
                        <a14:foregroundMark x1="68333" y1="77833" x2="68333" y2="77833"/>
                        <a14:foregroundMark x1="69333" y1="80667" x2="69333" y2="80667"/>
                        <a14:foregroundMark x1="73333" y1="77500" x2="73333" y2="77500"/>
                        <a14:foregroundMark x1="78333" y1="77167" x2="78333" y2="77167"/>
                        <a14:foregroundMark x1="82000" y1="77667" x2="82000" y2="77667"/>
                        <a14:foregroundMark x1="46500" y1="76833" x2="46500" y2="76833"/>
                        <a14:backgroundMark x1="38000" y1="77000" x2="38000" y2="77000"/>
                        <a14:backgroundMark x1="69667" y1="77667" x2="69667" y2="77667"/>
                        <a14:backgroundMark x1="47167" y1="77333" x2="47167" y2="77333"/>
                      </a14:backgroundRemoval>
                    </a14:imgEffect>
                  </a14:imgLayer>
                </a14:imgProps>
              </a:ext>
            </a:extLst>
          </a:blip>
          <a:srcRect l="9527" t="12469" r="7878" b="8102"/>
          <a:stretch>
            <a:fillRect/>
          </a:stretch>
        </p:blipFill>
        <p:spPr>
          <a:xfrm>
            <a:off x="10452995" y="4730788"/>
            <a:ext cx="430165" cy="413681"/>
          </a:xfrm>
          <a:prstGeom prst="rect">
            <a:avLst/>
          </a:prstGeom>
        </p:spPr>
      </p:pic>
      <p:pic>
        <p:nvPicPr>
          <p:cNvPr id="93" name="Picture 92" descr="A black and white logo&#10;&#10;AI-generated content may be incorrect.">
            <a:extLst>
              <a:ext uri="{FF2B5EF4-FFF2-40B4-BE49-F238E27FC236}">
                <a16:creationId xmlns:a16="http://schemas.microsoft.com/office/drawing/2014/main" id="{303377EA-540A-574C-255A-AAE0A2782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1441" y="4630930"/>
            <a:ext cx="583741" cy="583741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90D099C2-FE8E-B246-EF44-8BCFBCD6D9F0}"/>
              </a:ext>
            </a:extLst>
          </p:cNvPr>
          <p:cNvSpPr txBox="1"/>
          <p:nvPr/>
        </p:nvSpPr>
        <p:spPr>
          <a:xfrm>
            <a:off x="2960326" y="5011723"/>
            <a:ext cx="1527776" cy="211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700" b="0" i="1" dirty="0">
                <a:solidFill>
                  <a:srgbClr val="535353"/>
                </a:solidFill>
              </a:rPr>
              <a:t>(premium locations)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BED65EF-156A-D384-30B9-19A6B7DC42B6}"/>
              </a:ext>
            </a:extLst>
          </p:cNvPr>
          <p:cNvSpPr txBox="1"/>
          <p:nvPr/>
        </p:nvSpPr>
        <p:spPr>
          <a:xfrm>
            <a:off x="5497849" y="5040182"/>
            <a:ext cx="1527776" cy="211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700" b="0" i="1" dirty="0">
                <a:solidFill>
                  <a:srgbClr val="535353"/>
                </a:solidFill>
              </a:rPr>
              <a:t>(selective)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51CD9A3-4F36-5FD8-365F-61ADE27586A7}"/>
              </a:ext>
            </a:extLst>
          </p:cNvPr>
          <p:cNvSpPr txBox="1"/>
          <p:nvPr/>
        </p:nvSpPr>
        <p:spPr>
          <a:xfrm>
            <a:off x="7197031" y="5016222"/>
            <a:ext cx="613365" cy="211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700" b="0" i="1" dirty="0">
                <a:solidFill>
                  <a:srgbClr val="535353"/>
                </a:solidFill>
              </a:rPr>
              <a:t>(ubiquity)</a:t>
            </a:r>
          </a:p>
        </p:txBody>
      </p:sp>
      <p:sp>
        <p:nvSpPr>
          <p:cNvPr id="99" name="Freeform 2">
            <a:extLst>
              <a:ext uri="{FF2B5EF4-FFF2-40B4-BE49-F238E27FC236}">
                <a16:creationId xmlns:a16="http://schemas.microsoft.com/office/drawing/2014/main" id="{E2957F95-E001-6987-EC92-9AFAC67A1525}"/>
              </a:ext>
            </a:extLst>
          </p:cNvPr>
          <p:cNvSpPr/>
          <p:nvPr/>
        </p:nvSpPr>
        <p:spPr>
          <a:xfrm>
            <a:off x="2514875" y="1438382"/>
            <a:ext cx="1765434" cy="1167393"/>
          </a:xfrm>
          <a:custGeom>
            <a:avLst/>
            <a:gdLst/>
            <a:ahLst/>
            <a:cxnLst/>
            <a:rect l="l" t="t" r="r" b="b"/>
            <a:pathLst>
              <a:path w="5186894" h="3429834">
                <a:moveTo>
                  <a:pt x="0" y="0"/>
                </a:moveTo>
                <a:lnTo>
                  <a:pt x="5186894" y="0"/>
                </a:lnTo>
                <a:lnTo>
                  <a:pt x="5186894" y="3429833"/>
                </a:lnTo>
                <a:lnTo>
                  <a:pt x="0" y="3429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0" name="Freeform 4">
            <a:extLst>
              <a:ext uri="{FF2B5EF4-FFF2-40B4-BE49-F238E27FC236}">
                <a16:creationId xmlns:a16="http://schemas.microsoft.com/office/drawing/2014/main" id="{4EDC40AF-048D-6EF6-9F0C-F72B49C11A14}"/>
              </a:ext>
            </a:extLst>
          </p:cNvPr>
          <p:cNvSpPr/>
          <p:nvPr/>
        </p:nvSpPr>
        <p:spPr>
          <a:xfrm>
            <a:off x="5469558" y="1445056"/>
            <a:ext cx="1100078" cy="1216115"/>
          </a:xfrm>
          <a:custGeom>
            <a:avLst/>
            <a:gdLst/>
            <a:ahLst/>
            <a:cxnLst/>
            <a:rect l="l" t="t" r="r" b="b"/>
            <a:pathLst>
              <a:path w="3722180" h="4114800">
                <a:moveTo>
                  <a:pt x="0" y="0"/>
                </a:moveTo>
                <a:lnTo>
                  <a:pt x="3722180" y="0"/>
                </a:lnTo>
                <a:lnTo>
                  <a:pt x="3722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1" name="Freeform 10">
            <a:extLst>
              <a:ext uri="{FF2B5EF4-FFF2-40B4-BE49-F238E27FC236}">
                <a16:creationId xmlns:a16="http://schemas.microsoft.com/office/drawing/2014/main" id="{98299370-E080-4ED6-38D4-E9A960930ECB}"/>
              </a:ext>
            </a:extLst>
          </p:cNvPr>
          <p:cNvSpPr/>
          <p:nvPr/>
        </p:nvSpPr>
        <p:spPr>
          <a:xfrm>
            <a:off x="7916355" y="1355126"/>
            <a:ext cx="1244495" cy="1331658"/>
          </a:xfrm>
          <a:custGeom>
            <a:avLst/>
            <a:gdLst/>
            <a:ahLst/>
            <a:cxnLst/>
            <a:rect l="l" t="t" r="r" b="b"/>
            <a:pathLst>
              <a:path w="3540593" h="3788572">
                <a:moveTo>
                  <a:pt x="0" y="0"/>
                </a:moveTo>
                <a:lnTo>
                  <a:pt x="3540593" y="0"/>
                </a:lnTo>
                <a:lnTo>
                  <a:pt x="3540593" y="3788572"/>
                </a:lnTo>
                <a:lnTo>
                  <a:pt x="0" y="37885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2" name="Freeform 7">
            <a:extLst>
              <a:ext uri="{FF2B5EF4-FFF2-40B4-BE49-F238E27FC236}">
                <a16:creationId xmlns:a16="http://schemas.microsoft.com/office/drawing/2014/main" id="{5416D318-FBCE-EA82-883C-01B605C27CEA}"/>
              </a:ext>
            </a:extLst>
          </p:cNvPr>
          <p:cNvSpPr/>
          <p:nvPr/>
        </p:nvSpPr>
        <p:spPr>
          <a:xfrm>
            <a:off x="10694498" y="1467310"/>
            <a:ext cx="1183269" cy="1221439"/>
          </a:xfrm>
          <a:custGeom>
            <a:avLst/>
            <a:gdLst/>
            <a:ahLst/>
            <a:cxnLst/>
            <a:rect l="l" t="t" r="r" b="b"/>
            <a:pathLst>
              <a:path w="4172224" h="4306812">
                <a:moveTo>
                  <a:pt x="0" y="0"/>
                </a:moveTo>
                <a:lnTo>
                  <a:pt x="4172224" y="0"/>
                </a:lnTo>
                <a:lnTo>
                  <a:pt x="4172224" y="4306811"/>
                </a:lnTo>
                <a:lnTo>
                  <a:pt x="0" y="43068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" name="Freeform 8">
            <a:extLst>
              <a:ext uri="{FF2B5EF4-FFF2-40B4-BE49-F238E27FC236}">
                <a16:creationId xmlns:a16="http://schemas.microsoft.com/office/drawing/2014/main" id="{2DDB9869-DFD6-0F10-6BA6-7EB65178005D}"/>
              </a:ext>
            </a:extLst>
          </p:cNvPr>
          <p:cNvSpPr/>
          <p:nvPr/>
        </p:nvSpPr>
        <p:spPr>
          <a:xfrm>
            <a:off x="10232754" y="1490870"/>
            <a:ext cx="510555" cy="1166983"/>
          </a:xfrm>
          <a:custGeom>
            <a:avLst/>
            <a:gdLst/>
            <a:ahLst/>
            <a:cxnLst/>
            <a:rect l="l" t="t" r="r" b="b"/>
            <a:pathLst>
              <a:path w="1800225" h="4114800">
                <a:moveTo>
                  <a:pt x="0" y="0"/>
                </a:moveTo>
                <a:lnTo>
                  <a:pt x="1800225" y="0"/>
                </a:lnTo>
                <a:lnTo>
                  <a:pt x="18002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55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F1FCC-D086-517E-D0BC-3723FD8FC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7A55FC-EB44-F2CC-4B31-6012DB9E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Consumer Segmentation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745FC3-C35A-170B-A6FF-D313445BACC7}"/>
              </a:ext>
            </a:extLst>
          </p:cNvPr>
          <p:cNvSpPr txBox="1"/>
          <p:nvPr/>
        </p:nvSpPr>
        <p:spPr>
          <a:xfrm>
            <a:off x="576707" y="6494491"/>
            <a:ext cx="9785702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Based on primary research with 1,200 Vietnamese coffee chain users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56A7B5-20F2-3A66-93D5-46CBEF14D6B3}"/>
              </a:ext>
            </a:extLst>
          </p:cNvPr>
          <p:cNvSpPr/>
          <p:nvPr/>
        </p:nvSpPr>
        <p:spPr>
          <a:xfrm>
            <a:off x="1805757" y="1708648"/>
            <a:ext cx="2480201" cy="1288840"/>
          </a:xfrm>
          <a:prstGeom prst="roundRect">
            <a:avLst>
              <a:gd name="adj" fmla="val 7008"/>
            </a:avLst>
          </a:prstGeom>
          <a:solidFill>
            <a:srgbClr val="FD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024E33-10FE-0C82-E410-B61A1CF09505}"/>
              </a:ext>
            </a:extLst>
          </p:cNvPr>
          <p:cNvSpPr/>
          <p:nvPr/>
        </p:nvSpPr>
        <p:spPr>
          <a:xfrm>
            <a:off x="1825577" y="1744508"/>
            <a:ext cx="1664930" cy="916663"/>
          </a:xfrm>
          <a:prstGeom prst="roundRect">
            <a:avLst>
              <a:gd name="adj" fmla="val 70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3C9F31"/>
                </a:solidFill>
              </a:rPr>
              <a:t>32</a:t>
            </a:r>
            <a:r>
              <a:rPr lang="en-US" b="1" dirty="0">
                <a:solidFill>
                  <a:srgbClr val="3C9F31"/>
                </a:solidFill>
              </a:rPr>
              <a:t>%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40D662-DF95-47AD-D387-D60CB0C7D489}"/>
              </a:ext>
            </a:extLst>
          </p:cNvPr>
          <p:cNvSpPr/>
          <p:nvPr/>
        </p:nvSpPr>
        <p:spPr>
          <a:xfrm>
            <a:off x="4338995" y="1696155"/>
            <a:ext cx="2505456" cy="1302422"/>
          </a:xfrm>
          <a:prstGeom prst="roundRect">
            <a:avLst>
              <a:gd name="adj" fmla="val 7008"/>
            </a:avLst>
          </a:prstGeom>
          <a:solidFill>
            <a:srgbClr val="EDF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D35BE17-30CD-CC6A-4F8F-D6C76BA3EAE3}"/>
              </a:ext>
            </a:extLst>
          </p:cNvPr>
          <p:cNvSpPr/>
          <p:nvPr/>
        </p:nvSpPr>
        <p:spPr>
          <a:xfrm>
            <a:off x="4355312" y="1744508"/>
            <a:ext cx="1822289" cy="916663"/>
          </a:xfrm>
          <a:prstGeom prst="roundRect">
            <a:avLst>
              <a:gd name="adj" fmla="val 70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E95000"/>
                </a:solidFill>
              </a:rPr>
              <a:t>28</a:t>
            </a:r>
            <a:r>
              <a:rPr lang="en-US" b="1" dirty="0">
                <a:solidFill>
                  <a:srgbClr val="E95000"/>
                </a:solidFill>
              </a:rPr>
              <a:t>%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BB64E5D-9200-B6CF-9DE0-15E49E5AF81C}"/>
              </a:ext>
            </a:extLst>
          </p:cNvPr>
          <p:cNvSpPr/>
          <p:nvPr/>
        </p:nvSpPr>
        <p:spPr>
          <a:xfrm>
            <a:off x="6877172" y="1703816"/>
            <a:ext cx="2505456" cy="1302422"/>
          </a:xfrm>
          <a:prstGeom prst="roundRect">
            <a:avLst>
              <a:gd name="adj" fmla="val 7008"/>
            </a:avLst>
          </a:prstGeom>
          <a:solidFill>
            <a:srgbClr val="E95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AEE5AFF-AB4B-A57F-3D3E-89FAFD2443A5}"/>
              </a:ext>
            </a:extLst>
          </p:cNvPr>
          <p:cNvSpPr/>
          <p:nvPr/>
        </p:nvSpPr>
        <p:spPr>
          <a:xfrm>
            <a:off x="6878779" y="1744508"/>
            <a:ext cx="1822289" cy="916663"/>
          </a:xfrm>
          <a:prstGeom prst="roundRect">
            <a:avLst>
              <a:gd name="adj" fmla="val 70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3C9F31"/>
                </a:solidFill>
              </a:rPr>
              <a:t>25</a:t>
            </a:r>
            <a:r>
              <a:rPr lang="en-US" b="1" dirty="0">
                <a:solidFill>
                  <a:srgbClr val="3C9F31"/>
                </a:solidFill>
              </a:rPr>
              <a:t>%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5564E3C-5EFB-B4B5-7923-117E205AEB1B}"/>
              </a:ext>
            </a:extLst>
          </p:cNvPr>
          <p:cNvSpPr/>
          <p:nvPr/>
        </p:nvSpPr>
        <p:spPr>
          <a:xfrm>
            <a:off x="9415350" y="1696155"/>
            <a:ext cx="2505456" cy="1302422"/>
          </a:xfrm>
          <a:prstGeom prst="roundRect">
            <a:avLst>
              <a:gd name="adj" fmla="val 7008"/>
            </a:avLst>
          </a:prstGeom>
          <a:solidFill>
            <a:srgbClr val="3C9F31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77D149F-D079-1C63-CE3B-6DBD15C7D4F9}"/>
              </a:ext>
            </a:extLst>
          </p:cNvPr>
          <p:cNvSpPr/>
          <p:nvPr/>
        </p:nvSpPr>
        <p:spPr>
          <a:xfrm>
            <a:off x="9431122" y="1718903"/>
            <a:ext cx="1822289" cy="916663"/>
          </a:xfrm>
          <a:prstGeom prst="roundRect">
            <a:avLst>
              <a:gd name="adj" fmla="val 700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E95000"/>
                </a:solidFill>
              </a:rPr>
              <a:t>15</a:t>
            </a:r>
            <a:r>
              <a:rPr lang="en-US" b="1" dirty="0">
                <a:solidFill>
                  <a:srgbClr val="E95000"/>
                </a:solidFill>
              </a:rPr>
              <a:t>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D4F339-4AF3-1125-7F8E-DEE849FA569B}"/>
              </a:ext>
            </a:extLst>
          </p:cNvPr>
          <p:cNvSpPr txBox="1"/>
          <p:nvPr/>
        </p:nvSpPr>
        <p:spPr>
          <a:xfrm>
            <a:off x="1847978" y="2690799"/>
            <a:ext cx="2369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3C9F31"/>
                </a:solidFill>
              </a:rPr>
              <a:t>Premium Connoisseurs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8814CF-B592-4A2D-5F2C-8630858B587D}"/>
              </a:ext>
            </a:extLst>
          </p:cNvPr>
          <p:cNvSpPr txBox="1"/>
          <p:nvPr/>
        </p:nvSpPr>
        <p:spPr>
          <a:xfrm>
            <a:off x="4318680" y="2690799"/>
            <a:ext cx="2413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E95000"/>
                </a:solidFill>
              </a:rPr>
              <a:t>Social Butterflies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7EF96A-8209-F98E-36FF-577D42CCCAA7}"/>
              </a:ext>
            </a:extLst>
          </p:cNvPr>
          <p:cNvSpPr txBox="1"/>
          <p:nvPr/>
        </p:nvSpPr>
        <p:spPr>
          <a:xfrm>
            <a:off x="6865308" y="2690799"/>
            <a:ext cx="24167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3C9F31"/>
                </a:solidFill>
              </a:rPr>
              <a:t>Convenience Seekers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525FB4-6A0B-3FC2-F6E1-B272BB42E18E}"/>
              </a:ext>
            </a:extLst>
          </p:cNvPr>
          <p:cNvSpPr txBox="1"/>
          <p:nvPr/>
        </p:nvSpPr>
        <p:spPr>
          <a:xfrm>
            <a:off x="9415349" y="2690799"/>
            <a:ext cx="24048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E95000"/>
                </a:solidFill>
              </a:rPr>
              <a:t> Value Optimizers</a:t>
            </a:r>
          </a:p>
        </p:txBody>
      </p:sp>
      <p:sp>
        <p:nvSpPr>
          <p:cNvPr id="99" name="Freeform 2">
            <a:extLst>
              <a:ext uri="{FF2B5EF4-FFF2-40B4-BE49-F238E27FC236}">
                <a16:creationId xmlns:a16="http://schemas.microsoft.com/office/drawing/2014/main" id="{AED2C8DB-688D-2B77-0137-8EBC1192B897}"/>
              </a:ext>
            </a:extLst>
          </p:cNvPr>
          <p:cNvSpPr/>
          <p:nvPr/>
        </p:nvSpPr>
        <p:spPr>
          <a:xfrm>
            <a:off x="2514875" y="1438382"/>
            <a:ext cx="1765434" cy="1167393"/>
          </a:xfrm>
          <a:custGeom>
            <a:avLst/>
            <a:gdLst/>
            <a:ahLst/>
            <a:cxnLst/>
            <a:rect l="l" t="t" r="r" b="b"/>
            <a:pathLst>
              <a:path w="5186894" h="3429834">
                <a:moveTo>
                  <a:pt x="0" y="0"/>
                </a:moveTo>
                <a:lnTo>
                  <a:pt x="5186894" y="0"/>
                </a:lnTo>
                <a:lnTo>
                  <a:pt x="5186894" y="3429833"/>
                </a:lnTo>
                <a:lnTo>
                  <a:pt x="0" y="34298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0" name="Freeform 4">
            <a:extLst>
              <a:ext uri="{FF2B5EF4-FFF2-40B4-BE49-F238E27FC236}">
                <a16:creationId xmlns:a16="http://schemas.microsoft.com/office/drawing/2014/main" id="{1E366A7B-92AE-CC36-5067-54E9912BE27F}"/>
              </a:ext>
            </a:extLst>
          </p:cNvPr>
          <p:cNvSpPr/>
          <p:nvPr/>
        </p:nvSpPr>
        <p:spPr>
          <a:xfrm>
            <a:off x="5469558" y="1445056"/>
            <a:ext cx="1100078" cy="1216115"/>
          </a:xfrm>
          <a:custGeom>
            <a:avLst/>
            <a:gdLst/>
            <a:ahLst/>
            <a:cxnLst/>
            <a:rect l="l" t="t" r="r" b="b"/>
            <a:pathLst>
              <a:path w="3722180" h="4114800">
                <a:moveTo>
                  <a:pt x="0" y="0"/>
                </a:moveTo>
                <a:lnTo>
                  <a:pt x="3722180" y="0"/>
                </a:lnTo>
                <a:lnTo>
                  <a:pt x="3722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1" name="Freeform 10">
            <a:extLst>
              <a:ext uri="{FF2B5EF4-FFF2-40B4-BE49-F238E27FC236}">
                <a16:creationId xmlns:a16="http://schemas.microsoft.com/office/drawing/2014/main" id="{032D15DA-68D4-8654-6A86-FA0C60D4E9C1}"/>
              </a:ext>
            </a:extLst>
          </p:cNvPr>
          <p:cNvSpPr/>
          <p:nvPr/>
        </p:nvSpPr>
        <p:spPr>
          <a:xfrm>
            <a:off x="7916355" y="1355126"/>
            <a:ext cx="1244495" cy="1331658"/>
          </a:xfrm>
          <a:custGeom>
            <a:avLst/>
            <a:gdLst/>
            <a:ahLst/>
            <a:cxnLst/>
            <a:rect l="l" t="t" r="r" b="b"/>
            <a:pathLst>
              <a:path w="3540593" h="3788572">
                <a:moveTo>
                  <a:pt x="0" y="0"/>
                </a:moveTo>
                <a:lnTo>
                  <a:pt x="3540593" y="0"/>
                </a:lnTo>
                <a:lnTo>
                  <a:pt x="3540593" y="3788572"/>
                </a:lnTo>
                <a:lnTo>
                  <a:pt x="0" y="37885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2" name="Freeform 7">
            <a:extLst>
              <a:ext uri="{FF2B5EF4-FFF2-40B4-BE49-F238E27FC236}">
                <a16:creationId xmlns:a16="http://schemas.microsoft.com/office/drawing/2014/main" id="{402C589F-84AC-3996-6CBA-7829367288EE}"/>
              </a:ext>
            </a:extLst>
          </p:cNvPr>
          <p:cNvSpPr/>
          <p:nvPr/>
        </p:nvSpPr>
        <p:spPr>
          <a:xfrm>
            <a:off x="10694498" y="1467310"/>
            <a:ext cx="1183269" cy="1221439"/>
          </a:xfrm>
          <a:custGeom>
            <a:avLst/>
            <a:gdLst/>
            <a:ahLst/>
            <a:cxnLst/>
            <a:rect l="l" t="t" r="r" b="b"/>
            <a:pathLst>
              <a:path w="4172224" h="4306812">
                <a:moveTo>
                  <a:pt x="0" y="0"/>
                </a:moveTo>
                <a:lnTo>
                  <a:pt x="4172224" y="0"/>
                </a:lnTo>
                <a:lnTo>
                  <a:pt x="4172224" y="4306811"/>
                </a:lnTo>
                <a:lnTo>
                  <a:pt x="0" y="4306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" name="Freeform 8">
            <a:extLst>
              <a:ext uri="{FF2B5EF4-FFF2-40B4-BE49-F238E27FC236}">
                <a16:creationId xmlns:a16="http://schemas.microsoft.com/office/drawing/2014/main" id="{B7A96665-FC36-0721-A174-02A7BAA159CC}"/>
              </a:ext>
            </a:extLst>
          </p:cNvPr>
          <p:cNvSpPr/>
          <p:nvPr/>
        </p:nvSpPr>
        <p:spPr>
          <a:xfrm>
            <a:off x="10232754" y="1490870"/>
            <a:ext cx="510555" cy="1166983"/>
          </a:xfrm>
          <a:custGeom>
            <a:avLst/>
            <a:gdLst/>
            <a:ahLst/>
            <a:cxnLst/>
            <a:rect l="l" t="t" r="r" b="b"/>
            <a:pathLst>
              <a:path w="1800225" h="4114800">
                <a:moveTo>
                  <a:pt x="0" y="0"/>
                </a:moveTo>
                <a:lnTo>
                  <a:pt x="1800225" y="0"/>
                </a:lnTo>
                <a:lnTo>
                  <a:pt x="18002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9A7DCFB-FC7C-D6F1-98AA-23383365B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390552"/>
              </p:ext>
            </p:extLst>
          </p:nvPr>
        </p:nvGraphicFramePr>
        <p:xfrm>
          <a:off x="351286" y="3095231"/>
          <a:ext cx="11569522" cy="11673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6190">
                  <a:extLst>
                    <a:ext uri="{9D8B030D-6E8A-4147-A177-3AD203B41FA5}">
                      <a16:colId xmlns:a16="http://schemas.microsoft.com/office/drawing/2014/main" val="257720407"/>
                    </a:ext>
                  </a:extLst>
                </a:gridCol>
                <a:gridCol w="2530833">
                  <a:extLst>
                    <a:ext uri="{9D8B030D-6E8A-4147-A177-3AD203B41FA5}">
                      <a16:colId xmlns:a16="http://schemas.microsoft.com/office/drawing/2014/main" val="921765519"/>
                    </a:ext>
                  </a:extLst>
                </a:gridCol>
                <a:gridCol w="2530833">
                  <a:extLst>
                    <a:ext uri="{9D8B030D-6E8A-4147-A177-3AD203B41FA5}">
                      <a16:colId xmlns:a16="http://schemas.microsoft.com/office/drawing/2014/main" val="3178907922"/>
                    </a:ext>
                  </a:extLst>
                </a:gridCol>
                <a:gridCol w="2530833">
                  <a:extLst>
                    <a:ext uri="{9D8B030D-6E8A-4147-A177-3AD203B41FA5}">
                      <a16:colId xmlns:a16="http://schemas.microsoft.com/office/drawing/2014/main" val="3306590723"/>
                    </a:ext>
                  </a:extLst>
                </a:gridCol>
                <a:gridCol w="2530833">
                  <a:extLst>
                    <a:ext uri="{9D8B030D-6E8A-4147-A177-3AD203B41FA5}">
                      <a16:colId xmlns:a16="http://schemas.microsoft.com/office/drawing/2014/main" val="628843999"/>
                    </a:ext>
                  </a:extLst>
                </a:gridCol>
              </a:tblGrid>
              <a:tr h="636052"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1" dirty="0">
                          <a:solidFill>
                            <a:srgbClr val="535353"/>
                          </a:solidFill>
                        </a:rPr>
                        <a:t>Distribution 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1" dirty="0">
                          <a:solidFill>
                            <a:srgbClr val="535353"/>
                          </a:solidFill>
                        </a:rPr>
                        <a:t>by city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1" dirty="0">
                        <a:solidFill>
                          <a:srgbClr val="535353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1" dirty="0">
                        <a:solidFill>
                          <a:srgbClr val="535353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1" dirty="0">
                        <a:solidFill>
                          <a:srgbClr val="535353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1" dirty="0">
                        <a:solidFill>
                          <a:srgbClr val="535353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179867"/>
                  </a:ext>
                </a:extLst>
              </a:tr>
              <a:tr h="531341"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1" dirty="0">
                          <a:solidFill>
                            <a:srgbClr val="E95000"/>
                          </a:solidFill>
                        </a:rPr>
                        <a:t>STRATEGIC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000" b="1" dirty="0">
                          <a:solidFill>
                            <a:srgbClr val="E95000"/>
                          </a:solidFill>
                        </a:rPr>
                        <a:t>RECOMMENDATION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1" dirty="0">
                        <a:solidFill>
                          <a:srgbClr val="E95000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1" dirty="0">
                        <a:solidFill>
                          <a:srgbClr val="E95000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1" dirty="0">
                        <a:solidFill>
                          <a:srgbClr val="E95000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Arial" panose="020B0604020202020204" pitchFamily="34" charset="0"/>
                        <a:buNone/>
                      </a:pPr>
                      <a:endParaRPr lang="en-US" sz="1000" b="1" dirty="0">
                        <a:solidFill>
                          <a:srgbClr val="E95000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0480276"/>
                  </a:ext>
                </a:extLst>
              </a:tr>
            </a:tbl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FCEC06A5-B13B-2DFD-E1C2-1615C2EEE6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5200322"/>
              </p:ext>
            </p:extLst>
          </p:nvPr>
        </p:nvGraphicFramePr>
        <p:xfrm>
          <a:off x="2269049" y="3117823"/>
          <a:ext cx="1559550" cy="555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053CE85A-5419-8D8D-8FF1-AED7647E8E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3093746"/>
              </p:ext>
            </p:extLst>
          </p:nvPr>
        </p:nvGraphicFramePr>
        <p:xfrm>
          <a:off x="9829058" y="3117823"/>
          <a:ext cx="1559550" cy="555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83AF568F-5A2B-A41C-F02E-728B08831C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262895"/>
              </p:ext>
            </p:extLst>
          </p:nvPr>
        </p:nvGraphicFramePr>
        <p:xfrm>
          <a:off x="4789052" y="3117823"/>
          <a:ext cx="1559550" cy="555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FE092146-A4C2-5AC4-084E-D22938198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9317825"/>
              </p:ext>
            </p:extLst>
          </p:nvPr>
        </p:nvGraphicFramePr>
        <p:xfrm>
          <a:off x="7309055" y="3117823"/>
          <a:ext cx="1559550" cy="555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pSp>
        <p:nvGrpSpPr>
          <p:cNvPr id="60" name="Group 59">
            <a:extLst>
              <a:ext uri="{FF2B5EF4-FFF2-40B4-BE49-F238E27FC236}">
                <a16:creationId xmlns:a16="http://schemas.microsoft.com/office/drawing/2014/main" id="{887D6F18-3792-360B-E4F4-9748501D7713}"/>
              </a:ext>
            </a:extLst>
          </p:cNvPr>
          <p:cNvGrpSpPr/>
          <p:nvPr/>
        </p:nvGrpSpPr>
        <p:grpSpPr>
          <a:xfrm>
            <a:off x="1804234" y="3746217"/>
            <a:ext cx="2640959" cy="807847"/>
            <a:chOff x="1804234" y="4284106"/>
            <a:chExt cx="2640959" cy="807847"/>
          </a:xfrm>
          <a:solidFill>
            <a:schemeClr val="bg1">
              <a:lumMod val="95000"/>
            </a:schemeClr>
          </a:solidFill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6EDC2FEA-D838-8903-BF10-376EF14B2928}"/>
                </a:ext>
              </a:extLst>
            </p:cNvPr>
            <p:cNvSpPr/>
            <p:nvPr/>
          </p:nvSpPr>
          <p:spPr>
            <a:xfrm>
              <a:off x="1804234" y="4284106"/>
              <a:ext cx="2476076" cy="807847"/>
            </a:xfrm>
            <a:prstGeom prst="roundRect">
              <a:avLst>
                <a:gd name="adj" fmla="val 88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A76698-40D8-4FAF-6726-A6421375DBEE}"/>
                </a:ext>
              </a:extLst>
            </p:cNvPr>
            <p:cNvSpPr txBox="1"/>
            <p:nvPr/>
          </p:nvSpPr>
          <p:spPr>
            <a:xfrm>
              <a:off x="1812118" y="4495224"/>
              <a:ext cx="2633075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900" dirty="0">
                  <a:solidFill>
                    <a:srgbClr val="535353"/>
                  </a:solidFill>
                </a:rPr>
                <a:t>Double down on </a:t>
              </a:r>
              <a:r>
                <a:rPr lang="en-US" sz="900" dirty="0">
                  <a:solidFill>
                    <a:srgbClr val="3C9F31"/>
                  </a:solidFill>
                </a:rPr>
                <a:t>Premium Connoisseurs </a:t>
              </a:r>
              <a:r>
                <a:rPr lang="en-US" sz="900" dirty="0">
                  <a:solidFill>
                    <a:srgbClr val="535353"/>
                  </a:solidFill>
                </a:rPr>
                <a:t>(70% of their base) – expand Reserve stores, premium product innovation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94995E-71A0-A562-0A35-1D3F654A226B}"/>
                </a:ext>
              </a:extLst>
            </p:cNvPr>
            <p:cNvSpPr txBox="1"/>
            <p:nvPr/>
          </p:nvSpPr>
          <p:spPr>
            <a:xfrm>
              <a:off x="1812118" y="4284106"/>
              <a:ext cx="142348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535353"/>
                  </a:solidFill>
                </a:rPr>
                <a:t>Starbucks</a:t>
              </a:r>
              <a:endParaRPr lang="en-US" sz="1000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B5760E1-26E6-886B-328A-175910AB8E6C}"/>
              </a:ext>
            </a:extLst>
          </p:cNvPr>
          <p:cNvGrpSpPr/>
          <p:nvPr/>
        </p:nvGrpSpPr>
        <p:grpSpPr>
          <a:xfrm>
            <a:off x="4342959" y="3746217"/>
            <a:ext cx="2651998" cy="825213"/>
            <a:chOff x="4342959" y="4284106"/>
            <a:chExt cx="2651998" cy="825213"/>
          </a:xfrm>
          <a:solidFill>
            <a:schemeClr val="bg1">
              <a:lumMod val="95000"/>
            </a:schemeClr>
          </a:solidFill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002E0E9-026C-8DCC-E222-F81D28FFFAD6}"/>
                </a:ext>
              </a:extLst>
            </p:cNvPr>
            <p:cNvSpPr/>
            <p:nvPr/>
          </p:nvSpPr>
          <p:spPr>
            <a:xfrm>
              <a:off x="4342959" y="4301472"/>
              <a:ext cx="2476076" cy="807847"/>
            </a:xfrm>
            <a:prstGeom prst="roundRect">
              <a:avLst>
                <a:gd name="adj" fmla="val 668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B422F9C-3FD0-C294-3604-0355B6A2BCAC}"/>
                </a:ext>
              </a:extLst>
            </p:cNvPr>
            <p:cNvSpPr txBox="1"/>
            <p:nvPr/>
          </p:nvSpPr>
          <p:spPr>
            <a:xfrm>
              <a:off x="4361882" y="4495224"/>
              <a:ext cx="2633075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900" dirty="0">
                  <a:solidFill>
                    <a:srgbClr val="535353"/>
                  </a:solidFill>
                </a:rPr>
                <a:t>Own Social Butterflies (65% of base) – invest in experiential design, influencer partnerships, limited-edition drinks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D8DDD1F-32A2-6703-9558-BB304722B0CE}"/>
                </a:ext>
              </a:extLst>
            </p:cNvPr>
            <p:cNvSpPr txBox="1"/>
            <p:nvPr/>
          </p:nvSpPr>
          <p:spPr>
            <a:xfrm>
              <a:off x="4361882" y="4284106"/>
              <a:ext cx="142348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 err="1">
                  <a:solidFill>
                    <a:srgbClr val="535353"/>
                  </a:solidFill>
                </a:rPr>
                <a:t>Katinat</a:t>
              </a:r>
              <a:endParaRPr lang="en-US" sz="1000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FE106B-DE2F-EF6C-9FCA-3ED9013A1A5B}"/>
              </a:ext>
            </a:extLst>
          </p:cNvPr>
          <p:cNvGrpSpPr/>
          <p:nvPr/>
        </p:nvGrpSpPr>
        <p:grpSpPr>
          <a:xfrm>
            <a:off x="6878778" y="3746217"/>
            <a:ext cx="5042027" cy="825213"/>
            <a:chOff x="6878778" y="4284106"/>
            <a:chExt cx="5042027" cy="825213"/>
          </a:xfrm>
          <a:solidFill>
            <a:schemeClr val="bg1">
              <a:lumMod val="95000"/>
            </a:schemeClr>
          </a:solidFill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004FA30-B35B-E024-1C75-09B31153D988}"/>
                </a:ext>
              </a:extLst>
            </p:cNvPr>
            <p:cNvSpPr/>
            <p:nvPr/>
          </p:nvSpPr>
          <p:spPr>
            <a:xfrm>
              <a:off x="6878778" y="4301472"/>
              <a:ext cx="5042027" cy="807847"/>
            </a:xfrm>
            <a:prstGeom prst="roundRect">
              <a:avLst>
                <a:gd name="adj" fmla="val 88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CE2FE19-ED1D-7857-FDA7-4339CE1E601F}"/>
                </a:ext>
              </a:extLst>
            </p:cNvPr>
            <p:cNvSpPr txBox="1"/>
            <p:nvPr/>
          </p:nvSpPr>
          <p:spPr>
            <a:xfrm>
              <a:off x="6921175" y="4495224"/>
              <a:ext cx="4956592" cy="3693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900" dirty="0">
                  <a:solidFill>
                    <a:srgbClr val="535353"/>
                  </a:solidFill>
                </a:rPr>
                <a:t>Serve Convenience Seekers + Value Optimizers with strong delivery and combo meal programs.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0D2E912-0A27-D16D-2BBB-7F3D71465D6F}"/>
                </a:ext>
              </a:extLst>
            </p:cNvPr>
            <p:cNvSpPr txBox="1"/>
            <p:nvPr/>
          </p:nvSpPr>
          <p:spPr>
            <a:xfrm>
              <a:off x="6921175" y="4284106"/>
              <a:ext cx="142348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535353"/>
                  </a:solidFill>
                </a:rPr>
                <a:t>Phúc Long</a:t>
              </a:r>
              <a:endParaRPr lang="en-US" sz="1000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C596CF8-ACD3-80BC-AA45-BD45C0210DE3}"/>
              </a:ext>
            </a:extLst>
          </p:cNvPr>
          <p:cNvGrpSpPr/>
          <p:nvPr/>
        </p:nvGrpSpPr>
        <p:grpSpPr>
          <a:xfrm>
            <a:off x="1794728" y="4605105"/>
            <a:ext cx="10126080" cy="463276"/>
            <a:chOff x="1794728" y="5178854"/>
            <a:chExt cx="10126080" cy="463276"/>
          </a:xfrm>
          <a:solidFill>
            <a:schemeClr val="bg1">
              <a:lumMod val="95000"/>
            </a:schemeClr>
          </a:solidFill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E704151D-069A-6444-CDF3-4A6DB45DDA92}"/>
                </a:ext>
              </a:extLst>
            </p:cNvPr>
            <p:cNvSpPr/>
            <p:nvPr/>
          </p:nvSpPr>
          <p:spPr>
            <a:xfrm>
              <a:off x="1794728" y="5189812"/>
              <a:ext cx="10126080" cy="45231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CA23244-9B30-6373-A82C-FE081168AB9B}"/>
                </a:ext>
              </a:extLst>
            </p:cNvPr>
            <p:cNvSpPr txBox="1"/>
            <p:nvPr/>
          </p:nvSpPr>
          <p:spPr>
            <a:xfrm>
              <a:off x="1812118" y="5401688"/>
              <a:ext cx="8584614" cy="2308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900" dirty="0">
                  <a:solidFill>
                    <a:srgbClr val="535353"/>
                  </a:solidFill>
                </a:rPr>
                <a:t>Multi-segment appeal is strength – maintain breadth while segmenting offers by location (premium HCMC vs. value Da Nang)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9427BDC-56D9-558D-EF6E-3C9B7BA84BB6}"/>
                </a:ext>
              </a:extLst>
            </p:cNvPr>
            <p:cNvSpPr txBox="1"/>
            <p:nvPr/>
          </p:nvSpPr>
          <p:spPr>
            <a:xfrm>
              <a:off x="1825577" y="5178854"/>
              <a:ext cx="142348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535353"/>
                  </a:solidFill>
                </a:rPr>
                <a:t>Highlands</a:t>
              </a:r>
              <a:endParaRPr lang="en-US" sz="1000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756A0A4-A271-8BC1-8151-E4A226C9ED27}"/>
              </a:ext>
            </a:extLst>
          </p:cNvPr>
          <p:cNvGrpSpPr/>
          <p:nvPr/>
        </p:nvGrpSpPr>
        <p:grpSpPr>
          <a:xfrm>
            <a:off x="1794728" y="5116320"/>
            <a:ext cx="10126080" cy="452318"/>
            <a:chOff x="1794728" y="5725929"/>
            <a:chExt cx="10126080" cy="452318"/>
          </a:xfrm>
          <a:solidFill>
            <a:schemeClr val="bg1">
              <a:lumMod val="95000"/>
            </a:schemeClr>
          </a:solidFill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C5E23C4A-29D8-87F2-B26A-12BB0DD940C0}"/>
                </a:ext>
              </a:extLst>
            </p:cNvPr>
            <p:cNvSpPr/>
            <p:nvPr/>
          </p:nvSpPr>
          <p:spPr>
            <a:xfrm>
              <a:off x="1794728" y="5725929"/>
              <a:ext cx="10126080" cy="45231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49964B1-2F9C-5423-842F-7C8BB73ADCCD}"/>
                </a:ext>
              </a:extLst>
            </p:cNvPr>
            <p:cNvSpPr txBox="1"/>
            <p:nvPr/>
          </p:nvSpPr>
          <p:spPr>
            <a:xfrm>
              <a:off x="1804233" y="5926320"/>
              <a:ext cx="8584614" cy="23083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900" dirty="0">
                  <a:solidFill>
                    <a:srgbClr val="535353"/>
                  </a:solidFill>
                </a:rPr>
                <a:t>Rebuild positioning – currently spread too thin across segments post-restructuring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CD3CDC6-D735-4035-3082-E9740713B756}"/>
                </a:ext>
              </a:extLst>
            </p:cNvPr>
            <p:cNvSpPr txBox="1"/>
            <p:nvPr/>
          </p:nvSpPr>
          <p:spPr>
            <a:xfrm>
              <a:off x="1817692" y="5739346"/>
              <a:ext cx="1423489" cy="2462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rgbClr val="535353"/>
                  </a:solidFill>
                </a:rPr>
                <a:t>The Coffee House</a:t>
              </a:r>
              <a:endParaRPr lang="en-US" sz="1000" dirty="0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4DD7D8F4-B846-EA30-82CC-CCE9EEDEF456}"/>
              </a:ext>
            </a:extLst>
          </p:cNvPr>
          <p:cNvSpPr txBox="1"/>
          <p:nvPr/>
        </p:nvSpPr>
        <p:spPr>
          <a:xfrm>
            <a:off x="2514875" y="5662979"/>
            <a:ext cx="94059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100" b="0" i="1" dirty="0">
                <a:solidFill>
                  <a:srgbClr val="535353"/>
                </a:solidFill>
                <a:effectLst/>
                <a:latin typeface="+mj-lt"/>
              </a:rPr>
              <a:t>"I follow The Coffee House on their app because they have the best promotions. I'll time my visits around their happy hour deals or when I have enough points for a free drink.“</a:t>
            </a:r>
          </a:p>
          <a:p>
            <a:pPr algn="r">
              <a:buNone/>
            </a:pPr>
            <a:r>
              <a:rPr lang="en-US" sz="1100" b="1" i="1" dirty="0">
                <a:solidFill>
                  <a:srgbClr val="535353"/>
                </a:solidFill>
                <a:effectLst/>
                <a:latin typeface="+mj-lt"/>
              </a:rPr>
              <a:t>— Male, 23, Hanoi student (Value Optimizer)</a:t>
            </a:r>
            <a:br>
              <a:rPr lang="en-US" sz="1100" b="0" i="0" dirty="0">
                <a:solidFill>
                  <a:srgbClr val="535353"/>
                </a:solidFill>
                <a:effectLst/>
                <a:latin typeface="+mj-lt"/>
              </a:rPr>
            </a:br>
            <a:endParaRPr lang="en-US" sz="1100" dirty="0">
              <a:solidFill>
                <a:srgbClr val="535353"/>
              </a:solidFill>
              <a:latin typeface="+mj-lt"/>
            </a:endParaRPr>
          </a:p>
        </p:txBody>
      </p:sp>
      <p:sp>
        <p:nvSpPr>
          <p:cNvPr id="71" name="Freeform 13">
            <a:extLst>
              <a:ext uri="{FF2B5EF4-FFF2-40B4-BE49-F238E27FC236}">
                <a16:creationId xmlns:a16="http://schemas.microsoft.com/office/drawing/2014/main" id="{8E1C8D7B-8219-D9AF-F12B-54CDB9F3E892}"/>
              </a:ext>
            </a:extLst>
          </p:cNvPr>
          <p:cNvSpPr>
            <a:spLocks noEditPoints="1"/>
          </p:cNvSpPr>
          <p:nvPr>
            <p:custDataLst>
              <p:tags r:id="rId1"/>
            </p:custDataLst>
          </p:nvPr>
        </p:nvSpPr>
        <p:spPr bwMode="gray">
          <a:xfrm>
            <a:off x="1787943" y="5682022"/>
            <a:ext cx="481107" cy="406519"/>
          </a:xfrm>
          <a:custGeom>
            <a:avLst/>
            <a:gdLst>
              <a:gd name="T0" fmla="*/ 108 w 3489"/>
              <a:gd name="T1" fmla="*/ 1405 h 3227"/>
              <a:gd name="T2" fmla="*/ 108 w 3489"/>
              <a:gd name="T3" fmla="*/ 0 h 3227"/>
              <a:gd name="T4" fmla="*/ 1405 w 3489"/>
              <a:gd name="T5" fmla="*/ 0 h 3227"/>
              <a:gd name="T6" fmla="*/ 1405 w 3489"/>
              <a:gd name="T7" fmla="*/ 1110 h 3227"/>
              <a:gd name="T8" fmla="*/ 1197 w 3489"/>
              <a:gd name="T9" fmla="*/ 2407 h 3227"/>
              <a:gd name="T10" fmla="*/ 296 w 3489"/>
              <a:gd name="T11" fmla="*/ 3227 h 3227"/>
              <a:gd name="T12" fmla="*/ 0 w 3489"/>
              <a:gd name="T13" fmla="*/ 2750 h 3227"/>
              <a:gd name="T14" fmla="*/ 541 w 3489"/>
              <a:gd name="T15" fmla="*/ 2283 h 3227"/>
              <a:gd name="T16" fmla="*/ 739 w 3489"/>
              <a:gd name="T17" fmla="*/ 1405 h 3227"/>
              <a:gd name="T18" fmla="*/ 108 w 3489"/>
              <a:gd name="T19" fmla="*/ 1405 h 3227"/>
              <a:gd name="T20" fmla="*/ 2192 w 3489"/>
              <a:gd name="T21" fmla="*/ 1405 h 3227"/>
              <a:gd name="T22" fmla="*/ 2192 w 3489"/>
              <a:gd name="T23" fmla="*/ 0 h 3227"/>
              <a:gd name="T24" fmla="*/ 3489 w 3489"/>
              <a:gd name="T25" fmla="*/ 0 h 3227"/>
              <a:gd name="T26" fmla="*/ 3489 w 3489"/>
              <a:gd name="T27" fmla="*/ 1110 h 3227"/>
              <a:gd name="T28" fmla="*/ 3281 w 3489"/>
              <a:gd name="T29" fmla="*/ 2407 h 3227"/>
              <a:gd name="T30" fmla="*/ 2380 w 3489"/>
              <a:gd name="T31" fmla="*/ 3227 h 3227"/>
              <a:gd name="T32" fmla="*/ 2084 w 3489"/>
              <a:gd name="T33" fmla="*/ 2750 h 3227"/>
              <a:gd name="T34" fmla="*/ 2625 w 3489"/>
              <a:gd name="T35" fmla="*/ 2283 h 3227"/>
              <a:gd name="T36" fmla="*/ 2823 w 3489"/>
              <a:gd name="T37" fmla="*/ 1405 h 3227"/>
              <a:gd name="T38" fmla="*/ 2192 w 3489"/>
              <a:gd name="T39" fmla="*/ 1405 h 3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489" h="3227">
                <a:moveTo>
                  <a:pt x="108" y="1405"/>
                </a:moveTo>
                <a:lnTo>
                  <a:pt x="108" y="0"/>
                </a:lnTo>
                <a:lnTo>
                  <a:pt x="1405" y="0"/>
                </a:lnTo>
                <a:lnTo>
                  <a:pt x="1405" y="1110"/>
                </a:lnTo>
                <a:cubicBezTo>
                  <a:pt x="1405" y="1710"/>
                  <a:pt x="1336" y="2143"/>
                  <a:pt x="1197" y="2407"/>
                </a:cubicBezTo>
                <a:cubicBezTo>
                  <a:pt x="1004" y="2770"/>
                  <a:pt x="704" y="3043"/>
                  <a:pt x="296" y="3227"/>
                </a:cubicBezTo>
                <a:lnTo>
                  <a:pt x="0" y="2750"/>
                </a:lnTo>
                <a:cubicBezTo>
                  <a:pt x="242" y="2651"/>
                  <a:pt x="422" y="2496"/>
                  <a:pt x="541" y="2283"/>
                </a:cubicBezTo>
                <a:cubicBezTo>
                  <a:pt x="660" y="2070"/>
                  <a:pt x="726" y="1777"/>
                  <a:pt x="739" y="1405"/>
                </a:cubicBezTo>
                <a:lnTo>
                  <a:pt x="108" y="1405"/>
                </a:lnTo>
                <a:close/>
                <a:moveTo>
                  <a:pt x="2192" y="1405"/>
                </a:moveTo>
                <a:lnTo>
                  <a:pt x="2192" y="0"/>
                </a:lnTo>
                <a:lnTo>
                  <a:pt x="3489" y="0"/>
                </a:lnTo>
                <a:lnTo>
                  <a:pt x="3489" y="1110"/>
                </a:lnTo>
                <a:cubicBezTo>
                  <a:pt x="3489" y="1710"/>
                  <a:pt x="3420" y="2143"/>
                  <a:pt x="3281" y="2407"/>
                </a:cubicBezTo>
                <a:cubicBezTo>
                  <a:pt x="3088" y="2770"/>
                  <a:pt x="2788" y="3043"/>
                  <a:pt x="2380" y="3227"/>
                </a:cubicBezTo>
                <a:lnTo>
                  <a:pt x="2084" y="2750"/>
                </a:lnTo>
                <a:cubicBezTo>
                  <a:pt x="2326" y="2651"/>
                  <a:pt x="2506" y="2496"/>
                  <a:pt x="2625" y="2283"/>
                </a:cubicBezTo>
                <a:cubicBezTo>
                  <a:pt x="2744" y="2070"/>
                  <a:pt x="2810" y="1777"/>
                  <a:pt x="2823" y="1405"/>
                </a:cubicBezTo>
                <a:lnTo>
                  <a:pt x="2192" y="140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437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0459A-51EE-83E7-C1D7-6074A1A43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D8B2B8-40E0-AE6E-76C3-9B86EA667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Strategic Implications &amp; Market Outlook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C9C70E-5B96-4935-1BB8-759A021FDCD8}"/>
              </a:ext>
            </a:extLst>
          </p:cNvPr>
          <p:cNvSpPr txBox="1"/>
          <p:nvPr/>
        </p:nvSpPr>
        <p:spPr>
          <a:xfrm>
            <a:off x="576707" y="6494491"/>
            <a:ext cx="9785702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Based on primary research with 1,200 Vietnamese coffee chain users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54E3603-CBC5-FC14-87EB-24EE650B8BE7}"/>
              </a:ext>
            </a:extLst>
          </p:cNvPr>
          <p:cNvSpPr txBox="1">
            <a:spLocks/>
          </p:cNvSpPr>
          <p:nvPr/>
        </p:nvSpPr>
        <p:spPr>
          <a:xfrm>
            <a:off x="653698" y="1430931"/>
            <a:ext cx="3474721" cy="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Market Dynamics 2025-2026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6BADAE-0777-21DA-256B-2890C5193C51}"/>
              </a:ext>
            </a:extLst>
          </p:cNvPr>
          <p:cNvSpPr/>
          <p:nvPr/>
        </p:nvSpPr>
        <p:spPr>
          <a:xfrm>
            <a:off x="738644" y="1877475"/>
            <a:ext cx="3561126" cy="1982077"/>
          </a:xfrm>
          <a:prstGeom prst="roundRect">
            <a:avLst>
              <a:gd name="adj" fmla="val 11048"/>
            </a:avLst>
          </a:prstGeom>
          <a:solidFill>
            <a:srgbClr val="FD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18516-59D3-D5B2-89C9-1838E2EFF2AC}"/>
              </a:ext>
            </a:extLst>
          </p:cNvPr>
          <p:cNvSpPr txBox="1"/>
          <p:nvPr/>
        </p:nvSpPr>
        <p:spPr>
          <a:xfrm>
            <a:off x="761084" y="3173609"/>
            <a:ext cx="35219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Projected market size by 2030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(6.47% CAGR)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Source: Mordor Intelligence, Vietnam Coffee Market Report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B2197-73F5-5BC6-7449-01B4FC06F2EA}"/>
              </a:ext>
            </a:extLst>
          </p:cNvPr>
          <p:cNvSpPr txBox="1"/>
          <p:nvPr/>
        </p:nvSpPr>
        <p:spPr>
          <a:xfrm>
            <a:off x="816316" y="2164820"/>
            <a:ext cx="2345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$710M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EEBE574-1F88-B4B5-A908-451F5A1C6493}"/>
              </a:ext>
            </a:extLst>
          </p:cNvPr>
          <p:cNvSpPr/>
          <p:nvPr/>
        </p:nvSpPr>
        <p:spPr>
          <a:xfrm>
            <a:off x="4357910" y="1877475"/>
            <a:ext cx="3561126" cy="1982077"/>
          </a:xfrm>
          <a:prstGeom prst="roundRect">
            <a:avLst>
              <a:gd name="adj" fmla="val 11048"/>
            </a:avLst>
          </a:prstGeom>
          <a:solidFill>
            <a:srgbClr val="FD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49E77-8117-022F-4281-ADE2622218C3}"/>
              </a:ext>
            </a:extLst>
          </p:cNvPr>
          <p:cNvSpPr txBox="1"/>
          <p:nvPr/>
        </p:nvSpPr>
        <p:spPr>
          <a:xfrm>
            <a:off x="4385961" y="3173609"/>
            <a:ext cx="3296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Total café outlets projected by end-2025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Source: Invest Vietnam, Vietnamese Coffee Cafe Market 2025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E5D575-AC4D-FAC5-BD2B-86EEE77BAE77}"/>
              </a:ext>
            </a:extLst>
          </p:cNvPr>
          <p:cNvSpPr txBox="1"/>
          <p:nvPr/>
        </p:nvSpPr>
        <p:spPr>
          <a:xfrm>
            <a:off x="4435582" y="2164820"/>
            <a:ext cx="2345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25,000+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6C83C6F-95BF-8E41-7B01-231230A9E565}"/>
              </a:ext>
            </a:extLst>
          </p:cNvPr>
          <p:cNvSpPr/>
          <p:nvPr/>
        </p:nvSpPr>
        <p:spPr>
          <a:xfrm>
            <a:off x="7977176" y="1877475"/>
            <a:ext cx="3561126" cy="1982077"/>
          </a:xfrm>
          <a:prstGeom prst="roundRect">
            <a:avLst>
              <a:gd name="adj" fmla="val 11048"/>
            </a:avLst>
          </a:prstGeom>
          <a:solidFill>
            <a:srgbClr val="FD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97EEE1-1465-8A54-8ED0-9F5F9BEE9CC8}"/>
              </a:ext>
            </a:extLst>
          </p:cNvPr>
          <p:cNvSpPr txBox="1"/>
          <p:nvPr/>
        </p:nvSpPr>
        <p:spPr>
          <a:xfrm>
            <a:off x="8005227" y="3173609"/>
            <a:ext cx="3296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Top 5 chains' combined market share (up from 33% in 2021)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Source: </a:t>
            </a:r>
            <a:r>
              <a:rPr kumimoji="0" lang="en-US" sz="800" i="0" u="none" strike="noStrike" kern="120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Vietdata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Coffee Shop Chains Market Report 2023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A726E7-CC36-FACF-5DDF-8521327FE5B0}"/>
              </a:ext>
            </a:extLst>
          </p:cNvPr>
          <p:cNvSpPr txBox="1"/>
          <p:nvPr/>
        </p:nvSpPr>
        <p:spPr>
          <a:xfrm>
            <a:off x="8054848" y="2164820"/>
            <a:ext cx="2345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42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%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AD19672-C969-2687-9841-AB54E094D24B}"/>
              </a:ext>
            </a:extLst>
          </p:cNvPr>
          <p:cNvSpPr txBox="1"/>
          <p:nvPr/>
        </p:nvSpPr>
        <p:spPr>
          <a:xfrm>
            <a:off x="1958410" y="4591511"/>
            <a:ext cx="9579892" cy="1531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D374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"The coffee chain market in Vietnam is maturing. Quality and convenience are expected. What wins now is the total experience – from app to store design to post-visit engagement. Chains that nail this digital-physical integration will dominate the next decade."</a:t>
            </a: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— Expert Interview: Senior F&amp;B Industry Consultant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D13B272-9849-D74B-3122-17118A2DDEAD}"/>
              </a:ext>
            </a:extLst>
          </p:cNvPr>
          <p:cNvCxnSpPr>
            <a:cxnSpLocks/>
          </p:cNvCxnSpPr>
          <p:nvPr/>
        </p:nvCxnSpPr>
        <p:spPr>
          <a:xfrm>
            <a:off x="738644" y="4202997"/>
            <a:ext cx="4462864" cy="0"/>
          </a:xfrm>
          <a:prstGeom prst="line">
            <a:avLst/>
          </a:prstGeom>
          <a:ln w="34925">
            <a:solidFill>
              <a:srgbClr val="E9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 13">
            <a:extLst>
              <a:ext uri="{FF2B5EF4-FFF2-40B4-BE49-F238E27FC236}">
                <a16:creationId xmlns:a16="http://schemas.microsoft.com/office/drawing/2014/main" id="{3064E7BD-8B8A-9ABB-87D4-DC158D0667A2}"/>
              </a:ext>
            </a:extLst>
          </p:cNvPr>
          <p:cNvSpPr>
            <a:spLocks noEditPoints="1"/>
          </p:cNvSpPr>
          <p:nvPr>
            <p:custDataLst>
              <p:tags r:id="rId1"/>
            </p:custDataLst>
          </p:nvPr>
        </p:nvSpPr>
        <p:spPr bwMode="gray">
          <a:xfrm>
            <a:off x="738644" y="4410500"/>
            <a:ext cx="962212" cy="813037"/>
          </a:xfrm>
          <a:custGeom>
            <a:avLst/>
            <a:gdLst>
              <a:gd name="T0" fmla="*/ 108 w 3489"/>
              <a:gd name="T1" fmla="*/ 1405 h 3227"/>
              <a:gd name="T2" fmla="*/ 108 w 3489"/>
              <a:gd name="T3" fmla="*/ 0 h 3227"/>
              <a:gd name="T4" fmla="*/ 1405 w 3489"/>
              <a:gd name="T5" fmla="*/ 0 h 3227"/>
              <a:gd name="T6" fmla="*/ 1405 w 3489"/>
              <a:gd name="T7" fmla="*/ 1110 h 3227"/>
              <a:gd name="T8" fmla="*/ 1197 w 3489"/>
              <a:gd name="T9" fmla="*/ 2407 h 3227"/>
              <a:gd name="T10" fmla="*/ 296 w 3489"/>
              <a:gd name="T11" fmla="*/ 3227 h 3227"/>
              <a:gd name="T12" fmla="*/ 0 w 3489"/>
              <a:gd name="T13" fmla="*/ 2750 h 3227"/>
              <a:gd name="T14" fmla="*/ 541 w 3489"/>
              <a:gd name="T15" fmla="*/ 2283 h 3227"/>
              <a:gd name="T16" fmla="*/ 739 w 3489"/>
              <a:gd name="T17" fmla="*/ 1405 h 3227"/>
              <a:gd name="T18" fmla="*/ 108 w 3489"/>
              <a:gd name="T19" fmla="*/ 1405 h 3227"/>
              <a:gd name="T20" fmla="*/ 2192 w 3489"/>
              <a:gd name="T21" fmla="*/ 1405 h 3227"/>
              <a:gd name="T22" fmla="*/ 2192 w 3489"/>
              <a:gd name="T23" fmla="*/ 0 h 3227"/>
              <a:gd name="T24" fmla="*/ 3489 w 3489"/>
              <a:gd name="T25" fmla="*/ 0 h 3227"/>
              <a:gd name="T26" fmla="*/ 3489 w 3489"/>
              <a:gd name="T27" fmla="*/ 1110 h 3227"/>
              <a:gd name="T28" fmla="*/ 3281 w 3489"/>
              <a:gd name="T29" fmla="*/ 2407 h 3227"/>
              <a:gd name="T30" fmla="*/ 2380 w 3489"/>
              <a:gd name="T31" fmla="*/ 3227 h 3227"/>
              <a:gd name="T32" fmla="*/ 2084 w 3489"/>
              <a:gd name="T33" fmla="*/ 2750 h 3227"/>
              <a:gd name="T34" fmla="*/ 2625 w 3489"/>
              <a:gd name="T35" fmla="*/ 2283 h 3227"/>
              <a:gd name="T36" fmla="*/ 2823 w 3489"/>
              <a:gd name="T37" fmla="*/ 1405 h 3227"/>
              <a:gd name="T38" fmla="*/ 2192 w 3489"/>
              <a:gd name="T39" fmla="*/ 1405 h 3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489" h="3227">
                <a:moveTo>
                  <a:pt x="108" y="1405"/>
                </a:moveTo>
                <a:lnTo>
                  <a:pt x="108" y="0"/>
                </a:lnTo>
                <a:lnTo>
                  <a:pt x="1405" y="0"/>
                </a:lnTo>
                <a:lnTo>
                  <a:pt x="1405" y="1110"/>
                </a:lnTo>
                <a:cubicBezTo>
                  <a:pt x="1405" y="1710"/>
                  <a:pt x="1336" y="2143"/>
                  <a:pt x="1197" y="2407"/>
                </a:cubicBezTo>
                <a:cubicBezTo>
                  <a:pt x="1004" y="2770"/>
                  <a:pt x="704" y="3043"/>
                  <a:pt x="296" y="3227"/>
                </a:cubicBezTo>
                <a:lnTo>
                  <a:pt x="0" y="2750"/>
                </a:lnTo>
                <a:cubicBezTo>
                  <a:pt x="242" y="2651"/>
                  <a:pt x="422" y="2496"/>
                  <a:pt x="541" y="2283"/>
                </a:cubicBezTo>
                <a:cubicBezTo>
                  <a:pt x="660" y="2070"/>
                  <a:pt x="726" y="1777"/>
                  <a:pt x="739" y="1405"/>
                </a:cubicBezTo>
                <a:lnTo>
                  <a:pt x="108" y="1405"/>
                </a:lnTo>
                <a:close/>
                <a:moveTo>
                  <a:pt x="2192" y="1405"/>
                </a:moveTo>
                <a:lnTo>
                  <a:pt x="2192" y="0"/>
                </a:lnTo>
                <a:lnTo>
                  <a:pt x="3489" y="0"/>
                </a:lnTo>
                <a:lnTo>
                  <a:pt x="3489" y="1110"/>
                </a:lnTo>
                <a:cubicBezTo>
                  <a:pt x="3489" y="1710"/>
                  <a:pt x="3420" y="2143"/>
                  <a:pt x="3281" y="2407"/>
                </a:cubicBezTo>
                <a:cubicBezTo>
                  <a:pt x="3088" y="2770"/>
                  <a:pt x="2788" y="3043"/>
                  <a:pt x="2380" y="3227"/>
                </a:cubicBezTo>
                <a:lnTo>
                  <a:pt x="2084" y="2750"/>
                </a:lnTo>
                <a:cubicBezTo>
                  <a:pt x="2326" y="2651"/>
                  <a:pt x="2506" y="2496"/>
                  <a:pt x="2625" y="2283"/>
                </a:cubicBezTo>
                <a:cubicBezTo>
                  <a:pt x="2744" y="2070"/>
                  <a:pt x="2810" y="1777"/>
                  <a:pt x="2823" y="1405"/>
                </a:cubicBezTo>
                <a:lnTo>
                  <a:pt x="2192" y="1405"/>
                </a:lnTo>
                <a:close/>
              </a:path>
            </a:pathLst>
          </a:custGeom>
          <a:gradFill>
            <a:gsLst>
              <a:gs pos="0">
                <a:srgbClr val="E95000"/>
              </a:gs>
              <a:gs pos="81000">
                <a:srgbClr val="3F9C31"/>
              </a:gs>
            </a:gsLst>
            <a:lin ang="3000000" scaled="0"/>
          </a:gra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151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9A207-2F22-4459-1CD5-6663CA69D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B543D30-C313-9F25-0C16-590DB6E4096F}"/>
              </a:ext>
            </a:extLst>
          </p:cNvPr>
          <p:cNvSpPr txBox="1"/>
          <p:nvPr/>
        </p:nvSpPr>
        <p:spPr>
          <a:xfrm>
            <a:off x="8066136" y="4430050"/>
            <a:ext cx="383789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Premium Connoisseurs (32%): Quality, service, Reserve models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Social Butterflies (28%): Experiential design, influencer partnerships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Convenience Seekers (25%): Density, delivery, speed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Value Optimizers (15%): Promotions, loyalty programs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D54313-BAA7-424B-E9D3-923ABCCD7DC0}"/>
              </a:ext>
            </a:extLst>
          </p:cNvPr>
          <p:cNvSpPr txBox="1"/>
          <p:nvPr/>
        </p:nvSpPr>
        <p:spPr>
          <a:xfrm>
            <a:off x="4430041" y="4444523"/>
            <a:ext cx="3514394" cy="1210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57% willing to choose eco-friendly at equal prices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41% willing to pay 5-10% premium for sustainable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Implication: Green packaging, traceable sourcing becoming table stakes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A4B40-BAA7-DC4D-C4C3-3B4B6B07EB80}"/>
              </a:ext>
            </a:extLst>
          </p:cNvPr>
          <p:cNvSpPr txBox="1"/>
          <p:nvPr/>
        </p:nvSpPr>
        <p:spPr>
          <a:xfrm>
            <a:off x="648089" y="4430050"/>
            <a:ext cx="3514394" cy="1210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VND 21-40k segment grew from 28.5% to 40% since 2022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Ultra-premium (&gt;VND 100k) collapsed from 6% to 1.7%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Implication: Combo meals, loyalty discounts, happy hours critical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82D913-53B6-1D2A-E247-E6684A3D7183}"/>
              </a:ext>
            </a:extLst>
          </p:cNvPr>
          <p:cNvSpPr txBox="1"/>
          <p:nvPr/>
        </p:nvSpPr>
        <p:spPr>
          <a:xfrm>
            <a:off x="8071746" y="2179531"/>
            <a:ext cx="3514394" cy="1210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Ambience (72%) and "cool factor" (58% overall, 72% Gen Z) rising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Starbucks commands premium through superior experience (88% ambience)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Implication: Regular store refreshes, </a:t>
            </a:r>
            <a:r>
              <a:rPr lang="en-US" sz="1100" dirty="0" err="1">
                <a:solidFill>
                  <a:srgbClr val="535353"/>
                </a:solidFill>
              </a:rPr>
              <a:t>Instagrammable</a:t>
            </a:r>
            <a:r>
              <a:rPr lang="en-US" sz="1100" dirty="0">
                <a:solidFill>
                  <a:srgbClr val="535353"/>
                </a:solidFill>
              </a:rPr>
              <a:t> design essential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869A1C-70ED-9164-C1C3-FD8BA9BE6AA2}"/>
              </a:ext>
            </a:extLst>
          </p:cNvPr>
          <p:cNvSpPr txBox="1"/>
          <p:nvPr/>
        </p:nvSpPr>
        <p:spPr>
          <a:xfrm>
            <a:off x="4435650" y="2194004"/>
            <a:ext cx="3514394" cy="1041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133% YoY online sales growth in H1 2025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Phúc Long: 35% revenue from digital channels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Implication: Invest in app, loyalty, delivery integration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4660FFA9-CA34-DFDD-64B0-2DB844BF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98" y="519289"/>
            <a:ext cx="10161057" cy="810155"/>
          </a:xfrm>
        </p:spPr>
        <p:txBody>
          <a:bodyPr>
            <a:normAutofit/>
          </a:bodyPr>
          <a:lstStyle/>
          <a:p>
            <a:r>
              <a:rPr lang="en-US" dirty="0"/>
              <a:t>Strategic Implications &amp; Market Outlook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55261-357D-883D-B297-10D56DD6F916}"/>
              </a:ext>
            </a:extLst>
          </p:cNvPr>
          <p:cNvSpPr txBox="1"/>
          <p:nvPr/>
        </p:nvSpPr>
        <p:spPr>
          <a:xfrm>
            <a:off x="576707" y="6494491"/>
            <a:ext cx="9785702" cy="230832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Based on primary research with 1,200 Vietnamese coffee chain users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FAF2A93-9983-D01E-4B28-4A48675976D8}"/>
              </a:ext>
            </a:extLst>
          </p:cNvPr>
          <p:cNvSpPr/>
          <p:nvPr/>
        </p:nvSpPr>
        <p:spPr>
          <a:xfrm>
            <a:off x="765897" y="1627450"/>
            <a:ext cx="3291840" cy="457045"/>
          </a:xfrm>
          <a:prstGeom prst="roundRect">
            <a:avLst>
              <a:gd name="adj" fmla="val 50000"/>
            </a:avLst>
          </a:prstGeom>
          <a:solidFill>
            <a:srgbClr val="3C9F31"/>
          </a:solidFill>
          <a:ln>
            <a:noFill/>
          </a:ln>
          <a:effectLst>
            <a:outerShdw blurRad="88900" dist="508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1. Scale + Convenience Win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0D3DBDB-E822-6862-65FD-7F6EE00ED680}"/>
              </a:ext>
            </a:extLst>
          </p:cNvPr>
          <p:cNvSpPr/>
          <p:nvPr/>
        </p:nvSpPr>
        <p:spPr>
          <a:xfrm>
            <a:off x="4541578" y="1638670"/>
            <a:ext cx="3291840" cy="457045"/>
          </a:xfrm>
          <a:prstGeom prst="roundRect">
            <a:avLst>
              <a:gd name="adj" fmla="val 50000"/>
            </a:avLst>
          </a:prstGeom>
          <a:solidFill>
            <a:srgbClr val="E95000"/>
          </a:solidFill>
          <a:ln>
            <a:noFill/>
          </a:ln>
          <a:effectLst>
            <a:outerShdw blurRad="88900" dist="508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2. Digital Acceleration Required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AB6752C-0FA2-68E5-E496-18A2FEFDE9B0}"/>
              </a:ext>
            </a:extLst>
          </p:cNvPr>
          <p:cNvSpPr/>
          <p:nvPr/>
        </p:nvSpPr>
        <p:spPr>
          <a:xfrm>
            <a:off x="8255817" y="1638670"/>
            <a:ext cx="3289455" cy="457045"/>
          </a:xfrm>
          <a:prstGeom prst="roundRect">
            <a:avLst>
              <a:gd name="adj" fmla="val 50000"/>
            </a:avLst>
          </a:prstGeom>
          <a:solidFill>
            <a:srgbClr val="3C9F31"/>
          </a:solidFill>
          <a:ln>
            <a:noFill/>
          </a:ln>
          <a:effectLst>
            <a:outerShdw blurRad="88900" dist="508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3. Experience Economy Differentiates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0C12170-093A-8E5A-0943-C08C18FA1775}"/>
              </a:ext>
            </a:extLst>
          </p:cNvPr>
          <p:cNvSpPr/>
          <p:nvPr/>
        </p:nvSpPr>
        <p:spPr>
          <a:xfrm>
            <a:off x="760287" y="3865767"/>
            <a:ext cx="3291840" cy="457045"/>
          </a:xfrm>
          <a:prstGeom prst="roundRect">
            <a:avLst>
              <a:gd name="adj" fmla="val 50000"/>
            </a:avLst>
          </a:prstGeom>
          <a:solidFill>
            <a:srgbClr val="E95000"/>
          </a:solidFill>
          <a:ln>
            <a:noFill/>
          </a:ln>
          <a:effectLst>
            <a:outerShdw blurRad="88900" dist="508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4. Value Equation Tightens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3175E46-3D54-CA59-4399-A7EDEB9D9E29}"/>
              </a:ext>
            </a:extLst>
          </p:cNvPr>
          <p:cNvSpPr/>
          <p:nvPr/>
        </p:nvSpPr>
        <p:spPr>
          <a:xfrm>
            <a:off x="4535970" y="3865767"/>
            <a:ext cx="3291840" cy="457045"/>
          </a:xfrm>
          <a:prstGeom prst="roundRect">
            <a:avLst>
              <a:gd name="adj" fmla="val 50000"/>
            </a:avLst>
          </a:prstGeom>
          <a:solidFill>
            <a:srgbClr val="3C9F31"/>
          </a:solidFill>
          <a:ln>
            <a:noFill/>
          </a:ln>
          <a:effectLst>
            <a:outerShdw blurRad="88900" dist="508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5. Sustainability Emerging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AE82DD2-C0E8-A521-B8A5-5BF42180B5B5}"/>
              </a:ext>
            </a:extLst>
          </p:cNvPr>
          <p:cNvSpPr/>
          <p:nvPr/>
        </p:nvSpPr>
        <p:spPr>
          <a:xfrm>
            <a:off x="8249014" y="3865766"/>
            <a:ext cx="3291840" cy="457045"/>
          </a:xfrm>
          <a:prstGeom prst="roundRect">
            <a:avLst>
              <a:gd name="adj" fmla="val 50000"/>
            </a:avLst>
          </a:prstGeom>
          <a:solidFill>
            <a:srgbClr val="E95000"/>
          </a:solidFill>
          <a:ln>
            <a:noFill/>
          </a:ln>
          <a:effectLst>
            <a:outerShdw blurRad="88900" dist="50800" dir="2700000" algn="t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6. Segment-Specific Strategies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65116A-6D6E-9413-A598-C51B8DCB78E3}"/>
              </a:ext>
            </a:extLst>
          </p:cNvPr>
          <p:cNvSpPr txBox="1"/>
          <p:nvPr/>
        </p:nvSpPr>
        <p:spPr>
          <a:xfrm>
            <a:off x="653698" y="2179531"/>
            <a:ext cx="3514394" cy="1210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Highlands' ~900 stores create "default choice" advantage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Location convenience (82% importance) nearly equals taste (88%)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100" dirty="0">
                <a:solidFill>
                  <a:srgbClr val="535353"/>
                </a:solidFill>
              </a:rPr>
              <a:t>Implication: Aggressive expansion critical for market leadership</a:t>
            </a:r>
          </a:p>
        </p:txBody>
      </p:sp>
    </p:spTree>
    <p:extLst>
      <p:ext uri="{BB962C8B-B14F-4D97-AF65-F5344CB8AC3E}">
        <p14:creationId xmlns:p14="http://schemas.microsoft.com/office/powerpoint/2010/main" val="1571890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E99919-952C-3B93-AB72-5F4DD145CD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706396"/>
              </p:ext>
            </p:extLst>
          </p:nvPr>
        </p:nvGraphicFramePr>
        <p:xfrm>
          <a:off x="732177" y="1934035"/>
          <a:ext cx="10954694" cy="3342000"/>
        </p:xfrm>
        <a:graphic>
          <a:graphicData uri="http://schemas.openxmlformats.org/drawingml/2006/table">
            <a:tbl>
              <a:tblPr/>
              <a:tblGrid>
                <a:gridCol w="1629624">
                  <a:extLst>
                    <a:ext uri="{9D8B030D-6E8A-4147-A177-3AD203B41FA5}">
                      <a16:colId xmlns:a16="http://schemas.microsoft.com/office/drawing/2014/main" val="1510014605"/>
                    </a:ext>
                  </a:extLst>
                </a:gridCol>
                <a:gridCol w="1901228">
                  <a:extLst>
                    <a:ext uri="{9D8B030D-6E8A-4147-A177-3AD203B41FA5}">
                      <a16:colId xmlns:a16="http://schemas.microsoft.com/office/drawing/2014/main" val="1950443078"/>
                    </a:ext>
                  </a:extLst>
                </a:gridCol>
                <a:gridCol w="3259248">
                  <a:extLst>
                    <a:ext uri="{9D8B030D-6E8A-4147-A177-3AD203B41FA5}">
                      <a16:colId xmlns:a16="http://schemas.microsoft.com/office/drawing/2014/main" val="2875821500"/>
                    </a:ext>
                  </a:extLst>
                </a:gridCol>
                <a:gridCol w="4164594">
                  <a:extLst>
                    <a:ext uri="{9D8B030D-6E8A-4147-A177-3AD203B41FA5}">
                      <a16:colId xmlns:a16="http://schemas.microsoft.com/office/drawing/2014/main" val="92625640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Brand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5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Outlook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5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Key Strengths to Leverage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5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</a:rPr>
                        <a:t>Critical Challenges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5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313815"/>
                  </a:ext>
                </a:extLst>
              </a:tr>
              <a:tr h="496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effectLst/>
                        </a:rPr>
                        <a:t>Highlands</a:t>
                      </a:r>
                      <a:endParaRPr lang="en-US" sz="1200" dirty="0">
                        <a:effectLst/>
                      </a:endParaRP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solidFill>
                            <a:srgbClr val="3C9F31"/>
                          </a:solidFill>
                          <a:effectLst/>
                        </a:rPr>
                        <a:t>Strong Growth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Scale, brand equity, profitability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App UX, sustaining quality at scale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931043"/>
                  </a:ext>
                </a:extLst>
              </a:tr>
              <a:tr h="496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effectLst/>
                        </a:rPr>
                        <a:t>Phúc Long</a:t>
                      </a:r>
                      <a:endParaRPr lang="en-US" sz="1200" dirty="0">
                        <a:effectLst/>
                      </a:endParaRP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solidFill>
                            <a:srgbClr val="3C9F31"/>
                          </a:solidFill>
                          <a:effectLst/>
                        </a:rPr>
                        <a:t>Strong Growth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Digital revenue (35%), value positioning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Brand health declining, consistency issues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918579"/>
                  </a:ext>
                </a:extLst>
              </a:tr>
              <a:tr h="496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effectLst/>
                        </a:rPr>
                        <a:t>Starbucks</a:t>
                      </a:r>
                      <a:endParaRPr lang="en-US" sz="1200">
                        <a:effectLst/>
                      </a:endParaRP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solidFill>
                            <a:srgbClr val="F49800"/>
                          </a:solidFill>
                          <a:effectLst/>
                        </a:rPr>
                        <a:t>Steady Growth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Premium experience, service excellence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Limited reach, price barrier for mass market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183278"/>
                  </a:ext>
                </a:extLst>
              </a:tr>
              <a:tr h="496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effectLst/>
                        </a:rPr>
                        <a:t>Katinat</a:t>
                      </a:r>
                      <a:endParaRPr lang="en-US" sz="1200">
                        <a:effectLst/>
                      </a:endParaRP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solidFill>
                            <a:srgbClr val="3C9F31"/>
                          </a:solidFill>
                          <a:effectLst/>
                        </a:rPr>
                        <a:t>High Growth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Gen Z loyalty, experiential differentiation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Small scale, need operational excellence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20463"/>
                  </a:ext>
                </a:extLst>
              </a:tr>
              <a:tr h="496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effectLst/>
                        </a:rPr>
                        <a:t>Trung Nguyên</a:t>
                      </a:r>
                      <a:endParaRPr lang="en-US" sz="1200">
                        <a:effectLst/>
                      </a:endParaRP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solidFill>
                            <a:srgbClr val="F49800"/>
                          </a:solidFill>
                          <a:effectLst/>
                        </a:rPr>
                        <a:t>Stable/International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Heritage, quality, global expansion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>
                          <a:effectLst/>
                        </a:rPr>
                        <a:t>Aging demographics, limited domestic youth appeal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587628"/>
                  </a:ext>
                </a:extLst>
              </a:tr>
              <a:tr h="496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effectLst/>
                        </a:rPr>
                        <a:t>The Coffee House</a:t>
                      </a:r>
                      <a:endParaRPr lang="en-US" sz="1200">
                        <a:effectLst/>
                      </a:endParaRP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Restructuring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App/loyalty strong, brand awareness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dirty="0">
                          <a:effectLst/>
                        </a:rPr>
                        <a:t>Massive footprint reduction, declining innovation</a:t>
                      </a:r>
                    </a:p>
                  </a:txBody>
                  <a:tcPr marL="64495" marR="64495" marT="65140" marB="6514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668882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35A61A9E-CEAB-664B-937A-D0D027BCD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300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82D49C4B-9F40-E954-9710-9CA4F6DCC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98" y="519289"/>
            <a:ext cx="10161057" cy="810155"/>
          </a:xfrm>
        </p:spPr>
        <p:txBody>
          <a:bodyPr>
            <a:normAutofit/>
          </a:bodyPr>
          <a:lstStyle/>
          <a:p>
            <a:r>
              <a:rPr lang="en-US" dirty="0"/>
              <a:t>Strategic Implications &amp; Market Outlook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7712221-172C-8FD1-C1BA-5A75C794B92E}"/>
              </a:ext>
            </a:extLst>
          </p:cNvPr>
          <p:cNvSpPr txBox="1">
            <a:spLocks/>
          </p:cNvSpPr>
          <p:nvPr/>
        </p:nvSpPr>
        <p:spPr>
          <a:xfrm>
            <a:off x="653698" y="1484722"/>
            <a:ext cx="3474721" cy="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b="1" dirty="0">
                <a:solidFill>
                  <a:srgbClr val="E95000"/>
                </a:solidFill>
              </a:rPr>
              <a:t>Competitive Winners &amp; Losers</a:t>
            </a:r>
          </a:p>
        </p:txBody>
      </p:sp>
    </p:spTree>
    <p:extLst>
      <p:ext uri="{BB962C8B-B14F-4D97-AF65-F5344CB8AC3E}">
        <p14:creationId xmlns:p14="http://schemas.microsoft.com/office/powerpoint/2010/main" val="415091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41FFB-E688-B6EE-3910-C7DBDBD2B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95C139-34E5-80EA-4569-A4C5FC713CE6}"/>
              </a:ext>
            </a:extLst>
          </p:cNvPr>
          <p:cNvSpPr txBox="1"/>
          <p:nvPr/>
        </p:nvSpPr>
        <p:spPr>
          <a:xfrm>
            <a:off x="652267" y="1973982"/>
            <a:ext cx="10005685" cy="3919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sz="1400" b="1" i="0" dirty="0">
                <a:solidFill>
                  <a:srgbClr val="333333"/>
                </a:solidFill>
                <a:effectLst/>
                <a:latin typeface="+mj-lt"/>
              </a:rPr>
              <a:t>Market will continue premiumization despite economic pressure.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+mj-lt"/>
              </a:rPr>
              <a:t> Winners will balance</a:t>
            </a:r>
            <a:r>
              <a:rPr lang="en-US" sz="1400" dirty="0">
                <a:solidFill>
                  <a:srgbClr val="333333"/>
                </a:solidFill>
                <a:latin typeface="+mj-lt"/>
              </a:rPr>
              <a:t>:</a:t>
            </a:r>
            <a:endParaRPr lang="en-US" sz="1400" b="1" i="0" dirty="0">
              <a:solidFill>
                <a:srgbClr val="333333"/>
              </a:solidFill>
              <a:effectLst/>
              <a:latin typeface="+mj-lt"/>
            </a:endParaRPr>
          </a:p>
          <a:p>
            <a:pPr marL="285750" indent="-28575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333333"/>
              </a:solidFill>
              <a:latin typeface="+mj-lt"/>
            </a:endParaRPr>
          </a:p>
          <a:p>
            <a:pPr marL="285750" indent="-28575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1400" b="1" i="0" dirty="0">
              <a:solidFill>
                <a:srgbClr val="333333"/>
              </a:solidFill>
              <a:effectLst/>
              <a:latin typeface="+mj-lt"/>
            </a:endParaRPr>
          </a:p>
          <a:p>
            <a:pPr marL="285750" indent="-28575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333333"/>
              </a:solidFill>
              <a:latin typeface="+mj-lt"/>
            </a:endParaRPr>
          </a:p>
          <a:p>
            <a:pPr marL="285750" indent="-28575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1400" b="1" i="0" dirty="0">
              <a:solidFill>
                <a:srgbClr val="333333"/>
              </a:solidFill>
              <a:effectLst/>
              <a:latin typeface="+mj-lt"/>
            </a:endParaRPr>
          </a:p>
          <a:p>
            <a:pPr marL="285750" indent="-28575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333333"/>
              </a:solidFill>
              <a:latin typeface="+mj-lt"/>
            </a:endParaRPr>
          </a:p>
          <a:p>
            <a:pPr marL="285750" indent="-285750" algn="l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333333"/>
              </a:solidFill>
              <a:latin typeface="+mj-lt"/>
            </a:endParaRPr>
          </a:p>
          <a:p>
            <a:pPr algn="l">
              <a:spcBef>
                <a:spcPts val="1200"/>
              </a:spcBef>
            </a:pPr>
            <a:endParaRPr lang="en-US" sz="1400" b="1" dirty="0">
              <a:solidFill>
                <a:srgbClr val="333333"/>
              </a:solidFill>
              <a:latin typeface="+mj-lt"/>
            </a:endParaRPr>
          </a:p>
          <a:p>
            <a:pPr algn="l">
              <a:spcBef>
                <a:spcPts val="1200"/>
              </a:spcBef>
            </a:pPr>
            <a:endParaRPr lang="en-US" sz="1400" b="1" dirty="0">
              <a:solidFill>
                <a:srgbClr val="333333"/>
              </a:solidFill>
              <a:latin typeface="+mj-lt"/>
            </a:endParaRPr>
          </a:p>
          <a:p>
            <a:pPr algn="l">
              <a:lnSpc>
                <a:spcPts val="1700"/>
              </a:lnSpc>
              <a:spcBef>
                <a:spcPts val="1800"/>
              </a:spcBef>
              <a:buNone/>
            </a:pPr>
            <a:r>
              <a:rPr lang="en-US" sz="1400" b="1" i="0" dirty="0">
                <a:solidFill>
                  <a:srgbClr val="333333"/>
                </a:solidFill>
                <a:effectLst/>
                <a:latin typeface="+mj-lt"/>
              </a:rPr>
              <a:t>Consolidation likely: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+mj-lt"/>
              </a:rPr>
              <a:t> Weak brands (like The Coffee House) will continue downsizing or exit. International expansion (Trung Nguyên, potentially Highlands) accelerates as domestic market saturates in Tier 1 cities.</a:t>
            </a:r>
            <a:endParaRPr lang="en-US" sz="1400" dirty="0"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3A93FE-0F92-1164-A904-0A71D347710E}"/>
              </a:ext>
            </a:extLst>
          </p:cNvPr>
          <p:cNvSpPr/>
          <p:nvPr/>
        </p:nvSpPr>
        <p:spPr>
          <a:xfrm>
            <a:off x="704332" y="2462441"/>
            <a:ext cx="2695712" cy="2650217"/>
          </a:xfrm>
          <a:prstGeom prst="roundRect">
            <a:avLst>
              <a:gd name="adj" fmla="val 7813"/>
            </a:avLst>
          </a:prstGeom>
          <a:solidFill>
            <a:srgbClr val="FD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A1C41A6-F13C-B562-E81F-393F31C39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300" y="1825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E0F35F04-0E21-A9C5-8445-08EF56FF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98" y="519289"/>
            <a:ext cx="10161057" cy="810155"/>
          </a:xfrm>
        </p:spPr>
        <p:txBody>
          <a:bodyPr>
            <a:normAutofit/>
          </a:bodyPr>
          <a:lstStyle/>
          <a:p>
            <a:r>
              <a:rPr lang="en-US" dirty="0"/>
              <a:t>Strategic Implications &amp; Market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144D4-805C-AF37-44F1-D4A4017A33D5}"/>
              </a:ext>
            </a:extLst>
          </p:cNvPr>
          <p:cNvSpPr txBox="1"/>
          <p:nvPr/>
        </p:nvSpPr>
        <p:spPr>
          <a:xfrm>
            <a:off x="653698" y="14889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E95000"/>
                </a:solidFill>
              </a:rPr>
              <a:t>2025-2026 Outlook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AE27B-8A40-AFA8-B71E-429323974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43" y="3160022"/>
            <a:ext cx="2161740" cy="12159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BA2BB9-8145-305C-FA95-EAE5DB6F4A32}"/>
              </a:ext>
            </a:extLst>
          </p:cNvPr>
          <p:cNvSpPr txBox="1"/>
          <p:nvPr/>
        </p:nvSpPr>
        <p:spPr>
          <a:xfrm>
            <a:off x="677238" y="4476492"/>
            <a:ext cx="2749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200" b="0" i="0" dirty="0">
                <a:solidFill>
                  <a:srgbClr val="333333"/>
                </a:solidFill>
                <a:effectLst/>
                <a:latin typeface="+mj-lt"/>
              </a:rPr>
              <a:t>Dense networks for convenience (Highlands model)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E2397A-9CF3-CACF-6503-9405A09B1932}"/>
              </a:ext>
            </a:extLst>
          </p:cNvPr>
          <p:cNvSpPr txBox="1"/>
          <p:nvPr/>
        </p:nvSpPr>
        <p:spPr>
          <a:xfrm>
            <a:off x="837109" y="2660257"/>
            <a:ext cx="1123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E95000"/>
                </a:solidFill>
                <a:effectLst/>
                <a:latin typeface="+mj-lt"/>
              </a:rPr>
              <a:t>Scale</a:t>
            </a:r>
            <a:r>
              <a:rPr lang="en-US" sz="2400" b="0" i="0" dirty="0">
                <a:solidFill>
                  <a:srgbClr val="E95000"/>
                </a:solidFill>
                <a:effectLst/>
                <a:latin typeface="+mj-lt"/>
              </a:rPr>
              <a:t> </a:t>
            </a:r>
            <a:endParaRPr lang="en-US" sz="2400" dirty="0">
              <a:solidFill>
                <a:srgbClr val="E95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1676A3-9037-0F54-9F62-426F394CB30B}"/>
              </a:ext>
            </a:extLst>
          </p:cNvPr>
          <p:cNvSpPr/>
          <p:nvPr/>
        </p:nvSpPr>
        <p:spPr>
          <a:xfrm>
            <a:off x="3486799" y="2495085"/>
            <a:ext cx="2695712" cy="2650217"/>
          </a:xfrm>
          <a:prstGeom prst="roundRect">
            <a:avLst>
              <a:gd name="adj" fmla="val 7813"/>
            </a:avLst>
          </a:prstGeom>
          <a:solidFill>
            <a:srgbClr val="FD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624CEF-9A44-235B-B966-28ECD21F0C2A}"/>
              </a:ext>
            </a:extLst>
          </p:cNvPr>
          <p:cNvSpPr txBox="1"/>
          <p:nvPr/>
        </p:nvSpPr>
        <p:spPr>
          <a:xfrm>
            <a:off x="3506817" y="4509136"/>
            <a:ext cx="2749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200" b="0" i="0" dirty="0">
                <a:solidFill>
                  <a:srgbClr val="333333"/>
                </a:solidFill>
                <a:effectLst/>
                <a:latin typeface="+mj-lt"/>
              </a:rPr>
              <a:t>Distinctive spaces worth visiting (Starbucks, </a:t>
            </a:r>
            <a:r>
              <a:rPr lang="en-US" sz="1200" b="0" i="0" dirty="0" err="1">
                <a:solidFill>
                  <a:srgbClr val="333333"/>
                </a:solidFill>
                <a:effectLst/>
                <a:latin typeface="+mj-lt"/>
              </a:rPr>
              <a:t>Katinat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+mj-lt"/>
              </a:rPr>
              <a:t> model)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AA707-BE17-446C-74DD-64245E6202CC}"/>
              </a:ext>
            </a:extLst>
          </p:cNvPr>
          <p:cNvSpPr txBox="1"/>
          <p:nvPr/>
        </p:nvSpPr>
        <p:spPr>
          <a:xfrm>
            <a:off x="3666687" y="2660257"/>
            <a:ext cx="2509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E95000"/>
                </a:solidFill>
                <a:effectLst/>
                <a:latin typeface="+mj-lt"/>
              </a:rPr>
              <a:t>Experience</a:t>
            </a:r>
            <a:endParaRPr lang="en-US" sz="2400" dirty="0">
              <a:solidFill>
                <a:srgbClr val="E95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DD6C8-43CF-4507-55C6-3FB5E399BE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295" b="-1"/>
          <a:stretch>
            <a:fillRect/>
          </a:stretch>
        </p:blipFill>
        <p:spPr>
          <a:xfrm>
            <a:off x="3745005" y="3160022"/>
            <a:ext cx="2153846" cy="121597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76E567A-CC3D-0CD6-29A3-3A453CDA2FF5}"/>
              </a:ext>
            </a:extLst>
          </p:cNvPr>
          <p:cNvSpPr/>
          <p:nvPr/>
        </p:nvSpPr>
        <p:spPr>
          <a:xfrm>
            <a:off x="6269266" y="2462441"/>
            <a:ext cx="2695712" cy="2650217"/>
          </a:xfrm>
          <a:prstGeom prst="roundRect">
            <a:avLst>
              <a:gd name="adj" fmla="val 7813"/>
            </a:avLst>
          </a:prstGeom>
          <a:solidFill>
            <a:srgbClr val="FD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AB511C-FA2F-AA4D-D22E-0255A1078638}"/>
              </a:ext>
            </a:extLst>
          </p:cNvPr>
          <p:cNvSpPr txBox="1"/>
          <p:nvPr/>
        </p:nvSpPr>
        <p:spPr>
          <a:xfrm>
            <a:off x="6214628" y="4476492"/>
            <a:ext cx="2749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200" b="0" i="0" dirty="0">
                <a:solidFill>
                  <a:srgbClr val="333333"/>
                </a:solidFill>
                <a:effectLst/>
                <a:latin typeface="+mj-lt"/>
              </a:rPr>
              <a:t>Smart pricing, promotions, loyalty (Phúc Long model)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EDB489-862B-680F-95D1-8DA48CE4C58F}"/>
              </a:ext>
            </a:extLst>
          </p:cNvPr>
          <p:cNvSpPr txBox="1"/>
          <p:nvPr/>
        </p:nvSpPr>
        <p:spPr>
          <a:xfrm>
            <a:off x="6488799" y="2660257"/>
            <a:ext cx="1123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E95000"/>
                </a:solidFill>
                <a:effectLst/>
                <a:latin typeface="+mj-lt"/>
              </a:rPr>
              <a:t>Value</a:t>
            </a:r>
            <a:endParaRPr lang="en-US" sz="2400" dirty="0">
              <a:solidFill>
                <a:srgbClr val="E95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0A67B2-EFC9-4967-6E47-D99FF80AC1C0}"/>
              </a:ext>
            </a:extLst>
          </p:cNvPr>
          <p:cNvSpPr/>
          <p:nvPr/>
        </p:nvSpPr>
        <p:spPr>
          <a:xfrm>
            <a:off x="9051734" y="2454718"/>
            <a:ext cx="2695712" cy="2650217"/>
          </a:xfrm>
          <a:prstGeom prst="roundRect">
            <a:avLst>
              <a:gd name="adj" fmla="val 7813"/>
            </a:avLst>
          </a:prstGeom>
          <a:solidFill>
            <a:srgbClr val="FDED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C9F3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8ADAEA-A914-0B2A-1178-EF2E5395E70F}"/>
              </a:ext>
            </a:extLst>
          </p:cNvPr>
          <p:cNvSpPr txBox="1"/>
          <p:nvPr/>
        </p:nvSpPr>
        <p:spPr>
          <a:xfrm>
            <a:off x="9017090" y="4476492"/>
            <a:ext cx="2749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200" b="0" i="0">
                <a:solidFill>
                  <a:srgbClr val="333333"/>
                </a:solidFill>
                <a:effectLst/>
                <a:latin typeface="+mj-lt"/>
              </a:rPr>
              <a:t>Seamless ordering, delivery, engagement (all must excel)</a:t>
            </a:r>
            <a:endParaRPr lang="en-US" sz="1200" b="0" i="0" dirty="0">
              <a:solidFill>
                <a:srgbClr val="333333"/>
              </a:solidFill>
              <a:effectLst/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9F5879-E5BF-60AB-A125-BC16E70D9781}"/>
              </a:ext>
            </a:extLst>
          </p:cNvPr>
          <p:cNvSpPr txBox="1"/>
          <p:nvPr/>
        </p:nvSpPr>
        <p:spPr>
          <a:xfrm>
            <a:off x="9291260" y="2660257"/>
            <a:ext cx="2509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95000"/>
                </a:solidFill>
                <a:latin typeface="+mj-lt"/>
              </a:rPr>
              <a:t>Digital</a:t>
            </a:r>
            <a:endParaRPr lang="en-US" sz="2400" dirty="0">
              <a:solidFill>
                <a:srgbClr val="E95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0F51A8-9E55-1B49-C7B4-BE2F0FF55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644" b="12506"/>
          <a:stretch>
            <a:fillRect/>
          </a:stretch>
        </p:blipFill>
        <p:spPr>
          <a:xfrm>
            <a:off x="6506773" y="3160022"/>
            <a:ext cx="2176566" cy="12218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81AD90-E511-DF65-E0A0-0FC26585E4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160" t="2654" r="336" b="19269"/>
          <a:stretch>
            <a:fillRect/>
          </a:stretch>
        </p:blipFill>
        <p:spPr>
          <a:xfrm>
            <a:off x="9291260" y="3160022"/>
            <a:ext cx="2167140" cy="121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10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63687-D7C9-931E-F154-A9DD9D2996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C6778-D230-6935-17C4-6DD349A636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71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48C84-DEBA-D948-AFDC-48BA7101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7B491206-C5E1-22AD-909C-B81331687C14}"/>
              </a:ext>
            </a:extLst>
          </p:cNvPr>
          <p:cNvSpPr/>
          <p:nvPr/>
        </p:nvSpPr>
        <p:spPr>
          <a:xfrm>
            <a:off x="1089977" y="4928444"/>
            <a:ext cx="5189515" cy="77871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Montserrat" pitchFamily="2" charset="77"/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2D658EDF-C335-1935-BE6B-A43189690E92}"/>
              </a:ext>
            </a:extLst>
          </p:cNvPr>
          <p:cNvSpPr/>
          <p:nvPr/>
        </p:nvSpPr>
        <p:spPr>
          <a:xfrm>
            <a:off x="1089977" y="3277774"/>
            <a:ext cx="5189515" cy="778715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3685021-2C3B-F7BC-63FB-FC6A725BB2F7}"/>
              </a:ext>
            </a:extLst>
          </p:cNvPr>
          <p:cNvSpPr/>
          <p:nvPr/>
        </p:nvSpPr>
        <p:spPr>
          <a:xfrm>
            <a:off x="1262168" y="3482465"/>
            <a:ext cx="4845133" cy="338554"/>
          </a:xfrm>
          <a:prstGeom prst="rect">
            <a:avLst/>
          </a:prstGeom>
        </p:spPr>
        <p:txBody>
          <a:bodyPr wrap="square" lIns="46800" rIns="4680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We champion </a:t>
            </a:r>
            <a:r>
              <a:rPr lang="en-US" sz="1600" b="1" dirty="0">
                <a:solidFill>
                  <a:srgbClr val="F16522"/>
                </a:solidFill>
                <a:latin typeface="Montserrat" pitchFamily="2" charset="77"/>
              </a:rPr>
              <a:t>innovative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research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EC7B73C-EF0F-454F-4E4D-8BA9360BE98F}"/>
              </a:ext>
            </a:extLst>
          </p:cNvPr>
          <p:cNvSpPr/>
          <p:nvPr/>
        </p:nvSpPr>
        <p:spPr>
          <a:xfrm>
            <a:off x="1434359" y="4126425"/>
            <a:ext cx="4845133" cy="461665"/>
          </a:xfrm>
          <a:prstGeom prst="rect">
            <a:avLst/>
          </a:prstGeom>
        </p:spPr>
        <p:txBody>
          <a:bodyPr wrap="square" lIns="46800" rIns="46800">
            <a:spAutoFit/>
          </a:bodyPr>
          <a:lstStyle/>
          <a:p>
            <a:r>
              <a:rPr lang="en-US" sz="1200" dirty="0">
                <a:latin typeface="Montserrat" pitchFamily="2" charset="77"/>
              </a:rPr>
              <a:t>Technical rigor and quality control, combined with research passion, creativity and smarter thinking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61E74D-7C61-B79C-A793-F3E48056F3D6}"/>
              </a:ext>
            </a:extLst>
          </p:cNvPr>
          <p:cNvSpPr/>
          <p:nvPr/>
        </p:nvSpPr>
        <p:spPr>
          <a:xfrm>
            <a:off x="1262168" y="5145912"/>
            <a:ext cx="4845133" cy="338554"/>
          </a:xfrm>
          <a:prstGeom prst="rect">
            <a:avLst/>
          </a:prstGeom>
        </p:spPr>
        <p:txBody>
          <a:bodyPr wrap="square" lIns="46800" rIns="4680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We bring </a:t>
            </a:r>
            <a:r>
              <a:rPr lang="en-US" sz="1600" b="1" dirty="0">
                <a:solidFill>
                  <a:srgbClr val="F36521"/>
                </a:solidFill>
                <a:latin typeface="Montserrat" pitchFamily="2" charset="77"/>
              </a:rPr>
              <a:t>real local knowledge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7BDBB22-9072-8E76-704B-62B06DBC8F78}"/>
              </a:ext>
            </a:extLst>
          </p:cNvPr>
          <p:cNvSpPr/>
          <p:nvPr/>
        </p:nvSpPr>
        <p:spPr>
          <a:xfrm>
            <a:off x="1434359" y="5772529"/>
            <a:ext cx="4845133" cy="461665"/>
          </a:xfrm>
          <a:prstGeom prst="rect">
            <a:avLst/>
          </a:prstGeom>
        </p:spPr>
        <p:txBody>
          <a:bodyPr wrap="square" lIns="46800" rIns="46800">
            <a:spAutoFit/>
          </a:bodyPr>
          <a:lstStyle/>
          <a:p>
            <a:r>
              <a:rPr lang="en-US" sz="1200" dirty="0">
                <a:latin typeface="Montserrat" pitchFamily="2" charset="77"/>
              </a:rPr>
              <a:t>To provide ‘up to the minute’ understanding of the evolving competitive &amp; consumer context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1C81AD-5F76-8FA5-3300-01426406964C}"/>
              </a:ext>
            </a:extLst>
          </p:cNvPr>
          <p:cNvCxnSpPr/>
          <p:nvPr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5E981FD-EA75-5EDE-326C-F2AE630636A7}"/>
              </a:ext>
            </a:extLst>
          </p:cNvPr>
          <p:cNvCxnSpPr/>
          <p:nvPr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0">
            <a:extLst>
              <a:ext uri="{FF2B5EF4-FFF2-40B4-BE49-F238E27FC236}">
                <a16:creationId xmlns:a16="http://schemas.microsoft.com/office/drawing/2014/main" id="{A9570933-9DF9-A270-A70B-0F9BF28D513B}"/>
              </a:ext>
            </a:extLst>
          </p:cNvPr>
          <p:cNvSpPr txBox="1"/>
          <p:nvPr/>
        </p:nvSpPr>
        <p:spPr>
          <a:xfrm>
            <a:off x="649357" y="781588"/>
            <a:ext cx="3034226" cy="751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4000" spc="-150" dirty="0">
                <a:latin typeface="Montserrat" pitchFamily="2" charset="77"/>
              </a:rPr>
              <a:t>We Are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5E6E11-FB9C-8B15-0AB5-7B77645ECAFB}"/>
              </a:ext>
            </a:extLst>
          </p:cNvPr>
          <p:cNvCxnSpPr>
            <a:cxnSpLocks/>
          </p:cNvCxnSpPr>
          <p:nvPr/>
        </p:nvCxnSpPr>
        <p:spPr>
          <a:xfrm flipH="1">
            <a:off x="649357" y="1557514"/>
            <a:ext cx="2112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774799-1D17-FD06-F9E4-D64A3D514EAE}"/>
              </a:ext>
            </a:extLst>
          </p:cNvPr>
          <p:cNvCxnSpPr>
            <a:cxnSpLocks/>
          </p:cNvCxnSpPr>
          <p:nvPr/>
        </p:nvCxnSpPr>
        <p:spPr>
          <a:xfrm flipH="1">
            <a:off x="649358" y="3005602"/>
            <a:ext cx="59845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98AAFCC8-117B-3375-0B9A-C8948F02065F}"/>
              </a:ext>
            </a:extLst>
          </p:cNvPr>
          <p:cNvSpPr txBox="1">
            <a:spLocks/>
          </p:cNvSpPr>
          <p:nvPr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38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F4907C98-5901-73B0-A6FC-772CFB85C7E2}"/>
              </a:ext>
            </a:extLst>
          </p:cNvPr>
          <p:cNvSpPr txBox="1"/>
          <p:nvPr/>
        </p:nvSpPr>
        <p:spPr>
          <a:xfrm>
            <a:off x="649357" y="1670865"/>
            <a:ext cx="7161178" cy="1082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400" b="1" spc="-150" dirty="0">
                <a:solidFill>
                  <a:srgbClr val="67A341"/>
                </a:solidFill>
                <a:latin typeface="Montserrat" pitchFamily="2" charset="77"/>
              </a:rPr>
              <a:t>SMALL</a:t>
            </a:r>
            <a:r>
              <a:rPr lang="en-US" sz="4400" b="1" spc="-150" dirty="0">
                <a:latin typeface="Montserrat" pitchFamily="2" charset="77"/>
              </a:rPr>
              <a:t> </a:t>
            </a:r>
            <a:r>
              <a:rPr lang="en-US" sz="3600" b="1" spc="-150" dirty="0">
                <a:latin typeface="Montserrat" pitchFamily="2" charset="77"/>
              </a:rPr>
              <a:t>enough to care &amp;</a:t>
            </a:r>
            <a:r>
              <a:rPr lang="en-US" sz="3600" b="1" spc="-150" dirty="0">
                <a:latin typeface="Montserrat ExtraBold" pitchFamily="2" charset="77"/>
              </a:rPr>
              <a:t> </a:t>
            </a:r>
            <a:endParaRPr lang="en-US" sz="4400" b="1" spc="-150" dirty="0">
              <a:latin typeface="Montserrat ExtraBold" pitchFamily="2" charset="77"/>
            </a:endParaRPr>
          </a:p>
          <a:p>
            <a:pPr>
              <a:lnSpc>
                <a:spcPts val="4200"/>
              </a:lnSpc>
            </a:pPr>
            <a:r>
              <a:rPr lang="en-US" sz="4400" b="1" spc="-150" dirty="0">
                <a:solidFill>
                  <a:srgbClr val="F36521"/>
                </a:solidFill>
                <a:latin typeface="Montserrat" pitchFamily="2" charset="77"/>
              </a:rPr>
              <a:t>         BIG</a:t>
            </a:r>
            <a:r>
              <a:rPr lang="en-US" sz="4400" b="1" spc="-150" dirty="0">
                <a:latin typeface="Montserrat" pitchFamily="2" charset="77"/>
              </a:rPr>
              <a:t> </a:t>
            </a:r>
            <a:r>
              <a:rPr lang="en-US" sz="3600" b="1" spc="-150" dirty="0">
                <a:latin typeface="Montserrat" pitchFamily="2" charset="77"/>
              </a:rPr>
              <a:t>enough to trust</a:t>
            </a:r>
            <a:endParaRPr lang="en-US" sz="4400" b="1" spc="-150" dirty="0"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98194-6440-EF67-703F-547F06A978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881" y="1126044"/>
            <a:ext cx="5406963" cy="573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40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CC32D-967F-7220-F646-04E1D6713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0">
            <a:extLst>
              <a:ext uri="{FF2B5EF4-FFF2-40B4-BE49-F238E27FC236}">
                <a16:creationId xmlns:a16="http://schemas.microsoft.com/office/drawing/2014/main" id="{EA5E268F-5705-EB35-17A5-26D46C3C3D33}"/>
              </a:ext>
            </a:extLst>
          </p:cNvPr>
          <p:cNvSpPr txBox="1"/>
          <p:nvPr/>
        </p:nvSpPr>
        <p:spPr>
          <a:xfrm>
            <a:off x="653699" y="513993"/>
            <a:ext cx="8702174" cy="713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2400" b="1" spc="-150" dirty="0">
                <a:latin typeface="Montserrat" pitchFamily="2" charset="77"/>
              </a:rPr>
              <a:t>Our Clients Trust Us</a:t>
            </a: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9953595D-60A5-B7C3-8CC8-6F112CC9B60B}"/>
              </a:ext>
            </a:extLst>
          </p:cNvPr>
          <p:cNvSpPr txBox="1"/>
          <p:nvPr/>
        </p:nvSpPr>
        <p:spPr>
          <a:xfrm>
            <a:off x="653699" y="977716"/>
            <a:ext cx="8702174" cy="751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3200" b="1" spc="-150" dirty="0">
                <a:latin typeface="Montserrat" pitchFamily="2" charset="77"/>
              </a:rPr>
              <a:t>Because We Understand</a:t>
            </a:r>
          </a:p>
        </p:txBody>
      </p: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id="{6DC2A09C-6914-1669-293D-BE38B3C4FEDD}"/>
              </a:ext>
            </a:extLst>
          </p:cNvPr>
          <p:cNvSpPr txBox="1">
            <a:spLocks/>
          </p:cNvSpPr>
          <p:nvPr/>
        </p:nvSpPr>
        <p:spPr>
          <a:xfrm>
            <a:off x="729530" y="1650102"/>
            <a:ext cx="6181634" cy="1213281"/>
          </a:xfrm>
          <a:prstGeom prst="rect">
            <a:avLst/>
          </a:prstGeom>
        </p:spPr>
        <p:txBody>
          <a:bodyPr vert="horz" wrap="square" lIns="9000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Montserrat" pitchFamily="2" charset="77"/>
                <a:cs typeface="Segoe UI" panose="020B0502040204020203" pitchFamily="34" charset="0"/>
              </a:rPr>
              <a:t>Asia.</a:t>
            </a:r>
          </a:p>
          <a:p>
            <a:pPr marL="285750" indent="-28575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Montserrat" pitchFamily="2" charset="77"/>
                <a:cs typeface="Segoe UI" panose="020B0502040204020203" pitchFamily="34" charset="0"/>
              </a:rPr>
              <a:t>Efficient and effective research design.</a:t>
            </a:r>
          </a:p>
          <a:p>
            <a:pPr marL="285750" indent="-28575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Montserrat" pitchFamily="2" charset="77"/>
                <a:cs typeface="Segoe UI" panose="020B0502040204020203" pitchFamily="34" charset="0"/>
              </a:rPr>
              <a:t>The need for practical and actionable solutions.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C1001D-AC75-F784-B353-493092E60229}"/>
              </a:ext>
            </a:extLst>
          </p:cNvPr>
          <p:cNvCxnSpPr>
            <a:cxnSpLocks/>
          </p:cNvCxnSpPr>
          <p:nvPr/>
        </p:nvCxnSpPr>
        <p:spPr>
          <a:xfrm>
            <a:off x="653699" y="1728819"/>
            <a:ext cx="3442447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A75B68C-BA6B-C30B-5409-55147AB22C41}"/>
              </a:ext>
            </a:extLst>
          </p:cNvPr>
          <p:cNvCxnSpPr/>
          <p:nvPr/>
        </p:nvCxnSpPr>
        <p:spPr>
          <a:xfrm flipV="1">
            <a:off x="309489" y="3666220"/>
            <a:ext cx="0" cy="1167618"/>
          </a:xfrm>
          <a:prstGeom prst="line">
            <a:avLst/>
          </a:prstGeom>
          <a:ln w="57150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C9020C3-BEAB-5969-10FA-CCDBCFDB441A}"/>
              </a:ext>
            </a:extLst>
          </p:cNvPr>
          <p:cNvCxnSpPr/>
          <p:nvPr/>
        </p:nvCxnSpPr>
        <p:spPr>
          <a:xfrm flipV="1">
            <a:off x="309488" y="2110156"/>
            <a:ext cx="0" cy="1167618"/>
          </a:xfrm>
          <a:prstGeom prst="line">
            <a:avLst/>
          </a:prstGeom>
          <a:ln w="5715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0">
            <a:extLst>
              <a:ext uri="{FF2B5EF4-FFF2-40B4-BE49-F238E27FC236}">
                <a16:creationId xmlns:a16="http://schemas.microsoft.com/office/drawing/2014/main" id="{16BA9E00-0399-958A-9F64-5C5294E674A7}"/>
              </a:ext>
            </a:extLst>
          </p:cNvPr>
          <p:cNvSpPr txBox="1"/>
          <p:nvPr/>
        </p:nvSpPr>
        <p:spPr>
          <a:xfrm>
            <a:off x="676849" y="3383102"/>
            <a:ext cx="3682816" cy="751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3600" spc="-150" dirty="0">
                <a:latin typeface="Montserrat" pitchFamily="2" charset="77"/>
              </a:rPr>
              <a:t>We Are your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C36DA12-856A-CA31-C9E6-079F692CE058}"/>
              </a:ext>
            </a:extLst>
          </p:cNvPr>
          <p:cNvCxnSpPr>
            <a:cxnSpLocks/>
          </p:cNvCxnSpPr>
          <p:nvPr/>
        </p:nvCxnSpPr>
        <p:spPr>
          <a:xfrm flipH="1">
            <a:off x="663402" y="4140526"/>
            <a:ext cx="27048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0">
            <a:extLst>
              <a:ext uri="{FF2B5EF4-FFF2-40B4-BE49-F238E27FC236}">
                <a16:creationId xmlns:a16="http://schemas.microsoft.com/office/drawing/2014/main" id="{C03B8C2C-B281-0C10-E456-1C7F83422B4B}"/>
              </a:ext>
            </a:extLst>
          </p:cNvPr>
          <p:cNvSpPr txBox="1"/>
          <p:nvPr/>
        </p:nvSpPr>
        <p:spPr>
          <a:xfrm>
            <a:off x="663402" y="4368238"/>
            <a:ext cx="5758567" cy="1465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6000" b="1" spc="-150" dirty="0">
                <a:solidFill>
                  <a:srgbClr val="67A341"/>
                </a:solidFill>
                <a:latin typeface="Montserrat" pitchFamily="2" charset="77"/>
              </a:rPr>
              <a:t>THINKING</a:t>
            </a:r>
          </a:p>
          <a:p>
            <a:pPr>
              <a:lnSpc>
                <a:spcPts val="5500"/>
              </a:lnSpc>
            </a:pPr>
            <a:r>
              <a:rPr lang="en-US" sz="6000" b="1" spc="-150" dirty="0">
                <a:solidFill>
                  <a:srgbClr val="F36521"/>
                </a:solidFill>
                <a:latin typeface="Montserrat" pitchFamily="2" charset="77"/>
              </a:rPr>
              <a:t>PARTNERS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C5A52F0F-4126-EC17-A934-30658FCFFBD2}"/>
              </a:ext>
            </a:extLst>
          </p:cNvPr>
          <p:cNvSpPr txBox="1">
            <a:spLocks/>
          </p:cNvSpPr>
          <p:nvPr/>
        </p:nvSpPr>
        <p:spPr>
          <a:xfrm rot="16200000">
            <a:off x="-18543" y="3289434"/>
            <a:ext cx="65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ED1CEE8-FB94-D54F-A235-9FD9698DE17F}" type="slidenum">
              <a:rPr lang="en-US" b="1" spc="300" smtClean="0">
                <a:solidFill>
                  <a:schemeClr val="tx1"/>
                </a:solidFill>
                <a:latin typeface="Montserrat" pitchFamily="2" charset="77"/>
              </a:rPr>
              <a:pPr algn="ctr"/>
              <a:t>39</a:t>
            </a:fld>
            <a:endParaRPr lang="en-US" b="1" spc="30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0D288-F5F4-B143-179B-83FA7D0A35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420" y="2192542"/>
            <a:ext cx="7288871" cy="36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85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657A8-B26B-6507-55FE-0C372F93B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62CA73A-D42C-E59B-1DC3-A25F5C113DC8}"/>
              </a:ext>
            </a:extLst>
          </p:cNvPr>
          <p:cNvSpPr/>
          <p:nvPr/>
        </p:nvSpPr>
        <p:spPr>
          <a:xfrm>
            <a:off x="653698" y="2025983"/>
            <a:ext cx="5442302" cy="1885107"/>
          </a:xfrm>
          <a:prstGeom prst="roundRect">
            <a:avLst>
              <a:gd name="adj" fmla="val 12278"/>
            </a:avLst>
          </a:prstGeom>
          <a:noFill/>
          <a:ln w="19050">
            <a:solidFill>
              <a:srgbClr val="3F9C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14000"/>
              </a:lnSpc>
            </a:pPr>
            <a:endParaRPr lang="en-US" sz="1200" dirty="0">
              <a:solidFill>
                <a:srgbClr val="535353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D16F02-9F2E-98CE-7BAA-0E161FBFBA1B}"/>
              </a:ext>
            </a:extLst>
          </p:cNvPr>
          <p:cNvSpPr txBox="1"/>
          <p:nvPr/>
        </p:nvSpPr>
        <p:spPr>
          <a:xfrm>
            <a:off x="2351973" y="1809542"/>
            <a:ext cx="2045753" cy="2758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F9C31"/>
                </a:solidFill>
              </a:rPr>
              <a:t>Quantitative survey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0CEA84E0-86E8-CAE8-8157-392ADBF62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875872"/>
              </p:ext>
            </p:extLst>
          </p:nvPr>
        </p:nvGraphicFramePr>
        <p:xfrm>
          <a:off x="892629" y="2131258"/>
          <a:ext cx="5083627" cy="1753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3988">
                  <a:extLst>
                    <a:ext uri="{9D8B030D-6E8A-4147-A177-3AD203B41FA5}">
                      <a16:colId xmlns:a16="http://schemas.microsoft.com/office/drawing/2014/main" val="3882602971"/>
                    </a:ext>
                  </a:extLst>
                </a:gridCol>
                <a:gridCol w="3909639">
                  <a:extLst>
                    <a:ext uri="{9D8B030D-6E8A-4147-A177-3AD203B41FA5}">
                      <a16:colId xmlns:a16="http://schemas.microsoft.com/office/drawing/2014/main" val="1449037490"/>
                    </a:ext>
                  </a:extLst>
                </a:gridCol>
              </a:tblGrid>
              <a:tr h="35066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1200" b="1" dirty="0">
                          <a:solidFill>
                            <a:srgbClr val="535353"/>
                          </a:solidFill>
                        </a:rPr>
                        <a:t>Sample</a:t>
                      </a:r>
                      <a:endParaRPr lang="en-US" sz="1200" dirty="0">
                        <a:solidFill>
                          <a:srgbClr val="535353"/>
                        </a:solidFill>
                      </a:endParaRPr>
                    </a:p>
                  </a:txBody>
                  <a:tcPr marT="40980" marB="4098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535353"/>
                          </a:solidFill>
                        </a:rPr>
                        <a:t>1,200 respondents</a:t>
                      </a:r>
                      <a:endParaRPr lang="en-US" sz="1200" dirty="0"/>
                    </a:p>
                  </a:txBody>
                  <a:tcPr marT="40980" marB="409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395049"/>
                  </a:ext>
                </a:extLst>
              </a:tr>
              <a:tr h="35066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1200" b="1" dirty="0">
                          <a:solidFill>
                            <a:srgbClr val="535353"/>
                          </a:solidFill>
                        </a:rPr>
                        <a:t>Age</a:t>
                      </a:r>
                      <a:endParaRPr lang="en-US" sz="1200" dirty="0">
                        <a:solidFill>
                          <a:srgbClr val="535353"/>
                        </a:solidFill>
                      </a:endParaRPr>
                    </a:p>
                  </a:txBody>
                  <a:tcPr marT="40980" marB="4098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535353"/>
                          </a:solidFill>
                        </a:rPr>
                        <a:t>18-45 years old</a:t>
                      </a:r>
                      <a:endParaRPr lang="en-US" sz="1200" dirty="0"/>
                    </a:p>
                  </a:txBody>
                  <a:tcPr marT="40980" marB="409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489951"/>
                  </a:ext>
                </a:extLst>
              </a:tr>
              <a:tr h="35066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1200" b="1" dirty="0">
                          <a:solidFill>
                            <a:srgbClr val="535353"/>
                          </a:solidFill>
                        </a:rPr>
                        <a:t>Criteria</a:t>
                      </a:r>
                      <a:r>
                        <a:rPr lang="en-US" sz="1200" dirty="0">
                          <a:solidFill>
                            <a:srgbClr val="535353"/>
                          </a:solidFill>
                        </a:rPr>
                        <a:t> </a:t>
                      </a:r>
                    </a:p>
                  </a:txBody>
                  <a:tcPr marT="40980" marB="4098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535353"/>
                          </a:solidFill>
                        </a:rPr>
                        <a:t>Visited coffee chains at least once in past month</a:t>
                      </a:r>
                    </a:p>
                  </a:txBody>
                  <a:tcPr marT="40980" marB="409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239372"/>
                  </a:ext>
                </a:extLst>
              </a:tr>
              <a:tr h="35066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1200" b="1" dirty="0">
                          <a:solidFill>
                            <a:srgbClr val="535353"/>
                          </a:solidFill>
                        </a:rPr>
                        <a:t>Method</a:t>
                      </a:r>
                      <a:r>
                        <a:rPr lang="en-US" sz="1200" dirty="0">
                          <a:solidFill>
                            <a:srgbClr val="535353"/>
                          </a:solidFill>
                        </a:rPr>
                        <a:t> </a:t>
                      </a:r>
                    </a:p>
                  </a:txBody>
                  <a:tcPr marT="40980" marB="4098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535353"/>
                          </a:solidFill>
                        </a:rPr>
                        <a:t>Online survey</a:t>
                      </a:r>
                      <a:endParaRPr lang="en-US" sz="1200" dirty="0"/>
                    </a:p>
                  </a:txBody>
                  <a:tcPr marT="40980" marB="409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638567"/>
                  </a:ext>
                </a:extLst>
              </a:tr>
              <a:tr h="350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535353"/>
                          </a:solidFill>
                        </a:rPr>
                        <a:t>Fieldwork</a:t>
                      </a:r>
                      <a:r>
                        <a:rPr lang="en-US" sz="1200" dirty="0">
                          <a:solidFill>
                            <a:srgbClr val="535353"/>
                          </a:solidFill>
                        </a:rPr>
                        <a:t> </a:t>
                      </a:r>
                      <a:endParaRPr lang="en-US" sz="1200" dirty="0"/>
                    </a:p>
                  </a:txBody>
                  <a:tcPr marT="40980" marB="4098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535353"/>
                          </a:solidFill>
                        </a:rPr>
                        <a:t>November-December 2025</a:t>
                      </a:r>
                    </a:p>
                  </a:txBody>
                  <a:tcPr marT="40980" marB="409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009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FE49F39-5D14-1885-6165-33517D407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Overview &amp; Methodology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41627ED5-8301-FD7A-AFC8-63F28704AAB0}"/>
              </a:ext>
            </a:extLst>
          </p:cNvPr>
          <p:cNvSpPr txBox="1">
            <a:spLocks/>
          </p:cNvSpPr>
          <p:nvPr/>
        </p:nvSpPr>
        <p:spPr>
          <a:xfrm>
            <a:off x="1470125" y="4833147"/>
            <a:ext cx="3187700" cy="320108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dirty="0">
              <a:solidFill>
                <a:srgbClr val="E95000"/>
              </a:solidFill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DB3AAD5-D79B-4B8A-FFCC-6A584A520BE4}"/>
              </a:ext>
            </a:extLst>
          </p:cNvPr>
          <p:cNvSpPr/>
          <p:nvPr/>
        </p:nvSpPr>
        <p:spPr>
          <a:xfrm>
            <a:off x="6228739" y="2011737"/>
            <a:ext cx="5442302" cy="1885107"/>
          </a:xfrm>
          <a:prstGeom prst="roundRect">
            <a:avLst>
              <a:gd name="adj" fmla="val 12721"/>
            </a:avLst>
          </a:prstGeom>
          <a:noFill/>
          <a:ln w="19050">
            <a:solidFill>
              <a:srgbClr val="3F9C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14000"/>
              </a:lnSpc>
            </a:pPr>
            <a:endParaRPr lang="en-US" sz="1200" dirty="0">
              <a:solidFill>
                <a:srgbClr val="535353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4D8413-B6E0-842F-DFF4-193A7AA9BAFA}"/>
              </a:ext>
            </a:extLst>
          </p:cNvPr>
          <p:cNvSpPr txBox="1"/>
          <p:nvPr/>
        </p:nvSpPr>
        <p:spPr>
          <a:xfrm>
            <a:off x="7927014" y="1809542"/>
            <a:ext cx="2145139" cy="27586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3F9C31"/>
                </a:solidFill>
              </a:rPr>
              <a:t>Qualitative Research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7B1E9234-AFF6-CC61-4A53-1436C56E9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720861"/>
              </p:ext>
            </p:extLst>
          </p:nvPr>
        </p:nvGraphicFramePr>
        <p:xfrm>
          <a:off x="6467670" y="2081819"/>
          <a:ext cx="4889184" cy="1837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0680">
                  <a:extLst>
                    <a:ext uri="{9D8B030D-6E8A-4147-A177-3AD203B41FA5}">
                      <a16:colId xmlns:a16="http://schemas.microsoft.com/office/drawing/2014/main" val="3882602971"/>
                    </a:ext>
                  </a:extLst>
                </a:gridCol>
                <a:gridCol w="3258504">
                  <a:extLst>
                    <a:ext uri="{9D8B030D-6E8A-4147-A177-3AD203B41FA5}">
                      <a16:colId xmlns:a16="http://schemas.microsoft.com/office/drawing/2014/main" val="1449037490"/>
                    </a:ext>
                  </a:extLst>
                </a:gridCol>
              </a:tblGrid>
              <a:tr h="601836">
                <a:tc>
                  <a:txBody>
                    <a:bodyPr/>
                    <a:lstStyle/>
                    <a:p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Consumer IDIs</a:t>
                      </a:r>
                      <a:endParaRPr lang="en-US" sz="1200" dirty="0">
                        <a:solidFill>
                          <a:srgbClr val="535353"/>
                        </a:solidFill>
                      </a:endParaRPr>
                    </a:p>
                  </a:txBody>
                  <a:tcPr marT="40980" marB="4098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in-depth interviews: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regular users (2-3x weekly)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moderate users (2-4x monthly)</a:t>
                      </a:r>
                    </a:p>
                  </a:txBody>
                  <a:tcPr marT="40980" marB="409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395049"/>
                  </a:ext>
                </a:extLst>
              </a:tr>
              <a:tr h="776374">
                <a:tc>
                  <a:txBody>
                    <a:bodyPr/>
                    <a:lstStyle/>
                    <a:p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Expert Interviews</a:t>
                      </a:r>
                      <a:endParaRPr lang="en-US" sz="1200" dirty="0">
                        <a:solidFill>
                          <a:srgbClr val="535353"/>
                        </a:solidFill>
                      </a:endParaRPr>
                    </a:p>
                  </a:txBody>
                  <a:tcPr marT="40980" marB="4098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IDIs: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F&amp;B industry consultant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Coffee chain operations manager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Food service analyst</a:t>
                      </a:r>
                      <a:endParaRPr lang="en-US" sz="1200" dirty="0"/>
                    </a:p>
                  </a:txBody>
                  <a:tcPr marT="40980" marB="409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489951"/>
                  </a:ext>
                </a:extLst>
              </a:tr>
              <a:tr h="3930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535353"/>
                          </a:solidFill>
                        </a:rPr>
                        <a:t>Fieldwork</a:t>
                      </a:r>
                      <a:r>
                        <a:rPr lang="en-US" sz="1200" dirty="0">
                          <a:solidFill>
                            <a:srgbClr val="535353"/>
                          </a:solidFill>
                        </a:rPr>
                        <a:t> </a:t>
                      </a:r>
                      <a:endParaRPr lang="en-US" sz="1200" dirty="0"/>
                    </a:p>
                  </a:txBody>
                  <a:tcPr marT="40980" marB="4098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535353"/>
                          </a:solidFill>
                        </a:rPr>
                        <a:t>December 2025</a:t>
                      </a:r>
                    </a:p>
                  </a:txBody>
                  <a:tcPr marT="40980" marB="4098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3F9C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239372"/>
                  </a:ext>
                </a:extLst>
              </a:tr>
            </a:tbl>
          </a:graphicData>
        </a:graphic>
      </p:graphicFrame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604E7353-FD2E-2ED9-07C7-37EF2C0E89E8}"/>
              </a:ext>
            </a:extLst>
          </p:cNvPr>
          <p:cNvSpPr txBox="1">
            <a:spLocks/>
          </p:cNvSpPr>
          <p:nvPr/>
        </p:nvSpPr>
        <p:spPr>
          <a:xfrm>
            <a:off x="653697" y="4098065"/>
            <a:ext cx="10569473" cy="810155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E95000"/>
                </a:solidFill>
                <a:latin typeface="+mj-lt"/>
              </a:rPr>
              <a:t>Geographic Coverage</a:t>
            </a:r>
          </a:p>
          <a:p>
            <a:r>
              <a:rPr lang="en-US" sz="1200" b="1" dirty="0"/>
              <a:t>Tier 1 cities:</a:t>
            </a:r>
            <a:r>
              <a:rPr lang="en-US" sz="1200" dirty="0"/>
              <a:t> </a:t>
            </a:r>
            <a:r>
              <a:rPr lang="it-IT" sz="1200" dirty="0"/>
              <a:t>Ho Chi Minh City (50% - 600 respondents), Hanoi (35% - 420 respondents), Da Nang (15% - 180 respondents) </a:t>
            </a:r>
            <a:endParaRPr lang="en-US" sz="1600" i="1" dirty="0">
              <a:solidFill>
                <a:srgbClr val="E95000"/>
              </a:solidFill>
              <a:latin typeface="+mj-lt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92FDBD4D-6AB1-EA3A-9503-D07275376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3698" y="1432666"/>
            <a:ext cx="10884603" cy="58802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Research Methodology</a:t>
            </a:r>
          </a:p>
          <a:p>
            <a:endParaRPr lang="en-US" dirty="0"/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4A98CC9A-E49B-C526-847F-39900699BF2E}"/>
              </a:ext>
            </a:extLst>
          </p:cNvPr>
          <p:cNvSpPr txBox="1">
            <a:spLocks/>
          </p:cNvSpPr>
          <p:nvPr/>
        </p:nvSpPr>
        <p:spPr>
          <a:xfrm>
            <a:off x="653698" y="4848001"/>
            <a:ext cx="6019245" cy="12548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E95000"/>
                </a:solidFill>
                <a:latin typeface="+mj-lt"/>
              </a:rPr>
              <a:t>Key Brand Studied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000" i="1" dirty="0">
                <a:solidFill>
                  <a:srgbClr val="E95000"/>
                </a:solidFill>
                <a:latin typeface="+mj-lt"/>
              </a:rPr>
              <a:t>Note: Store counts as of December 2025 based on company reports and iPOS.vn tracking</a:t>
            </a:r>
            <a:endParaRPr lang="en-US" sz="1600" b="1" dirty="0">
              <a:solidFill>
                <a:srgbClr val="E9500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535353"/>
                </a:solidFill>
                <a:latin typeface="+mj-lt"/>
                <a:ea typeface="Aptos" pitchFamily="34" charset="-122"/>
                <a:cs typeface="Aptos" pitchFamily="34" charset="-120"/>
              </a:rPr>
              <a:t>Highlands Coffee: </a:t>
            </a:r>
            <a:r>
              <a:rPr lang="en-US" sz="1200" dirty="0">
                <a:solidFill>
                  <a:srgbClr val="535353"/>
                </a:solidFill>
                <a:latin typeface="+mj-lt"/>
                <a:ea typeface="Aptos" pitchFamily="34" charset="-122"/>
                <a:cs typeface="Aptos" pitchFamily="34" charset="-120"/>
              </a:rPr>
              <a:t>Market leader, ~900 stores</a:t>
            </a:r>
          </a:p>
          <a:p>
            <a:pPr>
              <a:lnSpc>
                <a:spcPct val="50000"/>
              </a:lnSpc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535353"/>
                </a:solidFill>
                <a:ea typeface="Aptos" pitchFamily="34" charset="-122"/>
                <a:cs typeface="Aptos" pitchFamily="34" charset="-120"/>
              </a:rPr>
              <a:t>The Coffee House: </a:t>
            </a:r>
            <a:r>
              <a:rPr lang="en-US" sz="1200" dirty="0">
                <a:solidFill>
                  <a:srgbClr val="535353"/>
                </a:solidFill>
                <a:ea typeface="Aptos" pitchFamily="34" charset="-122"/>
                <a:cs typeface="Aptos" pitchFamily="34" charset="-120"/>
              </a:rPr>
              <a:t>Undergoing restructuring, 93 stores</a:t>
            </a:r>
          </a:p>
          <a:p>
            <a:pPr>
              <a:lnSpc>
                <a:spcPct val="50000"/>
              </a:lnSpc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en-US" sz="1200" b="1" dirty="0" err="1">
                <a:solidFill>
                  <a:srgbClr val="535353"/>
                </a:solidFill>
                <a:ea typeface="Aptos" pitchFamily="34" charset="-122"/>
                <a:cs typeface="Aptos" pitchFamily="34" charset="-120"/>
              </a:rPr>
              <a:t>Katinat</a:t>
            </a:r>
            <a:r>
              <a:rPr lang="en-US" sz="1200" b="1" dirty="0">
                <a:solidFill>
                  <a:srgbClr val="535353"/>
                </a:solidFill>
                <a:ea typeface="Aptos" pitchFamily="34" charset="-122"/>
                <a:cs typeface="Aptos" pitchFamily="34" charset="-120"/>
              </a:rPr>
              <a:t>: </a:t>
            </a:r>
            <a:r>
              <a:rPr lang="it-IT" sz="1200" dirty="0">
                <a:solidFill>
                  <a:srgbClr val="535353"/>
                </a:solidFill>
                <a:ea typeface="Aptos" pitchFamily="34" charset="-122"/>
                <a:cs typeface="Aptos" pitchFamily="34" charset="-120"/>
              </a:rPr>
              <a:t>Gen Z favorite, 115 stores</a:t>
            </a:r>
            <a:endParaRPr lang="en-US" sz="1200" dirty="0">
              <a:solidFill>
                <a:srgbClr val="535353"/>
              </a:solidFill>
              <a:latin typeface="+mj-lt"/>
              <a:ea typeface="Aptos" pitchFamily="34" charset="-122"/>
              <a:cs typeface="Aptos" pitchFamily="34" charset="-120"/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CAE8805B-1462-3B0E-8D79-393570E4F59F}"/>
              </a:ext>
            </a:extLst>
          </p:cNvPr>
          <p:cNvSpPr txBox="1">
            <a:spLocks/>
          </p:cNvSpPr>
          <p:nvPr/>
        </p:nvSpPr>
        <p:spPr>
          <a:xfrm>
            <a:off x="6095999" y="5402591"/>
            <a:ext cx="5660572" cy="810155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535353"/>
                </a:solidFill>
                <a:ea typeface="Aptos" pitchFamily="34" charset="-122"/>
                <a:cs typeface="Aptos" pitchFamily="34" charset="-120"/>
              </a:rPr>
              <a:t>Trung Nguyên Legend</a:t>
            </a:r>
            <a:r>
              <a:rPr lang="en-US" sz="1200" b="1" dirty="0">
                <a:solidFill>
                  <a:srgbClr val="535353"/>
                </a:solidFill>
                <a:latin typeface="+mj-lt"/>
                <a:ea typeface="Aptos" pitchFamily="34" charset="-122"/>
                <a:cs typeface="Aptos" pitchFamily="34" charset="-12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+mj-lt"/>
                <a:ea typeface="Aptos" pitchFamily="34" charset="-122"/>
                <a:cs typeface="Aptos" pitchFamily="34" charset="-120"/>
              </a:rPr>
              <a:t>Heritage brand, international focus</a:t>
            </a:r>
          </a:p>
          <a:p>
            <a:pPr>
              <a:lnSpc>
                <a:spcPct val="50000"/>
              </a:lnSpc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535353"/>
                </a:solidFill>
                <a:ea typeface="Aptos" pitchFamily="34" charset="-122"/>
                <a:cs typeface="Aptos" pitchFamily="34" charset="-120"/>
              </a:rPr>
              <a:t>Phúc Long: </a:t>
            </a:r>
            <a:r>
              <a:rPr lang="en-US" sz="1200" dirty="0">
                <a:solidFill>
                  <a:srgbClr val="535353"/>
                </a:solidFill>
                <a:ea typeface="Aptos" pitchFamily="34" charset="-122"/>
                <a:cs typeface="Aptos" pitchFamily="34" charset="-120"/>
              </a:rPr>
              <a:t>Coffee &amp; tea specialist, 237 stores</a:t>
            </a:r>
          </a:p>
          <a:p>
            <a:pPr>
              <a:lnSpc>
                <a:spcPct val="50000"/>
              </a:lnSpc>
              <a:spcBef>
                <a:spcPts val="1400"/>
              </a:spcBef>
              <a:buFont typeface="Wingdings" panose="05000000000000000000" pitchFamily="2" charset="2"/>
              <a:buChar char="§"/>
            </a:pPr>
            <a:r>
              <a:rPr lang="en-US" sz="1200" b="1" dirty="0">
                <a:solidFill>
                  <a:srgbClr val="535353"/>
                </a:solidFill>
                <a:ea typeface="Aptos" pitchFamily="34" charset="-122"/>
                <a:cs typeface="Aptos" pitchFamily="34" charset="-120"/>
              </a:rPr>
              <a:t>Starbucks:</a:t>
            </a:r>
            <a:r>
              <a:rPr lang="en-US" sz="1200" dirty="0">
                <a:solidFill>
                  <a:srgbClr val="535353"/>
                </a:solidFill>
                <a:ea typeface="Aptos" pitchFamily="34" charset="-122"/>
                <a:cs typeface="Aptos" pitchFamily="34" charset="-120"/>
              </a:rPr>
              <a:t> </a:t>
            </a:r>
            <a:r>
              <a:rPr lang="it-IT" sz="1200" dirty="0">
                <a:solidFill>
                  <a:srgbClr val="535353"/>
                </a:solidFill>
                <a:ea typeface="Aptos" pitchFamily="34" charset="-122"/>
                <a:cs typeface="Aptos" pitchFamily="34" charset="-120"/>
              </a:rPr>
              <a:t>Premium international, 140 stores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C97F0-90B3-E8D2-B779-247DC528A074}"/>
              </a:ext>
            </a:extLst>
          </p:cNvPr>
          <p:cNvSpPr txBox="1"/>
          <p:nvPr/>
        </p:nvSpPr>
        <p:spPr>
          <a:xfrm>
            <a:off x="576707" y="6471407"/>
            <a:ext cx="97857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 err="1">
                <a:solidFill>
                  <a:srgbClr val="666666"/>
                </a:solidFill>
                <a:effectLst/>
                <a:latin typeface="+mj-lt"/>
              </a:rPr>
              <a:t>InsightAsia</a:t>
            </a:r>
            <a:r>
              <a:rPr lang="en-US" sz="900" b="0" i="1" dirty="0">
                <a:solidFill>
                  <a:srgbClr val="666666"/>
                </a:solidFill>
                <a:effectLst/>
                <a:latin typeface="+mj-lt"/>
              </a:rPr>
              <a:t> Vietnam | December 2025 | Based on primary research with 1,200 Vietnamese coffee chain users</a:t>
            </a:r>
          </a:p>
        </p:txBody>
      </p:sp>
    </p:spTree>
    <p:extLst>
      <p:ext uri="{BB962C8B-B14F-4D97-AF65-F5344CB8AC3E}">
        <p14:creationId xmlns:p14="http://schemas.microsoft.com/office/powerpoint/2010/main" val="2350441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36F3D-E7C1-11F0-0635-1D156EF38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B251FC0-DA26-75A7-64E4-399A51B34340}"/>
              </a:ext>
            </a:extLst>
          </p:cNvPr>
          <p:cNvSpPr txBox="1"/>
          <p:nvPr/>
        </p:nvSpPr>
        <p:spPr>
          <a:xfrm>
            <a:off x="653699" y="406400"/>
            <a:ext cx="8432244" cy="737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Local &amp; Regional Clients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EFDA1F-3B93-A78C-3CF8-17020C7193ED}"/>
              </a:ext>
            </a:extLst>
          </p:cNvPr>
          <p:cNvSpPr/>
          <p:nvPr/>
        </p:nvSpPr>
        <p:spPr>
          <a:xfrm>
            <a:off x="653699" y="1099689"/>
            <a:ext cx="1629437" cy="3077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7A341"/>
                </a:solidFill>
                <a:effectLst/>
                <a:uLnTx/>
                <a:uFillTx/>
                <a:latin typeface="Montserrat" pitchFamily="2" charset="77"/>
                <a:ea typeface="+mn-ea"/>
                <a:cs typeface="Segoe UI" panose="020B0502040204020203" pitchFamily="34" charset="0"/>
              </a:rPr>
              <a:t>Across Industries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7A341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B24A0A-4B45-CA04-E890-B9FB06E57FE1}"/>
              </a:ext>
            </a:extLst>
          </p:cNvPr>
          <p:cNvSpPr/>
          <p:nvPr/>
        </p:nvSpPr>
        <p:spPr>
          <a:xfrm>
            <a:off x="8731281" y="1556960"/>
            <a:ext cx="3344606" cy="4722169"/>
          </a:xfrm>
          <a:prstGeom prst="rect">
            <a:avLst/>
          </a:prstGeom>
          <a:solidFill>
            <a:schemeClr val="accent6">
              <a:lumMod val="20000"/>
              <a:lumOff val="8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9CD3C8-D12C-9E3E-E6D5-9913733F9156}"/>
              </a:ext>
            </a:extLst>
          </p:cNvPr>
          <p:cNvSpPr/>
          <p:nvPr/>
        </p:nvSpPr>
        <p:spPr>
          <a:xfrm>
            <a:off x="492052" y="1497330"/>
            <a:ext cx="8441682" cy="493081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57A939-D682-D3F7-8B0A-07B91B043C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99" y="1736306"/>
            <a:ext cx="8079732" cy="38598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0DAEC70-7FC1-74E0-5DC4-7130188211D7}"/>
              </a:ext>
            </a:extLst>
          </p:cNvPr>
          <p:cNvSpPr/>
          <p:nvPr/>
        </p:nvSpPr>
        <p:spPr>
          <a:xfrm>
            <a:off x="4908222" y="6420756"/>
            <a:ext cx="2375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...and more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4BE8D3D-16CE-8A50-BAD4-F22DB1D84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4421"/>
          <a:stretch/>
        </p:blipFill>
        <p:spPr>
          <a:xfrm>
            <a:off x="1763061" y="5758311"/>
            <a:ext cx="1040149" cy="539325"/>
          </a:xfrm>
          <a:prstGeom prst="rect">
            <a:avLst/>
          </a:prstGeom>
        </p:spPr>
      </p:pic>
      <p:pic>
        <p:nvPicPr>
          <p:cNvPr id="23" name="Google Shape;109;p5">
            <a:extLst>
              <a:ext uri="{FF2B5EF4-FFF2-40B4-BE49-F238E27FC236}">
                <a16:creationId xmlns:a16="http://schemas.microsoft.com/office/drawing/2014/main" id="{20FDA6EB-A576-BF88-F501-129540305818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1124" y="5758311"/>
            <a:ext cx="404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879AC5-3FFD-0EF1-568C-CA72B19C19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822" y="5742738"/>
            <a:ext cx="536391" cy="5363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A8DABD-F1F1-7FC5-F155-C59B6BC1EA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002" y="5920347"/>
            <a:ext cx="759125" cy="13759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24A7DBB-DAB0-2D16-136D-176004CD6FE2}"/>
              </a:ext>
            </a:extLst>
          </p:cNvPr>
          <p:cNvGrpSpPr/>
          <p:nvPr/>
        </p:nvGrpSpPr>
        <p:grpSpPr>
          <a:xfrm>
            <a:off x="8987974" y="1832648"/>
            <a:ext cx="3008294" cy="4260180"/>
            <a:chOff x="8987974" y="1832648"/>
            <a:chExt cx="3008294" cy="42601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29A127A-5843-1E65-D9C9-72E3463CC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19427" y="4792200"/>
              <a:ext cx="972064" cy="26245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F5131E1-7465-B008-69D8-B4478A570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529" b="29089"/>
            <a:stretch/>
          </p:blipFill>
          <p:spPr>
            <a:xfrm>
              <a:off x="8987974" y="2215194"/>
              <a:ext cx="1156646" cy="50178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DE79845-3135-7FB4-723E-3D787180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10580" y="2748412"/>
              <a:ext cx="984061" cy="31029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E6D2038-9A5F-B1E3-6FF1-D383B06349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10" b="-5109"/>
            <a:stretch/>
          </p:blipFill>
          <p:spPr>
            <a:xfrm>
              <a:off x="11322726" y="2291144"/>
              <a:ext cx="526366" cy="36440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450E7B0-CDAF-7B63-AB08-816D10CD1B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78" b="-481"/>
            <a:stretch/>
          </p:blipFill>
          <p:spPr>
            <a:xfrm>
              <a:off x="9230488" y="3251557"/>
              <a:ext cx="499768" cy="36739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F0A0AB-2809-1211-93F9-E15F89E43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20904" y="3240266"/>
              <a:ext cx="812659" cy="379798"/>
            </a:xfrm>
            <a:prstGeom prst="rect">
              <a:avLst/>
            </a:prstGeom>
          </p:spPr>
        </p:pic>
        <p:pic>
          <p:nvPicPr>
            <p:cNvPr id="33" name="Google Shape;133;p5">
              <a:extLst>
                <a:ext uri="{FF2B5EF4-FFF2-40B4-BE49-F238E27FC236}">
                  <a16:creationId xmlns:a16="http://schemas.microsoft.com/office/drawing/2014/main" id="{02A22387-3F7D-9CDF-9702-2D778F75337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86727" y="3739526"/>
              <a:ext cx="761327" cy="435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BC3E1F2-1C21-021F-2C42-084EB2359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60" r="-5459" b="-50"/>
            <a:stretch/>
          </p:blipFill>
          <p:spPr>
            <a:xfrm>
              <a:off x="10875276" y="3262081"/>
              <a:ext cx="405503" cy="32581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D9910F0-310C-8243-21A3-D51F9CD21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029" t="-1818"/>
            <a:stretch/>
          </p:blipFill>
          <p:spPr>
            <a:xfrm>
              <a:off x="10427812" y="4377854"/>
              <a:ext cx="1376881" cy="268666"/>
            </a:xfrm>
            <a:prstGeom prst="rect">
              <a:avLst/>
            </a:prstGeom>
          </p:spPr>
        </p:pic>
        <p:pic>
          <p:nvPicPr>
            <p:cNvPr id="37" name="Picture 10">
              <a:extLst>
                <a:ext uri="{FF2B5EF4-FFF2-40B4-BE49-F238E27FC236}">
                  <a16:creationId xmlns:a16="http://schemas.microsoft.com/office/drawing/2014/main" id="{B3942514-3CAB-32A0-C777-6FC6035CF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121036" y="3804888"/>
              <a:ext cx="875232" cy="31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5320F74-76B3-B5FF-8FD7-F37B2AF31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22579" y="5699021"/>
              <a:ext cx="560062" cy="387736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780C9AA-4DF9-A20E-F1E4-55A92DAB2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18771" y="5690084"/>
              <a:ext cx="448302" cy="38657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95C0192-DD7A-2B96-614E-27383018D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798" r="-2020"/>
            <a:stretch/>
          </p:blipFill>
          <p:spPr>
            <a:xfrm>
              <a:off x="10104863" y="2259340"/>
              <a:ext cx="1020588" cy="33068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2BA4F67-F632-1BA4-8078-926F14EA3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9598" y="2774087"/>
              <a:ext cx="849000" cy="26770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88D5E3E-B8D1-F007-4B37-863442DB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2556" y="1832648"/>
              <a:ext cx="1432601" cy="255182"/>
            </a:xfrm>
            <a:prstGeom prst="rect">
              <a:avLst/>
            </a:prstGeom>
          </p:spPr>
        </p:pic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CA95FFCA-52E5-7296-BC37-242815F68F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72" b="-1458"/>
            <a:stretch/>
          </p:blipFill>
          <p:spPr bwMode="auto">
            <a:xfrm>
              <a:off x="9341151" y="4260294"/>
              <a:ext cx="922964" cy="406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A3401E4-2A0D-988A-ED79-435740077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227" r="-3282"/>
            <a:stretch/>
          </p:blipFill>
          <p:spPr>
            <a:xfrm>
              <a:off x="10864996" y="1832648"/>
              <a:ext cx="888189" cy="25813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ADA6C5-CCC6-9B85-07C9-D84FAC32B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41931" y="3747437"/>
              <a:ext cx="710150" cy="4060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E9F60A-6818-F0C1-B681-74C754807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22492" y="3216603"/>
              <a:ext cx="447954" cy="4460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0A7AEC-B970-FF76-6C6C-0C25E9DEC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254"/>
            <a:stretch/>
          </p:blipFill>
          <p:spPr>
            <a:xfrm>
              <a:off x="10553045" y="5283073"/>
              <a:ext cx="790018" cy="2579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FC6A01-0221-45B6-A43F-0C661E8FC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96526" y="5286866"/>
              <a:ext cx="592404" cy="20826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9176E5-A713-CAEB-272A-3132FBA71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15244" y="5699020"/>
              <a:ext cx="386578" cy="3865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B898820-015E-D649-E9DA-940A61394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91272" y="5689638"/>
              <a:ext cx="560061" cy="4002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7D154D-BA8B-A5B7-4A2C-6D2C5A6B1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82735" y="5705092"/>
              <a:ext cx="350100" cy="38773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883CD3-2EBB-732F-115B-A1F387712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84049" y="4819176"/>
              <a:ext cx="1302117" cy="262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2229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AE61F-DE43-C730-5F39-64FED3C48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38C44C4-3171-B2DE-9EF3-0963263C93FF}"/>
              </a:ext>
            </a:extLst>
          </p:cNvPr>
          <p:cNvSpPr txBox="1"/>
          <p:nvPr/>
        </p:nvSpPr>
        <p:spPr>
          <a:xfrm>
            <a:off x="653699" y="406400"/>
            <a:ext cx="8432244" cy="73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67A341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(B2C) 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What we do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4647B7-F252-68DC-DF55-787574B7B35A}"/>
              </a:ext>
            </a:extLst>
          </p:cNvPr>
          <p:cNvGrpSpPr/>
          <p:nvPr/>
        </p:nvGrpSpPr>
        <p:grpSpPr>
          <a:xfrm>
            <a:off x="541213" y="4137969"/>
            <a:ext cx="11034890" cy="1943831"/>
            <a:chOff x="501999" y="4421433"/>
            <a:chExt cx="11034890" cy="194383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7D239F5-B3DF-D0E6-A8A6-E0212B6D0B74}"/>
                </a:ext>
              </a:extLst>
            </p:cNvPr>
            <p:cNvGrpSpPr/>
            <p:nvPr/>
          </p:nvGrpSpPr>
          <p:grpSpPr>
            <a:xfrm>
              <a:off x="6384145" y="4421433"/>
              <a:ext cx="2325565" cy="1942290"/>
              <a:chOff x="6384145" y="4421434"/>
              <a:chExt cx="2325565" cy="1942290"/>
            </a:xfrm>
          </p:grpSpPr>
          <p:sp>
            <p:nvSpPr>
              <p:cNvPr id="14" name="Rounded Rectangle 7">
                <a:extLst>
                  <a:ext uri="{FF2B5EF4-FFF2-40B4-BE49-F238E27FC236}">
                    <a16:creationId xmlns:a16="http://schemas.microsoft.com/office/drawing/2014/main" id="{C32FF9D4-6E36-725D-6D20-52B8DFA4D645}"/>
                  </a:ext>
                </a:extLst>
              </p:cNvPr>
              <p:cNvSpPr/>
              <p:nvPr/>
            </p:nvSpPr>
            <p:spPr>
              <a:xfrm>
                <a:off x="6384145" y="4421434"/>
                <a:ext cx="2325565" cy="38709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9586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Ethnography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F5E4FDC-F9A4-75E9-9D81-FE9E2BA614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35875" y="4973346"/>
                <a:ext cx="1822104" cy="1390378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3704A31-B9A2-0E9E-F6E4-576EA508C474}"/>
                </a:ext>
              </a:extLst>
            </p:cNvPr>
            <p:cNvGrpSpPr/>
            <p:nvPr/>
          </p:nvGrpSpPr>
          <p:grpSpPr>
            <a:xfrm>
              <a:off x="501999" y="4421438"/>
              <a:ext cx="2474934" cy="1942286"/>
              <a:chOff x="501999" y="4421438"/>
              <a:chExt cx="2474934" cy="1942286"/>
            </a:xfrm>
          </p:grpSpPr>
          <p:sp>
            <p:nvSpPr>
              <p:cNvPr id="25" name="Rounded Rectangle 7">
                <a:extLst>
                  <a:ext uri="{FF2B5EF4-FFF2-40B4-BE49-F238E27FC236}">
                    <a16:creationId xmlns:a16="http://schemas.microsoft.com/office/drawing/2014/main" id="{73768CA4-C5C2-A5AB-2C07-4BC036200CEE}"/>
                  </a:ext>
                </a:extLst>
              </p:cNvPr>
              <p:cNvSpPr/>
              <p:nvPr/>
            </p:nvSpPr>
            <p:spPr>
              <a:xfrm>
                <a:off x="578124" y="4421438"/>
                <a:ext cx="2322685" cy="38709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9586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Along shopping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28623E3-CC15-105E-0365-1109101FFF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1999" y="4980319"/>
                <a:ext cx="2474934" cy="1383405"/>
              </a:xfrm>
              <a:prstGeom prst="rect">
                <a:avLst/>
              </a:prstGeom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E4C1A69-511B-9F93-F054-660AD3D0D0F4}"/>
                </a:ext>
              </a:extLst>
            </p:cNvPr>
            <p:cNvGrpSpPr/>
            <p:nvPr/>
          </p:nvGrpSpPr>
          <p:grpSpPr>
            <a:xfrm>
              <a:off x="3485161" y="4421434"/>
              <a:ext cx="2322695" cy="1942289"/>
              <a:chOff x="3464783" y="4421435"/>
              <a:chExt cx="2322695" cy="194228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BA5A8FB-EA60-F914-49E2-7DEA2614E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74836" y="4980319"/>
                <a:ext cx="1302588" cy="1383405"/>
              </a:xfrm>
              <a:prstGeom prst="rect">
                <a:avLst/>
              </a:prstGeom>
            </p:spPr>
          </p:pic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9A74E52-293F-B247-B066-34764693BCE9}"/>
                  </a:ext>
                </a:extLst>
              </p:cNvPr>
              <p:cNvSpPr/>
              <p:nvPr/>
            </p:nvSpPr>
            <p:spPr>
              <a:xfrm>
                <a:off x="3464783" y="4421435"/>
                <a:ext cx="2322695" cy="38709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9586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Retail check/ audit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72BC5E8-1177-E10B-2625-72347E56C08B}"/>
                </a:ext>
              </a:extLst>
            </p:cNvPr>
            <p:cNvGrpSpPr/>
            <p:nvPr/>
          </p:nvGrpSpPr>
          <p:grpSpPr>
            <a:xfrm>
              <a:off x="9211324" y="4421434"/>
              <a:ext cx="2325565" cy="1943830"/>
              <a:chOff x="9270814" y="4421434"/>
              <a:chExt cx="2325565" cy="1943830"/>
            </a:xfrm>
          </p:grpSpPr>
          <p:sp>
            <p:nvSpPr>
              <p:cNvPr id="29" name="Rounded Rectangle 7">
                <a:extLst>
                  <a:ext uri="{FF2B5EF4-FFF2-40B4-BE49-F238E27FC236}">
                    <a16:creationId xmlns:a16="http://schemas.microsoft.com/office/drawing/2014/main" id="{9B0A3D1F-6A59-6CDB-6322-E126D2CFAEC9}"/>
                  </a:ext>
                </a:extLst>
              </p:cNvPr>
              <p:cNvSpPr/>
              <p:nvPr/>
            </p:nvSpPr>
            <p:spPr>
              <a:xfrm>
                <a:off x="9270814" y="4421434"/>
                <a:ext cx="2325565" cy="38709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9586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Mystery shopping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DC6EC28-0905-FA45-F74E-B89E33212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42210" y="4980317"/>
                <a:ext cx="1984974" cy="1384947"/>
              </a:xfrm>
              <a:prstGeom prst="rect">
                <a:avLst/>
              </a:prstGeom>
            </p:spPr>
          </p:pic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BCC9982-1409-32C2-1A94-3C9C1517829A}"/>
              </a:ext>
            </a:extLst>
          </p:cNvPr>
          <p:cNvGrpSpPr/>
          <p:nvPr/>
        </p:nvGrpSpPr>
        <p:grpSpPr>
          <a:xfrm>
            <a:off x="578124" y="1681022"/>
            <a:ext cx="11118382" cy="1939132"/>
            <a:chOff x="578124" y="1681022"/>
            <a:chExt cx="11118382" cy="193913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A0C3538-A541-5FED-F625-C9020E748C7D}"/>
                </a:ext>
              </a:extLst>
            </p:cNvPr>
            <p:cNvGrpSpPr/>
            <p:nvPr/>
          </p:nvGrpSpPr>
          <p:grpSpPr>
            <a:xfrm>
              <a:off x="6387025" y="1681022"/>
              <a:ext cx="2322685" cy="1933641"/>
              <a:chOff x="6387025" y="1681022"/>
              <a:chExt cx="2322685" cy="1933641"/>
            </a:xfrm>
          </p:grpSpPr>
          <p:sp>
            <p:nvSpPr>
              <p:cNvPr id="11" name="Rounded Rectangle 7">
                <a:extLst>
                  <a:ext uri="{FF2B5EF4-FFF2-40B4-BE49-F238E27FC236}">
                    <a16:creationId xmlns:a16="http://schemas.microsoft.com/office/drawing/2014/main" id="{E49932B9-FDD5-DB2A-50D3-BD1A2B42ED9C}"/>
                  </a:ext>
                </a:extLst>
              </p:cNvPr>
              <p:cNvSpPr/>
              <p:nvPr/>
            </p:nvSpPr>
            <p:spPr>
              <a:xfrm>
                <a:off x="6387025" y="1681022"/>
                <a:ext cx="2322685" cy="38710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9586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Home Usage Test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AB0D748-AD82-C22B-5A78-7A8FB79AA2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47828" y="2224286"/>
                <a:ext cx="1601081" cy="1390377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38797DA-DC9B-94B6-11AA-D31DF0AE6A50}"/>
                </a:ext>
              </a:extLst>
            </p:cNvPr>
            <p:cNvGrpSpPr/>
            <p:nvPr/>
          </p:nvGrpSpPr>
          <p:grpSpPr>
            <a:xfrm>
              <a:off x="578124" y="1681023"/>
              <a:ext cx="2322685" cy="1939131"/>
              <a:chOff x="578124" y="1681023"/>
              <a:chExt cx="2322685" cy="1939131"/>
            </a:xfrm>
          </p:grpSpPr>
          <p:sp>
            <p:nvSpPr>
              <p:cNvPr id="3" name="Rounded Rectangle 7">
                <a:extLst>
                  <a:ext uri="{FF2B5EF4-FFF2-40B4-BE49-F238E27FC236}">
                    <a16:creationId xmlns:a16="http://schemas.microsoft.com/office/drawing/2014/main" id="{93DF4B6A-816B-3110-7F66-79F6E3376E64}"/>
                  </a:ext>
                </a:extLst>
              </p:cNvPr>
              <p:cNvSpPr/>
              <p:nvPr/>
            </p:nvSpPr>
            <p:spPr>
              <a:xfrm>
                <a:off x="578124" y="1681023"/>
                <a:ext cx="2322685" cy="38709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9586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Survey: F2F/ Online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2D07751-3EA6-FD6A-B2F5-16D062F08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0694" y="2236749"/>
                <a:ext cx="1601081" cy="1383405"/>
              </a:xfrm>
              <a:prstGeom prst="rect">
                <a:avLst/>
              </a:prstGeom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3C939FD-3827-6B41-B8ED-0D4B5EB97C5D}"/>
                </a:ext>
              </a:extLst>
            </p:cNvPr>
            <p:cNvGrpSpPr/>
            <p:nvPr/>
          </p:nvGrpSpPr>
          <p:grpSpPr>
            <a:xfrm>
              <a:off x="3269366" y="1681022"/>
              <a:ext cx="2754284" cy="1933640"/>
              <a:chOff x="3248996" y="1681023"/>
              <a:chExt cx="2754284" cy="1933640"/>
            </a:xfrm>
          </p:grpSpPr>
          <p:sp>
            <p:nvSpPr>
              <p:cNvPr id="6" name="Rounded Rectangle 7">
                <a:extLst>
                  <a:ext uri="{FF2B5EF4-FFF2-40B4-BE49-F238E27FC236}">
                    <a16:creationId xmlns:a16="http://schemas.microsoft.com/office/drawing/2014/main" id="{6A9FD9A9-CEA4-383F-FF81-3437A5B7D323}"/>
                  </a:ext>
                </a:extLst>
              </p:cNvPr>
              <p:cNvSpPr/>
              <p:nvPr/>
            </p:nvSpPr>
            <p:spPr>
              <a:xfrm>
                <a:off x="3464791" y="1681023"/>
                <a:ext cx="2322687" cy="38709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9586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Focus Group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837E92A-2757-CEED-EF96-397B60667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48996" y="2231259"/>
                <a:ext cx="2754284" cy="1383404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B34C180-32A5-0CD1-9CDE-6912B1798211}"/>
                </a:ext>
              </a:extLst>
            </p:cNvPr>
            <p:cNvGrpSpPr/>
            <p:nvPr/>
          </p:nvGrpSpPr>
          <p:grpSpPr>
            <a:xfrm>
              <a:off x="9271555" y="1681022"/>
              <a:ext cx="2424951" cy="1933640"/>
              <a:chOff x="9257083" y="1692781"/>
              <a:chExt cx="2424951" cy="1933640"/>
            </a:xfrm>
          </p:grpSpPr>
          <p:sp>
            <p:nvSpPr>
              <p:cNvPr id="46" name="Rounded Rectangle 7">
                <a:extLst>
                  <a:ext uri="{FF2B5EF4-FFF2-40B4-BE49-F238E27FC236}">
                    <a16:creationId xmlns:a16="http://schemas.microsoft.com/office/drawing/2014/main" id="{8BA2A142-F74D-E4E2-45A3-351A37AC5A9C}"/>
                  </a:ext>
                </a:extLst>
              </p:cNvPr>
              <p:cNvSpPr/>
              <p:nvPr/>
            </p:nvSpPr>
            <p:spPr>
              <a:xfrm>
                <a:off x="9274415" y="1692781"/>
                <a:ext cx="2322685" cy="38710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9586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rPr>
                  <a:t>Central Location Test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178A73F-37CD-2489-DFB8-57EF9C8335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57083" y="2251668"/>
                <a:ext cx="2424951" cy="13747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09401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FE52E-1072-BA54-8213-032172A24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C27832DA-1FE5-178F-C9A2-3914A5F11D8E}"/>
              </a:ext>
            </a:extLst>
          </p:cNvPr>
          <p:cNvSpPr txBox="1"/>
          <p:nvPr/>
        </p:nvSpPr>
        <p:spPr>
          <a:xfrm>
            <a:off x="653699" y="406400"/>
            <a:ext cx="8432244" cy="733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F36521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(B2B) </a:t>
            </a: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What we do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454D5B8-7590-C800-EB9C-0D69D44965DC}"/>
              </a:ext>
            </a:extLst>
          </p:cNvPr>
          <p:cNvGrpSpPr/>
          <p:nvPr/>
        </p:nvGrpSpPr>
        <p:grpSpPr>
          <a:xfrm>
            <a:off x="578124" y="1681023"/>
            <a:ext cx="2322685" cy="1939131"/>
            <a:chOff x="578124" y="1681023"/>
            <a:chExt cx="2322685" cy="1939131"/>
          </a:xfrm>
        </p:grpSpPr>
        <p:sp>
          <p:nvSpPr>
            <p:cNvPr id="3" name="Rounded Rectangle 7">
              <a:extLst>
                <a:ext uri="{FF2B5EF4-FFF2-40B4-BE49-F238E27FC236}">
                  <a16:creationId xmlns:a16="http://schemas.microsoft.com/office/drawing/2014/main" id="{A05E6735-6149-AAB9-9293-1B468403AD41}"/>
                </a:ext>
              </a:extLst>
            </p:cNvPr>
            <p:cNvSpPr/>
            <p:nvPr/>
          </p:nvSpPr>
          <p:spPr>
            <a:xfrm>
              <a:off x="578124" y="1681023"/>
              <a:ext cx="2322685" cy="38709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29586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Survey: F2F/ Online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F1B101-C3E2-E999-B23A-93AFB4BAD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694" y="2236749"/>
              <a:ext cx="1601081" cy="138340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141B61E-3502-44E6-EF9B-ADDF7611D420}"/>
              </a:ext>
            </a:extLst>
          </p:cNvPr>
          <p:cNvGrpSpPr/>
          <p:nvPr/>
        </p:nvGrpSpPr>
        <p:grpSpPr>
          <a:xfrm>
            <a:off x="3485161" y="1681023"/>
            <a:ext cx="2322687" cy="1933640"/>
            <a:chOff x="3464791" y="1681023"/>
            <a:chExt cx="2322687" cy="193364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D5DE68EB-7697-BA49-7873-288349A54471}"/>
                </a:ext>
              </a:extLst>
            </p:cNvPr>
            <p:cNvSpPr/>
            <p:nvPr/>
          </p:nvSpPr>
          <p:spPr>
            <a:xfrm>
              <a:off x="3464791" y="1681023"/>
              <a:ext cx="2322687" cy="387099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29586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In-depth Interview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FDF12D-6DD6-8444-D210-03D894715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73493" y="2231259"/>
              <a:ext cx="1505290" cy="1383404"/>
            </a:xfrm>
            <a:prstGeom prst="rect">
              <a:avLst/>
            </a:prstGeom>
          </p:spPr>
        </p:pic>
      </p:grp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F7130698-7FF2-BF5E-8B54-0D6655C269D5}"/>
              </a:ext>
            </a:extLst>
          </p:cNvPr>
          <p:cNvSpPr/>
          <p:nvPr/>
        </p:nvSpPr>
        <p:spPr>
          <a:xfrm>
            <a:off x="6392200" y="1681023"/>
            <a:ext cx="2322687" cy="38709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2958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Competitor Analysis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DDCB3AE7-1BEC-A85D-4AA4-CD1C32B07447}"/>
              </a:ext>
            </a:extLst>
          </p:cNvPr>
          <p:cNvSpPr/>
          <p:nvPr/>
        </p:nvSpPr>
        <p:spPr>
          <a:xfrm>
            <a:off x="9299239" y="1681023"/>
            <a:ext cx="2322687" cy="38709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2958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Market Analysis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1072E8-5776-64FD-C6C1-FAF200D92D2E}"/>
              </a:ext>
            </a:extLst>
          </p:cNvPr>
          <p:cNvGrpSpPr/>
          <p:nvPr/>
        </p:nvGrpSpPr>
        <p:grpSpPr>
          <a:xfrm>
            <a:off x="9371852" y="2231259"/>
            <a:ext cx="2177459" cy="1383404"/>
            <a:chOff x="9333546" y="2231259"/>
            <a:chExt cx="2177459" cy="13834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E6EE9E-B14C-69FE-F8B2-A724C3418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333546" y="2231259"/>
              <a:ext cx="1426739" cy="1383404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E7FEFACA-6B31-A3A8-21C7-EFC2381F0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0760285" y="2231259"/>
              <a:ext cx="750720" cy="1383404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E375B74F-DB3F-CB42-5F82-FAA5DF7970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113" y="2231259"/>
            <a:ext cx="2386859" cy="1383404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E1189499-B5BF-103B-B4F8-CBD2D68467EA}"/>
              </a:ext>
            </a:extLst>
          </p:cNvPr>
          <p:cNvSpPr/>
          <p:nvPr/>
        </p:nvSpPr>
        <p:spPr>
          <a:xfrm>
            <a:off x="617338" y="4137974"/>
            <a:ext cx="2322685" cy="38709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2958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ROMI Analysis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1E78162-B478-5FEC-FD46-08EBA394535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24" y="4695317"/>
            <a:ext cx="2409711" cy="16402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E3785D5-0A94-A2C5-B8F6-E8CD0AD957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161" y="4633439"/>
            <a:ext cx="2322687" cy="1931609"/>
          </a:xfrm>
          <a:prstGeom prst="rect">
            <a:avLst/>
          </a:prstGeom>
        </p:spPr>
      </p:pic>
      <p:sp>
        <p:nvSpPr>
          <p:cNvPr id="59" name="Rounded Rectangle 7">
            <a:extLst>
              <a:ext uri="{FF2B5EF4-FFF2-40B4-BE49-F238E27FC236}">
                <a16:creationId xmlns:a16="http://schemas.microsoft.com/office/drawing/2014/main" id="{67646A73-89EE-7450-40C4-82A579735138}"/>
              </a:ext>
            </a:extLst>
          </p:cNvPr>
          <p:cNvSpPr/>
          <p:nvPr/>
        </p:nvSpPr>
        <p:spPr>
          <a:xfrm>
            <a:off x="3485163" y="4137974"/>
            <a:ext cx="2322685" cy="38709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2958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Ideation Workshop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47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87707-447D-31B7-9501-EDED306F2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0">
            <a:extLst>
              <a:ext uri="{FF2B5EF4-FFF2-40B4-BE49-F238E27FC236}">
                <a16:creationId xmlns:a16="http://schemas.microsoft.com/office/drawing/2014/main" id="{EF45A330-38B6-0350-1196-DF047053E052}"/>
              </a:ext>
            </a:extLst>
          </p:cNvPr>
          <p:cNvSpPr txBox="1"/>
          <p:nvPr/>
        </p:nvSpPr>
        <p:spPr>
          <a:xfrm>
            <a:off x="4424602" y="597392"/>
            <a:ext cx="6807200" cy="751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Mr. Pham Anh Tuan</a:t>
            </a:r>
          </a:p>
        </p:txBody>
      </p:sp>
      <p:sp>
        <p:nvSpPr>
          <p:cNvPr id="54" name="Google Shape;513;p39">
            <a:extLst>
              <a:ext uri="{FF2B5EF4-FFF2-40B4-BE49-F238E27FC236}">
                <a16:creationId xmlns:a16="http://schemas.microsoft.com/office/drawing/2014/main" id="{040D7ADC-4AAC-3549-CA88-795257D9604A}"/>
              </a:ext>
            </a:extLst>
          </p:cNvPr>
          <p:cNvSpPr txBox="1"/>
          <p:nvPr/>
        </p:nvSpPr>
        <p:spPr>
          <a:xfrm>
            <a:off x="4327534" y="1989575"/>
            <a:ext cx="7373475" cy="226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Tuan is a seasoned senior marketing research with over 15 years of expertise, 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F36521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specializing in B2B marketing research</a:t>
            </a: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. His focus is on market exploration and penetration studies within various sectors, both locally and regionally.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With 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3652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unique blend of IT and market research experience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Tuan leverages his technical skills to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enhance data analysis and market insights, offering a comprehensive understanding of market dynamics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.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Renowned for his 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F36521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sharp analytical skills </a:t>
            </a: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and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F36521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consultative approach</a:t>
            </a: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, Tuan has made significant contributions to the understanding of consumer trends and market behaviors.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Tuan’s expert insights are occasionally featured in local newspapers such as Dan Tri     , Tuoi Tre Online  </a:t>
            </a:r>
            <a:r>
              <a:rPr kumimoji="0" lang="en-SG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aaaaaa</a:t>
            </a: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  , and on Vietnam primary TV channels		                   , where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he shares his perspectives on evolving market landscapes</a:t>
            </a: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A6B3B92-F412-84B4-3C4C-77F07DF45D71}"/>
              </a:ext>
            </a:extLst>
          </p:cNvPr>
          <p:cNvCxnSpPr>
            <a:cxnSpLocks/>
          </p:cNvCxnSpPr>
          <p:nvPr/>
        </p:nvCxnSpPr>
        <p:spPr>
          <a:xfrm flipV="1">
            <a:off x="3953641" y="2110156"/>
            <a:ext cx="0" cy="4223409"/>
          </a:xfrm>
          <a:prstGeom prst="line">
            <a:avLst/>
          </a:prstGeom>
          <a:ln w="38100">
            <a:solidFill>
              <a:srgbClr val="F36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BA1D83B-518E-901C-5A79-4C4B470F299C}"/>
              </a:ext>
            </a:extLst>
          </p:cNvPr>
          <p:cNvCxnSpPr>
            <a:cxnSpLocks/>
          </p:cNvCxnSpPr>
          <p:nvPr/>
        </p:nvCxnSpPr>
        <p:spPr>
          <a:xfrm>
            <a:off x="4424602" y="1402041"/>
            <a:ext cx="5737205" cy="0"/>
          </a:xfrm>
          <a:prstGeom prst="line">
            <a:avLst/>
          </a:prstGeom>
          <a:ln w="28575">
            <a:solidFill>
              <a:srgbClr val="67A3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97994DFE-B40F-7B78-1EC9-B827C82AB3D5}"/>
              </a:ext>
            </a:extLst>
          </p:cNvPr>
          <p:cNvSpPr/>
          <p:nvPr/>
        </p:nvSpPr>
        <p:spPr>
          <a:xfrm>
            <a:off x="4384001" y="1455396"/>
            <a:ext cx="5777806" cy="307777"/>
          </a:xfrm>
          <a:prstGeom prst="rect">
            <a:avLst/>
          </a:prstGeom>
        </p:spPr>
        <p:txBody>
          <a:bodyPr wrap="square" lIns="90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Research Director, Country Manager </a:t>
            </a: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67A341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|</a:t>
            </a: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srgbClr val="F36521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| </a:t>
            </a: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VIETNAM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13F5ED-FA21-BD91-AE3A-94ED0C2DC391}"/>
              </a:ext>
            </a:extLst>
          </p:cNvPr>
          <p:cNvGrpSpPr/>
          <p:nvPr/>
        </p:nvGrpSpPr>
        <p:grpSpPr>
          <a:xfrm>
            <a:off x="4327533" y="4128289"/>
            <a:ext cx="7373476" cy="2085836"/>
            <a:chOff x="4327533" y="4128289"/>
            <a:chExt cx="7373476" cy="20858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2CCA442-CA7F-8665-DDB5-784311140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4600" y="4128289"/>
              <a:ext cx="7207104" cy="77511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8F8941-85EF-31E9-DDF2-A78715F30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7533" y="4937989"/>
              <a:ext cx="2409559" cy="1276136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2B590F0-00C3-95B1-4F5F-F9A39B5CD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2342" y="4937989"/>
              <a:ext cx="2409559" cy="1276136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3B64459-7BA4-9E34-BE06-27271A48F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8801" y="4937989"/>
              <a:ext cx="2372208" cy="1259886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070FDC7-9654-2545-65A3-3993DF3899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5" t="4756" r="-1612" b="1302"/>
          <a:stretch/>
        </p:blipFill>
        <p:spPr>
          <a:xfrm>
            <a:off x="8900095" y="3694191"/>
            <a:ext cx="569527" cy="203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3C9830-15D4-F1E5-853C-210B5B9BF5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3" b="1393"/>
          <a:stretch/>
        </p:blipFill>
        <p:spPr>
          <a:xfrm>
            <a:off x="9479119" y="3692185"/>
            <a:ext cx="569527" cy="20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D76703-0CF0-9CB6-4C89-47F80100D8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29" r="-4021" b="-5812"/>
          <a:stretch/>
        </p:blipFill>
        <p:spPr>
          <a:xfrm>
            <a:off x="10087325" y="3692185"/>
            <a:ext cx="569527" cy="203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D241D-A1E2-E989-EB5A-8F4AC584F3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15" t="34847" r="22715" b="32256"/>
          <a:stretch/>
        </p:blipFill>
        <p:spPr>
          <a:xfrm>
            <a:off x="5250776" y="3693168"/>
            <a:ext cx="642358" cy="203297"/>
          </a:xfrm>
          <a:prstGeom prst="rect">
            <a:avLst/>
          </a:prstGeom>
        </p:spPr>
      </p:pic>
      <p:pic>
        <p:nvPicPr>
          <p:cNvPr id="4" name="Picture 3" descr="A green and white sign&#10;&#10;Description automatically generated with medium confidence">
            <a:extLst>
              <a:ext uri="{FF2B5EF4-FFF2-40B4-BE49-F238E27FC236}">
                <a16:creationId xmlns:a16="http://schemas.microsoft.com/office/drawing/2014/main" id="{E61D3D67-BD81-752C-981F-DB918472B2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17" t="15604" r="31368" b="15175"/>
          <a:stretch/>
        </p:blipFill>
        <p:spPr>
          <a:xfrm>
            <a:off x="10971432" y="3490523"/>
            <a:ext cx="211314" cy="203297"/>
          </a:xfrm>
          <a:prstGeom prst="rect">
            <a:avLst/>
          </a:prstGeom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6F501E4B-759F-FF3B-F2F0-BDDB0F94D736}"/>
              </a:ext>
            </a:extLst>
          </p:cNvPr>
          <p:cNvSpPr/>
          <p:nvPr/>
        </p:nvSpPr>
        <p:spPr>
          <a:xfrm rot="3762557">
            <a:off x="2142943" y="3587434"/>
            <a:ext cx="1070857" cy="1512385"/>
          </a:xfrm>
          <a:prstGeom prst="arc">
            <a:avLst>
              <a:gd name="adj1" fmla="val 17634011"/>
              <a:gd name="adj2" fmla="val 21372995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1.jpeg">
            <a:extLst>
              <a:ext uri="{FF2B5EF4-FFF2-40B4-BE49-F238E27FC236}">
                <a16:creationId xmlns:a16="http://schemas.microsoft.com/office/drawing/2014/main" id="{D7734A71-D0EA-D1AF-B025-284FA02FEBFC}"/>
              </a:ext>
            </a:extLst>
          </p:cNvPr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683" y="2622570"/>
            <a:ext cx="2273029" cy="21183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8967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77A1D-4575-44E2-6336-F85FAA866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980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32596-EEA3-E58A-41F0-4131D9021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F4B6-0AC9-FA19-8F39-26606B2F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Coffee Chain Usage Behavior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30DA11B-E39F-9E17-EB20-20A158D4582B}"/>
              </a:ext>
            </a:extLst>
          </p:cNvPr>
          <p:cNvSpPr txBox="1">
            <a:spLocks/>
          </p:cNvSpPr>
          <p:nvPr/>
        </p:nvSpPr>
        <p:spPr>
          <a:xfrm>
            <a:off x="653698" y="1432666"/>
            <a:ext cx="4636759" cy="588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600" b="1" dirty="0">
                <a:solidFill>
                  <a:srgbClr val="E95000"/>
                </a:solidFill>
                <a:latin typeface="Montserrat"/>
              </a:rPr>
              <a:t>Overall Coffee Chain Penetration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BC1D9A-6009-6F7C-7C05-CFCD6D2523DA}"/>
              </a:ext>
            </a:extLst>
          </p:cNvPr>
          <p:cNvGrpSpPr/>
          <p:nvPr/>
        </p:nvGrpSpPr>
        <p:grpSpPr>
          <a:xfrm>
            <a:off x="724680" y="1964707"/>
            <a:ext cx="3474720" cy="1364770"/>
            <a:chOff x="577223" y="1835630"/>
            <a:chExt cx="3474720" cy="136477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C7F83E5-BD6A-66F7-2611-6891262086B8}"/>
                </a:ext>
              </a:extLst>
            </p:cNvPr>
            <p:cNvSpPr/>
            <p:nvPr/>
          </p:nvSpPr>
          <p:spPr>
            <a:xfrm>
              <a:off x="577223" y="1835630"/>
              <a:ext cx="3474720" cy="1364770"/>
            </a:xfrm>
            <a:prstGeom prst="roundRect">
              <a:avLst>
                <a:gd name="adj" fmla="val 11048"/>
              </a:avLst>
            </a:prstGeom>
            <a:solidFill>
              <a:srgbClr val="EAF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Have visited</a:t>
              </a:r>
            </a:p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coffee chains</a:t>
              </a:r>
            </a:p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in past 3 months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66ABB1-D193-0A12-531B-C63825756AD1}"/>
                </a:ext>
              </a:extLst>
            </p:cNvPr>
            <p:cNvSpPr/>
            <p:nvPr/>
          </p:nvSpPr>
          <p:spPr>
            <a:xfrm>
              <a:off x="762003" y="1966258"/>
              <a:ext cx="1108810" cy="1103513"/>
            </a:xfrm>
            <a:prstGeom prst="roundRect">
              <a:avLst>
                <a:gd name="adj" fmla="val 50000"/>
              </a:avLst>
            </a:prstGeom>
            <a:solidFill>
              <a:srgbClr val="3F9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92</a:t>
              </a:r>
              <a:r>
                <a:rPr lang="en-US" sz="1400" b="1" dirty="0"/>
                <a:t>%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5A743E-CCA3-AA0F-BDE3-C6818018048D}"/>
              </a:ext>
            </a:extLst>
          </p:cNvPr>
          <p:cNvGrpSpPr/>
          <p:nvPr/>
        </p:nvGrpSpPr>
        <p:grpSpPr>
          <a:xfrm>
            <a:off x="4411550" y="1964707"/>
            <a:ext cx="3474720" cy="1364770"/>
            <a:chOff x="577223" y="1835630"/>
            <a:chExt cx="3474720" cy="136477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3D5AC6E-EBD2-A5C2-86BF-FEBEC2AFF7CF}"/>
                </a:ext>
              </a:extLst>
            </p:cNvPr>
            <p:cNvSpPr/>
            <p:nvPr/>
          </p:nvSpPr>
          <p:spPr>
            <a:xfrm>
              <a:off x="577223" y="1835630"/>
              <a:ext cx="3474720" cy="1364770"/>
            </a:xfrm>
            <a:prstGeom prst="roundRect">
              <a:avLst>
                <a:gd name="adj" fmla="val 11048"/>
              </a:avLst>
            </a:prstGeom>
            <a:solidFill>
              <a:srgbClr val="EAF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Visit at least monthly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2B7CF97-A539-61F7-7360-85DB3B47235F}"/>
                </a:ext>
              </a:extLst>
            </p:cNvPr>
            <p:cNvSpPr/>
            <p:nvPr/>
          </p:nvSpPr>
          <p:spPr>
            <a:xfrm>
              <a:off x="762003" y="1966258"/>
              <a:ext cx="1108810" cy="1103513"/>
            </a:xfrm>
            <a:prstGeom prst="roundRect">
              <a:avLst>
                <a:gd name="adj" fmla="val 50000"/>
              </a:avLst>
            </a:prstGeom>
            <a:solidFill>
              <a:srgbClr val="3F9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73</a:t>
              </a:r>
              <a:r>
                <a:rPr lang="en-US" sz="1400" b="1" dirty="0"/>
                <a:t>%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23645B-1FE9-D8CC-318B-B99D03FA41DF}"/>
              </a:ext>
            </a:extLst>
          </p:cNvPr>
          <p:cNvGrpSpPr/>
          <p:nvPr/>
        </p:nvGrpSpPr>
        <p:grpSpPr>
          <a:xfrm>
            <a:off x="8098419" y="1964705"/>
            <a:ext cx="3474720" cy="1364770"/>
            <a:chOff x="577223" y="1835630"/>
            <a:chExt cx="3474720" cy="136477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2BF51EB-B64B-358E-F0E7-E926EDADB270}"/>
                </a:ext>
              </a:extLst>
            </p:cNvPr>
            <p:cNvSpPr/>
            <p:nvPr/>
          </p:nvSpPr>
          <p:spPr>
            <a:xfrm>
              <a:off x="577223" y="1835630"/>
              <a:ext cx="3474720" cy="1364770"/>
            </a:xfrm>
            <a:prstGeom prst="roundRect">
              <a:avLst>
                <a:gd name="adj" fmla="val 11048"/>
              </a:avLst>
            </a:prstGeom>
            <a:solidFill>
              <a:srgbClr val="EAF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Different chains </a:t>
              </a:r>
            </a:p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visited in past</a:t>
              </a:r>
            </a:p>
            <a:p>
              <a:pPr algn="r"/>
              <a:r>
                <a:rPr lang="en-US" sz="1400" dirty="0">
                  <a:solidFill>
                    <a:schemeClr val="tx1"/>
                  </a:solidFill>
                </a:rPr>
                <a:t>month (avg)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AA0DFB8-F702-859E-C843-704CD4C8CD17}"/>
                </a:ext>
              </a:extLst>
            </p:cNvPr>
            <p:cNvSpPr/>
            <p:nvPr/>
          </p:nvSpPr>
          <p:spPr>
            <a:xfrm>
              <a:off x="762003" y="1966258"/>
              <a:ext cx="1108810" cy="1103513"/>
            </a:xfrm>
            <a:prstGeom prst="roundRect">
              <a:avLst>
                <a:gd name="adj" fmla="val 50000"/>
              </a:avLst>
            </a:prstGeom>
            <a:solidFill>
              <a:srgbClr val="3F9C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3.2</a:t>
              </a:r>
              <a:endParaRPr lang="en-US" sz="1400" b="1" dirty="0"/>
            </a:p>
          </p:txBody>
        </p:sp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AD98290-7BAB-5852-8F6A-B375D47F04E3}"/>
              </a:ext>
            </a:extLst>
          </p:cNvPr>
          <p:cNvSpPr txBox="1">
            <a:spLocks/>
          </p:cNvSpPr>
          <p:nvPr/>
        </p:nvSpPr>
        <p:spPr>
          <a:xfrm>
            <a:off x="653697" y="3624071"/>
            <a:ext cx="6827067" cy="588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600" b="1" dirty="0">
                <a:solidFill>
                  <a:srgbClr val="E95000"/>
                </a:solidFill>
                <a:latin typeface="Montserrat"/>
              </a:rPr>
              <a:t>Primary Occasions for Coffee Chain Visits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1000" i="1" dirty="0">
                <a:solidFill>
                  <a:srgbClr val="E95000"/>
                </a:solidFill>
                <a:latin typeface="+mj-lt"/>
              </a:rPr>
              <a:t>Q: "On which occasions do you typically visit coffee chains?" (Multiple responses allowed)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DE205E-B2D5-15BC-0DE5-85CB6CDC0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769929"/>
              </p:ext>
            </p:extLst>
          </p:nvPr>
        </p:nvGraphicFramePr>
        <p:xfrm>
          <a:off x="724680" y="4445365"/>
          <a:ext cx="5340704" cy="1639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7002">
                  <a:extLst>
                    <a:ext uri="{9D8B030D-6E8A-4147-A177-3AD203B41FA5}">
                      <a16:colId xmlns:a16="http://schemas.microsoft.com/office/drawing/2014/main" val="2609019301"/>
                    </a:ext>
                  </a:extLst>
                </a:gridCol>
                <a:gridCol w="4180149">
                  <a:extLst>
                    <a:ext uri="{9D8B030D-6E8A-4147-A177-3AD203B41FA5}">
                      <a16:colId xmlns:a16="http://schemas.microsoft.com/office/drawing/2014/main" val="130689330"/>
                    </a:ext>
                  </a:extLst>
                </a:gridCol>
                <a:gridCol w="793553">
                  <a:extLst>
                    <a:ext uri="{9D8B030D-6E8A-4147-A177-3AD203B41FA5}">
                      <a16:colId xmlns:a16="http://schemas.microsoft.com/office/drawing/2014/main" val="1757849496"/>
                    </a:ext>
                  </a:extLst>
                </a:gridCol>
              </a:tblGrid>
              <a:tr h="578742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b="1" i="0" kern="1200" dirty="0">
                          <a:solidFill>
                            <a:srgbClr val="3F9C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r>
                        <a:rPr lang="en-US" sz="1800" b="1" i="0" kern="1200" dirty="0">
                          <a:solidFill>
                            <a:srgbClr val="3F9C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200" b="1" dirty="0">
                        <a:solidFill>
                          <a:srgbClr val="3F9C3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200" b="0" i="0" kern="1200" dirty="0">
                          <a:solidFill>
                            <a:srgbClr val="3F9C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Meeting friends / socializing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i="0" kern="1200" dirty="0">
                          <a:solidFill>
                            <a:srgbClr val="3F9C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68%</a:t>
                      </a:r>
                      <a:endParaRPr lang="en-US" sz="1400" b="1" dirty="0">
                        <a:solidFill>
                          <a:srgbClr val="3F9C3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488951"/>
                  </a:ext>
                </a:extLst>
              </a:tr>
              <a:tr h="5305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rgbClr val="3F9C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r>
                        <a:rPr lang="en-US" sz="1600" b="1" i="0" kern="1200" dirty="0">
                          <a:solidFill>
                            <a:srgbClr val="3F9C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100" b="1" dirty="0">
                        <a:solidFill>
                          <a:srgbClr val="3F9C3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rgbClr val="3F9C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Working / studying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i="0" kern="1200" dirty="0">
                          <a:solidFill>
                            <a:srgbClr val="3F9C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52%</a:t>
                      </a:r>
                      <a:endParaRPr lang="en-US" sz="1400" b="1" dirty="0">
                        <a:solidFill>
                          <a:srgbClr val="3F9C3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795764"/>
                  </a:ext>
                </a:extLst>
              </a:tr>
              <a:tr h="5305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rgbClr val="3F9C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r>
                        <a:rPr lang="en-US" sz="1600" b="1" i="0" kern="1200" dirty="0">
                          <a:solidFill>
                            <a:srgbClr val="3F9C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100" b="1" dirty="0">
                        <a:solidFill>
                          <a:srgbClr val="3F9C3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rgbClr val="3F9C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Quick coffee break during work/errands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i="0" kern="1200" dirty="0">
                          <a:solidFill>
                            <a:srgbClr val="3F9C3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47%</a:t>
                      </a:r>
                      <a:endParaRPr lang="en-US" sz="1400" b="1" dirty="0">
                        <a:solidFill>
                          <a:srgbClr val="3F9C3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75607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0496CD-BF54-4C9D-CBFD-644298179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967962"/>
              </p:ext>
            </p:extLst>
          </p:nvPr>
        </p:nvGraphicFramePr>
        <p:xfrm>
          <a:off x="6512770" y="4445364"/>
          <a:ext cx="5340704" cy="15915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103">
                  <a:extLst>
                    <a:ext uri="{9D8B030D-6E8A-4147-A177-3AD203B41FA5}">
                      <a16:colId xmlns:a16="http://schemas.microsoft.com/office/drawing/2014/main" val="2609019301"/>
                    </a:ext>
                  </a:extLst>
                </a:gridCol>
                <a:gridCol w="4007048">
                  <a:extLst>
                    <a:ext uri="{9D8B030D-6E8A-4147-A177-3AD203B41FA5}">
                      <a16:colId xmlns:a16="http://schemas.microsoft.com/office/drawing/2014/main" val="130689330"/>
                    </a:ext>
                  </a:extLst>
                </a:gridCol>
                <a:gridCol w="793553">
                  <a:extLst>
                    <a:ext uri="{9D8B030D-6E8A-4147-A177-3AD203B41FA5}">
                      <a16:colId xmlns:a16="http://schemas.microsoft.com/office/drawing/2014/main" val="1757849496"/>
                    </a:ext>
                  </a:extLst>
                </a:gridCol>
              </a:tblGrid>
              <a:tr h="5305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Dating / romantic occasions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35%</a:t>
                      </a:r>
                      <a:endParaRPr lang="en-US" sz="1400" b="1" dirty="0">
                        <a:solidFill>
                          <a:srgbClr val="667EEA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4902981"/>
                  </a:ext>
                </a:extLst>
              </a:tr>
              <a:tr h="5305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 meetings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29%</a:t>
                      </a:r>
                      <a:endParaRPr lang="en-US" sz="1400" b="1" dirty="0">
                        <a:solidFill>
                          <a:srgbClr val="667EEA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96468"/>
                  </a:ext>
                </a:extLst>
              </a:tr>
              <a:tr h="5305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r>
                        <a:rPr lang="en-US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Family outings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lang="en-US" sz="1400" b="1" dirty="0">
                        <a:solidFill>
                          <a:srgbClr val="667EEA"/>
                        </a:solidFill>
                        <a:effectLst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862541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D873796-010B-56AC-0018-BFD928455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7548303"/>
              </p:ext>
            </p:extLst>
          </p:nvPr>
        </p:nvGraphicFramePr>
        <p:xfrm>
          <a:off x="4244110" y="4445365"/>
          <a:ext cx="1494250" cy="1639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A4CEFC4-85EB-FC85-DEAB-D824D20D2C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1705061"/>
              </p:ext>
            </p:extLst>
          </p:nvPr>
        </p:nvGraphicFramePr>
        <p:xfrm>
          <a:off x="9649731" y="4397136"/>
          <a:ext cx="1494250" cy="1639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FC1BA65-2B48-A42C-034B-90707C7CA42F}"/>
              </a:ext>
            </a:extLst>
          </p:cNvPr>
          <p:cNvSpPr txBox="1"/>
          <p:nvPr/>
        </p:nvSpPr>
        <p:spPr>
          <a:xfrm>
            <a:off x="576707" y="6471407"/>
            <a:ext cx="97857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 err="1">
                <a:solidFill>
                  <a:srgbClr val="666666"/>
                </a:solidFill>
                <a:effectLst/>
                <a:latin typeface="+mj-lt"/>
              </a:rPr>
              <a:t>InsightAsia</a:t>
            </a:r>
            <a:r>
              <a:rPr lang="en-US" sz="900" b="0" i="1" dirty="0">
                <a:solidFill>
                  <a:srgbClr val="666666"/>
                </a:solidFill>
                <a:effectLst/>
                <a:latin typeface="+mj-lt"/>
              </a:rPr>
              <a:t> Vietnam | December 2025 | Based on primary research with 1,200 Vietnamese coffee chain users</a:t>
            </a:r>
          </a:p>
        </p:txBody>
      </p:sp>
    </p:spTree>
    <p:extLst>
      <p:ext uri="{BB962C8B-B14F-4D97-AF65-F5344CB8AC3E}">
        <p14:creationId xmlns:p14="http://schemas.microsoft.com/office/powerpoint/2010/main" val="2144593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C10B9-6D00-1470-0A92-2D7E6589E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2F9C84B1-A5F7-2CDF-CE6B-016C7D3ED35F}"/>
              </a:ext>
            </a:extLst>
          </p:cNvPr>
          <p:cNvGraphicFramePr/>
          <p:nvPr/>
        </p:nvGraphicFramePr>
        <p:xfrm>
          <a:off x="1724889" y="2667187"/>
          <a:ext cx="3444088" cy="3242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EA09A75-8F81-9B21-89FE-004EFEBD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Coffee Chain Usage Behavior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DCE627D-8A95-30F7-2688-C11FBCC602EC}"/>
              </a:ext>
            </a:extLst>
          </p:cNvPr>
          <p:cNvSpPr txBox="1">
            <a:spLocks/>
          </p:cNvSpPr>
          <p:nvPr/>
        </p:nvSpPr>
        <p:spPr>
          <a:xfrm>
            <a:off x="653698" y="1368726"/>
            <a:ext cx="4636759" cy="136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600" b="1" dirty="0">
                <a:solidFill>
                  <a:srgbClr val="E95000"/>
                </a:solidFill>
                <a:latin typeface="Montserrat"/>
              </a:rPr>
              <a:t>Beverage Preferences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r>
              <a:rPr lang="en-US" sz="1400" i="1" dirty="0">
                <a:solidFill>
                  <a:srgbClr val="E95000"/>
                </a:solidFill>
                <a:latin typeface="Montserrat"/>
              </a:rPr>
              <a:t>Most Ordered Drinks: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85E1C-5145-2BB0-F8D5-1E932F0DF3BB}"/>
              </a:ext>
            </a:extLst>
          </p:cNvPr>
          <p:cNvSpPr txBox="1"/>
          <p:nvPr/>
        </p:nvSpPr>
        <p:spPr>
          <a:xfrm>
            <a:off x="576707" y="6426649"/>
            <a:ext cx="97857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 err="1">
                <a:solidFill>
                  <a:srgbClr val="666666"/>
                </a:solidFill>
              </a:rPr>
              <a:t>InsightAsia</a:t>
            </a:r>
            <a:r>
              <a:rPr lang="en-US" sz="900" i="1" dirty="0">
                <a:solidFill>
                  <a:srgbClr val="666666"/>
                </a:solidFill>
              </a:rPr>
              <a:t> Vietnam | December 2025 | Base: All coffee chain users who visited in past month (n=1,200)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9C0549-801E-8140-E797-E4E716889AA4}"/>
              </a:ext>
            </a:extLst>
          </p:cNvPr>
          <p:cNvSpPr/>
          <p:nvPr/>
        </p:nvSpPr>
        <p:spPr>
          <a:xfrm>
            <a:off x="1724889" y="2619604"/>
            <a:ext cx="3444088" cy="3444088"/>
          </a:xfrm>
          <a:prstGeom prst="ellipse">
            <a:avLst/>
          </a:prstGeom>
          <a:noFill/>
          <a:ln>
            <a:solidFill>
              <a:schemeClr val="bg2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5052F54-517F-02BC-4668-E006D674387E}"/>
              </a:ext>
            </a:extLst>
          </p:cNvPr>
          <p:cNvSpPr/>
          <p:nvPr/>
        </p:nvSpPr>
        <p:spPr>
          <a:xfrm>
            <a:off x="3661853" y="4084733"/>
            <a:ext cx="2456770" cy="4946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42% </a:t>
            </a:r>
            <a:r>
              <a:rPr lang="en-US" sz="1000" b="1" dirty="0">
                <a:solidFill>
                  <a:schemeClr val="tx1"/>
                </a:solidFill>
              </a:rPr>
              <a:t>Coffee with milk </a:t>
            </a:r>
          </a:p>
          <a:p>
            <a:pPr algn="ctr"/>
            <a:r>
              <a:rPr lang="en-US" sz="1000" i="1" dirty="0">
                <a:solidFill>
                  <a:srgbClr val="535353"/>
                </a:solidFill>
              </a:rPr>
              <a:t>(E.g., latte, cappuccino, </a:t>
            </a:r>
            <a:r>
              <a:rPr lang="en-US" sz="1000" i="1" dirty="0" err="1">
                <a:solidFill>
                  <a:srgbClr val="535353"/>
                </a:solidFill>
              </a:rPr>
              <a:t>cà</a:t>
            </a:r>
            <a:r>
              <a:rPr lang="en-US" sz="1000" i="1" dirty="0">
                <a:solidFill>
                  <a:srgbClr val="535353"/>
                </a:solidFill>
              </a:rPr>
              <a:t> </a:t>
            </a:r>
            <a:r>
              <a:rPr lang="en-US" sz="1000" i="1" dirty="0" err="1">
                <a:solidFill>
                  <a:srgbClr val="535353"/>
                </a:solidFill>
              </a:rPr>
              <a:t>phê</a:t>
            </a:r>
            <a:r>
              <a:rPr lang="en-US" sz="1000" i="1" dirty="0">
                <a:solidFill>
                  <a:srgbClr val="535353"/>
                </a:solidFill>
              </a:rPr>
              <a:t> </a:t>
            </a:r>
            <a:r>
              <a:rPr lang="en-US" sz="1000" i="1" dirty="0" err="1">
                <a:solidFill>
                  <a:srgbClr val="535353"/>
                </a:solidFill>
              </a:rPr>
              <a:t>sữa</a:t>
            </a:r>
            <a:r>
              <a:rPr lang="en-US" sz="1000" i="1" dirty="0">
                <a:solidFill>
                  <a:srgbClr val="535353"/>
                </a:solidFill>
              </a:rPr>
              <a:t>)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F2935AB-5EB6-953C-1363-90C1EDDF42B9}"/>
              </a:ext>
            </a:extLst>
          </p:cNvPr>
          <p:cNvSpPr/>
          <p:nvPr/>
        </p:nvSpPr>
        <p:spPr>
          <a:xfrm>
            <a:off x="2164010" y="5868925"/>
            <a:ext cx="1769105" cy="4946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28% </a:t>
            </a:r>
            <a:r>
              <a:rPr lang="en-US" sz="1000" b="1" dirty="0">
                <a:solidFill>
                  <a:schemeClr val="tx1"/>
                </a:solidFill>
              </a:rPr>
              <a:t>Black coffee</a:t>
            </a:r>
          </a:p>
          <a:p>
            <a:pPr algn="ctr"/>
            <a:r>
              <a:rPr lang="en-US" sz="1000" i="1" dirty="0">
                <a:solidFill>
                  <a:srgbClr val="535353"/>
                </a:solidFill>
              </a:rPr>
              <a:t>(E.g., </a:t>
            </a:r>
            <a:r>
              <a:rPr lang="en-US" sz="1000" i="1" dirty="0" err="1">
                <a:solidFill>
                  <a:srgbClr val="535353"/>
                </a:solidFill>
              </a:rPr>
              <a:t>phin</a:t>
            </a:r>
            <a:r>
              <a:rPr lang="en-US" sz="1000" i="1" dirty="0">
                <a:solidFill>
                  <a:srgbClr val="535353"/>
                </a:solidFill>
              </a:rPr>
              <a:t>, americano)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EDBA90-CAC1-C609-52DD-7662FD4EAD18}"/>
              </a:ext>
            </a:extLst>
          </p:cNvPr>
          <p:cNvSpPr/>
          <p:nvPr/>
        </p:nvSpPr>
        <p:spPr>
          <a:xfrm>
            <a:off x="616957" y="4050436"/>
            <a:ext cx="2342744" cy="4367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18% - </a:t>
            </a:r>
            <a:r>
              <a:rPr lang="en-US" sz="1000" b="1" dirty="0">
                <a:solidFill>
                  <a:schemeClr val="tx1"/>
                </a:solidFill>
              </a:rPr>
              <a:t>Specialty/creative coffee </a:t>
            </a:r>
            <a:r>
              <a:rPr lang="en-US" sz="1000" i="1" dirty="0">
                <a:solidFill>
                  <a:schemeClr val="tx1"/>
                </a:solidFill>
              </a:rPr>
              <a:t>(</a:t>
            </a:r>
            <a:r>
              <a:rPr lang="en-US" sz="1000" i="1" dirty="0">
                <a:solidFill>
                  <a:srgbClr val="535353"/>
                </a:solidFill>
              </a:rPr>
              <a:t>E.g., </a:t>
            </a:r>
            <a:r>
              <a:rPr lang="en-US" sz="1000" i="1" dirty="0">
                <a:solidFill>
                  <a:schemeClr val="tx1"/>
                </a:solidFill>
              </a:rPr>
              <a:t>cold brew, coconut coffee)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03ECEB2-8D93-7336-4083-2C4B5D594B73}"/>
              </a:ext>
            </a:extLst>
          </p:cNvPr>
          <p:cNvGrpSpPr/>
          <p:nvPr/>
        </p:nvGrpSpPr>
        <p:grpSpPr>
          <a:xfrm>
            <a:off x="4095121" y="2696670"/>
            <a:ext cx="1474843" cy="1474843"/>
            <a:chOff x="9155243" y="1723546"/>
            <a:chExt cx="1474843" cy="14748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1D6F744-AD59-1FAC-DF5D-17185E596D2F}"/>
                </a:ext>
              </a:extLst>
            </p:cNvPr>
            <p:cNvGrpSpPr/>
            <p:nvPr/>
          </p:nvGrpSpPr>
          <p:grpSpPr>
            <a:xfrm>
              <a:off x="9155243" y="1723546"/>
              <a:ext cx="1474843" cy="1474843"/>
              <a:chOff x="8390897" y="2148887"/>
              <a:chExt cx="1610313" cy="161031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E0F8CB4-A299-74A2-AF38-D9611E1E03DD}"/>
                  </a:ext>
                </a:extLst>
              </p:cNvPr>
              <p:cNvSpPr/>
              <p:nvPr/>
            </p:nvSpPr>
            <p:spPr>
              <a:xfrm>
                <a:off x="8390897" y="2148887"/>
                <a:ext cx="1610313" cy="16103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915B42B-A7E5-CD30-4BCF-E4ED273CAF78}"/>
                  </a:ext>
                </a:extLst>
              </p:cNvPr>
              <p:cNvSpPr/>
              <p:nvPr/>
            </p:nvSpPr>
            <p:spPr>
              <a:xfrm>
                <a:off x="8492514" y="2250504"/>
                <a:ext cx="1407077" cy="1407077"/>
              </a:xfrm>
              <a:prstGeom prst="ellipse">
                <a:avLst/>
              </a:prstGeom>
              <a:solidFill>
                <a:srgbClr val="FFAB81"/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6">
              <a:extLst>
                <a:ext uri="{FF2B5EF4-FFF2-40B4-BE49-F238E27FC236}">
                  <a16:creationId xmlns:a16="http://schemas.microsoft.com/office/drawing/2014/main" id="{EC89DEE0-2887-88DF-BBB1-CA8960850975}"/>
                </a:ext>
              </a:extLst>
            </p:cNvPr>
            <p:cNvGrpSpPr/>
            <p:nvPr/>
          </p:nvGrpSpPr>
          <p:grpSpPr>
            <a:xfrm>
              <a:off x="9355876" y="1930094"/>
              <a:ext cx="1073576" cy="1073576"/>
              <a:chOff x="0" y="14422"/>
              <a:chExt cx="812800" cy="812800"/>
            </a:xfrm>
          </p:grpSpPr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E5E9E64D-6AC7-AAB5-9703-8EF27A802984}"/>
                  </a:ext>
                </a:extLst>
              </p:cNvPr>
              <p:cNvSpPr/>
              <p:nvPr/>
            </p:nvSpPr>
            <p:spPr>
              <a:xfrm>
                <a:off x="0" y="14422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3413" t="-4187" r="-37099" b="-12204"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DB7728-194B-AA46-6850-EE8AF11E4ABE}"/>
              </a:ext>
            </a:extLst>
          </p:cNvPr>
          <p:cNvGrpSpPr/>
          <p:nvPr/>
        </p:nvGrpSpPr>
        <p:grpSpPr>
          <a:xfrm>
            <a:off x="2407696" y="4686913"/>
            <a:ext cx="1306715" cy="1234532"/>
            <a:chOff x="7348824" y="4531402"/>
            <a:chExt cx="1306715" cy="123453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252ADBA-5CE7-010B-A967-F21A547DB09D}"/>
                </a:ext>
              </a:extLst>
            </p:cNvPr>
            <p:cNvGrpSpPr/>
            <p:nvPr/>
          </p:nvGrpSpPr>
          <p:grpSpPr>
            <a:xfrm>
              <a:off x="7348824" y="4531402"/>
              <a:ext cx="1234532" cy="1234532"/>
              <a:chOff x="8390897" y="2148887"/>
              <a:chExt cx="1610313" cy="1610313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8E616B6-D703-B129-2D87-C85717484558}"/>
                  </a:ext>
                </a:extLst>
              </p:cNvPr>
              <p:cNvSpPr/>
              <p:nvPr/>
            </p:nvSpPr>
            <p:spPr>
              <a:xfrm>
                <a:off x="8390897" y="2148887"/>
                <a:ext cx="1610313" cy="16103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584E380-403A-0EF3-2A04-160D31ECF18B}"/>
                  </a:ext>
                </a:extLst>
              </p:cNvPr>
              <p:cNvSpPr/>
              <p:nvPr/>
            </p:nvSpPr>
            <p:spPr>
              <a:xfrm>
                <a:off x="8492514" y="2250504"/>
                <a:ext cx="1407077" cy="1407077"/>
              </a:xfrm>
              <a:prstGeom prst="ellipse">
                <a:avLst/>
              </a:prstGeom>
              <a:solidFill>
                <a:srgbClr val="8EDA86"/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BC656F4C-2042-B515-1E30-D0A69DA41917}"/>
                </a:ext>
              </a:extLst>
            </p:cNvPr>
            <p:cNvSpPr/>
            <p:nvPr/>
          </p:nvSpPr>
          <p:spPr>
            <a:xfrm>
              <a:off x="7490088" y="4639193"/>
              <a:ext cx="1165451" cy="1001316"/>
            </a:xfrm>
            <a:custGeom>
              <a:avLst/>
              <a:gdLst/>
              <a:ahLst/>
              <a:cxnLst/>
              <a:rect l="l" t="t" r="r" b="b"/>
              <a:pathLst>
                <a:path w="1648989" h="1416755">
                  <a:moveTo>
                    <a:pt x="0" y="0"/>
                  </a:moveTo>
                  <a:lnTo>
                    <a:pt x="1648989" y="0"/>
                  </a:lnTo>
                  <a:lnTo>
                    <a:pt x="1648989" y="1416755"/>
                  </a:lnTo>
                  <a:lnTo>
                    <a:pt x="0" y="1416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606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45A64A2-67FD-E357-A22A-F40B1E4DB2AC}"/>
              </a:ext>
            </a:extLst>
          </p:cNvPr>
          <p:cNvGrpSpPr/>
          <p:nvPr/>
        </p:nvGrpSpPr>
        <p:grpSpPr>
          <a:xfrm>
            <a:off x="1438615" y="3400779"/>
            <a:ext cx="730021" cy="730021"/>
            <a:chOff x="6219325" y="3055272"/>
            <a:chExt cx="730021" cy="7300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3BEAA3B-9E96-1D69-2630-72E423E642EA}"/>
                </a:ext>
              </a:extLst>
            </p:cNvPr>
            <p:cNvGrpSpPr/>
            <p:nvPr/>
          </p:nvGrpSpPr>
          <p:grpSpPr>
            <a:xfrm>
              <a:off x="6219325" y="3055272"/>
              <a:ext cx="730021" cy="730021"/>
              <a:chOff x="8390897" y="2148887"/>
              <a:chExt cx="1610313" cy="161031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F85AE9D-F88C-82EE-6248-FCE882C5FCEE}"/>
                  </a:ext>
                </a:extLst>
              </p:cNvPr>
              <p:cNvSpPr/>
              <p:nvPr/>
            </p:nvSpPr>
            <p:spPr>
              <a:xfrm>
                <a:off x="8390897" y="2148887"/>
                <a:ext cx="1610313" cy="16103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6757BCD-F4FB-4156-4C26-AD18384BC0F7}"/>
                  </a:ext>
                </a:extLst>
              </p:cNvPr>
              <p:cNvSpPr/>
              <p:nvPr/>
            </p:nvSpPr>
            <p:spPr>
              <a:xfrm>
                <a:off x="8510770" y="2250505"/>
                <a:ext cx="1407077" cy="1407077"/>
              </a:xfrm>
              <a:prstGeom prst="ellipse">
                <a:avLst/>
              </a:prstGeom>
              <a:solidFill>
                <a:srgbClr val="85BFFF"/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4" name="Group 16">
              <a:extLst>
                <a:ext uri="{FF2B5EF4-FFF2-40B4-BE49-F238E27FC236}">
                  <a16:creationId xmlns:a16="http://schemas.microsoft.com/office/drawing/2014/main" id="{903ED6F2-4C6D-28CD-51DE-7D57A1853C7B}"/>
                </a:ext>
              </a:extLst>
            </p:cNvPr>
            <p:cNvGrpSpPr/>
            <p:nvPr/>
          </p:nvGrpSpPr>
          <p:grpSpPr>
            <a:xfrm>
              <a:off x="6374303" y="3159897"/>
              <a:ext cx="420065" cy="506011"/>
              <a:chOff x="0" y="0"/>
              <a:chExt cx="670597" cy="807803"/>
            </a:xfrm>
          </p:grpSpPr>
          <p:sp>
            <p:nvSpPr>
              <p:cNvPr id="55" name="Freeform 17">
                <a:extLst>
                  <a:ext uri="{FF2B5EF4-FFF2-40B4-BE49-F238E27FC236}">
                    <a16:creationId xmlns:a16="http://schemas.microsoft.com/office/drawing/2014/main" id="{9700830D-17F8-B8E2-40A5-E46AD535F3B7}"/>
                  </a:ext>
                </a:extLst>
              </p:cNvPr>
              <p:cNvSpPr/>
              <p:nvPr/>
            </p:nvSpPr>
            <p:spPr>
              <a:xfrm>
                <a:off x="0" y="0"/>
                <a:ext cx="670597" cy="807803"/>
              </a:xfrm>
              <a:custGeom>
                <a:avLst/>
                <a:gdLst/>
                <a:ahLst/>
                <a:cxnLst/>
                <a:rect l="l" t="t" r="r" b="b"/>
                <a:pathLst>
                  <a:path w="670597" h="807803">
                    <a:moveTo>
                      <a:pt x="0" y="0"/>
                    </a:moveTo>
                    <a:lnTo>
                      <a:pt x="670597" y="0"/>
                    </a:lnTo>
                    <a:lnTo>
                      <a:pt x="670597" y="807803"/>
                    </a:lnTo>
                    <a:lnTo>
                      <a:pt x="0" y="807803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78997" t="-30289" r="-73393" b="-9391"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9A1265C-ECF6-B4AA-958D-3FDBBC5CFC48}"/>
              </a:ext>
            </a:extLst>
          </p:cNvPr>
          <p:cNvGrpSpPr/>
          <p:nvPr/>
        </p:nvGrpSpPr>
        <p:grpSpPr>
          <a:xfrm>
            <a:off x="2319628" y="2497377"/>
            <a:ext cx="685051" cy="685051"/>
            <a:chOff x="6801922" y="1617203"/>
            <a:chExt cx="730021" cy="73002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D53BB7-F548-1636-4FC3-C4E20198F7BD}"/>
                </a:ext>
              </a:extLst>
            </p:cNvPr>
            <p:cNvGrpSpPr/>
            <p:nvPr/>
          </p:nvGrpSpPr>
          <p:grpSpPr>
            <a:xfrm>
              <a:off x="6801922" y="1617203"/>
              <a:ext cx="730021" cy="730021"/>
              <a:chOff x="8390897" y="2148887"/>
              <a:chExt cx="1610313" cy="1610313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0D7BEF4-F895-FFC5-5F13-520E83396E94}"/>
                  </a:ext>
                </a:extLst>
              </p:cNvPr>
              <p:cNvSpPr/>
              <p:nvPr/>
            </p:nvSpPr>
            <p:spPr>
              <a:xfrm>
                <a:off x="8390897" y="2148887"/>
                <a:ext cx="1610313" cy="16103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DFE948B-8CA9-5504-D80A-345D463ABF2D}"/>
                  </a:ext>
                </a:extLst>
              </p:cNvPr>
              <p:cNvSpPr/>
              <p:nvPr/>
            </p:nvSpPr>
            <p:spPr>
              <a:xfrm>
                <a:off x="8510770" y="2250505"/>
                <a:ext cx="1407077" cy="1407077"/>
              </a:xfrm>
              <a:prstGeom prst="ellipse">
                <a:avLst/>
              </a:prstGeom>
              <a:solidFill>
                <a:srgbClr val="FEEDA4"/>
              </a:solidFill>
              <a:ln>
                <a:noFill/>
                <a:prstDash val="lg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63" name="Picture 62" descr="A glass of liquid with yellow liquid and round objects floating in the air&#10;&#10;AI-generated content may be incorrect.">
              <a:extLst>
                <a:ext uri="{FF2B5EF4-FFF2-40B4-BE49-F238E27FC236}">
                  <a16:creationId xmlns:a16="http://schemas.microsoft.com/office/drawing/2014/main" id="{6170E524-C107-D924-87B0-D1A846A63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6892" y="1662173"/>
              <a:ext cx="640080" cy="640080"/>
            </a:xfrm>
            <a:prstGeom prst="rect">
              <a:avLst/>
            </a:prstGeom>
          </p:spPr>
        </p:pic>
      </p:grpSp>
      <p:sp>
        <p:nvSpPr>
          <p:cNvPr id="68" name="Freeform 13">
            <a:extLst>
              <a:ext uri="{FF2B5EF4-FFF2-40B4-BE49-F238E27FC236}">
                <a16:creationId xmlns:a16="http://schemas.microsoft.com/office/drawing/2014/main" id="{22C83EE0-E911-420F-93CC-AB018DFEC2B5}"/>
              </a:ext>
            </a:extLst>
          </p:cNvPr>
          <p:cNvSpPr>
            <a:spLocks noEditPoints="1"/>
          </p:cNvSpPr>
          <p:nvPr>
            <p:custDataLst>
              <p:tags r:id="rId1"/>
            </p:custDataLst>
          </p:nvPr>
        </p:nvSpPr>
        <p:spPr bwMode="gray">
          <a:xfrm>
            <a:off x="6445183" y="5037886"/>
            <a:ext cx="447150" cy="377827"/>
          </a:xfrm>
          <a:custGeom>
            <a:avLst/>
            <a:gdLst>
              <a:gd name="T0" fmla="*/ 108 w 3489"/>
              <a:gd name="T1" fmla="*/ 1405 h 3227"/>
              <a:gd name="T2" fmla="*/ 108 w 3489"/>
              <a:gd name="T3" fmla="*/ 0 h 3227"/>
              <a:gd name="T4" fmla="*/ 1405 w 3489"/>
              <a:gd name="T5" fmla="*/ 0 h 3227"/>
              <a:gd name="T6" fmla="*/ 1405 w 3489"/>
              <a:gd name="T7" fmla="*/ 1110 h 3227"/>
              <a:gd name="T8" fmla="*/ 1197 w 3489"/>
              <a:gd name="T9" fmla="*/ 2407 h 3227"/>
              <a:gd name="T10" fmla="*/ 296 w 3489"/>
              <a:gd name="T11" fmla="*/ 3227 h 3227"/>
              <a:gd name="T12" fmla="*/ 0 w 3489"/>
              <a:gd name="T13" fmla="*/ 2750 h 3227"/>
              <a:gd name="T14" fmla="*/ 541 w 3489"/>
              <a:gd name="T15" fmla="*/ 2283 h 3227"/>
              <a:gd name="T16" fmla="*/ 739 w 3489"/>
              <a:gd name="T17" fmla="*/ 1405 h 3227"/>
              <a:gd name="T18" fmla="*/ 108 w 3489"/>
              <a:gd name="T19" fmla="*/ 1405 h 3227"/>
              <a:gd name="T20" fmla="*/ 2192 w 3489"/>
              <a:gd name="T21" fmla="*/ 1405 h 3227"/>
              <a:gd name="T22" fmla="*/ 2192 w 3489"/>
              <a:gd name="T23" fmla="*/ 0 h 3227"/>
              <a:gd name="T24" fmla="*/ 3489 w 3489"/>
              <a:gd name="T25" fmla="*/ 0 h 3227"/>
              <a:gd name="T26" fmla="*/ 3489 w 3489"/>
              <a:gd name="T27" fmla="*/ 1110 h 3227"/>
              <a:gd name="T28" fmla="*/ 3281 w 3489"/>
              <a:gd name="T29" fmla="*/ 2407 h 3227"/>
              <a:gd name="T30" fmla="*/ 2380 w 3489"/>
              <a:gd name="T31" fmla="*/ 3227 h 3227"/>
              <a:gd name="T32" fmla="*/ 2084 w 3489"/>
              <a:gd name="T33" fmla="*/ 2750 h 3227"/>
              <a:gd name="T34" fmla="*/ 2625 w 3489"/>
              <a:gd name="T35" fmla="*/ 2283 h 3227"/>
              <a:gd name="T36" fmla="*/ 2823 w 3489"/>
              <a:gd name="T37" fmla="*/ 1405 h 3227"/>
              <a:gd name="T38" fmla="*/ 2192 w 3489"/>
              <a:gd name="T39" fmla="*/ 1405 h 3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489" h="3227">
                <a:moveTo>
                  <a:pt x="108" y="1405"/>
                </a:moveTo>
                <a:lnTo>
                  <a:pt x="108" y="0"/>
                </a:lnTo>
                <a:lnTo>
                  <a:pt x="1405" y="0"/>
                </a:lnTo>
                <a:lnTo>
                  <a:pt x="1405" y="1110"/>
                </a:lnTo>
                <a:cubicBezTo>
                  <a:pt x="1405" y="1710"/>
                  <a:pt x="1336" y="2143"/>
                  <a:pt x="1197" y="2407"/>
                </a:cubicBezTo>
                <a:cubicBezTo>
                  <a:pt x="1004" y="2770"/>
                  <a:pt x="704" y="3043"/>
                  <a:pt x="296" y="3227"/>
                </a:cubicBezTo>
                <a:lnTo>
                  <a:pt x="0" y="2750"/>
                </a:lnTo>
                <a:cubicBezTo>
                  <a:pt x="242" y="2651"/>
                  <a:pt x="422" y="2496"/>
                  <a:pt x="541" y="2283"/>
                </a:cubicBezTo>
                <a:cubicBezTo>
                  <a:pt x="660" y="2070"/>
                  <a:pt x="726" y="1777"/>
                  <a:pt x="739" y="1405"/>
                </a:cubicBezTo>
                <a:lnTo>
                  <a:pt x="108" y="1405"/>
                </a:lnTo>
                <a:close/>
                <a:moveTo>
                  <a:pt x="2192" y="1405"/>
                </a:moveTo>
                <a:lnTo>
                  <a:pt x="2192" y="0"/>
                </a:lnTo>
                <a:lnTo>
                  <a:pt x="3489" y="0"/>
                </a:lnTo>
                <a:lnTo>
                  <a:pt x="3489" y="1110"/>
                </a:lnTo>
                <a:cubicBezTo>
                  <a:pt x="3489" y="1710"/>
                  <a:pt x="3420" y="2143"/>
                  <a:pt x="3281" y="2407"/>
                </a:cubicBezTo>
                <a:cubicBezTo>
                  <a:pt x="3088" y="2770"/>
                  <a:pt x="2788" y="3043"/>
                  <a:pt x="2380" y="3227"/>
                </a:cubicBezTo>
                <a:lnTo>
                  <a:pt x="2084" y="2750"/>
                </a:lnTo>
                <a:cubicBezTo>
                  <a:pt x="2326" y="2651"/>
                  <a:pt x="2506" y="2496"/>
                  <a:pt x="2625" y="2283"/>
                </a:cubicBezTo>
                <a:cubicBezTo>
                  <a:pt x="2744" y="2070"/>
                  <a:pt x="2810" y="1777"/>
                  <a:pt x="2823" y="1405"/>
                </a:cubicBezTo>
                <a:lnTo>
                  <a:pt x="2192" y="1405"/>
                </a:lnTo>
                <a:close/>
              </a:path>
            </a:pathLst>
          </a:custGeom>
          <a:solidFill>
            <a:srgbClr val="E95000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00" dirty="0">
              <a:solidFill>
                <a:srgbClr val="535353"/>
              </a:solidFill>
              <a:latin typeface="Montserrat" panose="00000500000000000000" pitchFamily="2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F0BD86-C7C7-A6F4-A967-FC6D7232D68D}"/>
              </a:ext>
            </a:extLst>
          </p:cNvPr>
          <p:cNvSpPr txBox="1"/>
          <p:nvPr/>
        </p:nvSpPr>
        <p:spPr>
          <a:xfrm>
            <a:off x="6892333" y="4977174"/>
            <a:ext cx="4887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"I usually order a coconut coffee or cold brew when meeting friends. Traditional </a:t>
            </a:r>
            <a:r>
              <a:rPr lang="en-US" sz="1600" i="1" dirty="0" err="1"/>
              <a:t>phin</a:t>
            </a:r>
            <a:r>
              <a:rPr lang="en-US" sz="1600" i="1" dirty="0"/>
              <a:t> coffee is for home or street cafés."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4AB30D2-9A0E-7AF0-1A98-628BFE8C126E}"/>
              </a:ext>
            </a:extLst>
          </p:cNvPr>
          <p:cNvCxnSpPr>
            <a:cxnSpLocks/>
          </p:cNvCxnSpPr>
          <p:nvPr/>
        </p:nvCxnSpPr>
        <p:spPr>
          <a:xfrm>
            <a:off x="6439739" y="4852337"/>
            <a:ext cx="1686421" cy="0"/>
          </a:xfrm>
          <a:prstGeom prst="line">
            <a:avLst/>
          </a:prstGeom>
          <a:ln w="34925">
            <a:solidFill>
              <a:srgbClr val="E9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84CE37C2-458A-3F2A-A062-87FB7EA38BB0}"/>
              </a:ext>
            </a:extLst>
          </p:cNvPr>
          <p:cNvSpPr txBox="1"/>
          <p:nvPr/>
        </p:nvSpPr>
        <p:spPr>
          <a:xfrm>
            <a:off x="8077201" y="5784112"/>
            <a:ext cx="3117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— </a:t>
            </a:r>
            <a:r>
              <a:rPr lang="en-US" sz="1200" b="1" i="1" dirty="0"/>
              <a:t>Female, 28, HCMC office worker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D1BA4A-EB41-BDEB-AB6E-E00C5B606E21}"/>
              </a:ext>
            </a:extLst>
          </p:cNvPr>
          <p:cNvSpPr txBox="1"/>
          <p:nvPr/>
        </p:nvSpPr>
        <p:spPr>
          <a:xfrm>
            <a:off x="6322919" y="1962009"/>
            <a:ext cx="5456331" cy="317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dirty="0"/>
              <a:t>Coffee chains have successfully positioned as </a:t>
            </a:r>
            <a:r>
              <a:rPr lang="en-US" b="1" dirty="0">
                <a:solidFill>
                  <a:srgbClr val="3C9F31"/>
                </a:solidFill>
              </a:rPr>
              <a:t>multifunctional spaces beyond just coffee consumption</a:t>
            </a:r>
            <a:r>
              <a:rPr lang="en-US" dirty="0"/>
              <a:t>. </a:t>
            </a:r>
          </a:p>
          <a:p>
            <a:pPr>
              <a:lnSpc>
                <a:spcPts val="2300"/>
              </a:lnSpc>
            </a:pPr>
            <a:r>
              <a:rPr lang="en-US" dirty="0"/>
              <a:t>The </a:t>
            </a:r>
            <a:r>
              <a:rPr lang="en-US" b="1" dirty="0">
                <a:solidFill>
                  <a:srgbClr val="3C9F31"/>
                </a:solidFill>
              </a:rPr>
              <a:t>"third place" concept </a:t>
            </a:r>
            <a:r>
              <a:rPr lang="en-US" dirty="0"/>
              <a:t>(between home and work) resonates strongly, with </a:t>
            </a:r>
            <a:r>
              <a:rPr lang="en-US" b="1" dirty="0">
                <a:solidFill>
                  <a:srgbClr val="3C9F31"/>
                </a:solidFill>
              </a:rPr>
              <a:t>52% using chains as workspaces.</a:t>
            </a:r>
            <a:r>
              <a:rPr lang="en-US" dirty="0"/>
              <a:t> </a:t>
            </a:r>
          </a:p>
          <a:p>
            <a:pPr>
              <a:lnSpc>
                <a:spcPts val="2300"/>
              </a:lnSpc>
              <a:spcBef>
                <a:spcPts val="600"/>
              </a:spcBef>
            </a:pPr>
            <a:r>
              <a:rPr lang="en-US" b="1" dirty="0">
                <a:sym typeface="Wingdings" panose="05000000000000000000" pitchFamily="2" charset="2"/>
              </a:rPr>
              <a:t> </a:t>
            </a:r>
            <a:r>
              <a:rPr lang="en-US" b="1" dirty="0"/>
              <a:t>This validates investments in comfortable seating, reliable </a:t>
            </a:r>
            <a:r>
              <a:rPr lang="en-US" b="1" dirty="0" err="1"/>
              <a:t>WiFi</a:t>
            </a:r>
            <a:r>
              <a:rPr lang="en-US" b="1" dirty="0"/>
              <a:t>, and power outlets.</a:t>
            </a:r>
          </a:p>
          <a:p>
            <a:pPr>
              <a:lnSpc>
                <a:spcPts val="2300"/>
              </a:lnSpc>
            </a:pPr>
            <a:endParaRPr lang="en-US" dirty="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B0E2CC8-92C4-78B4-F988-51AACDEE37F2}"/>
              </a:ext>
            </a:extLst>
          </p:cNvPr>
          <p:cNvSpPr/>
          <p:nvPr/>
        </p:nvSpPr>
        <p:spPr>
          <a:xfrm>
            <a:off x="7600023" y="1419526"/>
            <a:ext cx="2817183" cy="456917"/>
          </a:xfrm>
          <a:prstGeom prst="roundRect">
            <a:avLst>
              <a:gd name="adj" fmla="val 50000"/>
            </a:avLst>
          </a:prstGeom>
          <a:solidFill>
            <a:srgbClr val="E95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Key insight</a:t>
            </a:r>
            <a:endParaRPr lang="en-US" sz="3600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5A3654C-C258-8680-BBBD-3D9BC287E714}"/>
              </a:ext>
            </a:extLst>
          </p:cNvPr>
          <p:cNvCxnSpPr>
            <a:cxnSpLocks/>
          </p:cNvCxnSpPr>
          <p:nvPr/>
        </p:nvCxnSpPr>
        <p:spPr>
          <a:xfrm>
            <a:off x="9418436" y="6138094"/>
            <a:ext cx="1686421" cy="0"/>
          </a:xfrm>
          <a:prstGeom prst="line">
            <a:avLst/>
          </a:prstGeom>
          <a:ln w="34925">
            <a:solidFill>
              <a:srgbClr val="E9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13E7453-3814-8509-D729-3AC30282B822}"/>
              </a:ext>
            </a:extLst>
          </p:cNvPr>
          <p:cNvSpPr/>
          <p:nvPr/>
        </p:nvSpPr>
        <p:spPr>
          <a:xfrm>
            <a:off x="1537764" y="2082467"/>
            <a:ext cx="1996148" cy="4817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rtlCol="0" anchor="t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12% </a:t>
            </a:r>
            <a:r>
              <a:rPr lang="en-US" sz="1000" b="1" dirty="0">
                <a:solidFill>
                  <a:schemeClr val="tx1"/>
                </a:solidFill>
              </a:rPr>
              <a:t>Non-coffee beverages</a:t>
            </a:r>
          </a:p>
          <a:p>
            <a:pPr algn="ctr"/>
            <a:r>
              <a:rPr lang="en-US" sz="1000" i="1" dirty="0">
                <a:solidFill>
                  <a:srgbClr val="535353"/>
                </a:solidFill>
              </a:rPr>
              <a:t>(E.g., tea, smoothies)</a:t>
            </a:r>
          </a:p>
        </p:txBody>
      </p:sp>
    </p:spTree>
    <p:extLst>
      <p:ext uri="{BB962C8B-B14F-4D97-AF65-F5344CB8AC3E}">
        <p14:creationId xmlns:p14="http://schemas.microsoft.com/office/powerpoint/2010/main" val="40894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3CDCA-6A9C-C796-1E3C-3FFD16C2B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C7E0-1043-91CB-7D5C-1AB5942ED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Visit Frequency &amp; Occasion Patterns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8C2F4DA-6C9C-6B83-C589-C20A0774CD93}"/>
              </a:ext>
            </a:extLst>
          </p:cNvPr>
          <p:cNvSpPr txBox="1">
            <a:spLocks/>
          </p:cNvSpPr>
          <p:nvPr/>
        </p:nvSpPr>
        <p:spPr>
          <a:xfrm>
            <a:off x="653698" y="1492821"/>
            <a:ext cx="4636759" cy="136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Coffee Chain Visit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Q: "How often do you visit coffee chains?"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4D6AC-2554-4C51-6793-DDF9006BC6BB}"/>
              </a:ext>
            </a:extLst>
          </p:cNvPr>
          <p:cNvSpPr txBox="1"/>
          <p:nvPr/>
        </p:nvSpPr>
        <p:spPr>
          <a:xfrm>
            <a:off x="576707" y="6426649"/>
            <a:ext cx="9785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InsightAsia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Vietnam | December 2025 | Based on primary research with 1,200 Vietnamese coffee chain users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Note: 30.4% weekly+ frequency represents increase from 22.7% in 2022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5AE96A6-802E-673D-D90B-EE4CAD1E454A}"/>
              </a:ext>
            </a:extLst>
          </p:cNvPr>
          <p:cNvGraphicFramePr/>
          <p:nvPr/>
        </p:nvGraphicFramePr>
        <p:xfrm>
          <a:off x="562060" y="2126454"/>
          <a:ext cx="3684077" cy="4061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F0BD6C3-44C8-D06B-1FA5-CAE5759CEF9D}"/>
              </a:ext>
            </a:extLst>
          </p:cNvPr>
          <p:cNvSpPr txBox="1">
            <a:spLocks/>
          </p:cNvSpPr>
          <p:nvPr/>
        </p:nvSpPr>
        <p:spPr>
          <a:xfrm>
            <a:off x="664584" y="2261504"/>
            <a:ext cx="3023013" cy="305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1-2 times per month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6A15900-852A-CE90-07A8-9D5128506070}"/>
              </a:ext>
            </a:extLst>
          </p:cNvPr>
          <p:cNvSpPr txBox="1">
            <a:spLocks/>
          </p:cNvSpPr>
          <p:nvPr/>
        </p:nvSpPr>
        <p:spPr>
          <a:xfrm>
            <a:off x="664583" y="3010095"/>
            <a:ext cx="3023013" cy="305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1-2 times per week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A2FA589-2D6F-CAC5-D2F8-29123EC94E34}"/>
              </a:ext>
            </a:extLst>
          </p:cNvPr>
          <p:cNvSpPr txBox="1">
            <a:spLocks/>
          </p:cNvSpPr>
          <p:nvPr/>
        </p:nvSpPr>
        <p:spPr>
          <a:xfrm>
            <a:off x="664581" y="3754576"/>
            <a:ext cx="3023013" cy="305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3-4 times per month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0E0C6E4-9885-4EA5-D14B-191BA9D6DACB}"/>
              </a:ext>
            </a:extLst>
          </p:cNvPr>
          <p:cNvSpPr txBox="1">
            <a:spLocks/>
          </p:cNvSpPr>
          <p:nvPr/>
        </p:nvSpPr>
        <p:spPr>
          <a:xfrm>
            <a:off x="664582" y="5248263"/>
            <a:ext cx="3023013" cy="305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Daily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D806357-624D-FFE0-17B9-37073EC2865D}"/>
              </a:ext>
            </a:extLst>
          </p:cNvPr>
          <p:cNvSpPr txBox="1">
            <a:spLocks/>
          </p:cNvSpPr>
          <p:nvPr/>
        </p:nvSpPr>
        <p:spPr>
          <a:xfrm>
            <a:off x="664584" y="4508581"/>
            <a:ext cx="3023013" cy="305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95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3-4 times per week or more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B13BF51-9E19-7B8E-2E2F-61C117B415A4}"/>
              </a:ext>
            </a:extLst>
          </p:cNvPr>
          <p:cNvSpPr txBox="1">
            <a:spLocks/>
          </p:cNvSpPr>
          <p:nvPr/>
        </p:nvSpPr>
        <p:spPr>
          <a:xfrm>
            <a:off x="4380693" y="1503010"/>
            <a:ext cx="4636759" cy="379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C9F3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Visit Patterns by Demographics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B14CAC2-87DD-16C5-1C98-B053AA5A6141}"/>
              </a:ext>
            </a:extLst>
          </p:cNvPr>
          <p:cNvGrpSpPr/>
          <p:nvPr/>
        </p:nvGrpSpPr>
        <p:grpSpPr>
          <a:xfrm>
            <a:off x="4273528" y="2520222"/>
            <a:ext cx="2398051" cy="959819"/>
            <a:chOff x="4469458" y="2108734"/>
            <a:chExt cx="2398051" cy="959819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8B9CC62-5B70-8BBD-9CEC-F3419464B8D9}"/>
                </a:ext>
              </a:extLst>
            </p:cNvPr>
            <p:cNvSpPr/>
            <p:nvPr/>
          </p:nvSpPr>
          <p:spPr>
            <a:xfrm>
              <a:off x="4654661" y="2108734"/>
              <a:ext cx="2212848" cy="959819"/>
            </a:xfrm>
            <a:prstGeom prst="roundRect">
              <a:avLst>
                <a:gd name="adj" fmla="val 11048"/>
              </a:avLst>
            </a:prstGeom>
            <a:solidFill>
              <a:srgbClr val="EAF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E063DA6E-ED10-E330-ADF5-4242D6E842E2}"/>
                </a:ext>
              </a:extLst>
            </p:cNvPr>
            <p:cNvSpPr/>
            <p:nvPr/>
          </p:nvSpPr>
          <p:spPr>
            <a:xfrm>
              <a:off x="4469458" y="2395754"/>
              <a:ext cx="628924" cy="672646"/>
            </a:xfrm>
            <a:custGeom>
              <a:avLst/>
              <a:gdLst/>
              <a:ahLst/>
              <a:cxnLst/>
              <a:rect l="l" t="t" r="r" b="b"/>
              <a:pathLst>
                <a:path w="3847338" h="4114800">
                  <a:moveTo>
                    <a:pt x="0" y="0"/>
                  </a:moveTo>
                  <a:lnTo>
                    <a:pt x="3847338" y="0"/>
                  </a:lnTo>
                  <a:lnTo>
                    <a:pt x="384733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066262-C3D8-5AC0-29C9-9FEAD2DEE9BE}"/>
                </a:ext>
              </a:extLst>
            </p:cNvPr>
            <p:cNvSpPr txBox="1"/>
            <p:nvPr/>
          </p:nvSpPr>
          <p:spPr>
            <a:xfrm>
              <a:off x="5080845" y="2426962"/>
              <a:ext cx="170631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C9F31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38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C9F31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%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visit weekly+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Peak: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Weekend afternoons/evenings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ABCB4D-AA72-1840-B251-C0D56E8527DE}"/>
                </a:ext>
              </a:extLst>
            </p:cNvPr>
            <p:cNvSpPr txBox="1"/>
            <p:nvPr/>
          </p:nvSpPr>
          <p:spPr>
            <a:xfrm>
              <a:off x="5072257" y="2145897"/>
              <a:ext cx="17063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18-24 years: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3AF21C9-84F5-45DC-EBAE-AC8784E6664B}"/>
              </a:ext>
            </a:extLst>
          </p:cNvPr>
          <p:cNvGrpSpPr/>
          <p:nvPr/>
        </p:nvGrpSpPr>
        <p:grpSpPr>
          <a:xfrm>
            <a:off x="6712641" y="2521482"/>
            <a:ext cx="2459777" cy="1056892"/>
            <a:chOff x="6856323" y="2109994"/>
            <a:chExt cx="2459777" cy="105689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B4BB43C-1DD1-728F-5762-F179612A34C4}"/>
                </a:ext>
              </a:extLst>
            </p:cNvPr>
            <p:cNvSpPr/>
            <p:nvPr/>
          </p:nvSpPr>
          <p:spPr>
            <a:xfrm>
              <a:off x="7103252" y="2109994"/>
              <a:ext cx="2212848" cy="959819"/>
            </a:xfrm>
            <a:prstGeom prst="roundRect">
              <a:avLst>
                <a:gd name="adj" fmla="val 11048"/>
              </a:avLst>
            </a:prstGeom>
            <a:solidFill>
              <a:srgbClr val="EAF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FD1F180-0323-5D9C-B325-22A4AC26CC18}"/>
                </a:ext>
              </a:extLst>
            </p:cNvPr>
            <p:cNvSpPr txBox="1"/>
            <p:nvPr/>
          </p:nvSpPr>
          <p:spPr>
            <a:xfrm>
              <a:off x="7529436" y="2428222"/>
              <a:ext cx="170631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C9F31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35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C9F31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%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visit weekly+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Peak: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Weekday mornings, lunch breaks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7F878FB-937B-30ED-7112-B79B9512657F}"/>
                </a:ext>
              </a:extLst>
            </p:cNvPr>
            <p:cNvSpPr txBox="1"/>
            <p:nvPr/>
          </p:nvSpPr>
          <p:spPr>
            <a:xfrm>
              <a:off x="7520848" y="2147157"/>
              <a:ext cx="17063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25-35 years: </a:t>
              </a:r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18A8D0F5-0C1A-06BF-6AD3-B10499CFEC78}"/>
                </a:ext>
              </a:extLst>
            </p:cNvPr>
            <p:cNvSpPr/>
            <p:nvPr/>
          </p:nvSpPr>
          <p:spPr>
            <a:xfrm>
              <a:off x="6856323" y="2450273"/>
              <a:ext cx="749431" cy="618280"/>
            </a:xfrm>
            <a:custGeom>
              <a:avLst/>
              <a:gdLst/>
              <a:ahLst/>
              <a:cxnLst/>
              <a:rect l="l" t="t" r="r" b="b"/>
              <a:pathLst>
                <a:path w="4846056" h="3997996">
                  <a:moveTo>
                    <a:pt x="0" y="0"/>
                  </a:moveTo>
                  <a:lnTo>
                    <a:pt x="4846056" y="0"/>
                  </a:lnTo>
                  <a:lnTo>
                    <a:pt x="4846056" y="3997996"/>
                  </a:lnTo>
                  <a:lnTo>
                    <a:pt x="0" y="3997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308B06-62E7-3CCE-8959-691A0A8A5D84}"/>
              </a:ext>
            </a:extLst>
          </p:cNvPr>
          <p:cNvGrpSpPr/>
          <p:nvPr/>
        </p:nvGrpSpPr>
        <p:grpSpPr>
          <a:xfrm>
            <a:off x="9279229" y="2520069"/>
            <a:ext cx="2607672" cy="990874"/>
            <a:chOff x="9338008" y="2108581"/>
            <a:chExt cx="2607672" cy="990874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881D7F5-3419-F375-49E6-37395AB363EE}"/>
                </a:ext>
              </a:extLst>
            </p:cNvPr>
            <p:cNvSpPr/>
            <p:nvPr/>
          </p:nvSpPr>
          <p:spPr>
            <a:xfrm>
              <a:off x="9732832" y="2108581"/>
              <a:ext cx="2212848" cy="959819"/>
            </a:xfrm>
            <a:prstGeom prst="roundRect">
              <a:avLst>
                <a:gd name="adj" fmla="val 11048"/>
              </a:avLst>
            </a:prstGeom>
            <a:solidFill>
              <a:srgbClr val="EAF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AE06233-E5BF-E05B-A853-9C61E170AD2A}"/>
                </a:ext>
              </a:extLst>
            </p:cNvPr>
            <p:cNvSpPr txBox="1"/>
            <p:nvPr/>
          </p:nvSpPr>
          <p:spPr>
            <a:xfrm>
              <a:off x="10185140" y="2426809"/>
              <a:ext cx="170631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C9F31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22%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visit weekly+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Peak: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Weekend mornings with family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C8B6A0A-813E-F88B-61F4-78B14E5AF2B8}"/>
                </a:ext>
              </a:extLst>
            </p:cNvPr>
            <p:cNvSpPr txBox="1"/>
            <p:nvPr/>
          </p:nvSpPr>
          <p:spPr>
            <a:xfrm>
              <a:off x="10176552" y="2145744"/>
              <a:ext cx="17063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35-45 years: </a:t>
              </a: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A4A2224-5A07-412F-98F9-A61908359026}"/>
                </a:ext>
              </a:extLst>
            </p:cNvPr>
            <p:cNvSpPr/>
            <p:nvPr/>
          </p:nvSpPr>
          <p:spPr>
            <a:xfrm>
              <a:off x="9338008" y="2426809"/>
              <a:ext cx="887982" cy="672646"/>
            </a:xfrm>
            <a:custGeom>
              <a:avLst/>
              <a:gdLst/>
              <a:ahLst/>
              <a:cxnLst/>
              <a:rect l="l" t="t" r="r" b="b"/>
              <a:pathLst>
                <a:path w="3946244" h="2989280">
                  <a:moveTo>
                    <a:pt x="0" y="0"/>
                  </a:moveTo>
                  <a:lnTo>
                    <a:pt x="3946244" y="0"/>
                  </a:lnTo>
                  <a:lnTo>
                    <a:pt x="3946244" y="2989279"/>
                  </a:lnTo>
                  <a:lnTo>
                    <a:pt x="0" y="2989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542C02F-8080-F17A-BE9D-FA50D8E79691}"/>
              </a:ext>
            </a:extLst>
          </p:cNvPr>
          <p:cNvGrpSpPr/>
          <p:nvPr/>
        </p:nvGrpSpPr>
        <p:grpSpPr>
          <a:xfrm>
            <a:off x="4452974" y="4376740"/>
            <a:ext cx="2294003" cy="959819"/>
            <a:chOff x="4654661" y="2108734"/>
            <a:chExt cx="2294003" cy="959819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18604772-BCE8-D729-88B1-B5AB6D2287F4}"/>
                </a:ext>
              </a:extLst>
            </p:cNvPr>
            <p:cNvSpPr/>
            <p:nvPr/>
          </p:nvSpPr>
          <p:spPr>
            <a:xfrm>
              <a:off x="4654661" y="2108734"/>
              <a:ext cx="2213950" cy="959819"/>
            </a:xfrm>
            <a:prstGeom prst="roundRect">
              <a:avLst>
                <a:gd name="adj" fmla="val 11048"/>
              </a:avLst>
            </a:prstGeom>
            <a:solidFill>
              <a:srgbClr val="EAF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A1E29C9-1AE2-F74A-6DDB-875DBF3B27C5}"/>
                </a:ext>
              </a:extLst>
            </p:cNvPr>
            <p:cNvSpPr txBox="1"/>
            <p:nvPr/>
          </p:nvSpPr>
          <p:spPr>
            <a:xfrm>
              <a:off x="5080845" y="2426962"/>
              <a:ext cx="1867819" cy="569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C9F31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42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C9F31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%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visit weekly+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Higher spend per visit </a:t>
              </a: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(avg VND 95,000 for couple)</a:t>
              </a:r>
              <a:endPara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E628BF7-6A1B-B835-71EE-D5336DC7865A}"/>
                </a:ext>
              </a:extLst>
            </p:cNvPr>
            <p:cNvSpPr txBox="1"/>
            <p:nvPr/>
          </p:nvSpPr>
          <p:spPr>
            <a:xfrm>
              <a:off x="5072257" y="2145897"/>
              <a:ext cx="17063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Dating: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7742C32-B71C-FA58-9D7C-E62E0E138E9D}"/>
              </a:ext>
            </a:extLst>
          </p:cNvPr>
          <p:cNvGrpSpPr/>
          <p:nvPr/>
        </p:nvGrpSpPr>
        <p:grpSpPr>
          <a:xfrm>
            <a:off x="6953813" y="4378000"/>
            <a:ext cx="2268564" cy="959819"/>
            <a:chOff x="7103252" y="2109994"/>
            <a:chExt cx="2268564" cy="959819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BE75D1-4DD4-B750-EACF-BEE2D8DBD22B}"/>
                </a:ext>
              </a:extLst>
            </p:cNvPr>
            <p:cNvSpPr/>
            <p:nvPr/>
          </p:nvSpPr>
          <p:spPr>
            <a:xfrm>
              <a:off x="7103252" y="2109994"/>
              <a:ext cx="2212848" cy="959819"/>
            </a:xfrm>
            <a:prstGeom prst="roundRect">
              <a:avLst>
                <a:gd name="adj" fmla="val 11048"/>
              </a:avLst>
            </a:prstGeom>
            <a:solidFill>
              <a:srgbClr val="EAF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CC976A6-EE4D-BB44-9B8B-EBC5BDABB8A1}"/>
                </a:ext>
              </a:extLst>
            </p:cNvPr>
            <p:cNvSpPr txBox="1"/>
            <p:nvPr/>
          </p:nvSpPr>
          <p:spPr>
            <a:xfrm>
              <a:off x="7529436" y="2428222"/>
              <a:ext cx="184238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C9F31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31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3C9F31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%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visit weekly+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Often visit for work/study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53CF705-BA07-8C7C-E005-13950F167E65}"/>
                </a:ext>
              </a:extLst>
            </p:cNvPr>
            <p:cNvSpPr txBox="1"/>
            <p:nvPr/>
          </p:nvSpPr>
          <p:spPr>
            <a:xfrm>
              <a:off x="7520848" y="2147157"/>
              <a:ext cx="17063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Single: 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7BEC8D2-8D01-2851-9DAE-60E86BE42BCA}"/>
              </a:ext>
            </a:extLst>
          </p:cNvPr>
          <p:cNvGrpSpPr/>
          <p:nvPr/>
        </p:nvGrpSpPr>
        <p:grpSpPr>
          <a:xfrm>
            <a:off x="9668296" y="4376587"/>
            <a:ext cx="2212848" cy="959819"/>
            <a:chOff x="9732832" y="2108581"/>
            <a:chExt cx="2212848" cy="959819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887850C6-0C0C-8219-3B54-0A8B731BBEEA}"/>
                </a:ext>
              </a:extLst>
            </p:cNvPr>
            <p:cNvSpPr/>
            <p:nvPr/>
          </p:nvSpPr>
          <p:spPr>
            <a:xfrm>
              <a:off x="9732832" y="2108581"/>
              <a:ext cx="2212848" cy="959819"/>
            </a:xfrm>
            <a:prstGeom prst="roundRect">
              <a:avLst>
                <a:gd name="adj" fmla="val 11048"/>
              </a:avLst>
            </a:prstGeom>
            <a:solidFill>
              <a:srgbClr val="EAF8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18DB963-B357-8F93-72DB-A16548D668AF}"/>
                </a:ext>
              </a:extLst>
            </p:cNvPr>
            <p:cNvSpPr txBox="1"/>
            <p:nvPr/>
          </p:nvSpPr>
          <p:spPr>
            <a:xfrm>
              <a:off x="10185140" y="2426809"/>
              <a:ext cx="170631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C9F31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26%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visit weekly+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Family outings or grab-and-go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7971135-D723-39CB-FC22-A6895017981C}"/>
                </a:ext>
              </a:extLst>
            </p:cNvPr>
            <p:cNvSpPr txBox="1"/>
            <p:nvPr/>
          </p:nvSpPr>
          <p:spPr>
            <a:xfrm>
              <a:off x="10176552" y="2145744"/>
              <a:ext cx="17063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3535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Married: 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E055ACC6-F03D-7751-C3CF-B21C75ED09C5}"/>
              </a:ext>
            </a:extLst>
          </p:cNvPr>
          <p:cNvSpPr/>
          <p:nvPr/>
        </p:nvSpPr>
        <p:spPr>
          <a:xfrm>
            <a:off x="4458731" y="2124375"/>
            <a:ext cx="2020456" cy="32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By age group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98D7660-38F2-A03E-CABE-E7C27C98AF70}"/>
              </a:ext>
            </a:extLst>
          </p:cNvPr>
          <p:cNvSpPr/>
          <p:nvPr/>
        </p:nvSpPr>
        <p:spPr>
          <a:xfrm>
            <a:off x="4452973" y="3950703"/>
            <a:ext cx="2679355" cy="32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By relationship status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D1DA35BF-B58A-4A4A-6353-FD4F02E6F1C8}"/>
              </a:ext>
            </a:extLst>
          </p:cNvPr>
          <p:cNvSpPr/>
          <p:nvPr/>
        </p:nvSpPr>
        <p:spPr>
          <a:xfrm>
            <a:off x="6675563" y="4676274"/>
            <a:ext cx="714687" cy="672274"/>
          </a:xfrm>
          <a:custGeom>
            <a:avLst/>
            <a:gdLst/>
            <a:ahLst/>
            <a:cxnLst/>
            <a:rect l="l" t="t" r="r" b="b"/>
            <a:pathLst>
              <a:path w="2071757" h="1948810">
                <a:moveTo>
                  <a:pt x="0" y="0"/>
                </a:moveTo>
                <a:lnTo>
                  <a:pt x="2071757" y="0"/>
                </a:lnTo>
                <a:lnTo>
                  <a:pt x="2071757" y="1948811"/>
                </a:lnTo>
                <a:lnTo>
                  <a:pt x="0" y="1948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15B2EE3-B23B-EC4E-68DA-B941C506BAB8}"/>
              </a:ext>
            </a:extLst>
          </p:cNvPr>
          <p:cNvSpPr/>
          <p:nvPr/>
        </p:nvSpPr>
        <p:spPr>
          <a:xfrm>
            <a:off x="4034280" y="4641833"/>
            <a:ext cx="837386" cy="647927"/>
          </a:xfrm>
          <a:custGeom>
            <a:avLst/>
            <a:gdLst/>
            <a:ahLst/>
            <a:cxnLst/>
            <a:rect l="l" t="t" r="r" b="b"/>
            <a:pathLst>
              <a:path w="3266235" h="2527249">
                <a:moveTo>
                  <a:pt x="0" y="0"/>
                </a:moveTo>
                <a:lnTo>
                  <a:pt x="3266235" y="0"/>
                </a:lnTo>
                <a:lnTo>
                  <a:pt x="3266235" y="2527249"/>
                </a:lnTo>
                <a:lnTo>
                  <a:pt x="0" y="25272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105DA8F0-9A51-D276-219A-47E71A6C1911}"/>
              </a:ext>
            </a:extLst>
          </p:cNvPr>
          <p:cNvSpPr/>
          <p:nvPr/>
        </p:nvSpPr>
        <p:spPr>
          <a:xfrm>
            <a:off x="9456516" y="4660104"/>
            <a:ext cx="669845" cy="680910"/>
          </a:xfrm>
          <a:custGeom>
            <a:avLst/>
            <a:gdLst/>
            <a:ahLst/>
            <a:cxnLst/>
            <a:rect l="l" t="t" r="r" b="b"/>
            <a:pathLst>
              <a:path w="4047934" h="4114800">
                <a:moveTo>
                  <a:pt x="0" y="0"/>
                </a:moveTo>
                <a:lnTo>
                  <a:pt x="4047934" y="0"/>
                </a:lnTo>
                <a:lnTo>
                  <a:pt x="4047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02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E7B1A-20F2-BD38-418A-8B8A11129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200B5EBF-E0DE-DA4F-F886-85547C2F2763}"/>
              </a:ext>
            </a:extLst>
          </p:cNvPr>
          <p:cNvSpPr/>
          <p:nvPr/>
        </p:nvSpPr>
        <p:spPr>
          <a:xfrm>
            <a:off x="1126777" y="3346854"/>
            <a:ext cx="10276676" cy="468911"/>
          </a:xfrm>
          <a:prstGeom prst="roundRect">
            <a:avLst>
              <a:gd name="adj" fmla="val 50000"/>
            </a:avLst>
          </a:prstGeom>
          <a:solidFill>
            <a:srgbClr val="E95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C04D08-741E-D8C0-00E7-2F92DDB1C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Visit Frequency &amp; Occasion Patterns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D8D6075-617E-0F5B-F5EE-692D47D752F1}"/>
              </a:ext>
            </a:extLst>
          </p:cNvPr>
          <p:cNvSpPr txBox="1">
            <a:spLocks/>
          </p:cNvSpPr>
          <p:nvPr/>
        </p:nvSpPr>
        <p:spPr>
          <a:xfrm>
            <a:off x="653698" y="1492821"/>
            <a:ext cx="4636759" cy="136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rgbClr val="5353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600" b="1" dirty="0">
                <a:solidFill>
                  <a:srgbClr val="E95000"/>
                </a:solidFill>
                <a:latin typeface="Montserrat"/>
              </a:rPr>
              <a:t>Time-of-Day Visit Patterns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4DC623-CF93-0AAA-31D5-C98D89D36E78}"/>
              </a:ext>
            </a:extLst>
          </p:cNvPr>
          <p:cNvSpPr txBox="1"/>
          <p:nvPr/>
        </p:nvSpPr>
        <p:spPr>
          <a:xfrm>
            <a:off x="576707" y="6426649"/>
            <a:ext cx="97857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 err="1">
                <a:solidFill>
                  <a:srgbClr val="666666"/>
                </a:solidFill>
                <a:effectLst/>
                <a:latin typeface="+mj-lt"/>
              </a:rPr>
              <a:t>InsightAsia</a:t>
            </a:r>
            <a:r>
              <a:rPr lang="en-US" sz="900" b="0" i="1" dirty="0">
                <a:solidFill>
                  <a:srgbClr val="666666"/>
                </a:solidFill>
                <a:effectLst/>
                <a:latin typeface="+mj-lt"/>
              </a:rPr>
              <a:t> Vietnam | December 2025 | Based on primary research with 1,200 Vietnamese coffee chain users </a:t>
            </a:r>
          </a:p>
        </p:txBody>
      </p:sp>
      <p:sp>
        <p:nvSpPr>
          <p:cNvPr id="98" name="Speech Bubble: Rectangle with Corners Rounded 97">
            <a:extLst>
              <a:ext uri="{FF2B5EF4-FFF2-40B4-BE49-F238E27FC236}">
                <a16:creationId xmlns:a16="http://schemas.microsoft.com/office/drawing/2014/main" id="{FE9DA0BB-064A-5D06-5723-B74F20B31F06}"/>
              </a:ext>
            </a:extLst>
          </p:cNvPr>
          <p:cNvSpPr/>
          <p:nvPr/>
        </p:nvSpPr>
        <p:spPr>
          <a:xfrm>
            <a:off x="1968769" y="4014071"/>
            <a:ext cx="2309147" cy="1817627"/>
          </a:xfrm>
          <a:prstGeom prst="wedgeRoundRectCallout">
            <a:avLst>
              <a:gd name="adj1" fmla="val -21964"/>
              <a:gd name="adj2" fmla="val -6587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78D70E77-FF48-DFED-80BE-21BABC36E157}"/>
              </a:ext>
            </a:extLst>
          </p:cNvPr>
          <p:cNvSpPr/>
          <p:nvPr/>
        </p:nvSpPr>
        <p:spPr>
          <a:xfrm>
            <a:off x="2053854" y="4116454"/>
            <a:ext cx="2111976" cy="600164"/>
          </a:xfrm>
          <a:prstGeom prst="roundRect">
            <a:avLst>
              <a:gd name="adj" fmla="val 38593"/>
            </a:avLst>
          </a:prstGeom>
          <a:solidFill>
            <a:srgbClr val="3F9C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/>
              <a:t>Morning</a:t>
            </a:r>
          </a:p>
          <a:p>
            <a:pPr algn="r"/>
            <a:r>
              <a:rPr lang="en-US" sz="1200" dirty="0"/>
              <a:t>(7am – 11am)</a:t>
            </a:r>
            <a:endParaRPr lang="en-US" sz="28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3B24DED-BD40-A9F3-CF5E-598366D4B836}"/>
              </a:ext>
            </a:extLst>
          </p:cNvPr>
          <p:cNvSpPr txBox="1"/>
          <p:nvPr/>
        </p:nvSpPr>
        <p:spPr>
          <a:xfrm>
            <a:off x="2053854" y="4833288"/>
            <a:ext cx="200068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Office workers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Breakfast</a:t>
            </a:r>
          </a:p>
        </p:txBody>
      </p:sp>
      <p:sp>
        <p:nvSpPr>
          <p:cNvPr id="104" name="Speech Bubble: Rectangle with Corners Rounded 103">
            <a:extLst>
              <a:ext uri="{FF2B5EF4-FFF2-40B4-BE49-F238E27FC236}">
                <a16:creationId xmlns:a16="http://schemas.microsoft.com/office/drawing/2014/main" id="{253D47CB-164C-F371-6F1D-7A7596B46085}"/>
              </a:ext>
            </a:extLst>
          </p:cNvPr>
          <p:cNvSpPr/>
          <p:nvPr/>
        </p:nvSpPr>
        <p:spPr>
          <a:xfrm>
            <a:off x="5221926" y="4017003"/>
            <a:ext cx="2309147" cy="1817627"/>
          </a:xfrm>
          <a:prstGeom prst="wedgeRoundRectCallout">
            <a:avLst>
              <a:gd name="adj1" fmla="val -21964"/>
              <a:gd name="adj2" fmla="val -6587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E259F9-C698-5CB2-59E2-94D1D6CD58D7}"/>
              </a:ext>
            </a:extLst>
          </p:cNvPr>
          <p:cNvSpPr txBox="1"/>
          <p:nvPr/>
        </p:nvSpPr>
        <p:spPr>
          <a:xfrm>
            <a:off x="5307011" y="4833288"/>
            <a:ext cx="200068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Students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Meetings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Work breaks</a:t>
            </a:r>
          </a:p>
        </p:txBody>
      </p:sp>
      <p:sp>
        <p:nvSpPr>
          <p:cNvPr id="110" name="Speech Bubble: Rectangle with Corners Rounded 109">
            <a:extLst>
              <a:ext uri="{FF2B5EF4-FFF2-40B4-BE49-F238E27FC236}">
                <a16:creationId xmlns:a16="http://schemas.microsoft.com/office/drawing/2014/main" id="{7D5EE1C6-BE6F-8CB3-925C-CDABC4F145C8}"/>
              </a:ext>
            </a:extLst>
          </p:cNvPr>
          <p:cNvSpPr/>
          <p:nvPr/>
        </p:nvSpPr>
        <p:spPr>
          <a:xfrm>
            <a:off x="8421778" y="4017003"/>
            <a:ext cx="2309147" cy="1817627"/>
          </a:xfrm>
          <a:prstGeom prst="wedgeRoundRectCallout">
            <a:avLst>
              <a:gd name="adj1" fmla="val -21964"/>
              <a:gd name="adj2" fmla="val -6587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803A1B4-E1FA-E572-3971-ED0D27F78847}"/>
              </a:ext>
            </a:extLst>
          </p:cNvPr>
          <p:cNvSpPr txBox="1"/>
          <p:nvPr/>
        </p:nvSpPr>
        <p:spPr>
          <a:xfrm>
            <a:off x="8506863" y="4833288"/>
            <a:ext cx="200068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Socializing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Dating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Studying</a:t>
            </a:r>
          </a:p>
        </p:txBody>
      </p:sp>
      <p:sp>
        <p:nvSpPr>
          <p:cNvPr id="119" name="Freeform 3">
            <a:extLst>
              <a:ext uri="{FF2B5EF4-FFF2-40B4-BE49-F238E27FC236}">
                <a16:creationId xmlns:a16="http://schemas.microsoft.com/office/drawing/2014/main" id="{FCE1D63D-0581-4FE7-98A1-28E33581BDD4}"/>
              </a:ext>
            </a:extLst>
          </p:cNvPr>
          <p:cNvSpPr/>
          <p:nvPr/>
        </p:nvSpPr>
        <p:spPr>
          <a:xfrm>
            <a:off x="8742577" y="2287618"/>
            <a:ext cx="1450757" cy="1271226"/>
          </a:xfrm>
          <a:custGeom>
            <a:avLst/>
            <a:gdLst/>
            <a:ahLst/>
            <a:cxnLst/>
            <a:rect l="l" t="t" r="r" b="b"/>
            <a:pathLst>
              <a:path w="4695920" h="4114800">
                <a:moveTo>
                  <a:pt x="0" y="0"/>
                </a:moveTo>
                <a:lnTo>
                  <a:pt x="4695920" y="0"/>
                </a:lnTo>
                <a:lnTo>
                  <a:pt x="46959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DAC7D85-A85E-D681-23B5-6F797F674ACD}"/>
              </a:ext>
            </a:extLst>
          </p:cNvPr>
          <p:cNvGrpSpPr/>
          <p:nvPr/>
        </p:nvGrpSpPr>
        <p:grpSpPr>
          <a:xfrm>
            <a:off x="5218185" y="2157063"/>
            <a:ext cx="1977141" cy="1342697"/>
            <a:chOff x="4771876" y="5143500"/>
            <a:chExt cx="6059103" cy="4114800"/>
          </a:xfrm>
        </p:grpSpPr>
        <p:sp>
          <p:nvSpPr>
            <p:cNvPr id="121" name="Freeform 4">
              <a:extLst>
                <a:ext uri="{FF2B5EF4-FFF2-40B4-BE49-F238E27FC236}">
                  <a16:creationId xmlns:a16="http://schemas.microsoft.com/office/drawing/2014/main" id="{FE45FA0F-53C4-C3E0-BEEE-C93D96E67E4C}"/>
                </a:ext>
              </a:extLst>
            </p:cNvPr>
            <p:cNvSpPr/>
            <p:nvPr/>
          </p:nvSpPr>
          <p:spPr>
            <a:xfrm>
              <a:off x="4771876" y="5143500"/>
              <a:ext cx="5523221" cy="4114800"/>
            </a:xfrm>
            <a:custGeom>
              <a:avLst/>
              <a:gdLst/>
              <a:ahLst/>
              <a:cxnLst/>
              <a:rect l="l" t="t" r="r" b="b"/>
              <a:pathLst>
                <a:path w="5523221" h="4114800">
                  <a:moveTo>
                    <a:pt x="0" y="0"/>
                  </a:moveTo>
                  <a:lnTo>
                    <a:pt x="5523221" y="0"/>
                  </a:lnTo>
                  <a:lnTo>
                    <a:pt x="552322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5">
              <a:extLst>
                <a:ext uri="{FF2B5EF4-FFF2-40B4-BE49-F238E27FC236}">
                  <a16:creationId xmlns:a16="http://schemas.microsoft.com/office/drawing/2014/main" id="{95AC4845-1F9E-7F30-8ED3-65647225F632}"/>
                </a:ext>
              </a:extLst>
            </p:cNvPr>
            <p:cNvSpPr/>
            <p:nvPr/>
          </p:nvSpPr>
          <p:spPr>
            <a:xfrm>
              <a:off x="6636648" y="7000987"/>
              <a:ext cx="4194331" cy="2257313"/>
            </a:xfrm>
            <a:custGeom>
              <a:avLst/>
              <a:gdLst/>
              <a:ahLst/>
              <a:cxnLst/>
              <a:rect l="l" t="t" r="r" b="b"/>
              <a:pathLst>
                <a:path w="4194331" h="2257313">
                  <a:moveTo>
                    <a:pt x="0" y="0"/>
                  </a:moveTo>
                  <a:lnTo>
                    <a:pt x="4194331" y="0"/>
                  </a:lnTo>
                  <a:lnTo>
                    <a:pt x="4194331" y="2257313"/>
                  </a:lnTo>
                  <a:lnTo>
                    <a:pt x="0" y="2257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3" name="Freeform 6">
            <a:extLst>
              <a:ext uri="{FF2B5EF4-FFF2-40B4-BE49-F238E27FC236}">
                <a16:creationId xmlns:a16="http://schemas.microsoft.com/office/drawing/2014/main" id="{5836B6C8-59C5-F64D-CAF4-F0318D1467E6}"/>
              </a:ext>
            </a:extLst>
          </p:cNvPr>
          <p:cNvSpPr/>
          <p:nvPr/>
        </p:nvSpPr>
        <p:spPr>
          <a:xfrm>
            <a:off x="2331495" y="2181695"/>
            <a:ext cx="1445403" cy="1479567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07CACC-27C2-4666-CDBC-9BA3F534F378}"/>
              </a:ext>
            </a:extLst>
          </p:cNvPr>
          <p:cNvSpPr/>
          <p:nvPr/>
        </p:nvSpPr>
        <p:spPr>
          <a:xfrm>
            <a:off x="2070729" y="4150525"/>
            <a:ext cx="815346" cy="448125"/>
          </a:xfrm>
          <a:prstGeom prst="roundRect">
            <a:avLst>
              <a:gd name="adj" fmla="val 1057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en-US" sz="2600" b="1" dirty="0">
                <a:solidFill>
                  <a:schemeClr val="bg1"/>
                </a:solidFill>
              </a:rPr>
              <a:t>45</a:t>
            </a:r>
            <a:r>
              <a:rPr lang="en-US" sz="1600" b="1" dirty="0">
                <a:solidFill>
                  <a:schemeClr val="bg1"/>
                </a:solidFill>
              </a:rPr>
              <a:t>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5AAE3A-3194-F83E-D439-A81FA2BFD08E}"/>
              </a:ext>
            </a:extLst>
          </p:cNvPr>
          <p:cNvSpPr/>
          <p:nvPr/>
        </p:nvSpPr>
        <p:spPr>
          <a:xfrm>
            <a:off x="5327205" y="4116454"/>
            <a:ext cx="2111976" cy="600164"/>
          </a:xfrm>
          <a:prstGeom prst="roundRect">
            <a:avLst>
              <a:gd name="adj" fmla="val 38593"/>
            </a:avLst>
          </a:prstGeom>
          <a:solidFill>
            <a:srgbClr val="3F9C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/>
              <a:t>Afternoon</a:t>
            </a:r>
          </a:p>
          <a:p>
            <a:pPr algn="r"/>
            <a:r>
              <a:rPr lang="en-US" sz="1200" dirty="0"/>
              <a:t>(2pm – 6pm)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D578FB-D9BF-3A10-F10C-87E5423E963D}"/>
              </a:ext>
            </a:extLst>
          </p:cNvPr>
          <p:cNvSpPr/>
          <p:nvPr/>
        </p:nvSpPr>
        <p:spPr>
          <a:xfrm>
            <a:off x="8506863" y="4107702"/>
            <a:ext cx="2111976" cy="600164"/>
          </a:xfrm>
          <a:prstGeom prst="roundRect">
            <a:avLst>
              <a:gd name="adj" fmla="val 38593"/>
            </a:avLst>
          </a:prstGeom>
          <a:solidFill>
            <a:srgbClr val="3F9C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/>
              <a:t>Evening</a:t>
            </a:r>
          </a:p>
          <a:p>
            <a:pPr algn="r"/>
            <a:r>
              <a:rPr lang="en-US" sz="1200" dirty="0"/>
              <a:t>(7pm – 10pm)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A87F66-3001-2ADC-2B73-32FF270BD07C}"/>
              </a:ext>
            </a:extLst>
          </p:cNvPr>
          <p:cNvSpPr/>
          <p:nvPr/>
        </p:nvSpPr>
        <p:spPr>
          <a:xfrm>
            <a:off x="5326553" y="4158414"/>
            <a:ext cx="815346" cy="448125"/>
          </a:xfrm>
          <a:prstGeom prst="roundRect">
            <a:avLst>
              <a:gd name="adj" fmla="val 1057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en-US" sz="2600" b="1" dirty="0">
                <a:solidFill>
                  <a:schemeClr val="bg1"/>
                </a:solidFill>
              </a:rPr>
              <a:t>32</a:t>
            </a:r>
            <a:r>
              <a:rPr lang="en-US" sz="1600" b="1" dirty="0">
                <a:solidFill>
                  <a:schemeClr val="bg1"/>
                </a:solidFill>
              </a:rPr>
              <a:t>%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01CDD9-F5CC-A925-2DE1-F9A4B1ADCA87}"/>
              </a:ext>
            </a:extLst>
          </p:cNvPr>
          <p:cNvSpPr/>
          <p:nvPr/>
        </p:nvSpPr>
        <p:spPr>
          <a:xfrm>
            <a:off x="8525913" y="4138616"/>
            <a:ext cx="815346" cy="448125"/>
          </a:xfrm>
          <a:prstGeom prst="roundRect">
            <a:avLst>
              <a:gd name="adj" fmla="val 1057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en-US" sz="2600" b="1" dirty="0">
                <a:solidFill>
                  <a:schemeClr val="bg1"/>
                </a:solidFill>
              </a:rPr>
              <a:t>23</a:t>
            </a:r>
            <a:r>
              <a:rPr lang="en-US" sz="1600" b="1" dirty="0">
                <a:solidFill>
                  <a:schemeClr val="bg1"/>
                </a:solidFill>
              </a:rPr>
              <a:t>%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68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E7333-55D0-0625-152A-83DBAEE93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825B2B-713D-13EF-5C74-3D30DF15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Visit Frequency &amp; Occasion Patterns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9A75DF-4501-9024-0228-AB1C0F0AC792}"/>
              </a:ext>
            </a:extLst>
          </p:cNvPr>
          <p:cNvSpPr txBox="1"/>
          <p:nvPr/>
        </p:nvSpPr>
        <p:spPr>
          <a:xfrm>
            <a:off x="2198451" y="4763567"/>
            <a:ext cx="9579892" cy="1223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D3748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"During COVID, we cut back a lot. Now we're back to going out for coffee regularly – it's something we won't sacrifice even when money is tight. It's our main social activity."</a:t>
            </a: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— Male, 32, Hanoi tech worker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51BC73-AF04-06A6-AB0F-FB725751B174}"/>
              </a:ext>
            </a:extLst>
          </p:cNvPr>
          <p:cNvCxnSpPr>
            <a:cxnSpLocks/>
          </p:cNvCxnSpPr>
          <p:nvPr/>
        </p:nvCxnSpPr>
        <p:spPr>
          <a:xfrm>
            <a:off x="661185" y="4318907"/>
            <a:ext cx="4462864" cy="0"/>
          </a:xfrm>
          <a:prstGeom prst="line">
            <a:avLst/>
          </a:prstGeom>
          <a:ln w="34925">
            <a:solidFill>
              <a:srgbClr val="E9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13">
            <a:extLst>
              <a:ext uri="{FF2B5EF4-FFF2-40B4-BE49-F238E27FC236}">
                <a16:creationId xmlns:a16="http://schemas.microsoft.com/office/drawing/2014/main" id="{749A3BAA-17A8-5C34-D4E7-5B823AF58446}"/>
              </a:ext>
            </a:extLst>
          </p:cNvPr>
          <p:cNvSpPr>
            <a:spLocks noEditPoints="1"/>
          </p:cNvSpPr>
          <p:nvPr>
            <p:custDataLst>
              <p:tags r:id="rId1"/>
            </p:custDataLst>
          </p:nvPr>
        </p:nvSpPr>
        <p:spPr bwMode="gray">
          <a:xfrm>
            <a:off x="661185" y="4507748"/>
            <a:ext cx="962212" cy="813037"/>
          </a:xfrm>
          <a:custGeom>
            <a:avLst/>
            <a:gdLst>
              <a:gd name="T0" fmla="*/ 108 w 3489"/>
              <a:gd name="T1" fmla="*/ 1405 h 3227"/>
              <a:gd name="T2" fmla="*/ 108 w 3489"/>
              <a:gd name="T3" fmla="*/ 0 h 3227"/>
              <a:gd name="T4" fmla="*/ 1405 w 3489"/>
              <a:gd name="T5" fmla="*/ 0 h 3227"/>
              <a:gd name="T6" fmla="*/ 1405 w 3489"/>
              <a:gd name="T7" fmla="*/ 1110 h 3227"/>
              <a:gd name="T8" fmla="*/ 1197 w 3489"/>
              <a:gd name="T9" fmla="*/ 2407 h 3227"/>
              <a:gd name="T10" fmla="*/ 296 w 3489"/>
              <a:gd name="T11" fmla="*/ 3227 h 3227"/>
              <a:gd name="T12" fmla="*/ 0 w 3489"/>
              <a:gd name="T13" fmla="*/ 2750 h 3227"/>
              <a:gd name="T14" fmla="*/ 541 w 3489"/>
              <a:gd name="T15" fmla="*/ 2283 h 3227"/>
              <a:gd name="T16" fmla="*/ 739 w 3489"/>
              <a:gd name="T17" fmla="*/ 1405 h 3227"/>
              <a:gd name="T18" fmla="*/ 108 w 3489"/>
              <a:gd name="T19" fmla="*/ 1405 h 3227"/>
              <a:gd name="T20" fmla="*/ 2192 w 3489"/>
              <a:gd name="T21" fmla="*/ 1405 h 3227"/>
              <a:gd name="T22" fmla="*/ 2192 w 3489"/>
              <a:gd name="T23" fmla="*/ 0 h 3227"/>
              <a:gd name="T24" fmla="*/ 3489 w 3489"/>
              <a:gd name="T25" fmla="*/ 0 h 3227"/>
              <a:gd name="T26" fmla="*/ 3489 w 3489"/>
              <a:gd name="T27" fmla="*/ 1110 h 3227"/>
              <a:gd name="T28" fmla="*/ 3281 w 3489"/>
              <a:gd name="T29" fmla="*/ 2407 h 3227"/>
              <a:gd name="T30" fmla="*/ 2380 w 3489"/>
              <a:gd name="T31" fmla="*/ 3227 h 3227"/>
              <a:gd name="T32" fmla="*/ 2084 w 3489"/>
              <a:gd name="T33" fmla="*/ 2750 h 3227"/>
              <a:gd name="T34" fmla="*/ 2625 w 3489"/>
              <a:gd name="T35" fmla="*/ 2283 h 3227"/>
              <a:gd name="T36" fmla="*/ 2823 w 3489"/>
              <a:gd name="T37" fmla="*/ 1405 h 3227"/>
              <a:gd name="T38" fmla="*/ 2192 w 3489"/>
              <a:gd name="T39" fmla="*/ 1405 h 3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489" h="3227">
                <a:moveTo>
                  <a:pt x="108" y="1405"/>
                </a:moveTo>
                <a:lnTo>
                  <a:pt x="108" y="0"/>
                </a:lnTo>
                <a:lnTo>
                  <a:pt x="1405" y="0"/>
                </a:lnTo>
                <a:lnTo>
                  <a:pt x="1405" y="1110"/>
                </a:lnTo>
                <a:cubicBezTo>
                  <a:pt x="1405" y="1710"/>
                  <a:pt x="1336" y="2143"/>
                  <a:pt x="1197" y="2407"/>
                </a:cubicBezTo>
                <a:cubicBezTo>
                  <a:pt x="1004" y="2770"/>
                  <a:pt x="704" y="3043"/>
                  <a:pt x="296" y="3227"/>
                </a:cubicBezTo>
                <a:lnTo>
                  <a:pt x="0" y="2750"/>
                </a:lnTo>
                <a:cubicBezTo>
                  <a:pt x="242" y="2651"/>
                  <a:pt x="422" y="2496"/>
                  <a:pt x="541" y="2283"/>
                </a:cubicBezTo>
                <a:cubicBezTo>
                  <a:pt x="660" y="2070"/>
                  <a:pt x="726" y="1777"/>
                  <a:pt x="739" y="1405"/>
                </a:cubicBezTo>
                <a:lnTo>
                  <a:pt x="108" y="1405"/>
                </a:lnTo>
                <a:close/>
                <a:moveTo>
                  <a:pt x="2192" y="1405"/>
                </a:moveTo>
                <a:lnTo>
                  <a:pt x="2192" y="0"/>
                </a:lnTo>
                <a:lnTo>
                  <a:pt x="3489" y="0"/>
                </a:lnTo>
                <a:lnTo>
                  <a:pt x="3489" y="1110"/>
                </a:lnTo>
                <a:cubicBezTo>
                  <a:pt x="3489" y="1710"/>
                  <a:pt x="3420" y="2143"/>
                  <a:pt x="3281" y="2407"/>
                </a:cubicBezTo>
                <a:cubicBezTo>
                  <a:pt x="3088" y="2770"/>
                  <a:pt x="2788" y="3043"/>
                  <a:pt x="2380" y="3227"/>
                </a:cubicBezTo>
                <a:lnTo>
                  <a:pt x="2084" y="2750"/>
                </a:lnTo>
                <a:cubicBezTo>
                  <a:pt x="2326" y="2651"/>
                  <a:pt x="2506" y="2496"/>
                  <a:pt x="2625" y="2283"/>
                </a:cubicBezTo>
                <a:cubicBezTo>
                  <a:pt x="2744" y="2070"/>
                  <a:pt x="2810" y="1777"/>
                  <a:pt x="2823" y="1405"/>
                </a:cubicBezTo>
                <a:lnTo>
                  <a:pt x="2192" y="1405"/>
                </a:lnTo>
                <a:close/>
              </a:path>
            </a:pathLst>
          </a:custGeom>
          <a:gradFill>
            <a:gsLst>
              <a:gs pos="0">
                <a:srgbClr val="E95000"/>
              </a:gs>
              <a:gs pos="81000">
                <a:srgbClr val="3F9C31"/>
              </a:gs>
            </a:gsLst>
            <a:lin ang="3000000" scaled="0"/>
          </a:gra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E15E76-869F-3C65-845D-D9F939D72B63}"/>
              </a:ext>
            </a:extLst>
          </p:cNvPr>
          <p:cNvSpPr/>
          <p:nvPr/>
        </p:nvSpPr>
        <p:spPr>
          <a:xfrm>
            <a:off x="653698" y="1610263"/>
            <a:ext cx="2817183" cy="456917"/>
          </a:xfrm>
          <a:prstGeom prst="roundRect">
            <a:avLst>
              <a:gd name="adj" fmla="val 50000"/>
            </a:avLst>
          </a:prstGeom>
          <a:solidFill>
            <a:srgbClr val="E95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Key insight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E8FE9-A58A-390F-CE90-E56B90DDE56C}"/>
              </a:ext>
            </a:extLst>
          </p:cNvPr>
          <p:cNvSpPr txBox="1"/>
          <p:nvPr/>
        </p:nvSpPr>
        <p:spPr>
          <a:xfrm>
            <a:off x="576707" y="22844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 "Affordable Luxury" Phenomenon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8C24B1-0BD2-9312-3286-CE491D16C292}"/>
              </a:ext>
            </a:extLst>
          </p:cNvPr>
          <p:cNvSpPr txBox="1"/>
          <p:nvPr/>
        </p:nvSpPr>
        <p:spPr>
          <a:xfrm>
            <a:off x="581129" y="2715021"/>
            <a:ext cx="11145393" cy="155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dirty="0"/>
              <a:t>Despite economic pressure (inflation at 3.6%, conservative spending), </a:t>
            </a:r>
            <a:r>
              <a:rPr lang="en-US" b="1" dirty="0">
                <a:solidFill>
                  <a:srgbClr val="3C9F31"/>
                </a:solidFill>
              </a:rPr>
              <a:t>coffee chain visits have increased</a:t>
            </a:r>
            <a:r>
              <a:rPr lang="en-US" dirty="0"/>
              <a:t>. This paradox reveals </a:t>
            </a:r>
            <a:r>
              <a:rPr lang="en-US" b="1" dirty="0">
                <a:solidFill>
                  <a:srgbClr val="3C9F31"/>
                </a:solidFill>
              </a:rPr>
              <a:t>coffee as an "affordable luxury" </a:t>
            </a:r>
            <a:r>
              <a:rPr lang="en-US" dirty="0"/>
              <a:t>– a small indulgence that </a:t>
            </a:r>
            <a:r>
              <a:rPr lang="en-US" b="1" dirty="0">
                <a:solidFill>
                  <a:srgbClr val="3C9F31"/>
                </a:solidFill>
              </a:rPr>
              <a:t>provides significant social/emotional value</a:t>
            </a:r>
            <a:r>
              <a:rPr lang="en-US" dirty="0"/>
              <a:t>. Chains successfully position as accessible premium experiences, with most spending VND 30,000-50,000 (US$1.20-2.00) per visit.</a:t>
            </a:r>
          </a:p>
          <a:p>
            <a:pPr>
              <a:lnSpc>
                <a:spcPts val="2300"/>
              </a:lnSpc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AD4D5-72C3-0638-D261-54DCA7B2CFCB}"/>
              </a:ext>
            </a:extLst>
          </p:cNvPr>
          <p:cNvSpPr txBox="1"/>
          <p:nvPr/>
        </p:nvSpPr>
        <p:spPr>
          <a:xfrm>
            <a:off x="576707" y="6426649"/>
            <a:ext cx="97857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1" dirty="0" err="1">
                <a:solidFill>
                  <a:srgbClr val="666666"/>
                </a:solidFill>
                <a:effectLst/>
                <a:latin typeface="+mj-lt"/>
              </a:rPr>
              <a:t>InsightAsia</a:t>
            </a:r>
            <a:r>
              <a:rPr lang="en-US" sz="900" b="0" i="1" dirty="0">
                <a:solidFill>
                  <a:srgbClr val="666666"/>
                </a:solidFill>
                <a:effectLst/>
                <a:latin typeface="+mj-lt"/>
              </a:rPr>
              <a:t> Vietnam | December 2025 | Based on primary research with 1,200 Vietnamese coffee chain users </a:t>
            </a:r>
          </a:p>
        </p:txBody>
      </p:sp>
    </p:spTree>
    <p:extLst>
      <p:ext uri="{BB962C8B-B14F-4D97-AF65-F5344CB8AC3E}">
        <p14:creationId xmlns:p14="http://schemas.microsoft.com/office/powerpoint/2010/main" val="40210463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Section title">
  <a:themeElements>
    <a:clrScheme name="Custom 1">
      <a:dk1>
        <a:srgbClr val="535353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A them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pinion Color Theme">
    <a:dk1>
      <a:sysClr val="windowText" lastClr="000000"/>
    </a:dk1>
    <a:lt1>
      <a:sysClr val="window" lastClr="FFFFFF"/>
    </a:lt1>
    <a:dk2>
      <a:srgbClr val="C00000"/>
    </a:dk2>
    <a:lt2>
      <a:srgbClr val="EEECE1"/>
    </a:lt2>
    <a:accent1>
      <a:srgbClr val="E3323D"/>
    </a:accent1>
    <a:accent2>
      <a:srgbClr val="54B948"/>
    </a:accent2>
    <a:accent3>
      <a:srgbClr val="2ABDBB"/>
    </a:accent3>
    <a:accent4>
      <a:srgbClr val="BCD631"/>
    </a:accent4>
    <a:accent5>
      <a:srgbClr val="F36C21"/>
    </a:accent5>
    <a:accent6>
      <a:srgbClr val="EE2B77"/>
    </a:accent6>
    <a:hlink>
      <a:srgbClr val="EB2C3A"/>
    </a:hlink>
    <a:folHlink>
      <a:srgbClr val="EB2C3A"/>
    </a:folHlink>
  </a:clrScheme>
  <a:fontScheme name="Epinion Official Font">
    <a:majorFont>
      <a:latin typeface="Purista SemiBold"/>
      <a:ea typeface=""/>
      <a:cs typeface=""/>
    </a:majorFont>
    <a:minorFont>
      <a:latin typeface="Purist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40347</TotalTime>
  <Words>5598</Words>
  <Application>Microsoft Macintosh PowerPoint</Application>
  <PresentationFormat>Widescreen</PresentationFormat>
  <Paragraphs>865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Montserrat Bold</vt:lpstr>
      <vt:lpstr>Calibri</vt:lpstr>
      <vt:lpstr>Arial</vt:lpstr>
      <vt:lpstr>Wingdings</vt:lpstr>
      <vt:lpstr>Aptos</vt:lpstr>
      <vt:lpstr>Montserrat</vt:lpstr>
      <vt:lpstr>Montserrat ExtraBold</vt:lpstr>
      <vt:lpstr>Montserrat (Body)</vt:lpstr>
      <vt:lpstr>Montserrat Light</vt:lpstr>
      <vt:lpstr>Section title</vt:lpstr>
      <vt:lpstr>Vietnam Coffee Chain Market 2025</vt:lpstr>
      <vt:lpstr>Executive Summary</vt:lpstr>
      <vt:lpstr>Executive Summary</vt:lpstr>
      <vt:lpstr>Research Overview &amp; Methodology</vt:lpstr>
      <vt:lpstr>Coffee Chain Usage Behavior</vt:lpstr>
      <vt:lpstr>Coffee Chain Usage Behavior</vt:lpstr>
      <vt:lpstr>Visit Frequency &amp; Occasion Patterns</vt:lpstr>
      <vt:lpstr>Visit Frequency &amp; Occasion Patterns</vt:lpstr>
      <vt:lpstr>Visit Frequency &amp; Occasion Patterns</vt:lpstr>
      <vt:lpstr>Consumer Spending Analysis</vt:lpstr>
      <vt:lpstr>Consumer Spending Analysis</vt:lpstr>
      <vt:lpstr>Consumer Spending Analysis</vt:lpstr>
      <vt:lpstr>Brand Awareness &amp; Trial Funnel</vt:lpstr>
      <vt:lpstr>Brand Awareness &amp; Trial Funnel</vt:lpstr>
      <vt:lpstr>Brand Repertoire</vt:lpstr>
      <vt:lpstr>Brand Performance: Product Quality &amp; Menu</vt:lpstr>
      <vt:lpstr>Brand Performance: Product Quality &amp; Menu</vt:lpstr>
      <vt:lpstr>Brand Performance: Product Quality &amp; Menu</vt:lpstr>
      <vt:lpstr>Brand Performance: Product Quality &amp; Menu</vt:lpstr>
      <vt:lpstr>Brand Performance: Store Experience &amp; Ambience</vt:lpstr>
      <vt:lpstr>Brand Performance: Store Experience &amp; Ambience</vt:lpstr>
      <vt:lpstr>Brand Performance: Store Experience &amp; Ambience</vt:lpstr>
      <vt:lpstr>Brand Performance: Store Experience &amp; Ambience</vt:lpstr>
      <vt:lpstr>Brand Performance: Service &amp; Convenience</vt:lpstr>
      <vt:lpstr>Brand Performance: Service &amp; Convenience</vt:lpstr>
      <vt:lpstr>Brand Performance: Service &amp; Convenience</vt:lpstr>
      <vt:lpstr>Brand Image &amp; Positioning Map</vt:lpstr>
      <vt:lpstr>Brand Image &amp; Positioning Map</vt:lpstr>
      <vt:lpstr>Key Choice Drivers</vt:lpstr>
      <vt:lpstr>Key Choice Drivers</vt:lpstr>
      <vt:lpstr>Consumer Segmentation</vt:lpstr>
      <vt:lpstr>Consumer Segmentation</vt:lpstr>
      <vt:lpstr>Strategic Implications &amp; Market Outlook</vt:lpstr>
      <vt:lpstr>Strategic Implications &amp; Market Outlook</vt:lpstr>
      <vt:lpstr>Strategic Implications &amp; Market Outlook</vt:lpstr>
      <vt:lpstr>Strategic Implications &amp; Market Outlook</vt:lpstr>
      <vt:lpstr>About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 Coffee Chain - 2601</dc:title>
  <dc:creator>Tuan Pham</dc:creator>
  <cp:lastModifiedBy>Suhaila Shahri</cp:lastModifiedBy>
  <cp:revision>358</cp:revision>
  <dcterms:created xsi:type="dcterms:W3CDTF">2024-04-03T06:42:38Z</dcterms:created>
  <dcterms:modified xsi:type="dcterms:W3CDTF">2026-04-20T02:54:52Z</dcterms:modified>
</cp:coreProperties>
</file>