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6.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7.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8.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9.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10.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13.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2" r:id="rId1"/>
  </p:sldMasterIdLst>
  <p:notesMasterIdLst>
    <p:notesMasterId r:id="rId40"/>
  </p:notesMasterIdLst>
  <p:handoutMasterIdLst>
    <p:handoutMasterId r:id="rId41"/>
  </p:handoutMasterIdLst>
  <p:sldIdLst>
    <p:sldId id="2147329116" r:id="rId2"/>
    <p:sldId id="2147329117" r:id="rId3"/>
    <p:sldId id="2147329119" r:id="rId4"/>
    <p:sldId id="2147329120" r:id="rId5"/>
    <p:sldId id="2147329121" r:id="rId6"/>
    <p:sldId id="2147329122" r:id="rId7"/>
    <p:sldId id="2147329123" r:id="rId8"/>
    <p:sldId id="2147329124" r:id="rId9"/>
    <p:sldId id="2147329125" r:id="rId10"/>
    <p:sldId id="2147329126" r:id="rId11"/>
    <p:sldId id="2147329128" r:id="rId12"/>
    <p:sldId id="2147329129" r:id="rId13"/>
    <p:sldId id="2147329130" r:id="rId14"/>
    <p:sldId id="2147329131" r:id="rId15"/>
    <p:sldId id="2147329133" r:id="rId16"/>
    <p:sldId id="2147329150" r:id="rId17"/>
    <p:sldId id="2147329134" r:id="rId18"/>
    <p:sldId id="2147329135" r:id="rId19"/>
    <p:sldId id="2147329136" r:id="rId20"/>
    <p:sldId id="2147329137" r:id="rId21"/>
    <p:sldId id="2147329138" r:id="rId22"/>
    <p:sldId id="2147329139" r:id="rId23"/>
    <p:sldId id="2147329140" r:id="rId24"/>
    <p:sldId id="2147329141" r:id="rId25"/>
    <p:sldId id="2147329149" r:id="rId26"/>
    <p:sldId id="2147329143" r:id="rId27"/>
    <p:sldId id="2147329144" r:id="rId28"/>
    <p:sldId id="2147329145" r:id="rId29"/>
    <p:sldId id="2147329146" r:id="rId30"/>
    <p:sldId id="2147329147" r:id="rId31"/>
    <p:sldId id="2147328801" r:id="rId32"/>
    <p:sldId id="2147329072" r:id="rId33"/>
    <p:sldId id="2147329073" r:id="rId34"/>
    <p:sldId id="2147329074" r:id="rId35"/>
    <p:sldId id="2147329075" r:id="rId36"/>
    <p:sldId id="2147329076" r:id="rId37"/>
    <p:sldId id="2147329077" r:id="rId38"/>
    <p:sldId id="2147329151" r:id="rId39"/>
  </p:sldIdLst>
  <p:sldSz cx="12192000" cy="6858000"/>
  <p:notesSz cx="6858000" cy="9144000"/>
  <p:embeddedFontLst>
    <p:embeddedFont>
      <p:font typeface="Aptos" panose="020B0004020202020204" pitchFamily="3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
      <p:font typeface="Montserrat" pitchFamily="2" charset="77"/>
      <p:regular r:id="rId50"/>
      <p:bold r:id="rId51"/>
      <p:italic r:id="rId52"/>
      <p:boldItalic r:id="rId53"/>
    </p:embeddedFont>
    <p:embeddedFont>
      <p:font typeface="Montserrat ExtraBold" pitchFamily="2" charset="77"/>
      <p:bold r:id="rId54"/>
      <p:italic r:id="rId55"/>
      <p:boldItalic r:id="rId56"/>
    </p:embeddedFont>
    <p:embeddedFont>
      <p:font typeface="Montserrat Light" pitchFamily="2" charset="77"/>
      <p:regular r:id="rId57"/>
      <p: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9ABB23A-D441-4C76-91FE-62895FF1E94D}">
          <p14:sldIdLst>
            <p14:sldId id="2147329116"/>
            <p14:sldId id="2147329117"/>
            <p14:sldId id="2147329119"/>
            <p14:sldId id="2147329120"/>
            <p14:sldId id="2147329121"/>
            <p14:sldId id="2147329122"/>
            <p14:sldId id="2147329123"/>
            <p14:sldId id="2147329124"/>
            <p14:sldId id="2147329125"/>
            <p14:sldId id="2147329126"/>
            <p14:sldId id="2147329128"/>
            <p14:sldId id="2147329129"/>
            <p14:sldId id="2147329130"/>
            <p14:sldId id="2147329131"/>
            <p14:sldId id="2147329133"/>
            <p14:sldId id="2147329150"/>
            <p14:sldId id="2147329134"/>
            <p14:sldId id="2147329135"/>
            <p14:sldId id="2147329136"/>
            <p14:sldId id="2147329137"/>
            <p14:sldId id="2147329138"/>
            <p14:sldId id="2147329139"/>
            <p14:sldId id="2147329140"/>
            <p14:sldId id="2147329141"/>
            <p14:sldId id="2147329149"/>
            <p14:sldId id="2147329143"/>
            <p14:sldId id="2147329144"/>
            <p14:sldId id="2147329145"/>
            <p14:sldId id="2147329146"/>
            <p14:sldId id="2147329147"/>
            <p14:sldId id="2147328801"/>
            <p14:sldId id="2147329072"/>
            <p14:sldId id="2147329073"/>
            <p14:sldId id="2147329074"/>
            <p14:sldId id="2147329075"/>
            <p14:sldId id="2147329076"/>
            <p14:sldId id="2147329077"/>
            <p14:sldId id="214732915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C679F5-F57F-3361-31C5-E18368CBC1D1}" name="Yen Nhi Bui" initials="YB" userId="05a18de950cba0c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9C31"/>
    <a:srgbClr val="E95000"/>
    <a:srgbClr val="E7F7E5"/>
    <a:srgbClr val="FFC000"/>
    <a:srgbClr val="F8F8F8"/>
    <a:srgbClr val="E6AF00"/>
    <a:srgbClr val="87D67C"/>
    <a:srgbClr val="FDCC06"/>
    <a:srgbClr val="EBF5EA"/>
    <a:srgbClr val="FDF3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54" autoAdjust="0"/>
    <p:restoredTop sz="95721" autoAdjust="0"/>
  </p:normalViewPr>
  <p:slideViewPr>
    <p:cSldViewPr snapToGrid="0" snapToObjects="1">
      <p:cViewPr varScale="1">
        <p:scale>
          <a:sx n="104" d="100"/>
          <a:sy n="104" d="100"/>
        </p:scale>
        <p:origin x="440" y="200"/>
      </p:cViewPr>
      <p:guideLst/>
    </p:cSldViewPr>
  </p:slideViewPr>
  <p:notesTextViewPr>
    <p:cViewPr>
      <p:scale>
        <a:sx n="150" d="100"/>
        <a:sy n="150" d="100"/>
      </p:scale>
      <p:origin x="0" y="0"/>
    </p:cViewPr>
  </p:notesTextViewPr>
  <p:sorterViewPr>
    <p:cViewPr>
      <p:scale>
        <a:sx n="200" d="100"/>
        <a:sy n="200" d="100"/>
      </p:scale>
      <p:origin x="0" y="0"/>
    </p:cViewPr>
  </p:sorterViewPr>
  <p:notesViewPr>
    <p:cSldViewPr snapToGrid="0" snapToObjects="1">
      <p:cViewPr varScale="1">
        <p:scale>
          <a:sx n="81" d="100"/>
          <a:sy n="81" d="100"/>
        </p:scale>
        <p:origin x="304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4.xml"/><Relationship Id="rId1" Type="http://schemas.microsoft.com/office/2011/relationships/chartStyle" Target="style44.xml"/><Relationship Id="rId5" Type="http://schemas.openxmlformats.org/officeDocument/2006/relationships/chartUserShapes" Target="../drawings/drawing1.xml"/><Relationship Id="rId4"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91830261250350154"/>
          <c:h val="0.94132607686283931"/>
        </c:manualLayout>
      </c:layout>
      <c:barChart>
        <c:barDir val="bar"/>
        <c:grouping val="clustered"/>
        <c:varyColors val="0"/>
        <c:ser>
          <c:idx val="0"/>
          <c:order val="0"/>
          <c:tx>
            <c:strRef>
              <c:f>Sheet1!$B$1</c:f>
              <c:strCache>
                <c:ptCount val="1"/>
                <c:pt idx="0">
                  <c:v>Series 1</c:v>
                </c:pt>
              </c:strCache>
            </c:strRef>
          </c:tx>
          <c:spPr>
            <a:solidFill>
              <a:srgbClr val="3C9F31"/>
            </a:solidFill>
            <a:ln>
              <a:noFill/>
            </a:ln>
            <a:effectLst/>
          </c:spPr>
          <c:invertIfNegative val="0"/>
          <c:dPt>
            <c:idx val="0"/>
            <c:invertIfNegative val="0"/>
            <c:bubble3D val="0"/>
            <c:spPr>
              <a:solidFill>
                <a:srgbClr val="3C9F31"/>
              </a:solidFill>
              <a:ln>
                <a:noFill/>
              </a:ln>
              <a:effectLst/>
            </c:spPr>
            <c:extLst>
              <c:ext xmlns:c16="http://schemas.microsoft.com/office/drawing/2014/chart" uri="{C3380CC4-5D6E-409C-BE32-E72D297353CC}">
                <c16:uniqueId val="{00000001-4C24-4621-89BE-819923C66B65}"/>
              </c:ext>
            </c:extLst>
          </c:dPt>
          <c:dPt>
            <c:idx val="1"/>
            <c:invertIfNegative val="0"/>
            <c:bubble3D val="0"/>
            <c:spPr>
              <a:solidFill>
                <a:srgbClr val="3C9F31"/>
              </a:solidFill>
              <a:ln>
                <a:noFill/>
              </a:ln>
              <a:effectLst/>
            </c:spPr>
            <c:extLst>
              <c:ext xmlns:c16="http://schemas.microsoft.com/office/drawing/2014/chart" uri="{C3380CC4-5D6E-409C-BE32-E72D297353CC}">
                <c16:uniqueId val="{00000003-4C24-4621-89BE-819923C66B65}"/>
              </c:ext>
            </c:extLst>
          </c:dPt>
          <c:dPt>
            <c:idx val="2"/>
            <c:invertIfNegative val="0"/>
            <c:bubble3D val="0"/>
            <c:spPr>
              <a:solidFill>
                <a:srgbClr val="3C9F31"/>
              </a:solidFill>
              <a:ln>
                <a:noFill/>
              </a:ln>
              <a:effectLst/>
            </c:spPr>
            <c:extLst>
              <c:ext xmlns:c16="http://schemas.microsoft.com/office/drawing/2014/chart" uri="{C3380CC4-5D6E-409C-BE32-E72D297353CC}">
                <c16:uniqueId val="{00000005-4C24-4621-89BE-819923C66B65}"/>
              </c:ext>
            </c:extLst>
          </c:dPt>
          <c:cat>
            <c:strRef>
              <c:f>Sheet1!$A$2:$A$6</c:f>
              <c:strCache>
                <c:ptCount val="4"/>
                <c:pt idx="0">
                  <c:v>Multiple times per week (3+ times)</c:v>
                </c:pt>
                <c:pt idx="1">
                  <c:v>About once per month</c:v>
                </c:pt>
                <c:pt idx="2">
                  <c:v>2-3 times per month</c:v>
                </c:pt>
                <c:pt idx="3">
                  <c:v>About once per week</c:v>
                </c:pt>
              </c:strCache>
            </c:strRef>
          </c:cat>
          <c:val>
            <c:numRef>
              <c:f>Sheet1!$B$2:$B$6</c:f>
              <c:numCache>
                <c:formatCode>0%</c:formatCode>
                <c:ptCount val="5"/>
                <c:pt idx="0">
                  <c:v>0.17</c:v>
                </c:pt>
                <c:pt idx="1">
                  <c:v>0.18</c:v>
                </c:pt>
                <c:pt idx="2">
                  <c:v>0.3</c:v>
                </c:pt>
                <c:pt idx="3">
                  <c:v>0.34</c:v>
                </c:pt>
              </c:numCache>
            </c:numRef>
          </c:val>
          <c:extLst>
            <c:ext xmlns:c16="http://schemas.microsoft.com/office/drawing/2014/chart" uri="{C3380CC4-5D6E-409C-BE32-E72D297353CC}">
              <c16:uniqueId val="{00000006-4C24-4621-89BE-819923C66B65}"/>
            </c:ext>
          </c:extLst>
        </c:ser>
        <c:dLbls>
          <c:showLegendKey val="0"/>
          <c:showVal val="0"/>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Sheet1!$B$2:$B$6</c:f>
              <c:numCache>
                <c:formatCode>0%</c:formatCode>
                <c:ptCount val="5"/>
                <c:pt idx="0">
                  <c:v>0.46100000000000002</c:v>
                </c:pt>
                <c:pt idx="1">
                  <c:v>2.9500000000000026E-2</c:v>
                </c:pt>
                <c:pt idx="2">
                  <c:v>0.13100000000000001</c:v>
                </c:pt>
                <c:pt idx="3">
                  <c:v>0.28700000000000003</c:v>
                </c:pt>
                <c:pt idx="4">
                  <c:v>0.42349999999999999</c:v>
                </c:pt>
              </c:numCache>
            </c:numRef>
          </c:val>
          <c:extLst>
            <c:ext xmlns:c16="http://schemas.microsoft.com/office/drawing/2014/chart" uri="{C3380CC4-5D6E-409C-BE32-E72D297353CC}">
              <c16:uniqueId val="{00000000-DB9B-43EA-95E4-5D4F5F589041}"/>
            </c:ext>
          </c:extLst>
        </c:ser>
        <c:ser>
          <c:idx val="1"/>
          <c:order val="1"/>
          <c:tx>
            <c:strRef>
              <c:f>Sheet1!$C$1</c:f>
              <c:strCache>
                <c:ptCount val="1"/>
                <c:pt idx="0">
                  <c:v>Series 2</c:v>
                </c:pt>
              </c:strCache>
            </c:strRef>
          </c:tx>
          <c:spPr>
            <a:solidFill>
              <a:srgbClr val="FFF6E1"/>
            </a:solidFill>
            <a:ln>
              <a:noFill/>
            </a:ln>
            <a:effectLst/>
          </c:spPr>
          <c:invertIfNegative val="0"/>
          <c:dPt>
            <c:idx val="1"/>
            <c:invertIfNegative val="0"/>
            <c:bubble3D val="0"/>
            <c:spPr>
              <a:solidFill>
                <a:srgbClr val="FCB827"/>
              </a:solidFill>
              <a:ln>
                <a:noFill/>
              </a:ln>
              <a:effectLst/>
            </c:spPr>
            <c:extLst>
              <c:ext xmlns:c16="http://schemas.microsoft.com/office/drawing/2014/chart" uri="{C3380CC4-5D6E-409C-BE32-E72D297353CC}">
                <c16:uniqueId val="{00000002-DB9B-43EA-95E4-5D4F5F589041}"/>
              </c:ext>
            </c:extLst>
          </c:dPt>
          <c:dLbls>
            <c:dLbl>
              <c:idx val="1"/>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DB9B-43EA-95E4-5D4F5F589041}"/>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TOM</c:v>
                </c:pt>
                <c:pt idx="1">
                  <c:v>BRAND TOTAL  AWARE</c:v>
                </c:pt>
                <c:pt idx="2">
                  <c:v>CONSIDERATION</c:v>
                </c:pt>
                <c:pt idx="3">
                  <c:v>TRIAL</c:v>
                </c:pt>
                <c:pt idx="4">
                  <c:v>P1Y</c:v>
                </c:pt>
              </c:strCache>
            </c:strRef>
          </c:cat>
          <c:val>
            <c:numRef>
              <c:f>Sheet1!$C$2:$C$6</c:f>
              <c:numCache>
                <c:formatCode>###0%</c:formatCode>
                <c:ptCount val="5"/>
                <c:pt idx="0">
                  <c:v>7.8E-2</c:v>
                </c:pt>
                <c:pt idx="1">
                  <c:v>0.94099999999999995</c:v>
                </c:pt>
                <c:pt idx="2">
                  <c:v>0.73799999999999999</c:v>
                </c:pt>
                <c:pt idx="3">
                  <c:v>0.42599999999999999</c:v>
                </c:pt>
                <c:pt idx="4">
                  <c:v>0.153</c:v>
                </c:pt>
              </c:numCache>
            </c:numRef>
          </c:val>
          <c:extLst>
            <c:ext xmlns:c16="http://schemas.microsoft.com/office/drawing/2014/chart" uri="{C3380CC4-5D6E-409C-BE32-E72D297353CC}">
              <c16:uniqueId val="{00000003-DB9B-43EA-95E4-5D4F5F589041}"/>
            </c:ext>
          </c:extLst>
        </c:ser>
        <c:ser>
          <c:idx val="2"/>
          <c:order val="2"/>
          <c:tx>
            <c:strRef>
              <c:f>Sheet1!$D$1</c:f>
              <c:strCache>
                <c:ptCount val="1"/>
                <c:pt idx="0">
                  <c:v>Series 3</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Sheet1!$D$2:$D$6</c:f>
              <c:numCache>
                <c:formatCode>0%</c:formatCode>
                <c:ptCount val="5"/>
                <c:pt idx="0">
                  <c:v>0.46100000000000002</c:v>
                </c:pt>
                <c:pt idx="1">
                  <c:v>2.9500000000000026E-2</c:v>
                </c:pt>
                <c:pt idx="2">
                  <c:v>0.13100000000000001</c:v>
                </c:pt>
                <c:pt idx="3">
                  <c:v>0.28700000000000003</c:v>
                </c:pt>
                <c:pt idx="4">
                  <c:v>0.42349999999999999</c:v>
                </c:pt>
              </c:numCache>
            </c:numRef>
          </c:val>
          <c:extLst>
            <c:ext xmlns:c16="http://schemas.microsoft.com/office/drawing/2014/chart" uri="{C3380CC4-5D6E-409C-BE32-E72D297353CC}">
              <c16:uniqueId val="{00000004-DB9B-43EA-95E4-5D4F5F589041}"/>
            </c:ext>
          </c:extLst>
        </c:ser>
        <c:dLbls>
          <c:showLegendKey val="0"/>
          <c:showVal val="0"/>
          <c:showCatName val="0"/>
          <c:showSerName val="0"/>
          <c:showPercent val="0"/>
          <c:showBubbleSize val="0"/>
        </c:dLbls>
        <c:gapWidth val="25"/>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Sheet1!$B$2:$B$6</c:f>
              <c:numCache>
                <c:formatCode>0%</c:formatCode>
                <c:ptCount val="5"/>
                <c:pt idx="0">
                  <c:v>0.48799999999999999</c:v>
                </c:pt>
                <c:pt idx="1">
                  <c:v>0.10399999999999998</c:v>
                </c:pt>
                <c:pt idx="2">
                  <c:v>0.24299999999999999</c:v>
                </c:pt>
                <c:pt idx="3">
                  <c:v>0.36599999999999999</c:v>
                </c:pt>
                <c:pt idx="4">
                  <c:v>0.45900000000000002</c:v>
                </c:pt>
              </c:numCache>
            </c:numRef>
          </c:val>
          <c:extLst>
            <c:ext xmlns:c16="http://schemas.microsoft.com/office/drawing/2014/chart" uri="{C3380CC4-5D6E-409C-BE32-E72D297353CC}">
              <c16:uniqueId val="{00000000-22AD-48C1-8050-16939861FAB8}"/>
            </c:ext>
          </c:extLst>
        </c:ser>
        <c:ser>
          <c:idx val="1"/>
          <c:order val="1"/>
          <c:tx>
            <c:strRef>
              <c:f>Sheet1!$C$1</c:f>
              <c:strCache>
                <c:ptCount val="1"/>
                <c:pt idx="0">
                  <c:v>Series 2</c:v>
                </c:pt>
              </c:strCache>
            </c:strRef>
          </c:tx>
          <c:spPr>
            <a:solidFill>
              <a:srgbClr val="FFE1CD"/>
            </a:solidFill>
            <a:ln>
              <a:noFill/>
            </a:ln>
            <a:effectLst/>
          </c:spPr>
          <c:invertIfNegative val="0"/>
          <c:dPt>
            <c:idx val="1"/>
            <c:invertIfNegative val="0"/>
            <c:bubble3D val="0"/>
            <c:spPr>
              <a:solidFill>
                <a:srgbClr val="FF8732"/>
              </a:solidFill>
              <a:ln>
                <a:noFill/>
              </a:ln>
              <a:effectLst/>
            </c:spPr>
            <c:extLst>
              <c:ext xmlns:c16="http://schemas.microsoft.com/office/drawing/2014/chart" uri="{C3380CC4-5D6E-409C-BE32-E72D297353CC}">
                <c16:uniqueId val="{00000002-22AD-48C1-8050-16939861FAB8}"/>
              </c:ext>
            </c:extLst>
          </c:dPt>
          <c:dLbls>
            <c:dLbl>
              <c:idx val="1"/>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22AD-48C1-8050-16939861FAB8}"/>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TOM</c:v>
                </c:pt>
                <c:pt idx="1">
                  <c:v>BRAND TOTAL  AWARE</c:v>
                </c:pt>
                <c:pt idx="2">
                  <c:v>CONSIDERATION</c:v>
                </c:pt>
                <c:pt idx="3">
                  <c:v>TRIAL</c:v>
                </c:pt>
                <c:pt idx="4">
                  <c:v>P1Y</c:v>
                </c:pt>
              </c:strCache>
            </c:strRef>
          </c:cat>
          <c:val>
            <c:numRef>
              <c:f>Sheet1!$C$2:$C$6</c:f>
              <c:numCache>
                <c:formatCode>###0%</c:formatCode>
                <c:ptCount val="5"/>
                <c:pt idx="0">
                  <c:v>2.4E-2</c:v>
                </c:pt>
                <c:pt idx="1">
                  <c:v>0.79200000000000004</c:v>
                </c:pt>
                <c:pt idx="2">
                  <c:v>0.51400000000000001</c:v>
                </c:pt>
                <c:pt idx="3">
                  <c:v>0.26800000000000002</c:v>
                </c:pt>
                <c:pt idx="4">
                  <c:v>8.2000000000000003E-2</c:v>
                </c:pt>
              </c:numCache>
            </c:numRef>
          </c:val>
          <c:extLst>
            <c:ext xmlns:c16="http://schemas.microsoft.com/office/drawing/2014/chart" uri="{C3380CC4-5D6E-409C-BE32-E72D297353CC}">
              <c16:uniqueId val="{00000003-22AD-48C1-8050-16939861FAB8}"/>
            </c:ext>
          </c:extLst>
        </c:ser>
        <c:ser>
          <c:idx val="2"/>
          <c:order val="2"/>
          <c:tx>
            <c:strRef>
              <c:f>Sheet1!$D$1</c:f>
              <c:strCache>
                <c:ptCount val="1"/>
                <c:pt idx="0">
                  <c:v>Series 3</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Sheet1!$D$2:$D$6</c:f>
              <c:numCache>
                <c:formatCode>0%</c:formatCode>
                <c:ptCount val="5"/>
                <c:pt idx="0">
                  <c:v>0.48799999999999999</c:v>
                </c:pt>
                <c:pt idx="1">
                  <c:v>0.10399999999999998</c:v>
                </c:pt>
                <c:pt idx="2">
                  <c:v>0.24299999999999999</c:v>
                </c:pt>
                <c:pt idx="3">
                  <c:v>0.36599999999999999</c:v>
                </c:pt>
                <c:pt idx="4">
                  <c:v>0.45900000000000002</c:v>
                </c:pt>
              </c:numCache>
            </c:numRef>
          </c:val>
          <c:extLst>
            <c:ext xmlns:c16="http://schemas.microsoft.com/office/drawing/2014/chart" uri="{C3380CC4-5D6E-409C-BE32-E72D297353CC}">
              <c16:uniqueId val="{00000004-22AD-48C1-8050-16939861FAB8}"/>
            </c:ext>
          </c:extLst>
        </c:ser>
        <c:dLbls>
          <c:showLegendKey val="0"/>
          <c:showVal val="0"/>
          <c:showCatName val="0"/>
          <c:showSerName val="0"/>
          <c:showPercent val="0"/>
          <c:showBubbleSize val="0"/>
        </c:dLbls>
        <c:gapWidth val="25"/>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Sheet1!$B$2:$B$6</c:f>
              <c:numCache>
                <c:formatCode>0%</c:formatCode>
                <c:ptCount val="5"/>
                <c:pt idx="0">
                  <c:v>0.48149999999999998</c:v>
                </c:pt>
                <c:pt idx="1">
                  <c:v>3.5999999999999976E-2</c:v>
                </c:pt>
                <c:pt idx="2">
                  <c:v>0.10949999999999999</c:v>
                </c:pt>
                <c:pt idx="3">
                  <c:v>0.25850000000000001</c:v>
                </c:pt>
                <c:pt idx="4">
                  <c:v>0.40149999999999997</c:v>
                </c:pt>
              </c:numCache>
            </c:numRef>
          </c:val>
          <c:extLst>
            <c:ext xmlns:c16="http://schemas.microsoft.com/office/drawing/2014/chart" uri="{C3380CC4-5D6E-409C-BE32-E72D297353CC}">
              <c16:uniqueId val="{00000000-2085-4D48-AEB2-C46AC277C474}"/>
            </c:ext>
          </c:extLst>
        </c:ser>
        <c:ser>
          <c:idx val="1"/>
          <c:order val="1"/>
          <c:tx>
            <c:strRef>
              <c:f>Sheet1!$C$1</c:f>
              <c:strCache>
                <c:ptCount val="1"/>
                <c:pt idx="0">
                  <c:v>Series 2</c:v>
                </c:pt>
              </c:strCache>
            </c:strRef>
          </c:tx>
          <c:spPr>
            <a:solidFill>
              <a:srgbClr val="FFF6E5"/>
            </a:solidFill>
            <a:ln>
              <a:noFill/>
            </a:ln>
            <a:effectLst/>
          </c:spPr>
          <c:invertIfNegative val="0"/>
          <c:dPt>
            <c:idx val="1"/>
            <c:invertIfNegative val="0"/>
            <c:bubble3D val="0"/>
            <c:spPr>
              <a:solidFill>
                <a:srgbClr val="FFAD00"/>
              </a:solidFill>
              <a:ln>
                <a:noFill/>
              </a:ln>
              <a:effectLst/>
            </c:spPr>
            <c:extLst>
              <c:ext xmlns:c16="http://schemas.microsoft.com/office/drawing/2014/chart" uri="{C3380CC4-5D6E-409C-BE32-E72D297353CC}">
                <c16:uniqueId val="{00000002-2085-4D48-AEB2-C46AC277C474}"/>
              </c:ext>
            </c:extLst>
          </c:dPt>
          <c:dLbls>
            <c:dLbl>
              <c:idx val="1"/>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2085-4D48-AEB2-C46AC277C474}"/>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TOM</c:v>
                </c:pt>
                <c:pt idx="1">
                  <c:v>BRAND TOTAL  AWARE</c:v>
                </c:pt>
                <c:pt idx="2">
                  <c:v>CONSIDERATION</c:v>
                </c:pt>
                <c:pt idx="3">
                  <c:v>TRIAL</c:v>
                </c:pt>
                <c:pt idx="4">
                  <c:v>P1Y</c:v>
                </c:pt>
              </c:strCache>
            </c:strRef>
          </c:cat>
          <c:val>
            <c:numRef>
              <c:f>Sheet1!$C$2:$C$6</c:f>
              <c:numCache>
                <c:formatCode>###0%</c:formatCode>
                <c:ptCount val="5"/>
                <c:pt idx="0">
                  <c:v>3.6999999999999998E-2</c:v>
                </c:pt>
                <c:pt idx="1">
                  <c:v>0.92800000000000005</c:v>
                </c:pt>
                <c:pt idx="2">
                  <c:v>0.78100000000000003</c:v>
                </c:pt>
                <c:pt idx="3">
                  <c:v>0.48299999999999998</c:v>
                </c:pt>
                <c:pt idx="4">
                  <c:v>0.19700000000000001</c:v>
                </c:pt>
              </c:numCache>
            </c:numRef>
          </c:val>
          <c:extLst>
            <c:ext xmlns:c16="http://schemas.microsoft.com/office/drawing/2014/chart" uri="{C3380CC4-5D6E-409C-BE32-E72D297353CC}">
              <c16:uniqueId val="{00000003-2085-4D48-AEB2-C46AC277C474}"/>
            </c:ext>
          </c:extLst>
        </c:ser>
        <c:ser>
          <c:idx val="2"/>
          <c:order val="2"/>
          <c:tx>
            <c:strRef>
              <c:f>Sheet1!$D$1</c:f>
              <c:strCache>
                <c:ptCount val="1"/>
                <c:pt idx="0">
                  <c:v>Series 3</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Sheet1!$D$2:$D$6</c:f>
              <c:numCache>
                <c:formatCode>0%</c:formatCode>
                <c:ptCount val="5"/>
                <c:pt idx="0">
                  <c:v>0.48149999999999998</c:v>
                </c:pt>
                <c:pt idx="1">
                  <c:v>3.5999999999999976E-2</c:v>
                </c:pt>
                <c:pt idx="2">
                  <c:v>0.10949999999999999</c:v>
                </c:pt>
                <c:pt idx="3">
                  <c:v>0.25850000000000001</c:v>
                </c:pt>
                <c:pt idx="4">
                  <c:v>0.40149999999999997</c:v>
                </c:pt>
              </c:numCache>
            </c:numRef>
          </c:val>
          <c:extLst>
            <c:ext xmlns:c16="http://schemas.microsoft.com/office/drawing/2014/chart" uri="{C3380CC4-5D6E-409C-BE32-E72D297353CC}">
              <c16:uniqueId val="{00000004-2085-4D48-AEB2-C46AC277C474}"/>
            </c:ext>
          </c:extLst>
        </c:ser>
        <c:dLbls>
          <c:showLegendKey val="0"/>
          <c:showVal val="0"/>
          <c:showCatName val="0"/>
          <c:showSerName val="0"/>
          <c:showPercent val="0"/>
          <c:showBubbleSize val="0"/>
        </c:dLbls>
        <c:gapWidth val="25"/>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Sheet1!$B$2:$B$6</c:f>
              <c:numCache>
                <c:formatCode>0%</c:formatCode>
                <c:ptCount val="5"/>
                <c:pt idx="0">
                  <c:v>0.35699999999999998</c:v>
                </c:pt>
                <c:pt idx="1">
                  <c:v>1.6000000000000014E-2</c:v>
                </c:pt>
                <c:pt idx="2">
                  <c:v>5.2999999999999992E-2</c:v>
                </c:pt>
                <c:pt idx="3">
                  <c:v>0.13950000000000001</c:v>
                </c:pt>
                <c:pt idx="4">
                  <c:v>0.29100000000000004</c:v>
                </c:pt>
              </c:numCache>
            </c:numRef>
          </c:val>
          <c:extLst>
            <c:ext xmlns:c16="http://schemas.microsoft.com/office/drawing/2014/chart" uri="{C3380CC4-5D6E-409C-BE32-E72D297353CC}">
              <c16:uniqueId val="{00000000-BAAF-4C5F-B830-69790C6AF617}"/>
            </c:ext>
          </c:extLst>
        </c:ser>
        <c:ser>
          <c:idx val="1"/>
          <c:order val="1"/>
          <c:tx>
            <c:strRef>
              <c:f>Sheet1!$C$1</c:f>
              <c:strCache>
                <c:ptCount val="1"/>
                <c:pt idx="0">
                  <c:v>Series 2</c:v>
                </c:pt>
              </c:strCache>
            </c:strRef>
          </c:tx>
          <c:spPr>
            <a:solidFill>
              <a:srgbClr val="FDE9ED"/>
            </a:solidFill>
            <a:ln>
              <a:noFill/>
            </a:ln>
            <a:effectLst/>
          </c:spPr>
          <c:invertIfNegative val="0"/>
          <c:dPt>
            <c:idx val="1"/>
            <c:invertIfNegative val="0"/>
            <c:bubble3D val="0"/>
            <c:spPr>
              <a:solidFill>
                <a:srgbClr val="E5173F"/>
              </a:solidFill>
              <a:ln>
                <a:noFill/>
              </a:ln>
              <a:effectLst/>
            </c:spPr>
            <c:extLst>
              <c:ext xmlns:c16="http://schemas.microsoft.com/office/drawing/2014/chart" uri="{C3380CC4-5D6E-409C-BE32-E72D297353CC}">
                <c16:uniqueId val="{00000002-BAAF-4C5F-B830-69790C6AF617}"/>
              </c:ext>
            </c:extLst>
          </c:dPt>
          <c:dLbls>
            <c:dLbl>
              <c:idx val="1"/>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BAAF-4C5F-B830-69790C6AF617}"/>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TOM</c:v>
                </c:pt>
                <c:pt idx="1">
                  <c:v>BRAND TOTAL  AWARE</c:v>
                </c:pt>
                <c:pt idx="2">
                  <c:v>CONSIDERATION</c:v>
                </c:pt>
                <c:pt idx="3">
                  <c:v>TRIAL</c:v>
                </c:pt>
                <c:pt idx="4">
                  <c:v>P1Y</c:v>
                </c:pt>
              </c:strCache>
            </c:strRef>
          </c:cat>
          <c:val>
            <c:numRef>
              <c:f>Sheet1!$C$2:$C$6</c:f>
              <c:numCache>
                <c:formatCode>###0%</c:formatCode>
                <c:ptCount val="5"/>
                <c:pt idx="0">
                  <c:v>0.28599999999999998</c:v>
                </c:pt>
                <c:pt idx="1">
                  <c:v>0.96799999999999997</c:v>
                </c:pt>
                <c:pt idx="2">
                  <c:v>0.89400000000000002</c:v>
                </c:pt>
                <c:pt idx="3">
                  <c:v>0.72099999999999997</c:v>
                </c:pt>
                <c:pt idx="4">
                  <c:v>0.41799999999999998</c:v>
                </c:pt>
              </c:numCache>
            </c:numRef>
          </c:val>
          <c:extLst>
            <c:ext xmlns:c16="http://schemas.microsoft.com/office/drawing/2014/chart" uri="{C3380CC4-5D6E-409C-BE32-E72D297353CC}">
              <c16:uniqueId val="{00000003-BAAF-4C5F-B830-69790C6AF617}"/>
            </c:ext>
          </c:extLst>
        </c:ser>
        <c:ser>
          <c:idx val="2"/>
          <c:order val="2"/>
          <c:tx>
            <c:strRef>
              <c:f>Sheet1!$D$1</c:f>
              <c:strCache>
                <c:ptCount val="1"/>
                <c:pt idx="0">
                  <c:v>Series 3</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Sheet1!$D$2:$D$6</c:f>
              <c:numCache>
                <c:formatCode>0%</c:formatCode>
                <c:ptCount val="5"/>
                <c:pt idx="0">
                  <c:v>0.35699999999999998</c:v>
                </c:pt>
                <c:pt idx="1">
                  <c:v>1.6000000000000014E-2</c:v>
                </c:pt>
                <c:pt idx="2">
                  <c:v>5.2999999999999992E-2</c:v>
                </c:pt>
                <c:pt idx="3">
                  <c:v>0.13950000000000001</c:v>
                </c:pt>
                <c:pt idx="4">
                  <c:v>0.29100000000000004</c:v>
                </c:pt>
              </c:numCache>
            </c:numRef>
          </c:val>
          <c:extLst>
            <c:ext xmlns:c16="http://schemas.microsoft.com/office/drawing/2014/chart" uri="{C3380CC4-5D6E-409C-BE32-E72D297353CC}">
              <c16:uniqueId val="{00000004-BAAF-4C5F-B830-69790C6AF617}"/>
            </c:ext>
          </c:extLst>
        </c:ser>
        <c:dLbls>
          <c:showLegendKey val="0"/>
          <c:showVal val="0"/>
          <c:showCatName val="0"/>
          <c:showSerName val="0"/>
          <c:showPercent val="0"/>
          <c:showBubbleSize val="0"/>
        </c:dLbls>
        <c:gapWidth val="25"/>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Sheet1!$B$2:$B$6</c:f>
              <c:numCache>
                <c:formatCode>0%</c:formatCode>
                <c:ptCount val="5"/>
                <c:pt idx="0">
                  <c:v>0.314</c:v>
                </c:pt>
                <c:pt idx="1">
                  <c:v>8.0000000000000071E-3</c:v>
                </c:pt>
                <c:pt idx="2">
                  <c:v>3.6499999999999977E-2</c:v>
                </c:pt>
                <c:pt idx="3">
                  <c:v>0.15849999999999997</c:v>
                </c:pt>
                <c:pt idx="4">
                  <c:v>0.32899999999999996</c:v>
                </c:pt>
              </c:numCache>
            </c:numRef>
          </c:val>
          <c:extLst>
            <c:ext xmlns:c16="http://schemas.microsoft.com/office/drawing/2014/chart" uri="{C3380CC4-5D6E-409C-BE32-E72D297353CC}">
              <c16:uniqueId val="{00000000-0B68-4796-83E0-B2D4A7FD4E0D}"/>
            </c:ext>
          </c:extLst>
        </c:ser>
        <c:ser>
          <c:idx val="1"/>
          <c:order val="1"/>
          <c:tx>
            <c:strRef>
              <c:f>Sheet1!$C$1</c:f>
              <c:strCache>
                <c:ptCount val="1"/>
                <c:pt idx="0">
                  <c:v>Series 2</c:v>
                </c:pt>
              </c:strCache>
            </c:strRef>
          </c:tx>
          <c:spPr>
            <a:solidFill>
              <a:srgbClr val="FFEBEE"/>
            </a:solidFill>
            <a:ln>
              <a:noFill/>
            </a:ln>
            <a:effectLst/>
          </c:spPr>
          <c:invertIfNegative val="0"/>
          <c:dPt>
            <c:idx val="1"/>
            <c:invertIfNegative val="0"/>
            <c:bubble3D val="0"/>
            <c:spPr>
              <a:solidFill>
                <a:srgbClr val="F40027"/>
              </a:solidFill>
              <a:ln>
                <a:noFill/>
              </a:ln>
              <a:effectLst/>
            </c:spPr>
            <c:extLst>
              <c:ext xmlns:c16="http://schemas.microsoft.com/office/drawing/2014/chart" uri="{C3380CC4-5D6E-409C-BE32-E72D297353CC}">
                <c16:uniqueId val="{00000002-0B68-4796-83E0-B2D4A7FD4E0D}"/>
              </c:ext>
            </c:extLst>
          </c:dPt>
          <c:dLbls>
            <c:dLbl>
              <c:idx val="1"/>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0B68-4796-83E0-B2D4A7FD4E0D}"/>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TOM</c:v>
                </c:pt>
                <c:pt idx="1">
                  <c:v>BRAND TOTAL  AWARE</c:v>
                </c:pt>
                <c:pt idx="2">
                  <c:v>CONSIDERATION</c:v>
                </c:pt>
                <c:pt idx="3">
                  <c:v>TRIAL</c:v>
                </c:pt>
                <c:pt idx="4">
                  <c:v>P1Y</c:v>
                </c:pt>
              </c:strCache>
            </c:strRef>
          </c:cat>
          <c:val>
            <c:numRef>
              <c:f>Sheet1!$C$2:$C$6</c:f>
              <c:numCache>
                <c:formatCode>###0%</c:formatCode>
                <c:ptCount val="5"/>
                <c:pt idx="0">
                  <c:v>0.372</c:v>
                </c:pt>
                <c:pt idx="1">
                  <c:v>0.98399999999999999</c:v>
                </c:pt>
                <c:pt idx="2">
                  <c:v>0.92700000000000005</c:v>
                </c:pt>
                <c:pt idx="3">
                  <c:v>0.68300000000000005</c:v>
                </c:pt>
                <c:pt idx="4">
                  <c:v>0.34200000000000003</c:v>
                </c:pt>
              </c:numCache>
            </c:numRef>
          </c:val>
          <c:extLst>
            <c:ext xmlns:c16="http://schemas.microsoft.com/office/drawing/2014/chart" uri="{C3380CC4-5D6E-409C-BE32-E72D297353CC}">
              <c16:uniqueId val="{00000003-0B68-4796-83E0-B2D4A7FD4E0D}"/>
            </c:ext>
          </c:extLst>
        </c:ser>
        <c:ser>
          <c:idx val="2"/>
          <c:order val="2"/>
          <c:tx>
            <c:strRef>
              <c:f>Sheet1!$D$1</c:f>
              <c:strCache>
                <c:ptCount val="1"/>
                <c:pt idx="0">
                  <c:v>Series 3</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Sheet1!$D$2:$D$6</c:f>
              <c:numCache>
                <c:formatCode>0%</c:formatCode>
                <c:ptCount val="5"/>
                <c:pt idx="0">
                  <c:v>0.314</c:v>
                </c:pt>
                <c:pt idx="1">
                  <c:v>8.0000000000000071E-3</c:v>
                </c:pt>
                <c:pt idx="2">
                  <c:v>3.6499999999999977E-2</c:v>
                </c:pt>
                <c:pt idx="3">
                  <c:v>0.15849999999999997</c:v>
                </c:pt>
                <c:pt idx="4">
                  <c:v>0.32899999999999996</c:v>
                </c:pt>
              </c:numCache>
            </c:numRef>
          </c:val>
          <c:extLst>
            <c:ext xmlns:c16="http://schemas.microsoft.com/office/drawing/2014/chart" uri="{C3380CC4-5D6E-409C-BE32-E72D297353CC}">
              <c16:uniqueId val="{00000004-0B68-4796-83E0-B2D4A7FD4E0D}"/>
            </c:ext>
          </c:extLst>
        </c:ser>
        <c:dLbls>
          <c:showLegendKey val="0"/>
          <c:showVal val="0"/>
          <c:showCatName val="0"/>
          <c:showSerName val="0"/>
          <c:showPercent val="0"/>
          <c:showBubbleSize val="0"/>
        </c:dLbls>
        <c:gapWidth val="25"/>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Sheet1!$B$2:$B$6</c:f>
              <c:numCache>
                <c:formatCode>0%</c:formatCode>
                <c:ptCount val="5"/>
                <c:pt idx="0">
                  <c:v>0.40300000000000002</c:v>
                </c:pt>
                <c:pt idx="1">
                  <c:v>2.4000000000000021E-2</c:v>
                </c:pt>
                <c:pt idx="2">
                  <c:v>6.8500000000000005E-2</c:v>
                </c:pt>
                <c:pt idx="3">
                  <c:v>0.17649999999999999</c:v>
                </c:pt>
                <c:pt idx="4">
                  <c:v>0.33550000000000002</c:v>
                </c:pt>
              </c:numCache>
            </c:numRef>
          </c:val>
          <c:extLst>
            <c:ext xmlns:c16="http://schemas.microsoft.com/office/drawing/2014/chart" uri="{C3380CC4-5D6E-409C-BE32-E72D297353CC}">
              <c16:uniqueId val="{00000000-4D4C-4CE7-811A-89195ACE8F19}"/>
            </c:ext>
          </c:extLst>
        </c:ser>
        <c:ser>
          <c:idx val="1"/>
          <c:order val="1"/>
          <c:tx>
            <c:strRef>
              <c:f>Sheet1!$C$1</c:f>
              <c:strCache>
                <c:ptCount val="1"/>
                <c:pt idx="0">
                  <c:v>Series 2</c:v>
                </c:pt>
              </c:strCache>
            </c:strRef>
          </c:tx>
          <c:spPr>
            <a:solidFill>
              <a:srgbClr val="FFF6E5"/>
            </a:solidFill>
            <a:ln>
              <a:noFill/>
            </a:ln>
            <a:effectLst/>
          </c:spPr>
          <c:invertIfNegative val="0"/>
          <c:dPt>
            <c:idx val="1"/>
            <c:invertIfNegative val="0"/>
            <c:bubble3D val="0"/>
            <c:spPr>
              <a:solidFill>
                <a:srgbClr val="FFAD00"/>
              </a:solidFill>
              <a:ln>
                <a:noFill/>
              </a:ln>
              <a:effectLst/>
            </c:spPr>
            <c:extLst>
              <c:ext xmlns:c16="http://schemas.microsoft.com/office/drawing/2014/chart" uri="{C3380CC4-5D6E-409C-BE32-E72D297353CC}">
                <c16:uniqueId val="{00000002-4D4C-4CE7-811A-89195ACE8F19}"/>
              </c:ext>
            </c:extLst>
          </c:dPt>
          <c:dLbls>
            <c:dLbl>
              <c:idx val="1"/>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4D4C-4CE7-811A-89195ACE8F19}"/>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TOM</c:v>
                </c:pt>
                <c:pt idx="1">
                  <c:v>BRAND TOTAL  AWARE</c:v>
                </c:pt>
                <c:pt idx="2">
                  <c:v>CONSIDERATION</c:v>
                </c:pt>
                <c:pt idx="3">
                  <c:v>TRIAL</c:v>
                </c:pt>
                <c:pt idx="4">
                  <c:v>P1Y</c:v>
                </c:pt>
              </c:strCache>
            </c:strRef>
          </c:cat>
          <c:val>
            <c:numRef>
              <c:f>Sheet1!$C$2:$C$6</c:f>
              <c:numCache>
                <c:formatCode>###0%</c:formatCode>
                <c:ptCount val="5"/>
                <c:pt idx="0">
                  <c:v>0.19400000000000001</c:v>
                </c:pt>
                <c:pt idx="1">
                  <c:v>0.95199999999999996</c:v>
                </c:pt>
                <c:pt idx="2">
                  <c:v>0.86299999999999999</c:v>
                </c:pt>
                <c:pt idx="3">
                  <c:v>0.64700000000000002</c:v>
                </c:pt>
                <c:pt idx="4">
                  <c:v>0.32900000000000001</c:v>
                </c:pt>
              </c:numCache>
            </c:numRef>
          </c:val>
          <c:extLst>
            <c:ext xmlns:c16="http://schemas.microsoft.com/office/drawing/2014/chart" uri="{C3380CC4-5D6E-409C-BE32-E72D297353CC}">
              <c16:uniqueId val="{00000003-4D4C-4CE7-811A-89195ACE8F19}"/>
            </c:ext>
          </c:extLst>
        </c:ser>
        <c:ser>
          <c:idx val="2"/>
          <c:order val="2"/>
          <c:tx>
            <c:strRef>
              <c:f>Sheet1!$D$1</c:f>
              <c:strCache>
                <c:ptCount val="1"/>
                <c:pt idx="0">
                  <c:v>Series 3</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Sheet1!$D$2:$D$6</c:f>
              <c:numCache>
                <c:formatCode>0%</c:formatCode>
                <c:ptCount val="5"/>
                <c:pt idx="0">
                  <c:v>0.40300000000000002</c:v>
                </c:pt>
                <c:pt idx="1">
                  <c:v>2.4000000000000021E-2</c:v>
                </c:pt>
                <c:pt idx="2">
                  <c:v>6.8500000000000005E-2</c:v>
                </c:pt>
                <c:pt idx="3">
                  <c:v>0.17649999999999999</c:v>
                </c:pt>
                <c:pt idx="4">
                  <c:v>0.33550000000000002</c:v>
                </c:pt>
              </c:numCache>
            </c:numRef>
          </c:val>
          <c:extLst>
            <c:ext xmlns:c16="http://schemas.microsoft.com/office/drawing/2014/chart" uri="{C3380CC4-5D6E-409C-BE32-E72D297353CC}">
              <c16:uniqueId val="{00000004-4D4C-4CE7-811A-89195ACE8F19}"/>
            </c:ext>
          </c:extLst>
        </c:ser>
        <c:dLbls>
          <c:showLegendKey val="0"/>
          <c:showVal val="0"/>
          <c:showCatName val="0"/>
          <c:showSerName val="0"/>
          <c:showPercent val="0"/>
          <c:showBubbleSize val="0"/>
        </c:dLbls>
        <c:gapWidth val="25"/>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Sheet1!$B$2:$B$6</c:f>
              <c:numCache>
                <c:formatCode>0%</c:formatCode>
                <c:ptCount val="5"/>
                <c:pt idx="0">
                  <c:v>0.47899999999999998</c:v>
                </c:pt>
                <c:pt idx="1">
                  <c:v>8.7000000000000022E-2</c:v>
                </c:pt>
                <c:pt idx="2">
                  <c:v>0.22899999999999998</c:v>
                </c:pt>
                <c:pt idx="3">
                  <c:v>0.34099999999999997</c:v>
                </c:pt>
                <c:pt idx="4">
                  <c:v>0.438</c:v>
                </c:pt>
              </c:numCache>
            </c:numRef>
          </c:val>
          <c:extLst>
            <c:ext xmlns:c16="http://schemas.microsoft.com/office/drawing/2014/chart" uri="{C3380CC4-5D6E-409C-BE32-E72D297353CC}">
              <c16:uniqueId val="{00000000-DB1D-42AB-ACE6-3769B7B371EF}"/>
            </c:ext>
          </c:extLst>
        </c:ser>
        <c:ser>
          <c:idx val="1"/>
          <c:order val="1"/>
          <c:tx>
            <c:strRef>
              <c:f>Sheet1!$C$1</c:f>
              <c:strCache>
                <c:ptCount val="1"/>
                <c:pt idx="0">
                  <c:v>Series 2</c:v>
                </c:pt>
              </c:strCache>
            </c:strRef>
          </c:tx>
          <c:spPr>
            <a:solidFill>
              <a:srgbClr val="FFF2E7"/>
            </a:solidFill>
            <a:ln>
              <a:noFill/>
            </a:ln>
            <a:effectLst/>
          </c:spPr>
          <c:invertIfNegative val="0"/>
          <c:dPt>
            <c:idx val="1"/>
            <c:invertIfNegative val="0"/>
            <c:bubble3D val="0"/>
            <c:spPr>
              <a:solidFill>
                <a:srgbClr val="FF7B00"/>
              </a:solidFill>
              <a:ln>
                <a:noFill/>
              </a:ln>
              <a:effectLst/>
            </c:spPr>
            <c:extLst>
              <c:ext xmlns:c16="http://schemas.microsoft.com/office/drawing/2014/chart" uri="{C3380CC4-5D6E-409C-BE32-E72D297353CC}">
                <c16:uniqueId val="{00000002-DB1D-42AB-ACE6-3769B7B371EF}"/>
              </c:ext>
            </c:extLst>
          </c:dPt>
          <c:dLbls>
            <c:dLbl>
              <c:idx val="1"/>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DB1D-42AB-ACE6-3769B7B371EF}"/>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TOM</c:v>
                </c:pt>
                <c:pt idx="1">
                  <c:v>BRAND TOTAL  AWARE</c:v>
                </c:pt>
                <c:pt idx="2">
                  <c:v>CONSIDERATION</c:v>
                </c:pt>
                <c:pt idx="3">
                  <c:v>TRIAL</c:v>
                </c:pt>
                <c:pt idx="4">
                  <c:v>P1Y</c:v>
                </c:pt>
              </c:strCache>
            </c:strRef>
          </c:cat>
          <c:val>
            <c:numRef>
              <c:f>Sheet1!$C$2:$C$6</c:f>
              <c:numCache>
                <c:formatCode>###0%</c:formatCode>
                <c:ptCount val="5"/>
                <c:pt idx="0">
                  <c:v>4.2000000000000003E-2</c:v>
                </c:pt>
                <c:pt idx="1">
                  <c:v>0.82599999999999996</c:v>
                </c:pt>
                <c:pt idx="2">
                  <c:v>0.54200000000000004</c:v>
                </c:pt>
                <c:pt idx="3">
                  <c:v>0.318</c:v>
                </c:pt>
                <c:pt idx="4">
                  <c:v>0.124</c:v>
                </c:pt>
              </c:numCache>
            </c:numRef>
          </c:val>
          <c:extLst>
            <c:ext xmlns:c16="http://schemas.microsoft.com/office/drawing/2014/chart" uri="{C3380CC4-5D6E-409C-BE32-E72D297353CC}">
              <c16:uniqueId val="{00000003-DB1D-42AB-ACE6-3769B7B371EF}"/>
            </c:ext>
          </c:extLst>
        </c:ser>
        <c:ser>
          <c:idx val="2"/>
          <c:order val="2"/>
          <c:tx>
            <c:strRef>
              <c:f>Sheet1!$D$1</c:f>
              <c:strCache>
                <c:ptCount val="1"/>
                <c:pt idx="0">
                  <c:v>Series 3</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Sheet1!$D$2:$D$6</c:f>
              <c:numCache>
                <c:formatCode>0%</c:formatCode>
                <c:ptCount val="5"/>
                <c:pt idx="0">
                  <c:v>0.47899999999999998</c:v>
                </c:pt>
                <c:pt idx="1">
                  <c:v>8.7000000000000022E-2</c:v>
                </c:pt>
                <c:pt idx="2">
                  <c:v>0.22899999999999998</c:v>
                </c:pt>
                <c:pt idx="3">
                  <c:v>0.34099999999999997</c:v>
                </c:pt>
                <c:pt idx="4">
                  <c:v>0.438</c:v>
                </c:pt>
              </c:numCache>
            </c:numRef>
          </c:val>
          <c:extLst>
            <c:ext xmlns:c16="http://schemas.microsoft.com/office/drawing/2014/chart" uri="{C3380CC4-5D6E-409C-BE32-E72D297353CC}">
              <c16:uniqueId val="{00000004-DB1D-42AB-ACE6-3769B7B371EF}"/>
            </c:ext>
          </c:extLst>
        </c:ser>
        <c:dLbls>
          <c:showLegendKey val="0"/>
          <c:showVal val="0"/>
          <c:showCatName val="0"/>
          <c:showSerName val="0"/>
          <c:showPercent val="0"/>
          <c:showBubbleSize val="0"/>
        </c:dLbls>
        <c:gapWidth val="25"/>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Sheet1!$B$2:$B$6</c:f>
              <c:numCache>
                <c:formatCode>0%</c:formatCode>
                <c:ptCount val="5"/>
                <c:pt idx="0">
                  <c:v>0.49099999999999999</c:v>
                </c:pt>
                <c:pt idx="1">
                  <c:v>0.16349999999999998</c:v>
                </c:pt>
                <c:pt idx="2">
                  <c:v>0.30549999999999999</c:v>
                </c:pt>
                <c:pt idx="3">
                  <c:v>0.40900000000000003</c:v>
                </c:pt>
                <c:pt idx="4">
                  <c:v>0.47149999999999997</c:v>
                </c:pt>
              </c:numCache>
            </c:numRef>
          </c:val>
          <c:extLst>
            <c:ext xmlns:c16="http://schemas.microsoft.com/office/drawing/2014/chart" uri="{C3380CC4-5D6E-409C-BE32-E72D297353CC}">
              <c16:uniqueId val="{00000000-0B9E-421D-8759-FF17B9AD2AEC}"/>
            </c:ext>
          </c:extLst>
        </c:ser>
        <c:ser>
          <c:idx val="1"/>
          <c:order val="1"/>
          <c:tx>
            <c:strRef>
              <c:f>Sheet1!$C$1</c:f>
              <c:strCache>
                <c:ptCount val="1"/>
                <c:pt idx="0">
                  <c:v>Series 2</c:v>
                </c:pt>
              </c:strCache>
            </c:strRef>
          </c:tx>
          <c:spPr>
            <a:solidFill>
              <a:srgbClr val="FFF9EF"/>
            </a:solidFill>
            <a:ln>
              <a:noFill/>
            </a:ln>
            <a:effectLst/>
          </c:spPr>
          <c:invertIfNegative val="0"/>
          <c:dPt>
            <c:idx val="1"/>
            <c:invertIfNegative val="0"/>
            <c:bubble3D val="0"/>
            <c:spPr>
              <a:solidFill>
                <a:srgbClr val="F9B02D"/>
              </a:solidFill>
              <a:ln>
                <a:noFill/>
              </a:ln>
              <a:effectLst/>
            </c:spPr>
            <c:extLst>
              <c:ext xmlns:c16="http://schemas.microsoft.com/office/drawing/2014/chart" uri="{C3380CC4-5D6E-409C-BE32-E72D297353CC}">
                <c16:uniqueId val="{00000002-0B9E-421D-8759-FF17B9AD2AEC}"/>
              </c:ext>
            </c:extLst>
          </c:dPt>
          <c:dLbls>
            <c:dLbl>
              <c:idx val="1"/>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0B9E-421D-8759-FF17B9AD2AEC}"/>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TOM</c:v>
                </c:pt>
                <c:pt idx="1">
                  <c:v>BRAND TOTAL  AWARE</c:v>
                </c:pt>
                <c:pt idx="2">
                  <c:v>CONSIDERATION</c:v>
                </c:pt>
                <c:pt idx="3">
                  <c:v>TRIAL</c:v>
                </c:pt>
                <c:pt idx="4">
                  <c:v>P1Y</c:v>
                </c:pt>
              </c:strCache>
            </c:strRef>
          </c:cat>
          <c:val>
            <c:numRef>
              <c:f>Sheet1!$C$2:$C$6</c:f>
              <c:numCache>
                <c:formatCode>###0%</c:formatCode>
                <c:ptCount val="5"/>
                <c:pt idx="0">
                  <c:v>1.7999999999999999E-2</c:v>
                </c:pt>
                <c:pt idx="1">
                  <c:v>0.67300000000000004</c:v>
                </c:pt>
                <c:pt idx="2">
                  <c:v>0.38900000000000001</c:v>
                </c:pt>
                <c:pt idx="3">
                  <c:v>0.182</c:v>
                </c:pt>
                <c:pt idx="4">
                  <c:v>5.7000000000000002E-2</c:v>
                </c:pt>
              </c:numCache>
            </c:numRef>
          </c:val>
          <c:extLst>
            <c:ext xmlns:c16="http://schemas.microsoft.com/office/drawing/2014/chart" uri="{C3380CC4-5D6E-409C-BE32-E72D297353CC}">
              <c16:uniqueId val="{00000003-0B9E-421D-8759-FF17B9AD2AEC}"/>
            </c:ext>
          </c:extLst>
        </c:ser>
        <c:ser>
          <c:idx val="2"/>
          <c:order val="2"/>
          <c:tx>
            <c:strRef>
              <c:f>Sheet1!$D$1</c:f>
              <c:strCache>
                <c:ptCount val="1"/>
                <c:pt idx="0">
                  <c:v>Series 3</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Sheet1!$D$2:$D$6</c:f>
              <c:numCache>
                <c:formatCode>0%</c:formatCode>
                <c:ptCount val="5"/>
                <c:pt idx="0">
                  <c:v>0.49099999999999999</c:v>
                </c:pt>
                <c:pt idx="1">
                  <c:v>0.16349999999999998</c:v>
                </c:pt>
                <c:pt idx="2">
                  <c:v>0.30549999999999999</c:v>
                </c:pt>
                <c:pt idx="3">
                  <c:v>0.40900000000000003</c:v>
                </c:pt>
                <c:pt idx="4">
                  <c:v>0.47149999999999997</c:v>
                </c:pt>
              </c:numCache>
            </c:numRef>
          </c:val>
          <c:extLst>
            <c:ext xmlns:c16="http://schemas.microsoft.com/office/drawing/2014/chart" uri="{C3380CC4-5D6E-409C-BE32-E72D297353CC}">
              <c16:uniqueId val="{00000004-0B9E-421D-8759-FF17B9AD2AEC}"/>
            </c:ext>
          </c:extLst>
        </c:ser>
        <c:dLbls>
          <c:showLegendKey val="0"/>
          <c:showVal val="0"/>
          <c:showCatName val="0"/>
          <c:showSerName val="0"/>
          <c:showPercent val="0"/>
          <c:showBubbleSize val="0"/>
        </c:dLbls>
        <c:gapWidth val="25"/>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40027"/>
              </a:solidFill>
              <a:ln w="19050">
                <a:solidFill>
                  <a:schemeClr val="lt1"/>
                </a:solidFill>
              </a:ln>
              <a:effectLst/>
            </c:spPr>
            <c:extLst>
              <c:ext xmlns:c16="http://schemas.microsoft.com/office/drawing/2014/chart" uri="{C3380CC4-5D6E-409C-BE32-E72D297353CC}">
                <c16:uniqueId val="{00000001-ACAA-4701-8FC7-9D7B0BF8539B}"/>
              </c:ext>
            </c:extLst>
          </c:dPt>
          <c:dPt>
            <c:idx val="1"/>
            <c:bubble3D val="0"/>
            <c:spPr>
              <a:solidFill>
                <a:srgbClr val="D8163B"/>
              </a:solidFill>
              <a:ln w="19050">
                <a:solidFill>
                  <a:schemeClr val="lt1"/>
                </a:solidFill>
              </a:ln>
              <a:effectLst/>
            </c:spPr>
            <c:extLst>
              <c:ext xmlns:c16="http://schemas.microsoft.com/office/drawing/2014/chart" uri="{C3380CC4-5D6E-409C-BE32-E72D297353CC}">
                <c16:uniqueId val="{00000002-ACAA-4701-8FC7-9D7B0BF8539B}"/>
              </c:ext>
            </c:extLst>
          </c:dPt>
          <c:dPt>
            <c:idx val="2"/>
            <c:bubble3D val="0"/>
            <c:spPr>
              <a:solidFill>
                <a:srgbClr val="FFAD00"/>
              </a:solidFill>
              <a:ln w="19050">
                <a:solidFill>
                  <a:schemeClr val="lt1"/>
                </a:solidFill>
              </a:ln>
              <a:effectLst/>
            </c:spPr>
            <c:extLst>
              <c:ext xmlns:c16="http://schemas.microsoft.com/office/drawing/2014/chart" uri="{C3380CC4-5D6E-409C-BE32-E72D297353CC}">
                <c16:uniqueId val="{00000003-ACAA-4701-8FC7-9D7B0BF8539B}"/>
              </c:ext>
            </c:extLst>
          </c:dPt>
          <c:dPt>
            <c:idx val="3"/>
            <c:bubble3D val="0"/>
            <c:spPr>
              <a:solidFill>
                <a:srgbClr val="FCB827"/>
              </a:solidFill>
              <a:ln w="19050">
                <a:solidFill>
                  <a:schemeClr val="lt1"/>
                </a:solidFill>
              </a:ln>
              <a:effectLst/>
            </c:spPr>
            <c:extLst>
              <c:ext xmlns:c16="http://schemas.microsoft.com/office/drawing/2014/chart" uri="{C3380CC4-5D6E-409C-BE32-E72D297353CC}">
                <c16:uniqueId val="{00000004-ACAA-4701-8FC7-9D7B0BF8539B}"/>
              </c:ext>
            </c:extLst>
          </c:dPt>
          <c:dPt>
            <c:idx val="4"/>
            <c:bubble3D val="0"/>
            <c:spPr>
              <a:solidFill>
                <a:srgbClr val="252F54"/>
              </a:solidFill>
              <a:ln w="19050">
                <a:solidFill>
                  <a:schemeClr val="lt1"/>
                </a:solidFill>
              </a:ln>
              <a:effectLst/>
            </c:spPr>
            <c:extLst>
              <c:ext xmlns:c16="http://schemas.microsoft.com/office/drawing/2014/chart" uri="{C3380CC4-5D6E-409C-BE32-E72D297353CC}">
                <c16:uniqueId val="{00000005-ACAA-4701-8FC7-9D7B0BF8539B}"/>
              </c:ext>
            </c:extLst>
          </c:dPt>
          <c:dPt>
            <c:idx val="5"/>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6-ACAA-4701-8FC7-9D7B0BF8539B}"/>
              </c:ext>
            </c:extLst>
          </c:dPt>
          <c:cat>
            <c:strRef>
              <c:f>Sheet1!$A$2:$A$7</c:f>
              <c:strCache>
                <c:ptCount val="6"/>
                <c:pt idx="0">
                  <c:v>KFC</c:v>
                </c:pt>
                <c:pt idx="1">
                  <c:v>Jollibee</c:v>
                </c:pt>
                <c:pt idx="2">
                  <c:v>Lotteria</c:v>
                </c:pt>
                <c:pt idx="3">
                  <c:v>McDonald's</c:v>
                </c:pt>
                <c:pt idx="4">
                  <c:v>Pizza Hut</c:v>
                </c:pt>
                <c:pt idx="5">
                  <c:v>Others (Popeyes, Lotteria burgers, etc.)</c:v>
                </c:pt>
              </c:strCache>
            </c:strRef>
          </c:cat>
          <c:val>
            <c:numRef>
              <c:f>Sheet1!$B$2:$B$7</c:f>
              <c:numCache>
                <c:formatCode>0%</c:formatCode>
                <c:ptCount val="6"/>
                <c:pt idx="0">
                  <c:v>0.372</c:v>
                </c:pt>
                <c:pt idx="1">
                  <c:v>0.28599999999999998</c:v>
                </c:pt>
                <c:pt idx="2">
                  <c:v>0.19400000000000001</c:v>
                </c:pt>
                <c:pt idx="3">
                  <c:v>7.8E-2</c:v>
                </c:pt>
                <c:pt idx="4">
                  <c:v>4.8000000000000001E-2</c:v>
                </c:pt>
                <c:pt idx="5">
                  <c:v>2.1999999999999999E-2</c:v>
                </c:pt>
              </c:numCache>
            </c:numRef>
          </c:val>
          <c:extLst>
            <c:ext xmlns:c16="http://schemas.microsoft.com/office/drawing/2014/chart" uri="{C3380CC4-5D6E-409C-BE32-E72D297353CC}">
              <c16:uniqueId val="{00000000-ACAA-4701-8FC7-9D7B0BF8539B}"/>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91830261250350154"/>
          <c:h val="0.94132607686283931"/>
        </c:manualLayout>
      </c:layout>
      <c:barChart>
        <c:barDir val="bar"/>
        <c:grouping val="clustered"/>
        <c:varyColors val="0"/>
        <c:ser>
          <c:idx val="0"/>
          <c:order val="0"/>
          <c:tx>
            <c:strRef>
              <c:f>Sheet1!$B$1</c:f>
              <c:strCache>
                <c:ptCount val="1"/>
                <c:pt idx="0">
                  <c:v>Series 1</c:v>
                </c:pt>
              </c:strCache>
            </c:strRef>
          </c:tx>
          <c:spPr>
            <a:solidFill>
              <a:srgbClr val="3C9F31"/>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8425-4B08-945D-59FFE869D9FF}"/>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8425-4B08-945D-59FFE869D9FF}"/>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5-8425-4B08-945D-59FFE869D9FF}"/>
              </c:ext>
            </c:extLst>
          </c:dPt>
          <c:dPt>
            <c:idx val="3"/>
            <c:invertIfNegative val="0"/>
            <c:bubble3D val="0"/>
            <c:spPr>
              <a:solidFill>
                <a:srgbClr val="E95000"/>
              </a:solidFill>
              <a:ln>
                <a:noFill/>
              </a:ln>
              <a:effectLst/>
            </c:spPr>
            <c:extLst>
              <c:ext xmlns:c16="http://schemas.microsoft.com/office/drawing/2014/chart" uri="{C3380CC4-5D6E-409C-BE32-E72D297353CC}">
                <c16:uniqueId val="{00000007-8425-4B08-945D-59FFE869D9FF}"/>
              </c:ext>
            </c:extLst>
          </c:dPt>
          <c:dPt>
            <c:idx val="4"/>
            <c:invertIfNegative val="0"/>
            <c:bubble3D val="0"/>
            <c:spPr>
              <a:solidFill>
                <a:srgbClr val="E95000"/>
              </a:solidFill>
              <a:ln>
                <a:noFill/>
              </a:ln>
              <a:effectLst/>
            </c:spPr>
            <c:extLst>
              <c:ext xmlns:c16="http://schemas.microsoft.com/office/drawing/2014/chart" uri="{C3380CC4-5D6E-409C-BE32-E72D297353CC}">
                <c16:uniqueId val="{00000009-8425-4B08-945D-59FFE869D9FF}"/>
              </c:ext>
            </c:extLst>
          </c:dPt>
          <c:dPt>
            <c:idx val="5"/>
            <c:invertIfNegative val="0"/>
            <c:bubble3D val="0"/>
            <c:spPr>
              <a:solidFill>
                <a:srgbClr val="E95000"/>
              </a:solidFill>
              <a:ln>
                <a:noFill/>
              </a:ln>
              <a:effectLst/>
            </c:spPr>
            <c:extLst>
              <c:ext xmlns:c16="http://schemas.microsoft.com/office/drawing/2014/chart" uri="{C3380CC4-5D6E-409C-BE32-E72D297353CC}">
                <c16:uniqueId val="{0000000B-8425-4B08-945D-59FFE869D9FF}"/>
              </c:ext>
            </c:extLst>
          </c:dPt>
          <c:cat>
            <c:strRef>
              <c:f>Sheet1!$A$2:$A$7</c:f>
              <c:strCache>
                <c:ptCount val="6"/>
                <c:pt idx="0">
                  <c:v>Wide menu variety</c:v>
                </c:pt>
                <c:pt idx="1">
                  <c:v>ood value for money</c:v>
                </c:pt>
                <c:pt idx="2">
                  <c:v>Convenient locations</c:v>
                </c:pt>
                <c:pt idx="3">
                  <c:v>Tastes great</c:v>
                </c:pt>
                <c:pt idx="4">
                  <c:v>Consistent quality</c:v>
                </c:pt>
                <c:pt idx="5">
                  <c:v>International standard</c:v>
                </c:pt>
              </c:strCache>
            </c:strRef>
          </c:cat>
          <c:val>
            <c:numRef>
              <c:f>Sheet1!$B$2:$B$7</c:f>
              <c:numCache>
                <c:formatCode>0%</c:formatCode>
                <c:ptCount val="6"/>
                <c:pt idx="0">
                  <c:v>0.52</c:v>
                </c:pt>
                <c:pt idx="1">
                  <c:v>0.57999999999999996</c:v>
                </c:pt>
                <c:pt idx="2">
                  <c:v>0.61</c:v>
                </c:pt>
                <c:pt idx="3">
                  <c:v>0.77</c:v>
                </c:pt>
                <c:pt idx="4">
                  <c:v>0.84</c:v>
                </c:pt>
                <c:pt idx="5">
                  <c:v>0.89</c:v>
                </c:pt>
              </c:numCache>
            </c:numRef>
          </c:val>
          <c:extLst>
            <c:ext xmlns:c16="http://schemas.microsoft.com/office/drawing/2014/chart" uri="{C3380CC4-5D6E-409C-BE32-E72D297353CC}">
              <c16:uniqueId val="{0000000C-8425-4B08-945D-59FFE869D9FF}"/>
            </c:ext>
          </c:extLst>
        </c:ser>
        <c:dLbls>
          <c:showLegendKey val="0"/>
          <c:showVal val="0"/>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91830261250350154"/>
          <c:h val="0.94132607686283931"/>
        </c:manualLayout>
      </c:layout>
      <c:barChart>
        <c:barDir val="bar"/>
        <c:grouping val="clustered"/>
        <c:varyColors val="0"/>
        <c:ser>
          <c:idx val="0"/>
          <c:order val="0"/>
          <c:tx>
            <c:strRef>
              <c:f>Sheet1!$B$1</c:f>
            </c:strRef>
          </c:tx>
          <c:spPr>
            <a:solidFill>
              <a:srgbClr val="E95000"/>
            </a:solidFill>
            <a:ln>
              <a:noFill/>
            </a:ln>
            <a:effectLst/>
          </c:spPr>
          <c:invertIfNegative val="0"/>
          <c:dPt>
            <c:idx val="0"/>
            <c:invertIfNegative val="0"/>
            <c:bubble3D val="0"/>
            <c:spPr>
              <a:solidFill>
                <a:srgbClr val="E95000"/>
              </a:solidFill>
              <a:ln>
                <a:noFill/>
              </a:ln>
              <a:effectLst/>
            </c:spPr>
            <c:extLst>
              <c:ext xmlns:c16="http://schemas.microsoft.com/office/drawing/2014/chart" uri="{C3380CC4-5D6E-409C-BE32-E72D297353CC}">
                <c16:uniqueId val="{00000001-CD92-4508-A6C9-2BEEC8F41B09}"/>
              </c:ext>
            </c:extLst>
          </c:dPt>
          <c:dPt>
            <c:idx val="1"/>
            <c:invertIfNegative val="0"/>
            <c:bubble3D val="0"/>
            <c:spPr>
              <a:solidFill>
                <a:srgbClr val="E95000"/>
              </a:solidFill>
              <a:ln>
                <a:noFill/>
              </a:ln>
              <a:effectLst/>
            </c:spPr>
            <c:extLst>
              <c:ext xmlns:c16="http://schemas.microsoft.com/office/drawing/2014/chart" uri="{C3380CC4-5D6E-409C-BE32-E72D297353CC}">
                <c16:uniqueId val="{00000003-CD92-4508-A6C9-2BEEC8F41B09}"/>
              </c:ext>
            </c:extLst>
          </c:dPt>
          <c:dPt>
            <c:idx val="2"/>
            <c:invertIfNegative val="0"/>
            <c:bubble3D val="0"/>
            <c:spPr>
              <a:solidFill>
                <a:srgbClr val="E95000"/>
              </a:solidFill>
              <a:ln>
                <a:noFill/>
              </a:ln>
              <a:effectLst/>
            </c:spPr>
            <c:extLst>
              <c:ext xmlns:c16="http://schemas.microsoft.com/office/drawing/2014/chart" uri="{C3380CC4-5D6E-409C-BE32-E72D297353CC}">
                <c16:uniqueId val="{00000005-CD92-4508-A6C9-2BEEC8F41B09}"/>
              </c:ext>
            </c:extLst>
          </c:dPt>
          <c:cat>
            <c:multiLvlStrRef>
              <c:f>Sheet1!$A$2:$A$8</c:f>
            </c:multiLvlStrRef>
          </c:cat>
          <c:val>
            <c:numRef>
              <c:f>Sheet1!$B$2:$B$8</c:f>
            </c:numRef>
          </c:val>
          <c:extLst>
            <c:ext xmlns:c16="http://schemas.microsoft.com/office/drawing/2014/chart" uri="{C3380CC4-5D6E-409C-BE32-E72D297353CC}">
              <c16:uniqueId val="{00000006-CD92-4508-A6C9-2BEEC8F41B09}"/>
            </c:ext>
          </c:extLst>
        </c:ser>
        <c:dLbls>
          <c:showLegendKey val="0"/>
          <c:showVal val="0"/>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91830261250350154"/>
          <c:h val="0.94132607686283931"/>
        </c:manualLayout>
      </c:layout>
      <c:barChart>
        <c:barDir val="bar"/>
        <c:grouping val="clustered"/>
        <c:varyColors val="0"/>
        <c:ser>
          <c:idx val="0"/>
          <c:order val="0"/>
          <c:tx>
            <c:strRef>
              <c:f>Sheet1!$B$1</c:f>
              <c:strCache>
                <c:ptCount val="1"/>
                <c:pt idx="0">
                  <c:v>Series 1</c:v>
                </c:pt>
              </c:strCache>
            </c:strRef>
          </c:tx>
          <c:spPr>
            <a:solidFill>
              <a:srgbClr val="3C9F31"/>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4B97-4FC4-BCC8-10BABEF88729}"/>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4B97-4FC4-BCC8-10BABEF88729}"/>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5-4B97-4FC4-BCC8-10BABEF88729}"/>
              </c:ext>
            </c:extLst>
          </c:dPt>
          <c:dPt>
            <c:idx val="3"/>
            <c:invertIfNegative val="0"/>
            <c:bubble3D val="0"/>
            <c:spPr>
              <a:solidFill>
                <a:srgbClr val="E95000"/>
              </a:solidFill>
              <a:ln>
                <a:noFill/>
              </a:ln>
              <a:effectLst/>
            </c:spPr>
            <c:extLst>
              <c:ext xmlns:c16="http://schemas.microsoft.com/office/drawing/2014/chart" uri="{C3380CC4-5D6E-409C-BE32-E72D297353CC}">
                <c16:uniqueId val="{00000009-4B97-4FC4-BCC8-10BABEF88729}"/>
              </c:ext>
            </c:extLst>
          </c:dPt>
          <c:dPt>
            <c:idx val="4"/>
            <c:invertIfNegative val="0"/>
            <c:bubble3D val="0"/>
            <c:spPr>
              <a:solidFill>
                <a:srgbClr val="E95000"/>
              </a:solidFill>
              <a:ln>
                <a:noFill/>
              </a:ln>
              <a:effectLst/>
            </c:spPr>
            <c:extLst>
              <c:ext xmlns:c16="http://schemas.microsoft.com/office/drawing/2014/chart" uri="{C3380CC4-5D6E-409C-BE32-E72D297353CC}">
                <c16:uniqueId val="{00000008-4B97-4FC4-BCC8-10BABEF88729}"/>
              </c:ext>
            </c:extLst>
          </c:dPt>
          <c:dPt>
            <c:idx val="5"/>
            <c:invertIfNegative val="0"/>
            <c:bubble3D val="0"/>
            <c:spPr>
              <a:solidFill>
                <a:srgbClr val="E95000"/>
              </a:solidFill>
              <a:ln>
                <a:noFill/>
              </a:ln>
              <a:effectLst/>
            </c:spPr>
            <c:extLst>
              <c:ext xmlns:c16="http://schemas.microsoft.com/office/drawing/2014/chart" uri="{C3380CC4-5D6E-409C-BE32-E72D297353CC}">
                <c16:uniqueId val="{00000007-4B97-4FC4-BCC8-10BABEF88729}"/>
              </c:ext>
            </c:extLst>
          </c:dPt>
          <c:cat>
            <c:strRef>
              <c:f>Sheet1!$A$2:$A$7</c:f>
              <c:strCache>
                <c:ptCount val="6"/>
                <c:pt idx="0">
                  <c:v>Consistent quality</c:v>
                </c:pt>
                <c:pt idx="1">
                  <c:v>Good value for money</c:v>
                </c:pt>
                <c:pt idx="2">
                  <c:v>Tastes great</c:v>
                </c:pt>
                <c:pt idx="3">
                  <c:v>Quick service</c:v>
                </c:pt>
                <c:pt idx="4">
                  <c:v>Good for families</c:v>
                </c:pt>
                <c:pt idx="5">
                  <c:v>Convenient locations</c:v>
                </c:pt>
              </c:strCache>
            </c:strRef>
          </c:cat>
          <c:val>
            <c:numRef>
              <c:f>Sheet1!$B$2:$B$7</c:f>
              <c:numCache>
                <c:formatCode>0%</c:formatCode>
                <c:ptCount val="6"/>
                <c:pt idx="0">
                  <c:v>0.82</c:v>
                </c:pt>
                <c:pt idx="1">
                  <c:v>0.83</c:v>
                </c:pt>
                <c:pt idx="2">
                  <c:v>0.85</c:v>
                </c:pt>
                <c:pt idx="3">
                  <c:v>0.87</c:v>
                </c:pt>
                <c:pt idx="4">
                  <c:v>0.88</c:v>
                </c:pt>
                <c:pt idx="5">
                  <c:v>0.91</c:v>
                </c:pt>
              </c:numCache>
            </c:numRef>
          </c:val>
          <c:extLst>
            <c:ext xmlns:c16="http://schemas.microsoft.com/office/drawing/2014/chart" uri="{C3380CC4-5D6E-409C-BE32-E72D297353CC}">
              <c16:uniqueId val="{00000006-4B97-4FC4-BCC8-10BABEF88729}"/>
            </c:ext>
          </c:extLst>
        </c:ser>
        <c:dLbls>
          <c:showLegendKey val="0"/>
          <c:showVal val="0"/>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ax val="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91830261250350154"/>
          <c:h val="0.94132607686283931"/>
        </c:manualLayout>
      </c:layout>
      <c:barChart>
        <c:barDir val="bar"/>
        <c:grouping val="clustered"/>
        <c:varyColors val="0"/>
        <c:ser>
          <c:idx val="0"/>
          <c:order val="0"/>
          <c:tx>
            <c:strRef>
              <c:f>Sheet1!$B$1</c:f>
              <c:strCache>
                <c:ptCount val="1"/>
                <c:pt idx="0">
                  <c:v>Series 1</c:v>
                </c:pt>
              </c:strCache>
            </c:strRef>
          </c:tx>
          <c:spPr>
            <a:solidFill>
              <a:srgbClr val="3C9F31"/>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68D5-4DB7-995A-F6D8B5CBD011}"/>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68D5-4DB7-995A-F6D8B5CBD011}"/>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5-68D5-4DB7-995A-F6D8B5CBD011}"/>
              </c:ext>
            </c:extLst>
          </c:dPt>
          <c:dPt>
            <c:idx val="3"/>
            <c:invertIfNegative val="0"/>
            <c:bubble3D val="0"/>
            <c:spPr>
              <a:solidFill>
                <a:srgbClr val="E95000"/>
              </a:solidFill>
              <a:ln>
                <a:noFill/>
              </a:ln>
              <a:effectLst/>
            </c:spPr>
            <c:extLst>
              <c:ext xmlns:c16="http://schemas.microsoft.com/office/drawing/2014/chart" uri="{C3380CC4-5D6E-409C-BE32-E72D297353CC}">
                <c16:uniqueId val="{00000007-68D5-4DB7-995A-F6D8B5CBD011}"/>
              </c:ext>
            </c:extLst>
          </c:dPt>
          <c:dPt>
            <c:idx val="4"/>
            <c:invertIfNegative val="0"/>
            <c:bubble3D val="0"/>
            <c:spPr>
              <a:solidFill>
                <a:srgbClr val="E95000"/>
              </a:solidFill>
              <a:ln>
                <a:noFill/>
              </a:ln>
              <a:effectLst/>
            </c:spPr>
            <c:extLst>
              <c:ext xmlns:c16="http://schemas.microsoft.com/office/drawing/2014/chart" uri="{C3380CC4-5D6E-409C-BE32-E72D297353CC}">
                <c16:uniqueId val="{00000009-68D5-4DB7-995A-F6D8B5CBD011}"/>
              </c:ext>
            </c:extLst>
          </c:dPt>
          <c:dPt>
            <c:idx val="5"/>
            <c:invertIfNegative val="0"/>
            <c:bubble3D val="0"/>
            <c:spPr>
              <a:solidFill>
                <a:srgbClr val="E95000"/>
              </a:solidFill>
              <a:ln>
                <a:noFill/>
              </a:ln>
              <a:effectLst/>
            </c:spPr>
            <c:extLst>
              <c:ext xmlns:c16="http://schemas.microsoft.com/office/drawing/2014/chart" uri="{C3380CC4-5D6E-409C-BE32-E72D297353CC}">
                <c16:uniqueId val="{0000000B-68D5-4DB7-995A-F6D8B5CBD011}"/>
              </c:ext>
            </c:extLst>
          </c:dPt>
          <c:cat>
            <c:strRef>
              <c:f>Sheet1!$A$2:$A$7</c:f>
              <c:strCache>
                <c:ptCount val="6"/>
                <c:pt idx="0">
                  <c:v>Good value for money</c:v>
                </c:pt>
                <c:pt idx="1">
                  <c:v>Convenient locations</c:v>
                </c:pt>
                <c:pt idx="2">
                  <c:v>Consistent quality</c:v>
                </c:pt>
                <c:pt idx="3">
                  <c:v>Tastes great</c:v>
                </c:pt>
                <c:pt idx="4">
                  <c:v>Wide menu variety</c:v>
                </c:pt>
                <c:pt idx="5">
                  <c:v>Good for group sharing</c:v>
                </c:pt>
              </c:strCache>
            </c:strRef>
          </c:cat>
          <c:val>
            <c:numRef>
              <c:f>Sheet1!$B$2:$B$7</c:f>
              <c:numCache>
                <c:formatCode>0%</c:formatCode>
                <c:ptCount val="6"/>
                <c:pt idx="0">
                  <c:v>0.61</c:v>
                </c:pt>
                <c:pt idx="1">
                  <c:v>0.64</c:v>
                </c:pt>
                <c:pt idx="2">
                  <c:v>0.76</c:v>
                </c:pt>
                <c:pt idx="3">
                  <c:v>0.81</c:v>
                </c:pt>
                <c:pt idx="4">
                  <c:v>0.84</c:v>
                </c:pt>
                <c:pt idx="5">
                  <c:v>0.93</c:v>
                </c:pt>
              </c:numCache>
            </c:numRef>
          </c:val>
          <c:extLst>
            <c:ext xmlns:c16="http://schemas.microsoft.com/office/drawing/2014/chart" uri="{C3380CC4-5D6E-409C-BE32-E72D297353CC}">
              <c16:uniqueId val="{0000000C-68D5-4DB7-995A-F6D8B5CBD011}"/>
            </c:ext>
          </c:extLst>
        </c:ser>
        <c:dLbls>
          <c:showLegendKey val="0"/>
          <c:showVal val="0"/>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3960118047300904E-2"/>
          <c:w val="0.99531108760178344"/>
          <c:h val="0.74480366438496537"/>
        </c:manualLayout>
      </c:layout>
      <c:barChart>
        <c:barDir val="col"/>
        <c:grouping val="clustered"/>
        <c:varyColors val="0"/>
        <c:ser>
          <c:idx val="0"/>
          <c:order val="0"/>
          <c:tx>
            <c:strRef>
              <c:f>Sheet1!$B$1</c:f>
              <c:strCache>
                <c:ptCount val="1"/>
                <c:pt idx="0">
                  <c:v>Burger</c:v>
                </c:pt>
              </c:strCache>
            </c:strRef>
          </c:tx>
          <c:spPr>
            <a:solidFill>
              <a:srgbClr val="3F9C3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3F9C3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Sheet1!$B$2:$B$8</c:f>
              <c:numCache>
                <c:formatCode>General</c:formatCode>
                <c:ptCount val="7"/>
                <c:pt idx="0">
                  <c:v>0.3</c:v>
                </c:pt>
                <c:pt idx="1">
                  <c:v>0.31</c:v>
                </c:pt>
                <c:pt idx="2">
                  <c:v>0.11</c:v>
                </c:pt>
                <c:pt idx="3">
                  <c:v>0.08</c:v>
                </c:pt>
                <c:pt idx="4">
                  <c:v>0.14000000000000001</c:v>
                </c:pt>
                <c:pt idx="5">
                  <c:v>0.14000000000000001</c:v>
                </c:pt>
                <c:pt idx="6">
                  <c:v>0.24</c:v>
                </c:pt>
              </c:numCache>
            </c:numRef>
          </c:val>
          <c:extLst>
            <c:ext xmlns:c16="http://schemas.microsoft.com/office/drawing/2014/chart" uri="{C3380CC4-5D6E-409C-BE32-E72D297353CC}">
              <c16:uniqueId val="{00000000-DA1B-4D94-8482-4EAC966A64C9}"/>
            </c:ext>
          </c:extLst>
        </c:ser>
        <c:ser>
          <c:idx val="1"/>
          <c:order val="1"/>
          <c:tx>
            <c:strRef>
              <c:f>Sheet1!$C$1</c:f>
              <c:strCache>
                <c:ptCount val="1"/>
                <c:pt idx="0">
                  <c:v>Pizza</c:v>
                </c:pt>
              </c:strCache>
            </c:strRef>
          </c:tx>
          <c:spPr>
            <a:solidFill>
              <a:srgbClr val="E95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E95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Sheet1!$C$2:$C$8</c:f>
              <c:numCache>
                <c:formatCode>General</c:formatCode>
                <c:ptCount val="7"/>
                <c:pt idx="0">
                  <c:v>0.48</c:v>
                </c:pt>
                <c:pt idx="1">
                  <c:v>0.11</c:v>
                </c:pt>
                <c:pt idx="2">
                  <c:v>0.38</c:v>
                </c:pt>
                <c:pt idx="3">
                  <c:v>0.18</c:v>
                </c:pt>
                <c:pt idx="4">
                  <c:v>0.34</c:v>
                </c:pt>
                <c:pt idx="5">
                  <c:v>0.38</c:v>
                </c:pt>
                <c:pt idx="6">
                  <c:v>0.14000000000000001</c:v>
                </c:pt>
              </c:numCache>
            </c:numRef>
          </c:val>
          <c:extLst>
            <c:ext xmlns:c16="http://schemas.microsoft.com/office/drawing/2014/chart" uri="{C3380CC4-5D6E-409C-BE32-E72D297353CC}">
              <c16:uniqueId val="{00000001-DA1B-4D94-8482-4EAC966A64C9}"/>
            </c:ext>
          </c:extLst>
        </c:ser>
        <c:ser>
          <c:idx val="2"/>
          <c:order val="2"/>
          <c:tx>
            <c:strRef>
              <c:f>Sheet1!$D$1</c:f>
              <c:strCache>
                <c:ptCount val="1"/>
                <c:pt idx="0">
                  <c:v>Fried chicken</c:v>
                </c:pt>
              </c:strCache>
            </c:strRef>
          </c:tx>
          <c:spPr>
            <a:solidFill>
              <a:srgbClr val="FDCC06"/>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C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Sheet1!$D$2:$D$8</c:f>
              <c:numCache>
                <c:formatCode>General</c:formatCode>
                <c:ptCount val="7"/>
                <c:pt idx="0">
                  <c:v>0.22</c:v>
                </c:pt>
                <c:pt idx="1">
                  <c:v>0.57999999999999996</c:v>
                </c:pt>
                <c:pt idx="2">
                  <c:v>0.51</c:v>
                </c:pt>
                <c:pt idx="3">
                  <c:v>0.74</c:v>
                </c:pt>
                <c:pt idx="4">
                  <c:v>0.52</c:v>
                </c:pt>
                <c:pt idx="5">
                  <c:v>0.48</c:v>
                </c:pt>
                <c:pt idx="6">
                  <c:v>0.62</c:v>
                </c:pt>
              </c:numCache>
            </c:numRef>
          </c:val>
          <c:extLst>
            <c:ext xmlns:c16="http://schemas.microsoft.com/office/drawing/2014/chart" uri="{C3380CC4-5D6E-409C-BE32-E72D297353CC}">
              <c16:uniqueId val="{00000002-DA1B-4D94-8482-4EAC966A64C9}"/>
            </c:ext>
          </c:extLst>
        </c:ser>
        <c:dLbls>
          <c:dLblPos val="outEnd"/>
          <c:showLegendKey val="0"/>
          <c:showVal val="1"/>
          <c:showCatName val="0"/>
          <c:showSerName val="0"/>
          <c:showPercent val="0"/>
          <c:showBubbleSize val="0"/>
        </c:dLbls>
        <c:gapWidth val="273"/>
        <c:overlap val="-12"/>
        <c:axId val="1349070175"/>
        <c:axId val="1349082175"/>
      </c:barChart>
      <c:catAx>
        <c:axId val="1349070175"/>
        <c:scaling>
          <c:orientation val="minMax"/>
        </c:scaling>
        <c:delete val="1"/>
        <c:axPos val="b"/>
        <c:numFmt formatCode="General" sourceLinked="1"/>
        <c:majorTickMark val="none"/>
        <c:minorTickMark val="none"/>
        <c:tickLblPos val="nextTo"/>
        <c:crossAx val="1349082175"/>
        <c:crosses val="autoZero"/>
        <c:auto val="1"/>
        <c:lblAlgn val="ctr"/>
        <c:lblOffset val="100"/>
        <c:noMultiLvlLbl val="0"/>
      </c:catAx>
      <c:valAx>
        <c:axId val="1349082175"/>
        <c:scaling>
          <c:orientation val="minMax"/>
        </c:scaling>
        <c:delete val="1"/>
        <c:axPos val="l"/>
        <c:numFmt formatCode="General" sourceLinked="1"/>
        <c:majorTickMark val="none"/>
        <c:minorTickMark val="none"/>
        <c:tickLblPos val="nextTo"/>
        <c:crossAx val="1349070175"/>
        <c:crosses val="autoZero"/>
        <c:crossBetween val="between"/>
      </c:valAx>
      <c:spPr>
        <a:noFill/>
        <a:ln>
          <a:noFill/>
        </a:ln>
        <a:effectLst/>
      </c:spPr>
    </c:plotArea>
    <c:legend>
      <c:legendPos val="r"/>
      <c:layout>
        <c:manualLayout>
          <c:xMode val="edge"/>
          <c:yMode val="edge"/>
          <c:x val="1.5312341786397137E-2"/>
          <c:y val="0.83972875763413535"/>
          <c:w val="0.96325265736082988"/>
          <c:h val="0.1553767973175213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86823066262673243"/>
          <c:h val="0.94132607686283931"/>
        </c:manualLayout>
      </c:layout>
      <c:barChart>
        <c:barDir val="bar"/>
        <c:grouping val="clustered"/>
        <c:varyColors val="0"/>
        <c:ser>
          <c:idx val="0"/>
          <c:order val="0"/>
          <c:tx>
            <c:strRef>
              <c:f>Sheet1!$B$1</c:f>
              <c:strCache>
                <c:ptCount val="1"/>
                <c:pt idx="0">
                  <c:v>Series 1</c:v>
                </c:pt>
              </c:strCache>
            </c:strRef>
          </c:tx>
          <c:spPr>
            <a:solidFill>
              <a:srgbClr val="3C9F31"/>
            </a:solidFill>
            <a:ln>
              <a:noFill/>
            </a:ln>
            <a:effectLst/>
          </c:spPr>
          <c:invertIfNegative val="0"/>
          <c:dPt>
            <c:idx val="0"/>
            <c:invertIfNegative val="0"/>
            <c:bubble3D val="0"/>
            <c:spPr>
              <a:solidFill>
                <a:srgbClr val="E95000"/>
              </a:solidFill>
              <a:ln>
                <a:noFill/>
              </a:ln>
              <a:effectLst/>
            </c:spPr>
            <c:extLst>
              <c:ext xmlns:c16="http://schemas.microsoft.com/office/drawing/2014/chart" uri="{C3380CC4-5D6E-409C-BE32-E72D297353CC}">
                <c16:uniqueId val="{00000001-3B5D-4510-925C-15F57CA87B65}"/>
              </c:ext>
            </c:extLst>
          </c:dPt>
          <c:dPt>
            <c:idx val="1"/>
            <c:invertIfNegative val="0"/>
            <c:bubble3D val="0"/>
            <c:spPr>
              <a:solidFill>
                <a:srgbClr val="3C9F31"/>
              </a:solidFill>
              <a:ln>
                <a:noFill/>
              </a:ln>
              <a:effectLst/>
            </c:spPr>
            <c:extLst>
              <c:ext xmlns:c16="http://schemas.microsoft.com/office/drawing/2014/chart" uri="{C3380CC4-5D6E-409C-BE32-E72D297353CC}">
                <c16:uniqueId val="{00000003-3B5D-4510-925C-15F57CA87B65}"/>
              </c:ext>
            </c:extLst>
          </c:dPt>
          <c:dPt>
            <c:idx val="2"/>
            <c:invertIfNegative val="0"/>
            <c:bubble3D val="0"/>
            <c:spPr>
              <a:solidFill>
                <a:srgbClr val="3C9F31"/>
              </a:solidFill>
              <a:ln>
                <a:noFill/>
              </a:ln>
              <a:effectLst/>
            </c:spPr>
            <c:extLst>
              <c:ext xmlns:c16="http://schemas.microsoft.com/office/drawing/2014/chart" uri="{C3380CC4-5D6E-409C-BE32-E72D297353CC}">
                <c16:uniqueId val="{00000005-3B5D-4510-925C-15F57CA87B65}"/>
              </c:ext>
            </c:extLst>
          </c:dPt>
          <c:dLbls>
            <c:delete val="1"/>
          </c:dLbls>
          <c:cat>
            <c:strRef>
              <c:f>Sheet1!$A$2:$A$5</c:f>
              <c:strCache>
                <c:ptCount val="4"/>
                <c:pt idx="0">
                  <c:v>Value for Money</c:v>
                </c:pt>
                <c:pt idx="1">
                  <c:v>Affordable Pricing</c:v>
                </c:pt>
                <c:pt idx="2">
                  <c:v>Combo Meal Value</c:v>
                </c:pt>
                <c:pt idx="3">
                  <c:v>Attractive Promotions</c:v>
                </c:pt>
              </c:strCache>
            </c:strRef>
          </c:cat>
          <c:val>
            <c:numRef>
              <c:f>Sheet1!$B$2:$B$5</c:f>
              <c:numCache>
                <c:formatCode>0%</c:formatCode>
                <c:ptCount val="4"/>
                <c:pt idx="0">
                  <c:v>0.78</c:v>
                </c:pt>
                <c:pt idx="1">
                  <c:v>0.81</c:v>
                </c:pt>
                <c:pt idx="2">
                  <c:v>0.84</c:v>
                </c:pt>
                <c:pt idx="3">
                  <c:v>0.86</c:v>
                </c:pt>
              </c:numCache>
            </c:numRef>
          </c:val>
          <c:extLst>
            <c:ext xmlns:c16="http://schemas.microsoft.com/office/drawing/2014/chart" uri="{C3380CC4-5D6E-409C-BE32-E72D297353CC}">
              <c16:uniqueId val="{00000006-3B5D-4510-925C-15F57CA87B65}"/>
            </c:ext>
          </c:extLst>
        </c:ser>
        <c:dLbls>
          <c:dLblPos val="outEnd"/>
          <c:showLegendKey val="0"/>
          <c:showVal val="1"/>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86823066262673243"/>
          <c:h val="0.94132607686283931"/>
        </c:manualLayout>
      </c:layout>
      <c:barChart>
        <c:barDir val="bar"/>
        <c:grouping val="clustered"/>
        <c:varyColors val="0"/>
        <c:ser>
          <c:idx val="0"/>
          <c:order val="0"/>
          <c:tx>
            <c:strRef>
              <c:f>Sheet1!$B$1</c:f>
              <c:strCache>
                <c:ptCount val="1"/>
                <c:pt idx="0">
                  <c:v>Series 1</c:v>
                </c:pt>
              </c:strCache>
            </c:strRef>
          </c:tx>
          <c:spPr>
            <a:solidFill>
              <a:srgbClr val="3C9F31"/>
            </a:solidFill>
            <a:ln>
              <a:noFill/>
            </a:ln>
            <a:effectLst/>
          </c:spPr>
          <c:invertIfNegative val="0"/>
          <c:dPt>
            <c:idx val="0"/>
            <c:invertIfNegative val="0"/>
            <c:bubble3D val="0"/>
            <c:spPr>
              <a:solidFill>
                <a:srgbClr val="E95000"/>
              </a:solidFill>
              <a:ln>
                <a:noFill/>
              </a:ln>
              <a:effectLst/>
            </c:spPr>
            <c:extLst>
              <c:ext xmlns:c16="http://schemas.microsoft.com/office/drawing/2014/chart" uri="{C3380CC4-5D6E-409C-BE32-E72D297353CC}">
                <c16:uniqueId val="{00000001-085E-441A-B5E0-A4D4F50B02B2}"/>
              </c:ext>
            </c:extLst>
          </c:dPt>
          <c:dPt>
            <c:idx val="1"/>
            <c:invertIfNegative val="0"/>
            <c:bubble3D val="0"/>
            <c:spPr>
              <a:solidFill>
                <a:srgbClr val="E95000"/>
              </a:solidFill>
              <a:ln>
                <a:noFill/>
              </a:ln>
              <a:effectLst/>
            </c:spPr>
            <c:extLst>
              <c:ext xmlns:c16="http://schemas.microsoft.com/office/drawing/2014/chart" uri="{C3380CC4-5D6E-409C-BE32-E72D297353CC}">
                <c16:uniqueId val="{00000003-085E-441A-B5E0-A4D4F50B02B2}"/>
              </c:ext>
            </c:extLst>
          </c:dPt>
          <c:dPt>
            <c:idx val="2"/>
            <c:invertIfNegative val="0"/>
            <c:bubble3D val="0"/>
            <c:spPr>
              <a:solidFill>
                <a:srgbClr val="3C9F31"/>
              </a:solidFill>
              <a:ln>
                <a:noFill/>
              </a:ln>
              <a:effectLst/>
            </c:spPr>
            <c:extLst>
              <c:ext xmlns:c16="http://schemas.microsoft.com/office/drawing/2014/chart" uri="{C3380CC4-5D6E-409C-BE32-E72D297353CC}">
                <c16:uniqueId val="{00000005-085E-441A-B5E0-A4D4F50B02B2}"/>
              </c:ext>
            </c:extLst>
          </c:dPt>
          <c:dLbls>
            <c:delete val="1"/>
          </c:dLbls>
          <c:cat>
            <c:strRef>
              <c:f>Sheet1!$A$2:$A$5</c:f>
              <c:strCache>
                <c:ptCount val="4"/>
                <c:pt idx="0">
                  <c:v>Value for Money</c:v>
                </c:pt>
                <c:pt idx="1">
                  <c:v>Affordable Pricing</c:v>
                </c:pt>
                <c:pt idx="2">
                  <c:v>Combo Meal Value</c:v>
                </c:pt>
                <c:pt idx="3">
                  <c:v>Attractive Promotions</c:v>
                </c:pt>
              </c:strCache>
            </c:strRef>
          </c:cat>
          <c:val>
            <c:numRef>
              <c:f>Sheet1!$B$2:$B$5</c:f>
              <c:numCache>
                <c:formatCode>0%</c:formatCode>
                <c:ptCount val="4"/>
                <c:pt idx="0">
                  <c:v>0.76</c:v>
                </c:pt>
                <c:pt idx="1">
                  <c:v>0.79</c:v>
                </c:pt>
                <c:pt idx="2">
                  <c:v>0.8</c:v>
                </c:pt>
                <c:pt idx="3">
                  <c:v>0.81</c:v>
                </c:pt>
              </c:numCache>
            </c:numRef>
          </c:val>
          <c:extLst>
            <c:ext xmlns:c16="http://schemas.microsoft.com/office/drawing/2014/chart" uri="{C3380CC4-5D6E-409C-BE32-E72D297353CC}">
              <c16:uniqueId val="{00000006-085E-441A-B5E0-A4D4F50B02B2}"/>
            </c:ext>
          </c:extLst>
        </c:ser>
        <c:dLbls>
          <c:dLblPos val="outEnd"/>
          <c:showLegendKey val="0"/>
          <c:showVal val="1"/>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ax val="0.9"/>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048369731026556E-2"/>
          <c:y val="2.9336828093501986E-2"/>
          <c:w val="0.86823066262673243"/>
          <c:h val="0.94132607686283931"/>
        </c:manualLayout>
      </c:layout>
      <c:barChart>
        <c:barDir val="bar"/>
        <c:grouping val="clustered"/>
        <c:varyColors val="0"/>
        <c:ser>
          <c:idx val="0"/>
          <c:order val="0"/>
          <c:tx>
            <c:strRef>
              <c:f>Sheet1!$B$1</c:f>
              <c:strCache>
                <c:ptCount val="1"/>
                <c:pt idx="0">
                  <c:v>Series 1</c:v>
                </c:pt>
              </c:strCache>
            </c:strRef>
          </c:tx>
          <c:spPr>
            <a:solidFill>
              <a:srgbClr val="3C9F31"/>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A26D-4A5D-B06B-74C8A497EFE9}"/>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A26D-4A5D-B06B-74C8A497EFE9}"/>
              </c:ext>
            </c:extLst>
          </c:dPt>
          <c:dPt>
            <c:idx val="2"/>
            <c:invertIfNegative val="0"/>
            <c:bubble3D val="0"/>
            <c:spPr>
              <a:solidFill>
                <a:srgbClr val="E95000"/>
              </a:solidFill>
              <a:ln>
                <a:noFill/>
              </a:ln>
              <a:effectLst/>
            </c:spPr>
            <c:extLst>
              <c:ext xmlns:c16="http://schemas.microsoft.com/office/drawing/2014/chart" uri="{C3380CC4-5D6E-409C-BE32-E72D297353CC}">
                <c16:uniqueId val="{00000005-A26D-4A5D-B06B-74C8A497EFE9}"/>
              </c:ext>
            </c:extLst>
          </c:dPt>
          <c:dPt>
            <c:idx val="3"/>
            <c:invertIfNegative val="0"/>
            <c:bubble3D val="0"/>
            <c:spPr>
              <a:solidFill>
                <a:srgbClr val="E95000"/>
              </a:solidFill>
              <a:ln>
                <a:noFill/>
              </a:ln>
              <a:effectLst/>
            </c:spPr>
            <c:extLst>
              <c:ext xmlns:c16="http://schemas.microsoft.com/office/drawing/2014/chart" uri="{C3380CC4-5D6E-409C-BE32-E72D297353CC}">
                <c16:uniqueId val="{00000006-01B2-4601-9A92-6C1A0101F0E2}"/>
              </c:ext>
            </c:extLst>
          </c:dPt>
          <c:dLbls>
            <c:delete val="1"/>
          </c:dLbls>
          <c:cat>
            <c:strRef>
              <c:f>Sheet1!$A$2:$A$5</c:f>
              <c:strCache>
                <c:ptCount val="4"/>
                <c:pt idx="0">
                  <c:v>Value for Money</c:v>
                </c:pt>
                <c:pt idx="1">
                  <c:v>Affordable Pricing</c:v>
                </c:pt>
                <c:pt idx="2">
                  <c:v>Combo Meal Value</c:v>
                </c:pt>
                <c:pt idx="3">
                  <c:v>Attractive Promotions</c:v>
                </c:pt>
              </c:strCache>
            </c:strRef>
          </c:cat>
          <c:val>
            <c:numRef>
              <c:f>Sheet1!$B$2:$B$5</c:f>
              <c:numCache>
                <c:formatCode>0%</c:formatCode>
                <c:ptCount val="4"/>
                <c:pt idx="0">
                  <c:v>0.69</c:v>
                </c:pt>
                <c:pt idx="1">
                  <c:v>0.61</c:v>
                </c:pt>
                <c:pt idx="2">
                  <c:v>0.76</c:v>
                </c:pt>
                <c:pt idx="3">
                  <c:v>0.74</c:v>
                </c:pt>
              </c:numCache>
            </c:numRef>
          </c:val>
          <c:extLst>
            <c:ext xmlns:c16="http://schemas.microsoft.com/office/drawing/2014/chart" uri="{C3380CC4-5D6E-409C-BE32-E72D297353CC}">
              <c16:uniqueId val="{00000006-A26D-4A5D-B06B-74C8A497EFE9}"/>
            </c:ext>
          </c:extLst>
        </c:ser>
        <c:dLbls>
          <c:dLblPos val="outEnd"/>
          <c:showLegendKey val="0"/>
          <c:showVal val="1"/>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ax val="0.9"/>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86823066262673243"/>
          <c:h val="0.94132607686283931"/>
        </c:manualLayout>
      </c:layout>
      <c:barChart>
        <c:barDir val="bar"/>
        <c:grouping val="clustered"/>
        <c:varyColors val="0"/>
        <c:ser>
          <c:idx val="0"/>
          <c:order val="0"/>
          <c:tx>
            <c:strRef>
              <c:f>Sheet1!$B$1</c:f>
              <c:strCache>
                <c:ptCount val="1"/>
                <c:pt idx="0">
                  <c:v>Series 1</c:v>
                </c:pt>
              </c:strCache>
            </c:strRef>
          </c:tx>
          <c:spPr>
            <a:solidFill>
              <a:srgbClr val="3C9F31"/>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A087-4857-B72E-B43055A9DBFC}"/>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A087-4857-B72E-B43055A9DBFC}"/>
              </c:ext>
            </c:extLst>
          </c:dPt>
          <c:dPt>
            <c:idx val="2"/>
            <c:invertIfNegative val="0"/>
            <c:bubble3D val="0"/>
            <c:spPr>
              <a:solidFill>
                <a:srgbClr val="E95000"/>
              </a:solidFill>
              <a:ln>
                <a:noFill/>
              </a:ln>
              <a:effectLst/>
            </c:spPr>
            <c:extLst>
              <c:ext xmlns:c16="http://schemas.microsoft.com/office/drawing/2014/chart" uri="{C3380CC4-5D6E-409C-BE32-E72D297353CC}">
                <c16:uniqueId val="{00000005-A087-4857-B72E-B43055A9DBFC}"/>
              </c:ext>
            </c:extLst>
          </c:dPt>
          <c:dPt>
            <c:idx val="3"/>
            <c:invertIfNegative val="0"/>
            <c:bubble3D val="0"/>
            <c:spPr>
              <a:solidFill>
                <a:srgbClr val="E95000"/>
              </a:solidFill>
              <a:ln>
                <a:noFill/>
              </a:ln>
              <a:effectLst/>
            </c:spPr>
            <c:extLst>
              <c:ext xmlns:c16="http://schemas.microsoft.com/office/drawing/2014/chart" uri="{C3380CC4-5D6E-409C-BE32-E72D297353CC}">
                <c16:uniqueId val="{00000006-35FB-4360-8A9A-7DA6594A9D45}"/>
              </c:ext>
            </c:extLst>
          </c:dPt>
          <c:dLbls>
            <c:delete val="1"/>
          </c:dLbls>
          <c:cat>
            <c:strRef>
              <c:f>Sheet1!$A$2:$A$5</c:f>
              <c:strCache>
                <c:ptCount val="4"/>
                <c:pt idx="0">
                  <c:v>Value for Money</c:v>
                </c:pt>
                <c:pt idx="1">
                  <c:v>Affordable Pricing</c:v>
                </c:pt>
                <c:pt idx="2">
                  <c:v>Combo Meal Value</c:v>
                </c:pt>
                <c:pt idx="3">
                  <c:v>Attractive Promotions</c:v>
                </c:pt>
              </c:strCache>
            </c:strRef>
          </c:cat>
          <c:val>
            <c:numRef>
              <c:f>Sheet1!$B$2:$B$5</c:f>
              <c:numCache>
                <c:formatCode>0%</c:formatCode>
                <c:ptCount val="4"/>
                <c:pt idx="0">
                  <c:v>0.67</c:v>
                </c:pt>
                <c:pt idx="1">
                  <c:v>0.57999999999999996</c:v>
                </c:pt>
                <c:pt idx="2">
                  <c:v>0.72</c:v>
                </c:pt>
                <c:pt idx="3">
                  <c:v>0.79</c:v>
                </c:pt>
              </c:numCache>
            </c:numRef>
          </c:val>
          <c:extLst>
            <c:ext xmlns:c16="http://schemas.microsoft.com/office/drawing/2014/chart" uri="{C3380CC4-5D6E-409C-BE32-E72D297353CC}">
              <c16:uniqueId val="{00000006-A087-4857-B72E-B43055A9DBFC}"/>
            </c:ext>
          </c:extLst>
        </c:ser>
        <c:dLbls>
          <c:dLblPos val="outEnd"/>
          <c:showLegendKey val="0"/>
          <c:showVal val="1"/>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ax val="0.9"/>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86823066262673243"/>
          <c:h val="0.94132607686283931"/>
        </c:manualLayout>
      </c:layout>
      <c:barChart>
        <c:barDir val="bar"/>
        <c:grouping val="clustered"/>
        <c:varyColors val="0"/>
        <c:ser>
          <c:idx val="0"/>
          <c:order val="0"/>
          <c:tx>
            <c:strRef>
              <c:f>Sheet1!$B$1</c:f>
              <c:strCache>
                <c:ptCount val="1"/>
                <c:pt idx="0">
                  <c:v>Series 1</c:v>
                </c:pt>
              </c:strCache>
            </c:strRef>
          </c:tx>
          <c:spPr>
            <a:solidFill>
              <a:srgbClr val="3C9F31"/>
            </a:solidFill>
            <a:ln>
              <a:noFill/>
            </a:ln>
            <a:effectLst/>
          </c:spPr>
          <c:invertIfNegative val="0"/>
          <c:dPt>
            <c:idx val="0"/>
            <c:invertIfNegative val="0"/>
            <c:bubble3D val="0"/>
            <c:spPr>
              <a:solidFill>
                <a:srgbClr val="E95000"/>
              </a:solidFill>
              <a:ln>
                <a:noFill/>
              </a:ln>
              <a:effectLst/>
            </c:spPr>
            <c:extLst>
              <c:ext xmlns:c16="http://schemas.microsoft.com/office/drawing/2014/chart" uri="{C3380CC4-5D6E-409C-BE32-E72D297353CC}">
                <c16:uniqueId val="{00000001-36E2-4EE2-AAAA-4F70E9B57F5A}"/>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36E2-4EE2-AAAA-4F70E9B57F5A}"/>
              </c:ext>
            </c:extLst>
          </c:dPt>
          <c:dPt>
            <c:idx val="2"/>
            <c:invertIfNegative val="0"/>
            <c:bubble3D val="0"/>
            <c:spPr>
              <a:solidFill>
                <a:srgbClr val="E95000"/>
              </a:solidFill>
              <a:ln>
                <a:noFill/>
              </a:ln>
              <a:effectLst/>
            </c:spPr>
            <c:extLst>
              <c:ext xmlns:c16="http://schemas.microsoft.com/office/drawing/2014/chart" uri="{C3380CC4-5D6E-409C-BE32-E72D297353CC}">
                <c16:uniqueId val="{00000005-36E2-4EE2-AAAA-4F70E9B57F5A}"/>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6-6651-40C8-98FC-F1446ACE64F4}"/>
              </c:ext>
            </c:extLst>
          </c:dPt>
          <c:dLbls>
            <c:delete val="1"/>
          </c:dLbls>
          <c:cat>
            <c:strRef>
              <c:f>Sheet1!$A$2:$A$5</c:f>
              <c:strCache>
                <c:ptCount val="4"/>
                <c:pt idx="0">
                  <c:v>Value for Money</c:v>
                </c:pt>
                <c:pt idx="1">
                  <c:v>Affordable Pricing</c:v>
                </c:pt>
                <c:pt idx="2">
                  <c:v>Combo Meal Value</c:v>
                </c:pt>
                <c:pt idx="3">
                  <c:v>Attractive Promotions</c:v>
                </c:pt>
              </c:strCache>
            </c:strRef>
          </c:cat>
          <c:val>
            <c:numRef>
              <c:f>Sheet1!$B$2:$B$5</c:f>
              <c:numCache>
                <c:formatCode>0%</c:formatCode>
                <c:ptCount val="4"/>
                <c:pt idx="0">
                  <c:v>0.71</c:v>
                </c:pt>
                <c:pt idx="1">
                  <c:v>0.64</c:v>
                </c:pt>
                <c:pt idx="2">
                  <c:v>0.73</c:v>
                </c:pt>
                <c:pt idx="3">
                  <c:v>0.68</c:v>
                </c:pt>
              </c:numCache>
            </c:numRef>
          </c:val>
          <c:extLst>
            <c:ext xmlns:c16="http://schemas.microsoft.com/office/drawing/2014/chart" uri="{C3380CC4-5D6E-409C-BE32-E72D297353CC}">
              <c16:uniqueId val="{00000006-36E2-4EE2-AAAA-4F70E9B57F5A}"/>
            </c:ext>
          </c:extLst>
        </c:ser>
        <c:dLbls>
          <c:dLblPos val="outEnd"/>
          <c:showLegendKey val="0"/>
          <c:showVal val="1"/>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ax val="0.9"/>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86823066262673243"/>
          <c:h val="0.94132607686283931"/>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E2A0-4238-A1F5-555FE6CFAE45}"/>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E2A0-4238-A1F5-555FE6CFAE45}"/>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5-E2A0-4238-A1F5-555FE6CFAE45}"/>
              </c:ext>
            </c:extLst>
          </c:dPt>
          <c:dLbls>
            <c:delete val="1"/>
          </c:dLbls>
          <c:cat>
            <c:strRef>
              <c:f>Sheet1!$A$2:$A$5</c:f>
              <c:strCache>
                <c:ptCount val="4"/>
                <c:pt idx="0">
                  <c:v>Value for Money</c:v>
                </c:pt>
                <c:pt idx="1">
                  <c:v>Affordable Pricing</c:v>
                </c:pt>
                <c:pt idx="2">
                  <c:v>Combo Meal Value</c:v>
                </c:pt>
                <c:pt idx="3">
                  <c:v>Attractive Promotions</c:v>
                </c:pt>
              </c:strCache>
            </c:strRef>
          </c:cat>
          <c:val>
            <c:numRef>
              <c:f>Sheet1!$B$2:$B$5</c:f>
              <c:numCache>
                <c:formatCode>0%</c:formatCode>
                <c:ptCount val="4"/>
                <c:pt idx="0">
                  <c:v>0.57999999999999996</c:v>
                </c:pt>
                <c:pt idx="1">
                  <c:v>0.42</c:v>
                </c:pt>
                <c:pt idx="2">
                  <c:v>0.64</c:v>
                </c:pt>
                <c:pt idx="3">
                  <c:v>0.61</c:v>
                </c:pt>
              </c:numCache>
            </c:numRef>
          </c:val>
          <c:extLst>
            <c:ext xmlns:c16="http://schemas.microsoft.com/office/drawing/2014/chart" uri="{C3380CC4-5D6E-409C-BE32-E72D297353CC}">
              <c16:uniqueId val="{00000006-E2A0-4238-A1F5-555FE6CFAE45}"/>
            </c:ext>
          </c:extLst>
        </c:ser>
        <c:dLbls>
          <c:dLblPos val="outEnd"/>
          <c:showLegendKey val="0"/>
          <c:showVal val="1"/>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ax val="0.9"/>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899286161894119"/>
          <c:h val="0.94132607686283931"/>
        </c:manualLayout>
      </c:layout>
      <c:barChart>
        <c:barDir val="col"/>
        <c:grouping val="clustered"/>
        <c:varyColors val="0"/>
        <c:ser>
          <c:idx val="0"/>
          <c:order val="0"/>
          <c:tx>
            <c:strRef>
              <c:f>Sheet1!$B$1</c:f>
              <c:strCache>
                <c:ptCount val="1"/>
                <c:pt idx="0">
                  <c:v>Series 1</c:v>
                </c:pt>
              </c:strCache>
            </c:strRef>
          </c:tx>
          <c:spPr>
            <a:solidFill>
              <a:srgbClr val="3F9C31"/>
            </a:solidFill>
            <a:ln>
              <a:noFill/>
            </a:ln>
            <a:effectLst/>
          </c:spPr>
          <c:invertIfNegative val="0"/>
          <c:dPt>
            <c:idx val="0"/>
            <c:invertIfNegative val="0"/>
            <c:bubble3D val="0"/>
            <c:spPr>
              <a:solidFill>
                <a:srgbClr val="3F9C31"/>
              </a:solidFill>
              <a:ln>
                <a:noFill/>
              </a:ln>
              <a:effectLst/>
            </c:spPr>
            <c:extLst>
              <c:ext xmlns:c16="http://schemas.microsoft.com/office/drawing/2014/chart" uri="{C3380CC4-5D6E-409C-BE32-E72D297353CC}">
                <c16:uniqueId val="{00000001-DCD3-4AB0-8F6B-2051CACB5E58}"/>
              </c:ext>
            </c:extLst>
          </c:dPt>
          <c:dPt>
            <c:idx val="2"/>
            <c:invertIfNegative val="0"/>
            <c:bubble3D val="0"/>
            <c:spPr>
              <a:solidFill>
                <a:srgbClr val="3F9C31"/>
              </a:solidFill>
              <a:ln>
                <a:noFill/>
              </a:ln>
              <a:effectLst/>
            </c:spPr>
            <c:extLst>
              <c:ext xmlns:c16="http://schemas.microsoft.com/office/drawing/2014/chart" uri="{C3380CC4-5D6E-409C-BE32-E72D297353CC}">
                <c16:uniqueId val="{00000003-DCD3-4AB0-8F6B-2051CACB5E58}"/>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Sai gon</c:v>
                </c:pt>
                <c:pt idx="1">
                  <c:v>Tiger</c:v>
                </c:pt>
                <c:pt idx="2">
                  <c:v>Heineken</c:v>
                </c:pt>
                <c:pt idx="3">
                  <c:v>333</c:v>
                </c:pt>
                <c:pt idx="4">
                  <c:v>Hanoi</c:v>
                </c:pt>
              </c:strCache>
            </c:strRef>
          </c:cat>
          <c:val>
            <c:numRef>
              <c:f>Sheet1!$B$2:$B$6</c:f>
              <c:numCache>
                <c:formatCode>0%</c:formatCode>
                <c:ptCount val="5"/>
                <c:pt idx="0">
                  <c:v>-0.81</c:v>
                </c:pt>
                <c:pt idx="1">
                  <c:v>-0.79</c:v>
                </c:pt>
                <c:pt idx="2">
                  <c:v>-0.64</c:v>
                </c:pt>
                <c:pt idx="3">
                  <c:v>-0.61</c:v>
                </c:pt>
                <c:pt idx="4">
                  <c:v>-0.42</c:v>
                </c:pt>
              </c:numCache>
            </c:numRef>
          </c:val>
          <c:extLst>
            <c:ext xmlns:c16="http://schemas.microsoft.com/office/drawing/2014/chart" uri="{C3380CC4-5D6E-409C-BE32-E72D297353CC}">
              <c16:uniqueId val="{00000008-DCD3-4AB0-8F6B-2051CACB5E58}"/>
            </c:ext>
          </c:extLst>
        </c:ser>
        <c:dLbls>
          <c:showLegendKey val="0"/>
          <c:showVal val="0"/>
          <c:showCatName val="0"/>
          <c:showSerName val="0"/>
          <c:showPercent val="0"/>
          <c:showBubbleSize val="0"/>
        </c:dLbls>
        <c:gapWidth val="445"/>
        <c:overlap val="4"/>
        <c:axId val="103446751"/>
        <c:axId val="1606108224"/>
      </c:barChart>
      <c:catAx>
        <c:axId val="103446751"/>
        <c:scaling>
          <c:orientation val="minMax"/>
        </c:scaling>
        <c:delete val="1"/>
        <c:axPos val="b"/>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l"/>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91830261250350154"/>
          <c:h val="0.94132607686283931"/>
        </c:manualLayout>
      </c:layout>
      <c:barChart>
        <c:barDir val="bar"/>
        <c:grouping val="clustered"/>
        <c:varyColors val="0"/>
        <c:ser>
          <c:idx val="0"/>
          <c:order val="0"/>
          <c:tx>
            <c:strRef>
              <c:f>Sheet1!$B$1</c:f>
              <c:strCache>
                <c:ptCount val="1"/>
                <c:pt idx="0">
                  <c:v>Series 1</c:v>
                </c:pt>
              </c:strCache>
            </c:strRef>
          </c:tx>
          <c:spPr>
            <a:solidFill>
              <a:srgbClr val="FDCC06"/>
            </a:solidFill>
            <a:ln>
              <a:noFill/>
            </a:ln>
            <a:effectLst/>
          </c:spPr>
          <c:invertIfNegative val="0"/>
          <c:dPt>
            <c:idx val="0"/>
            <c:invertIfNegative val="0"/>
            <c:bubble3D val="0"/>
            <c:spPr>
              <a:solidFill>
                <a:srgbClr val="FDCC06"/>
              </a:solidFill>
              <a:ln>
                <a:noFill/>
              </a:ln>
              <a:effectLst/>
            </c:spPr>
            <c:extLst>
              <c:ext xmlns:c16="http://schemas.microsoft.com/office/drawing/2014/chart" uri="{C3380CC4-5D6E-409C-BE32-E72D297353CC}">
                <c16:uniqueId val="{00000001-9249-42C4-860A-87EFD2F1EB61}"/>
              </c:ext>
            </c:extLst>
          </c:dPt>
          <c:dPt>
            <c:idx val="1"/>
            <c:invertIfNegative val="0"/>
            <c:bubble3D val="0"/>
            <c:spPr>
              <a:solidFill>
                <a:srgbClr val="FDCC06"/>
              </a:solidFill>
              <a:ln>
                <a:noFill/>
              </a:ln>
              <a:effectLst/>
            </c:spPr>
            <c:extLst>
              <c:ext xmlns:c16="http://schemas.microsoft.com/office/drawing/2014/chart" uri="{C3380CC4-5D6E-409C-BE32-E72D297353CC}">
                <c16:uniqueId val="{00000003-9249-42C4-860A-87EFD2F1EB61}"/>
              </c:ext>
            </c:extLst>
          </c:dPt>
          <c:dPt>
            <c:idx val="2"/>
            <c:invertIfNegative val="0"/>
            <c:bubble3D val="0"/>
            <c:spPr>
              <a:solidFill>
                <a:srgbClr val="FDCC06"/>
              </a:solidFill>
              <a:ln>
                <a:noFill/>
              </a:ln>
              <a:effectLst/>
            </c:spPr>
            <c:extLst>
              <c:ext xmlns:c16="http://schemas.microsoft.com/office/drawing/2014/chart" uri="{C3380CC4-5D6E-409C-BE32-E72D297353CC}">
                <c16:uniqueId val="{00000005-9249-42C4-860A-87EFD2F1EB61}"/>
              </c:ext>
            </c:extLst>
          </c:dPt>
          <c:cat>
            <c:strRef>
              <c:f>Sheet1!$A$2:$A$7</c:f>
              <c:strCache>
                <c:ptCount val="4"/>
                <c:pt idx="0">
                  <c:v>👨‍👩‍👧 Family with kids</c:v>
                </c:pt>
                <c:pt idx="1">
                  <c:v>💑 Couple (no kids)</c:v>
                </c:pt>
                <c:pt idx="2">
                  <c:v>👤 Solo</c:v>
                </c:pt>
                <c:pt idx="3">
                  <c:v>👥 Friends/Colleagues</c:v>
                </c:pt>
              </c:strCache>
            </c:strRef>
          </c:cat>
          <c:val>
            <c:numRef>
              <c:f>Sheet1!$B$2:$B$7</c:f>
              <c:numCache>
                <c:formatCode>0.00%</c:formatCode>
                <c:ptCount val="6"/>
                <c:pt idx="0">
                  <c:v>0.182</c:v>
                </c:pt>
                <c:pt idx="1">
                  <c:v>0.19800000000000001</c:v>
                </c:pt>
                <c:pt idx="2">
                  <c:v>0.26300000000000001</c:v>
                </c:pt>
                <c:pt idx="3">
                  <c:v>0.35699999999999998</c:v>
                </c:pt>
              </c:numCache>
            </c:numRef>
          </c:val>
          <c:extLst>
            <c:ext xmlns:c16="http://schemas.microsoft.com/office/drawing/2014/chart" uri="{C3380CC4-5D6E-409C-BE32-E72D297353CC}">
              <c16:uniqueId val="{00000006-9249-42C4-860A-87EFD2F1EB61}"/>
            </c:ext>
          </c:extLst>
        </c:ser>
        <c:dLbls>
          <c:showLegendKey val="0"/>
          <c:showVal val="0"/>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0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c:spPr>
          <c:dPt>
            <c:idx val="0"/>
            <c:bubble3D val="0"/>
            <c:spPr>
              <a:solidFill>
                <a:schemeClr val="bg1"/>
              </a:solidFill>
              <a:ln w="19050">
                <a:noFill/>
              </a:ln>
              <a:effectLst/>
            </c:spPr>
            <c:extLst>
              <c:ext xmlns:c16="http://schemas.microsoft.com/office/drawing/2014/chart" uri="{C3380CC4-5D6E-409C-BE32-E72D297353CC}">
                <c16:uniqueId val="{00000001-1E0D-4AAF-9568-47090D472169}"/>
              </c:ext>
            </c:extLst>
          </c:dPt>
          <c:dPt>
            <c:idx val="1"/>
            <c:bubble3D val="0"/>
            <c:spPr>
              <a:solidFill>
                <a:schemeClr val="bg1">
                  <a:alpha val="65000"/>
                </a:schemeClr>
              </a:solidFill>
              <a:ln w="19050">
                <a:noFill/>
              </a:ln>
              <a:effectLst/>
            </c:spPr>
            <c:extLst>
              <c:ext xmlns:c16="http://schemas.microsoft.com/office/drawing/2014/chart" uri="{C3380CC4-5D6E-409C-BE32-E72D297353CC}">
                <c16:uniqueId val="{00000003-1E0D-4AAF-9568-47090D472169}"/>
              </c:ext>
            </c:extLst>
          </c:dPt>
          <c:dPt>
            <c:idx val="2"/>
            <c:bubble3D val="0"/>
            <c:spPr>
              <a:solidFill>
                <a:schemeClr val="bg1">
                  <a:alpha val="42000"/>
                </a:schemeClr>
              </a:solidFill>
              <a:ln w="19050">
                <a:noFill/>
              </a:ln>
              <a:effectLst/>
            </c:spPr>
            <c:extLst>
              <c:ext xmlns:c16="http://schemas.microsoft.com/office/drawing/2014/chart" uri="{C3380CC4-5D6E-409C-BE32-E72D297353CC}">
                <c16:uniqueId val="{00000005-1E0D-4AAF-9568-47090D472169}"/>
              </c:ext>
            </c:extLst>
          </c:dPt>
          <c:dPt>
            <c:idx val="3"/>
            <c:bubble3D val="0"/>
            <c:spPr>
              <a:solidFill>
                <a:schemeClr val="bg1">
                  <a:alpha val="21000"/>
                </a:schemeClr>
              </a:solidFill>
              <a:ln w="19050">
                <a:noFill/>
              </a:ln>
              <a:effectLst/>
            </c:spPr>
            <c:extLst>
              <c:ext xmlns:c16="http://schemas.microsoft.com/office/drawing/2014/chart" uri="{C3380CC4-5D6E-409C-BE32-E72D297353CC}">
                <c16:uniqueId val="{00000007-1E0D-4AAF-9568-47090D472169}"/>
              </c:ext>
            </c:extLst>
          </c:dPt>
          <c:cat>
            <c:strRef>
              <c:f>Sheet1!$A$2:$A$5</c:f>
              <c:strCache>
                <c:ptCount val="4"/>
                <c:pt idx="0">
                  <c:v>Always/Almost always</c:v>
                </c:pt>
                <c:pt idx="1">
                  <c:v>Often</c:v>
                </c:pt>
                <c:pt idx="2">
                  <c:v>Sometimes</c:v>
                </c:pt>
                <c:pt idx="3">
                  <c:v>Rarely/Never</c:v>
                </c:pt>
              </c:strCache>
            </c:strRef>
          </c:cat>
          <c:val>
            <c:numRef>
              <c:f>Sheet1!$B$2:$B$5</c:f>
              <c:numCache>
                <c:formatCode>0.00%</c:formatCode>
                <c:ptCount val="4"/>
                <c:pt idx="0">
                  <c:v>0.34699999999999998</c:v>
                </c:pt>
                <c:pt idx="1">
                  <c:v>0.28899999999999998</c:v>
                </c:pt>
                <c:pt idx="2">
                  <c:v>0.24199999999999999</c:v>
                </c:pt>
                <c:pt idx="3">
                  <c:v>0.122</c:v>
                </c:pt>
              </c:numCache>
            </c:numRef>
          </c:val>
          <c:extLst>
            <c:ext xmlns:c16="http://schemas.microsoft.com/office/drawing/2014/chart" uri="{C3380CC4-5D6E-409C-BE32-E72D297353CC}">
              <c16:uniqueId val="{0000000C-1E0D-4AAF-9568-47090D472169}"/>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86823066262673243"/>
          <c:h val="0.94132607686283931"/>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5372-48A9-BB8C-231C78604806}"/>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5372-48A9-BB8C-231C78604806}"/>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5-5372-48A9-BB8C-231C78604806}"/>
              </c:ext>
            </c:extLst>
          </c:dPt>
          <c:dPt>
            <c:idx val="6"/>
            <c:invertIfNegative val="0"/>
            <c:bubble3D val="0"/>
            <c:spPr>
              <a:solidFill>
                <a:srgbClr val="3F9C31"/>
              </a:solidFill>
              <a:ln>
                <a:noFill/>
              </a:ln>
              <a:effectLst/>
            </c:spPr>
            <c:extLst>
              <c:ext xmlns:c16="http://schemas.microsoft.com/office/drawing/2014/chart" uri="{C3380CC4-5D6E-409C-BE32-E72D297353CC}">
                <c16:uniqueId val="{0000000B-5372-48A9-BB8C-231C78604806}"/>
              </c:ext>
            </c:extLst>
          </c:dPt>
          <c:dPt>
            <c:idx val="9"/>
            <c:invertIfNegative val="0"/>
            <c:bubble3D val="0"/>
            <c:spPr>
              <a:solidFill>
                <a:srgbClr val="3F9C31"/>
              </a:solidFill>
              <a:ln>
                <a:noFill/>
              </a:ln>
              <a:effectLst/>
            </c:spPr>
            <c:extLst>
              <c:ext xmlns:c16="http://schemas.microsoft.com/office/drawing/2014/chart" uri="{C3380CC4-5D6E-409C-BE32-E72D297353CC}">
                <c16:uniqueId val="{0000000A-5372-48A9-BB8C-231C78604806}"/>
              </c:ext>
            </c:extLst>
          </c:dPt>
          <c:dPt>
            <c:idx val="10"/>
            <c:invertIfNegative val="0"/>
            <c:bubble3D val="0"/>
            <c:spPr>
              <a:solidFill>
                <a:srgbClr val="3F9C31"/>
              </a:solidFill>
              <a:ln>
                <a:noFill/>
              </a:ln>
              <a:effectLst/>
            </c:spPr>
            <c:extLst>
              <c:ext xmlns:c16="http://schemas.microsoft.com/office/drawing/2014/chart" uri="{C3380CC4-5D6E-409C-BE32-E72D297353CC}">
                <c16:uniqueId val="{00000009-5372-48A9-BB8C-231C78604806}"/>
              </c:ext>
            </c:extLst>
          </c:dPt>
          <c:dLbls>
            <c:delete val="1"/>
          </c:dLbls>
          <c:cat>
            <c:strRef>
              <c:f>Sheet1!$A$2:$A$12</c:f>
              <c:strCache>
                <c:ptCount val="11"/>
                <c:pt idx="0">
                  <c:v>Pizza 4P's</c:v>
                </c:pt>
                <c:pt idx="1">
                  <c:v>Domino's</c:v>
                </c:pt>
                <c:pt idx="2">
                  <c:v>Pizza Hut</c:v>
                </c:pt>
                <c:pt idx="3">
                  <c:v>Burger King</c:v>
                </c:pt>
                <c:pt idx="4">
                  <c:v>McDonald's</c:v>
                </c:pt>
                <c:pt idx="5">
                  <c:v>Burger &amp; pizza chains</c:v>
                </c:pt>
                <c:pt idx="6">
                  <c:v>Texas chicken</c:v>
                </c:pt>
                <c:pt idx="7">
                  <c:v>Popeyes</c:v>
                </c:pt>
                <c:pt idx="8">
                  <c:v>Kfc</c:v>
                </c:pt>
                <c:pt idx="9">
                  <c:v>Lotteria</c:v>
                </c:pt>
                <c:pt idx="10">
                  <c:v>Jollibee</c:v>
                </c:pt>
              </c:strCache>
            </c:strRef>
          </c:cat>
          <c:val>
            <c:numRef>
              <c:f>Sheet1!$B$2:$B$12</c:f>
              <c:numCache>
                <c:formatCode>0%</c:formatCode>
                <c:ptCount val="11"/>
                <c:pt idx="0">
                  <c:v>0.64</c:v>
                </c:pt>
                <c:pt idx="1">
                  <c:v>0.69</c:v>
                </c:pt>
                <c:pt idx="2">
                  <c:v>0.67</c:v>
                </c:pt>
                <c:pt idx="3">
                  <c:v>0.66</c:v>
                </c:pt>
                <c:pt idx="4">
                  <c:v>0.57999999999999996</c:v>
                </c:pt>
                <c:pt idx="6">
                  <c:v>0.77</c:v>
                </c:pt>
                <c:pt idx="7">
                  <c:v>0.71</c:v>
                </c:pt>
                <c:pt idx="8">
                  <c:v>0.69</c:v>
                </c:pt>
                <c:pt idx="9">
                  <c:v>0.76</c:v>
                </c:pt>
                <c:pt idx="10">
                  <c:v>0.78</c:v>
                </c:pt>
              </c:numCache>
            </c:numRef>
          </c:val>
          <c:extLst>
            <c:ext xmlns:c16="http://schemas.microsoft.com/office/drawing/2014/chart" uri="{C3380CC4-5D6E-409C-BE32-E72D297353CC}">
              <c16:uniqueId val="{00000006-5372-48A9-BB8C-231C78604806}"/>
            </c:ext>
          </c:extLst>
        </c:ser>
        <c:dLbls>
          <c:dLblPos val="outEnd"/>
          <c:showLegendKey val="0"/>
          <c:showVal val="1"/>
          <c:showCatName val="0"/>
          <c:showSerName val="0"/>
          <c:showPercent val="0"/>
          <c:showBubbleSize val="0"/>
        </c:dLbls>
        <c:gapWidth val="356"/>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86823066262673243"/>
          <c:h val="0.94132607686283931"/>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1736-4D17-9A04-A3F135E749EE}"/>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1736-4D17-9A04-A3F135E749EE}"/>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5-1736-4D17-9A04-A3F135E749EE}"/>
              </c:ext>
            </c:extLst>
          </c:dPt>
          <c:dPt>
            <c:idx val="6"/>
            <c:invertIfNegative val="0"/>
            <c:bubble3D val="0"/>
            <c:spPr>
              <a:solidFill>
                <a:srgbClr val="3F9C31"/>
              </a:solidFill>
              <a:ln>
                <a:noFill/>
              </a:ln>
              <a:effectLst/>
            </c:spPr>
            <c:extLst>
              <c:ext xmlns:c16="http://schemas.microsoft.com/office/drawing/2014/chart" uri="{C3380CC4-5D6E-409C-BE32-E72D297353CC}">
                <c16:uniqueId val="{00000009-1736-4D17-9A04-A3F135E749EE}"/>
              </c:ext>
            </c:extLst>
          </c:dPt>
          <c:dPt>
            <c:idx val="9"/>
            <c:invertIfNegative val="0"/>
            <c:bubble3D val="0"/>
            <c:spPr>
              <a:solidFill>
                <a:srgbClr val="3F9C31"/>
              </a:solidFill>
              <a:ln>
                <a:noFill/>
              </a:ln>
              <a:effectLst/>
            </c:spPr>
            <c:extLst>
              <c:ext xmlns:c16="http://schemas.microsoft.com/office/drawing/2014/chart" uri="{C3380CC4-5D6E-409C-BE32-E72D297353CC}">
                <c16:uniqueId val="{00000008-1736-4D17-9A04-A3F135E749EE}"/>
              </c:ext>
            </c:extLst>
          </c:dPt>
          <c:dPt>
            <c:idx val="10"/>
            <c:invertIfNegative val="0"/>
            <c:bubble3D val="0"/>
            <c:spPr>
              <a:solidFill>
                <a:srgbClr val="3F9C31"/>
              </a:solidFill>
              <a:ln>
                <a:noFill/>
              </a:ln>
              <a:effectLst/>
            </c:spPr>
            <c:extLst>
              <c:ext xmlns:c16="http://schemas.microsoft.com/office/drawing/2014/chart" uri="{C3380CC4-5D6E-409C-BE32-E72D297353CC}">
                <c16:uniqueId val="{00000007-1736-4D17-9A04-A3F135E749EE}"/>
              </c:ext>
            </c:extLst>
          </c:dPt>
          <c:dLbls>
            <c:delete val="1"/>
          </c:dLbls>
          <c:cat>
            <c:strRef>
              <c:f>Sheet1!$A$2:$A$12</c:f>
              <c:strCache>
                <c:ptCount val="11"/>
                <c:pt idx="0">
                  <c:v>Pizza 4P's</c:v>
                </c:pt>
                <c:pt idx="1">
                  <c:v>Domino's</c:v>
                </c:pt>
                <c:pt idx="2">
                  <c:v>Pizza Hut</c:v>
                </c:pt>
                <c:pt idx="3">
                  <c:v>Burger King</c:v>
                </c:pt>
                <c:pt idx="4">
                  <c:v>McDonald's</c:v>
                </c:pt>
                <c:pt idx="5">
                  <c:v>Burger &amp; pizza chains</c:v>
                </c:pt>
                <c:pt idx="6">
                  <c:v>Texas chicken</c:v>
                </c:pt>
                <c:pt idx="7">
                  <c:v>Popeyes</c:v>
                </c:pt>
                <c:pt idx="8">
                  <c:v>Kfc</c:v>
                </c:pt>
                <c:pt idx="9">
                  <c:v>Lotteria</c:v>
                </c:pt>
                <c:pt idx="10">
                  <c:v>Jollibee</c:v>
                </c:pt>
              </c:strCache>
            </c:strRef>
          </c:cat>
          <c:val>
            <c:numRef>
              <c:f>Sheet1!$B$2:$B$12</c:f>
              <c:numCache>
                <c:formatCode>0%</c:formatCode>
                <c:ptCount val="11"/>
                <c:pt idx="0">
                  <c:v>0.38</c:v>
                </c:pt>
                <c:pt idx="1">
                  <c:v>0.62</c:v>
                </c:pt>
                <c:pt idx="2">
                  <c:v>0.57999999999999996</c:v>
                </c:pt>
                <c:pt idx="3">
                  <c:v>0.63</c:v>
                </c:pt>
                <c:pt idx="4">
                  <c:v>0.42</c:v>
                </c:pt>
                <c:pt idx="6">
                  <c:v>0.82</c:v>
                </c:pt>
                <c:pt idx="7">
                  <c:v>0.64</c:v>
                </c:pt>
                <c:pt idx="8">
                  <c:v>0.61</c:v>
                </c:pt>
                <c:pt idx="9">
                  <c:v>0.79</c:v>
                </c:pt>
                <c:pt idx="10">
                  <c:v>0.81</c:v>
                </c:pt>
              </c:numCache>
            </c:numRef>
          </c:val>
          <c:extLst>
            <c:ext xmlns:c16="http://schemas.microsoft.com/office/drawing/2014/chart" uri="{C3380CC4-5D6E-409C-BE32-E72D297353CC}">
              <c16:uniqueId val="{00000006-1736-4D17-9A04-A3F135E749EE}"/>
            </c:ext>
          </c:extLst>
        </c:ser>
        <c:dLbls>
          <c:dLblPos val="outEnd"/>
          <c:showLegendKey val="0"/>
          <c:showVal val="1"/>
          <c:showCatName val="0"/>
          <c:showSerName val="0"/>
          <c:showPercent val="0"/>
          <c:showBubbleSize val="0"/>
        </c:dLbls>
        <c:gapWidth val="356"/>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86823066262673243"/>
          <c:h val="0.94132607686283931"/>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73C3-498A-B4BC-06CF1B889825}"/>
              </c:ext>
            </c:extLst>
          </c:dPt>
          <c:dPt>
            <c:idx val="1"/>
            <c:invertIfNegative val="0"/>
            <c:bubble3D val="0"/>
            <c:spPr>
              <a:solidFill>
                <a:srgbClr val="3F9C31"/>
              </a:solidFill>
              <a:ln>
                <a:noFill/>
              </a:ln>
              <a:effectLst/>
            </c:spPr>
            <c:extLst>
              <c:ext xmlns:c16="http://schemas.microsoft.com/office/drawing/2014/chart" uri="{C3380CC4-5D6E-409C-BE32-E72D297353CC}">
                <c16:uniqueId val="{00000003-73C3-498A-B4BC-06CF1B889825}"/>
              </c:ext>
            </c:extLst>
          </c:dPt>
          <c:dPt>
            <c:idx val="2"/>
            <c:invertIfNegative val="0"/>
            <c:bubble3D val="0"/>
            <c:spPr>
              <a:solidFill>
                <a:srgbClr val="3F9C31"/>
              </a:solidFill>
              <a:ln>
                <a:noFill/>
              </a:ln>
              <a:effectLst/>
            </c:spPr>
            <c:extLst>
              <c:ext xmlns:c16="http://schemas.microsoft.com/office/drawing/2014/chart" uri="{C3380CC4-5D6E-409C-BE32-E72D297353CC}">
                <c16:uniqueId val="{00000005-73C3-498A-B4BC-06CF1B889825}"/>
              </c:ext>
            </c:extLst>
          </c:dPt>
          <c:dPt>
            <c:idx val="9"/>
            <c:invertIfNegative val="0"/>
            <c:bubble3D val="0"/>
            <c:spPr>
              <a:solidFill>
                <a:srgbClr val="3F9C31"/>
              </a:solidFill>
              <a:ln>
                <a:noFill/>
              </a:ln>
              <a:effectLst/>
            </c:spPr>
            <c:extLst>
              <c:ext xmlns:c16="http://schemas.microsoft.com/office/drawing/2014/chart" uri="{C3380CC4-5D6E-409C-BE32-E72D297353CC}">
                <c16:uniqueId val="{00000008-73C3-498A-B4BC-06CF1B889825}"/>
              </c:ext>
            </c:extLst>
          </c:dPt>
          <c:dPt>
            <c:idx val="10"/>
            <c:invertIfNegative val="0"/>
            <c:bubble3D val="0"/>
            <c:spPr>
              <a:solidFill>
                <a:srgbClr val="3F9C31"/>
              </a:solidFill>
              <a:ln>
                <a:noFill/>
              </a:ln>
              <a:effectLst/>
            </c:spPr>
            <c:extLst>
              <c:ext xmlns:c16="http://schemas.microsoft.com/office/drawing/2014/chart" uri="{C3380CC4-5D6E-409C-BE32-E72D297353CC}">
                <c16:uniqueId val="{00000007-73C3-498A-B4BC-06CF1B889825}"/>
              </c:ext>
            </c:extLst>
          </c:dPt>
          <c:dLbls>
            <c:delete val="1"/>
          </c:dLbls>
          <c:cat>
            <c:strRef>
              <c:f>Sheet1!$A$2:$A$12</c:f>
              <c:strCache>
                <c:ptCount val="11"/>
                <c:pt idx="0">
                  <c:v>Pizza 4P's</c:v>
                </c:pt>
                <c:pt idx="1">
                  <c:v>Domino's</c:v>
                </c:pt>
                <c:pt idx="2">
                  <c:v>Pizza Hut</c:v>
                </c:pt>
                <c:pt idx="3">
                  <c:v>Burger King</c:v>
                </c:pt>
                <c:pt idx="4">
                  <c:v>McDonald's</c:v>
                </c:pt>
                <c:pt idx="5">
                  <c:v>Burger &amp; pizza chains</c:v>
                </c:pt>
                <c:pt idx="6">
                  <c:v>Texas chicken</c:v>
                </c:pt>
                <c:pt idx="7">
                  <c:v>Popeyes</c:v>
                </c:pt>
                <c:pt idx="8">
                  <c:v>Kfc</c:v>
                </c:pt>
                <c:pt idx="9">
                  <c:v>Lotteria</c:v>
                </c:pt>
                <c:pt idx="10">
                  <c:v>Jollibee</c:v>
                </c:pt>
              </c:strCache>
            </c:strRef>
          </c:cat>
          <c:val>
            <c:numRef>
              <c:f>Sheet1!$B$2:$B$12</c:f>
              <c:numCache>
                <c:formatCode>0%</c:formatCode>
                <c:ptCount val="11"/>
                <c:pt idx="0">
                  <c:v>0.52</c:v>
                </c:pt>
                <c:pt idx="1">
                  <c:v>0.76</c:v>
                </c:pt>
                <c:pt idx="2">
                  <c:v>0.79</c:v>
                </c:pt>
                <c:pt idx="3">
                  <c:v>0.72</c:v>
                </c:pt>
                <c:pt idx="4">
                  <c:v>0.61</c:v>
                </c:pt>
                <c:pt idx="6">
                  <c:v>0.65</c:v>
                </c:pt>
                <c:pt idx="7">
                  <c:v>0.68</c:v>
                </c:pt>
                <c:pt idx="8">
                  <c:v>0.74</c:v>
                </c:pt>
                <c:pt idx="9">
                  <c:v>0.81</c:v>
                </c:pt>
                <c:pt idx="10">
                  <c:v>0.86</c:v>
                </c:pt>
              </c:numCache>
            </c:numRef>
          </c:val>
          <c:extLst>
            <c:ext xmlns:c16="http://schemas.microsoft.com/office/drawing/2014/chart" uri="{C3380CC4-5D6E-409C-BE32-E72D297353CC}">
              <c16:uniqueId val="{00000006-73C3-498A-B4BC-06CF1B889825}"/>
            </c:ext>
          </c:extLst>
        </c:ser>
        <c:dLbls>
          <c:dLblPos val="outEnd"/>
          <c:showLegendKey val="0"/>
          <c:showVal val="1"/>
          <c:showCatName val="0"/>
          <c:showSerName val="0"/>
          <c:showPercent val="0"/>
          <c:showBubbleSize val="0"/>
        </c:dLbls>
        <c:gapWidth val="356"/>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86823066262673243"/>
          <c:h val="0.94132607686283931"/>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43AF-415C-82E0-974ED3B224C9}"/>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43AF-415C-82E0-974ED3B224C9}"/>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5-43AF-415C-82E0-974ED3B224C9}"/>
              </c:ext>
            </c:extLst>
          </c:dPt>
          <c:dPt>
            <c:idx val="8"/>
            <c:invertIfNegative val="0"/>
            <c:bubble3D val="0"/>
            <c:spPr>
              <a:solidFill>
                <a:srgbClr val="3F9C31"/>
              </a:solidFill>
              <a:ln>
                <a:noFill/>
              </a:ln>
              <a:effectLst/>
            </c:spPr>
            <c:extLst>
              <c:ext xmlns:c16="http://schemas.microsoft.com/office/drawing/2014/chart" uri="{C3380CC4-5D6E-409C-BE32-E72D297353CC}">
                <c16:uniqueId val="{00000009-43AF-415C-82E0-974ED3B224C9}"/>
              </c:ext>
            </c:extLst>
          </c:dPt>
          <c:dPt>
            <c:idx val="9"/>
            <c:invertIfNegative val="0"/>
            <c:bubble3D val="0"/>
            <c:spPr>
              <a:solidFill>
                <a:srgbClr val="3F9C31"/>
              </a:solidFill>
              <a:ln>
                <a:noFill/>
              </a:ln>
              <a:effectLst/>
            </c:spPr>
            <c:extLst>
              <c:ext xmlns:c16="http://schemas.microsoft.com/office/drawing/2014/chart" uri="{C3380CC4-5D6E-409C-BE32-E72D297353CC}">
                <c16:uniqueId val="{00000008-43AF-415C-82E0-974ED3B224C9}"/>
              </c:ext>
            </c:extLst>
          </c:dPt>
          <c:dPt>
            <c:idx val="10"/>
            <c:invertIfNegative val="0"/>
            <c:bubble3D val="0"/>
            <c:spPr>
              <a:solidFill>
                <a:srgbClr val="3F9C31"/>
              </a:solidFill>
              <a:ln>
                <a:noFill/>
              </a:ln>
              <a:effectLst/>
            </c:spPr>
            <c:extLst>
              <c:ext xmlns:c16="http://schemas.microsoft.com/office/drawing/2014/chart" uri="{C3380CC4-5D6E-409C-BE32-E72D297353CC}">
                <c16:uniqueId val="{00000007-43AF-415C-82E0-974ED3B224C9}"/>
              </c:ext>
            </c:extLst>
          </c:dPt>
          <c:dLbls>
            <c:delete val="1"/>
          </c:dLbls>
          <c:cat>
            <c:strRef>
              <c:f>Sheet1!$A$2:$A$12</c:f>
              <c:strCache>
                <c:ptCount val="11"/>
                <c:pt idx="0">
                  <c:v>Pizza 4P's</c:v>
                </c:pt>
                <c:pt idx="1">
                  <c:v>Domino's</c:v>
                </c:pt>
                <c:pt idx="2">
                  <c:v>Pizza Hut</c:v>
                </c:pt>
                <c:pt idx="3">
                  <c:v>Burger King</c:v>
                </c:pt>
                <c:pt idx="4">
                  <c:v>McDonald's</c:v>
                </c:pt>
                <c:pt idx="5">
                  <c:v>Burger &amp; pizza chains</c:v>
                </c:pt>
                <c:pt idx="6">
                  <c:v>Texas chicken</c:v>
                </c:pt>
                <c:pt idx="7">
                  <c:v>Popeyes</c:v>
                </c:pt>
                <c:pt idx="8">
                  <c:v>Kfc</c:v>
                </c:pt>
                <c:pt idx="9">
                  <c:v>Lotteria</c:v>
                </c:pt>
                <c:pt idx="10">
                  <c:v>Jollibee</c:v>
                </c:pt>
              </c:strCache>
            </c:strRef>
          </c:cat>
          <c:val>
            <c:numRef>
              <c:f>Sheet1!$B$2:$B$12</c:f>
              <c:numCache>
                <c:formatCode>0%</c:formatCode>
                <c:ptCount val="11"/>
                <c:pt idx="0">
                  <c:v>0.61</c:v>
                </c:pt>
                <c:pt idx="1">
                  <c:v>0.73</c:v>
                </c:pt>
                <c:pt idx="2">
                  <c:v>0.72</c:v>
                </c:pt>
                <c:pt idx="3">
                  <c:v>0.71</c:v>
                </c:pt>
                <c:pt idx="4">
                  <c:v>0.64</c:v>
                </c:pt>
                <c:pt idx="6">
                  <c:v>0.74</c:v>
                </c:pt>
                <c:pt idx="7">
                  <c:v>0.73</c:v>
                </c:pt>
                <c:pt idx="8">
                  <c:v>0.76</c:v>
                </c:pt>
                <c:pt idx="9">
                  <c:v>0.8</c:v>
                </c:pt>
                <c:pt idx="10">
                  <c:v>0.84</c:v>
                </c:pt>
              </c:numCache>
            </c:numRef>
          </c:val>
          <c:extLst>
            <c:ext xmlns:c16="http://schemas.microsoft.com/office/drawing/2014/chart" uri="{C3380CC4-5D6E-409C-BE32-E72D297353CC}">
              <c16:uniqueId val="{00000006-43AF-415C-82E0-974ED3B224C9}"/>
            </c:ext>
          </c:extLst>
        </c:ser>
        <c:dLbls>
          <c:dLblPos val="outEnd"/>
          <c:showLegendKey val="0"/>
          <c:showVal val="1"/>
          <c:showCatName val="0"/>
          <c:showSerName val="0"/>
          <c:showPercent val="0"/>
          <c:showBubbleSize val="0"/>
        </c:dLbls>
        <c:gapWidth val="356"/>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5372-48A9-BB8C-231C78604806}"/>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5372-48A9-BB8C-231C78604806}"/>
              </c:ext>
            </c:extLst>
          </c:dPt>
          <c:dPt>
            <c:idx val="2"/>
            <c:invertIfNegative val="0"/>
            <c:bubble3D val="0"/>
            <c:spPr>
              <a:solidFill>
                <a:srgbClr val="3F9C31"/>
              </a:solidFill>
              <a:ln>
                <a:noFill/>
              </a:ln>
              <a:effectLst/>
            </c:spPr>
            <c:extLst>
              <c:ext xmlns:c16="http://schemas.microsoft.com/office/drawing/2014/chart" uri="{C3380CC4-5D6E-409C-BE32-E72D297353CC}">
                <c16:uniqueId val="{00000005-5372-48A9-BB8C-231C78604806}"/>
              </c:ext>
            </c:extLst>
          </c:dPt>
          <c:dPt>
            <c:idx val="4"/>
            <c:invertIfNegative val="0"/>
            <c:bubble3D val="0"/>
            <c:spPr>
              <a:solidFill>
                <a:srgbClr val="3F9C31"/>
              </a:solidFill>
              <a:ln>
                <a:noFill/>
              </a:ln>
              <a:effectLst/>
            </c:spPr>
            <c:extLst>
              <c:ext xmlns:c16="http://schemas.microsoft.com/office/drawing/2014/chart" uri="{C3380CC4-5D6E-409C-BE32-E72D297353CC}">
                <c16:uniqueId val="{00000001-C14B-4557-AB13-AA2E65794468}"/>
              </c:ext>
            </c:extLst>
          </c:dPt>
          <c:dPt>
            <c:idx val="5"/>
            <c:invertIfNegative val="0"/>
            <c:bubble3D val="0"/>
            <c:spPr>
              <a:solidFill>
                <a:srgbClr val="3F9C31"/>
              </a:solidFill>
              <a:ln>
                <a:noFill/>
              </a:ln>
              <a:effectLst/>
            </c:spPr>
            <c:extLst>
              <c:ext xmlns:c16="http://schemas.microsoft.com/office/drawing/2014/chart" uri="{C3380CC4-5D6E-409C-BE32-E72D297353CC}">
                <c16:uniqueId val="{00000000-C14B-4557-AB13-AA2E65794468}"/>
              </c:ext>
            </c:extLst>
          </c:dPt>
          <c:dPt>
            <c:idx val="6"/>
            <c:invertIfNegative val="0"/>
            <c:bubble3D val="0"/>
            <c:spPr>
              <a:solidFill>
                <a:srgbClr val="3F9C31"/>
              </a:solidFill>
              <a:ln>
                <a:noFill/>
              </a:ln>
              <a:effectLst/>
            </c:spPr>
            <c:extLst>
              <c:ext xmlns:c16="http://schemas.microsoft.com/office/drawing/2014/chart" uri="{C3380CC4-5D6E-409C-BE32-E72D297353CC}">
                <c16:uniqueId val="{0000000B-5372-48A9-BB8C-231C78604806}"/>
              </c:ext>
            </c:extLst>
          </c:dPt>
          <c:dLbls>
            <c:delete val="1"/>
          </c:dLbls>
          <c:cat>
            <c:strRef>
              <c:f>Sheet1!$A$2:$A$8</c:f>
              <c:strCache>
                <c:ptCount val="7"/>
                <c:pt idx="0">
                  <c:v>Lotteria</c:v>
                </c:pt>
                <c:pt idx="1">
                  <c:v>Popeyes</c:v>
                </c:pt>
                <c:pt idx="2">
                  <c:v>Pizza Hut</c:v>
                </c:pt>
                <c:pt idx="3">
                  <c:v>KFC</c:v>
                </c:pt>
                <c:pt idx="4">
                  <c:v>Jollibee</c:v>
                </c:pt>
                <c:pt idx="5">
                  <c:v>McDonald's</c:v>
                </c:pt>
                <c:pt idx="6">
                  <c:v>Pizza 4P's</c:v>
                </c:pt>
              </c:strCache>
            </c:strRef>
          </c:cat>
          <c:val>
            <c:numRef>
              <c:f>Sheet1!$B$2:$B$8</c:f>
              <c:numCache>
                <c:formatCode>0%</c:formatCode>
                <c:ptCount val="7"/>
                <c:pt idx="0">
                  <c:v>0.64</c:v>
                </c:pt>
                <c:pt idx="1">
                  <c:v>0.71</c:v>
                </c:pt>
                <c:pt idx="2">
                  <c:v>0.76</c:v>
                </c:pt>
                <c:pt idx="3">
                  <c:v>0.74</c:v>
                </c:pt>
                <c:pt idx="4">
                  <c:v>0.78</c:v>
                </c:pt>
                <c:pt idx="5">
                  <c:v>0.86</c:v>
                </c:pt>
                <c:pt idx="6">
                  <c:v>0.92</c:v>
                </c:pt>
              </c:numCache>
            </c:numRef>
          </c:val>
          <c:extLst>
            <c:ext xmlns:c16="http://schemas.microsoft.com/office/drawing/2014/chart" uri="{C3380CC4-5D6E-409C-BE32-E72D297353CC}">
              <c16:uniqueId val="{00000006-5372-48A9-BB8C-231C78604806}"/>
            </c:ext>
          </c:extLst>
        </c:ser>
        <c:dLbls>
          <c:dLblPos val="outEnd"/>
          <c:showLegendKey val="0"/>
          <c:showVal val="1"/>
          <c:showCatName val="0"/>
          <c:showSerName val="0"/>
          <c:showPercent val="0"/>
          <c:showBubbleSize val="0"/>
        </c:dLbls>
        <c:gapWidth val="33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rgbClr val="3F9C31"/>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A3A9-43D2-8501-E05747443E6C}"/>
              </c:ext>
            </c:extLst>
          </c:dPt>
          <c:dPt>
            <c:idx val="1"/>
            <c:invertIfNegative val="0"/>
            <c:bubble3D val="0"/>
            <c:spPr>
              <a:solidFill>
                <a:srgbClr val="3F9C31"/>
              </a:solidFill>
              <a:ln>
                <a:noFill/>
              </a:ln>
              <a:effectLst/>
            </c:spPr>
            <c:extLst>
              <c:ext xmlns:c16="http://schemas.microsoft.com/office/drawing/2014/chart" uri="{C3380CC4-5D6E-409C-BE32-E72D297353CC}">
                <c16:uniqueId val="{00000003-A3A9-43D2-8501-E05747443E6C}"/>
              </c:ext>
            </c:extLst>
          </c:dPt>
          <c:dPt>
            <c:idx val="2"/>
            <c:invertIfNegative val="0"/>
            <c:bubble3D val="0"/>
            <c:spPr>
              <a:solidFill>
                <a:srgbClr val="3F9C31"/>
              </a:solidFill>
              <a:ln>
                <a:noFill/>
              </a:ln>
              <a:effectLst/>
            </c:spPr>
            <c:extLst>
              <c:ext xmlns:c16="http://schemas.microsoft.com/office/drawing/2014/chart" uri="{C3380CC4-5D6E-409C-BE32-E72D297353CC}">
                <c16:uniqueId val="{00000005-A3A9-43D2-8501-E05747443E6C}"/>
              </c:ext>
            </c:extLst>
          </c:dPt>
          <c:dPt>
            <c:idx val="4"/>
            <c:invertIfNegative val="0"/>
            <c:bubble3D val="0"/>
            <c:spPr>
              <a:solidFill>
                <a:srgbClr val="3F9C31"/>
              </a:solidFill>
              <a:ln>
                <a:noFill/>
              </a:ln>
              <a:effectLst/>
            </c:spPr>
            <c:extLst>
              <c:ext xmlns:c16="http://schemas.microsoft.com/office/drawing/2014/chart" uri="{C3380CC4-5D6E-409C-BE32-E72D297353CC}">
                <c16:uniqueId val="{00000007-A3A9-43D2-8501-E05747443E6C}"/>
              </c:ext>
            </c:extLst>
          </c:dPt>
          <c:dPt>
            <c:idx val="5"/>
            <c:invertIfNegative val="0"/>
            <c:bubble3D val="0"/>
            <c:spPr>
              <a:solidFill>
                <a:srgbClr val="3F9C31"/>
              </a:solidFill>
              <a:ln>
                <a:noFill/>
              </a:ln>
              <a:effectLst/>
            </c:spPr>
            <c:extLst>
              <c:ext xmlns:c16="http://schemas.microsoft.com/office/drawing/2014/chart" uri="{C3380CC4-5D6E-409C-BE32-E72D297353CC}">
                <c16:uniqueId val="{00000009-A3A9-43D2-8501-E05747443E6C}"/>
              </c:ext>
            </c:extLst>
          </c:dPt>
          <c:dPt>
            <c:idx val="6"/>
            <c:invertIfNegative val="0"/>
            <c:bubble3D val="0"/>
            <c:spPr>
              <a:solidFill>
                <a:srgbClr val="3F9C31"/>
              </a:solidFill>
              <a:ln>
                <a:noFill/>
              </a:ln>
              <a:effectLst/>
            </c:spPr>
            <c:extLst>
              <c:ext xmlns:c16="http://schemas.microsoft.com/office/drawing/2014/chart" uri="{C3380CC4-5D6E-409C-BE32-E72D297353CC}">
                <c16:uniqueId val="{0000000B-A3A9-43D2-8501-E05747443E6C}"/>
              </c:ext>
            </c:extLst>
          </c:dPt>
          <c:dLbls>
            <c:delete val="1"/>
          </c:dLbls>
          <c:cat>
            <c:strRef>
              <c:f>Sheet1!$A$2:$A$8</c:f>
              <c:strCache>
                <c:ptCount val="7"/>
                <c:pt idx="0">
                  <c:v>Lotteria</c:v>
                </c:pt>
                <c:pt idx="1">
                  <c:v>Popeyes</c:v>
                </c:pt>
                <c:pt idx="2">
                  <c:v>Pizza Hut</c:v>
                </c:pt>
                <c:pt idx="3">
                  <c:v>KFC</c:v>
                </c:pt>
                <c:pt idx="4">
                  <c:v>Jollibee</c:v>
                </c:pt>
                <c:pt idx="5">
                  <c:v>McDonald's</c:v>
                </c:pt>
                <c:pt idx="6">
                  <c:v>Pizza 4P's</c:v>
                </c:pt>
              </c:strCache>
            </c:strRef>
          </c:cat>
          <c:val>
            <c:numRef>
              <c:f>Sheet1!$B$2:$B$8</c:f>
              <c:numCache>
                <c:formatCode>0%</c:formatCode>
                <c:ptCount val="7"/>
                <c:pt idx="0">
                  <c:v>0.74</c:v>
                </c:pt>
                <c:pt idx="1">
                  <c:v>0.76</c:v>
                </c:pt>
                <c:pt idx="2">
                  <c:v>0.79</c:v>
                </c:pt>
                <c:pt idx="3">
                  <c:v>0.81</c:v>
                </c:pt>
                <c:pt idx="4">
                  <c:v>0.83</c:v>
                </c:pt>
                <c:pt idx="5">
                  <c:v>0.89</c:v>
                </c:pt>
                <c:pt idx="6">
                  <c:v>0.94</c:v>
                </c:pt>
              </c:numCache>
            </c:numRef>
          </c:val>
          <c:extLst>
            <c:ext xmlns:c16="http://schemas.microsoft.com/office/drawing/2014/chart" uri="{C3380CC4-5D6E-409C-BE32-E72D297353CC}">
              <c16:uniqueId val="{0000000C-A3A9-43D2-8501-E05747443E6C}"/>
            </c:ext>
          </c:extLst>
        </c:ser>
        <c:dLbls>
          <c:dLblPos val="outEnd"/>
          <c:showLegendKey val="0"/>
          <c:showVal val="1"/>
          <c:showCatName val="0"/>
          <c:showSerName val="0"/>
          <c:showPercent val="0"/>
          <c:showBubbleSize val="0"/>
        </c:dLbls>
        <c:gapWidth val="33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A90F-4BFE-942C-61E4B7F51B90}"/>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A90F-4BFE-942C-61E4B7F51B90}"/>
              </c:ext>
            </c:extLst>
          </c:dPt>
          <c:dPt>
            <c:idx val="2"/>
            <c:invertIfNegative val="0"/>
            <c:bubble3D val="0"/>
            <c:spPr>
              <a:solidFill>
                <a:srgbClr val="3F9C31"/>
              </a:solidFill>
              <a:ln>
                <a:noFill/>
              </a:ln>
              <a:effectLst/>
            </c:spPr>
            <c:extLst>
              <c:ext xmlns:c16="http://schemas.microsoft.com/office/drawing/2014/chart" uri="{C3380CC4-5D6E-409C-BE32-E72D297353CC}">
                <c16:uniqueId val="{00000005-A90F-4BFE-942C-61E4B7F51B90}"/>
              </c:ext>
            </c:extLst>
          </c:dPt>
          <c:dPt>
            <c:idx val="4"/>
            <c:invertIfNegative val="0"/>
            <c:bubble3D val="0"/>
            <c:spPr>
              <a:solidFill>
                <a:srgbClr val="3F9C31"/>
              </a:solidFill>
              <a:ln>
                <a:noFill/>
              </a:ln>
              <a:effectLst/>
            </c:spPr>
            <c:extLst>
              <c:ext xmlns:c16="http://schemas.microsoft.com/office/drawing/2014/chart" uri="{C3380CC4-5D6E-409C-BE32-E72D297353CC}">
                <c16:uniqueId val="{00000007-A90F-4BFE-942C-61E4B7F51B90}"/>
              </c:ext>
            </c:extLst>
          </c:dPt>
          <c:dPt>
            <c:idx val="5"/>
            <c:invertIfNegative val="0"/>
            <c:bubble3D val="0"/>
            <c:spPr>
              <a:solidFill>
                <a:srgbClr val="3F9C31"/>
              </a:solidFill>
              <a:ln>
                <a:noFill/>
              </a:ln>
              <a:effectLst/>
            </c:spPr>
            <c:extLst>
              <c:ext xmlns:c16="http://schemas.microsoft.com/office/drawing/2014/chart" uri="{C3380CC4-5D6E-409C-BE32-E72D297353CC}">
                <c16:uniqueId val="{00000009-A90F-4BFE-942C-61E4B7F51B90}"/>
              </c:ext>
            </c:extLst>
          </c:dPt>
          <c:dPt>
            <c:idx val="6"/>
            <c:invertIfNegative val="0"/>
            <c:bubble3D val="0"/>
            <c:spPr>
              <a:solidFill>
                <a:srgbClr val="3F9C31"/>
              </a:solidFill>
              <a:ln>
                <a:noFill/>
              </a:ln>
              <a:effectLst/>
            </c:spPr>
            <c:extLst>
              <c:ext xmlns:c16="http://schemas.microsoft.com/office/drawing/2014/chart" uri="{C3380CC4-5D6E-409C-BE32-E72D297353CC}">
                <c16:uniqueId val="{0000000B-A90F-4BFE-942C-61E4B7F51B90}"/>
              </c:ext>
            </c:extLst>
          </c:dPt>
          <c:dLbls>
            <c:delete val="1"/>
          </c:dLbls>
          <c:cat>
            <c:strRef>
              <c:f>Sheet1!$A$2:$A$8</c:f>
              <c:strCache>
                <c:ptCount val="7"/>
                <c:pt idx="0">
                  <c:v>Lotteria</c:v>
                </c:pt>
                <c:pt idx="1">
                  <c:v>Popeyes</c:v>
                </c:pt>
                <c:pt idx="2">
                  <c:v>Pizza Hut</c:v>
                </c:pt>
                <c:pt idx="3">
                  <c:v>KFC</c:v>
                </c:pt>
                <c:pt idx="4">
                  <c:v>Jollibee</c:v>
                </c:pt>
                <c:pt idx="5">
                  <c:v>McDonald's</c:v>
                </c:pt>
                <c:pt idx="6">
                  <c:v>Pizza 4P's</c:v>
                </c:pt>
              </c:strCache>
            </c:strRef>
          </c:cat>
          <c:val>
            <c:numRef>
              <c:f>Sheet1!$B$2:$B$8</c:f>
              <c:numCache>
                <c:formatCode>0%</c:formatCode>
                <c:ptCount val="7"/>
                <c:pt idx="0">
                  <c:v>0.67</c:v>
                </c:pt>
                <c:pt idx="1">
                  <c:v>0.69</c:v>
                </c:pt>
                <c:pt idx="2">
                  <c:v>0.78</c:v>
                </c:pt>
                <c:pt idx="3">
                  <c:v>0.72</c:v>
                </c:pt>
                <c:pt idx="4">
                  <c:v>0.76</c:v>
                </c:pt>
                <c:pt idx="5">
                  <c:v>0.84</c:v>
                </c:pt>
                <c:pt idx="6">
                  <c:v>0.89</c:v>
                </c:pt>
              </c:numCache>
            </c:numRef>
          </c:val>
          <c:extLst>
            <c:ext xmlns:c16="http://schemas.microsoft.com/office/drawing/2014/chart" uri="{C3380CC4-5D6E-409C-BE32-E72D297353CC}">
              <c16:uniqueId val="{0000000C-A90F-4BFE-942C-61E4B7F51B90}"/>
            </c:ext>
          </c:extLst>
        </c:ser>
        <c:dLbls>
          <c:dLblPos val="outEnd"/>
          <c:showLegendKey val="0"/>
          <c:showVal val="1"/>
          <c:showCatName val="0"/>
          <c:showSerName val="0"/>
          <c:showPercent val="0"/>
          <c:showBubbleSize val="0"/>
        </c:dLbls>
        <c:gapWidth val="33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rgbClr val="3F9C31"/>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E21A-4046-8CC0-C3CC2A056230}"/>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E21A-4046-8CC0-C3CC2A056230}"/>
              </c:ext>
            </c:extLst>
          </c:dPt>
          <c:dPt>
            <c:idx val="2"/>
            <c:invertIfNegative val="0"/>
            <c:bubble3D val="0"/>
            <c:spPr>
              <a:solidFill>
                <a:srgbClr val="3F9C31"/>
              </a:solidFill>
              <a:ln>
                <a:noFill/>
              </a:ln>
              <a:effectLst/>
            </c:spPr>
            <c:extLst>
              <c:ext xmlns:c16="http://schemas.microsoft.com/office/drawing/2014/chart" uri="{C3380CC4-5D6E-409C-BE32-E72D297353CC}">
                <c16:uniqueId val="{00000005-E21A-4046-8CC0-C3CC2A056230}"/>
              </c:ext>
            </c:extLst>
          </c:dPt>
          <c:dPt>
            <c:idx val="4"/>
            <c:invertIfNegative val="0"/>
            <c:bubble3D val="0"/>
            <c:spPr>
              <a:solidFill>
                <a:srgbClr val="3F9C31"/>
              </a:solidFill>
              <a:ln>
                <a:noFill/>
              </a:ln>
              <a:effectLst/>
            </c:spPr>
            <c:extLst>
              <c:ext xmlns:c16="http://schemas.microsoft.com/office/drawing/2014/chart" uri="{C3380CC4-5D6E-409C-BE32-E72D297353CC}">
                <c16:uniqueId val="{00000007-E21A-4046-8CC0-C3CC2A056230}"/>
              </c:ext>
            </c:extLst>
          </c:dPt>
          <c:dPt>
            <c:idx val="5"/>
            <c:invertIfNegative val="0"/>
            <c:bubble3D val="0"/>
            <c:spPr>
              <a:solidFill>
                <a:srgbClr val="3F9C31"/>
              </a:solidFill>
              <a:ln>
                <a:noFill/>
              </a:ln>
              <a:effectLst/>
            </c:spPr>
            <c:extLst>
              <c:ext xmlns:c16="http://schemas.microsoft.com/office/drawing/2014/chart" uri="{C3380CC4-5D6E-409C-BE32-E72D297353CC}">
                <c16:uniqueId val="{00000009-E21A-4046-8CC0-C3CC2A056230}"/>
              </c:ext>
            </c:extLst>
          </c:dPt>
          <c:dPt>
            <c:idx val="6"/>
            <c:invertIfNegative val="0"/>
            <c:bubble3D val="0"/>
            <c:spPr>
              <a:solidFill>
                <a:srgbClr val="3F9C31"/>
              </a:solidFill>
              <a:ln>
                <a:noFill/>
              </a:ln>
              <a:effectLst/>
            </c:spPr>
            <c:extLst>
              <c:ext xmlns:c16="http://schemas.microsoft.com/office/drawing/2014/chart" uri="{C3380CC4-5D6E-409C-BE32-E72D297353CC}">
                <c16:uniqueId val="{0000000B-E21A-4046-8CC0-C3CC2A056230}"/>
              </c:ext>
            </c:extLst>
          </c:dPt>
          <c:dLbls>
            <c:delete val="1"/>
          </c:dLbls>
          <c:cat>
            <c:strRef>
              <c:f>Sheet1!$A$2:$A$8</c:f>
              <c:strCache>
                <c:ptCount val="7"/>
                <c:pt idx="0">
                  <c:v>Lotteria</c:v>
                </c:pt>
                <c:pt idx="1">
                  <c:v>Popeyes</c:v>
                </c:pt>
                <c:pt idx="2">
                  <c:v>Pizza Hut</c:v>
                </c:pt>
                <c:pt idx="3">
                  <c:v>KFC</c:v>
                </c:pt>
                <c:pt idx="4">
                  <c:v>Jollibee</c:v>
                </c:pt>
                <c:pt idx="5">
                  <c:v>McDonald's</c:v>
                </c:pt>
                <c:pt idx="6">
                  <c:v>Pizza 4P's</c:v>
                </c:pt>
              </c:strCache>
            </c:strRef>
          </c:cat>
          <c:val>
            <c:numRef>
              <c:f>Sheet1!$B$2:$B$8</c:f>
              <c:numCache>
                <c:formatCode>0%</c:formatCode>
                <c:ptCount val="7"/>
                <c:pt idx="0">
                  <c:v>0.68</c:v>
                </c:pt>
                <c:pt idx="1">
                  <c:v>0.72</c:v>
                </c:pt>
                <c:pt idx="2">
                  <c:v>0.77</c:v>
                </c:pt>
                <c:pt idx="3">
                  <c:v>0.76</c:v>
                </c:pt>
                <c:pt idx="4">
                  <c:v>0.79</c:v>
                </c:pt>
                <c:pt idx="5">
                  <c:v>0.87</c:v>
                </c:pt>
                <c:pt idx="6">
                  <c:v>0.91</c:v>
                </c:pt>
              </c:numCache>
            </c:numRef>
          </c:val>
          <c:extLst>
            <c:ext xmlns:c16="http://schemas.microsoft.com/office/drawing/2014/chart" uri="{C3380CC4-5D6E-409C-BE32-E72D297353CC}">
              <c16:uniqueId val="{0000000C-E21A-4046-8CC0-C3CC2A056230}"/>
            </c:ext>
          </c:extLst>
        </c:ser>
        <c:dLbls>
          <c:dLblPos val="outEnd"/>
          <c:showLegendKey val="0"/>
          <c:showVal val="1"/>
          <c:showCatName val="0"/>
          <c:showSerName val="0"/>
          <c:showPercent val="0"/>
          <c:showBubbleSize val="0"/>
        </c:dLbls>
        <c:gapWidth val="33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5372-48A9-BB8C-231C78604806}"/>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5372-48A9-BB8C-231C78604806}"/>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5-5372-48A9-BB8C-231C78604806}"/>
              </c:ext>
            </c:extLst>
          </c:dPt>
          <c:dPt>
            <c:idx val="3"/>
            <c:invertIfNegative val="0"/>
            <c:bubble3D val="0"/>
            <c:spPr>
              <a:solidFill>
                <a:srgbClr val="3F9C31"/>
              </a:solidFill>
              <a:ln>
                <a:noFill/>
              </a:ln>
              <a:effectLst/>
            </c:spPr>
            <c:extLst>
              <c:ext xmlns:c16="http://schemas.microsoft.com/office/drawing/2014/chart" uri="{C3380CC4-5D6E-409C-BE32-E72D297353CC}">
                <c16:uniqueId val="{00000000-A29C-4235-B0DD-F38707EDA2EA}"/>
              </c:ext>
            </c:extLst>
          </c:dPt>
          <c:dPt>
            <c:idx val="4"/>
            <c:invertIfNegative val="0"/>
            <c:bubble3D val="0"/>
            <c:spPr>
              <a:solidFill>
                <a:srgbClr val="3F9C31"/>
              </a:solidFill>
              <a:ln>
                <a:noFill/>
              </a:ln>
              <a:effectLst/>
            </c:spPr>
            <c:extLst>
              <c:ext xmlns:c16="http://schemas.microsoft.com/office/drawing/2014/chart" uri="{C3380CC4-5D6E-409C-BE32-E72D297353CC}">
                <c16:uniqueId val="{00000001-C14B-4557-AB13-AA2E65794468}"/>
              </c:ext>
            </c:extLst>
          </c:dPt>
          <c:dPt>
            <c:idx val="5"/>
            <c:invertIfNegative val="0"/>
            <c:bubble3D val="0"/>
            <c:spPr>
              <a:solidFill>
                <a:srgbClr val="3F9C31"/>
              </a:solidFill>
              <a:ln>
                <a:noFill/>
              </a:ln>
              <a:effectLst/>
            </c:spPr>
            <c:extLst>
              <c:ext xmlns:c16="http://schemas.microsoft.com/office/drawing/2014/chart" uri="{C3380CC4-5D6E-409C-BE32-E72D297353CC}">
                <c16:uniqueId val="{00000000-C14B-4557-AB13-AA2E65794468}"/>
              </c:ext>
            </c:extLst>
          </c:dPt>
          <c:dLbls>
            <c:delete val="1"/>
          </c:dLbls>
          <c:cat>
            <c:strRef>
              <c:f>Sheet1!$A$2:$A$8</c:f>
              <c:strCache>
                <c:ptCount val="6"/>
                <c:pt idx="0">
                  <c:v>Lotteria</c:v>
                </c:pt>
                <c:pt idx="1">
                  <c:v>McDonald’s</c:v>
                </c:pt>
                <c:pt idx="2">
                  <c:v>Pizza 4P’s</c:v>
                </c:pt>
                <c:pt idx="3">
                  <c:v>Pizza Hut</c:v>
                </c:pt>
                <c:pt idx="4">
                  <c:v>KFC</c:v>
                </c:pt>
                <c:pt idx="5">
                  <c:v>Jollibee</c:v>
                </c:pt>
              </c:strCache>
            </c:strRef>
          </c:cat>
          <c:val>
            <c:numRef>
              <c:f>Sheet1!$B$2:$B$8</c:f>
              <c:numCache>
                <c:formatCode>0%</c:formatCode>
                <c:ptCount val="7"/>
                <c:pt idx="0">
                  <c:v>0.72</c:v>
                </c:pt>
                <c:pt idx="1">
                  <c:v>0.74</c:v>
                </c:pt>
                <c:pt idx="2">
                  <c:v>0.62</c:v>
                </c:pt>
                <c:pt idx="3">
                  <c:v>0.89</c:v>
                </c:pt>
                <c:pt idx="4">
                  <c:v>0.81</c:v>
                </c:pt>
                <c:pt idx="5">
                  <c:v>0.86</c:v>
                </c:pt>
              </c:numCache>
            </c:numRef>
          </c:val>
          <c:extLst>
            <c:ext xmlns:c16="http://schemas.microsoft.com/office/drawing/2014/chart" uri="{C3380CC4-5D6E-409C-BE32-E72D297353CC}">
              <c16:uniqueId val="{00000006-5372-48A9-BB8C-231C78604806}"/>
            </c:ext>
          </c:extLst>
        </c:ser>
        <c:dLbls>
          <c:dLblPos val="outEnd"/>
          <c:showLegendKey val="0"/>
          <c:showVal val="1"/>
          <c:showCatName val="0"/>
          <c:showSerName val="0"/>
          <c:showPercent val="0"/>
          <c:showBubbleSize val="0"/>
        </c:dLbls>
        <c:gapWidth val="33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91830261250350154"/>
          <c:h val="0.94132607686283931"/>
        </c:manualLayout>
      </c:layout>
      <c:barChart>
        <c:barDir val="bar"/>
        <c:grouping val="clustered"/>
        <c:varyColors val="0"/>
        <c:ser>
          <c:idx val="0"/>
          <c:order val="0"/>
          <c:tx>
            <c:strRef>
              <c:f>Sheet1!$B$1</c:f>
              <c:strCache>
                <c:ptCount val="1"/>
                <c:pt idx="0">
                  <c:v>Series 1</c:v>
                </c:pt>
              </c:strCache>
            </c:strRef>
          </c:tx>
          <c:spPr>
            <a:solidFill>
              <a:srgbClr val="E95000"/>
            </a:solidFill>
            <a:ln>
              <a:noFill/>
            </a:ln>
            <a:effectLst/>
          </c:spPr>
          <c:invertIfNegative val="0"/>
          <c:dPt>
            <c:idx val="0"/>
            <c:invertIfNegative val="0"/>
            <c:bubble3D val="0"/>
            <c:spPr>
              <a:solidFill>
                <a:srgbClr val="E95000"/>
              </a:solidFill>
              <a:ln>
                <a:noFill/>
              </a:ln>
              <a:effectLst/>
            </c:spPr>
            <c:extLst>
              <c:ext xmlns:c16="http://schemas.microsoft.com/office/drawing/2014/chart" uri="{C3380CC4-5D6E-409C-BE32-E72D297353CC}">
                <c16:uniqueId val="{00000001-4BA9-4AE2-8754-CCB09E663728}"/>
              </c:ext>
            </c:extLst>
          </c:dPt>
          <c:dPt>
            <c:idx val="1"/>
            <c:invertIfNegative val="0"/>
            <c:bubble3D val="0"/>
            <c:spPr>
              <a:solidFill>
                <a:srgbClr val="E95000"/>
              </a:solidFill>
              <a:ln>
                <a:noFill/>
              </a:ln>
              <a:effectLst/>
            </c:spPr>
            <c:extLst>
              <c:ext xmlns:c16="http://schemas.microsoft.com/office/drawing/2014/chart" uri="{C3380CC4-5D6E-409C-BE32-E72D297353CC}">
                <c16:uniqueId val="{00000003-4BA9-4AE2-8754-CCB09E663728}"/>
              </c:ext>
            </c:extLst>
          </c:dPt>
          <c:dPt>
            <c:idx val="2"/>
            <c:invertIfNegative val="0"/>
            <c:bubble3D val="0"/>
            <c:spPr>
              <a:solidFill>
                <a:srgbClr val="E95000"/>
              </a:solidFill>
              <a:ln>
                <a:noFill/>
              </a:ln>
              <a:effectLst/>
            </c:spPr>
            <c:extLst>
              <c:ext xmlns:c16="http://schemas.microsoft.com/office/drawing/2014/chart" uri="{C3380CC4-5D6E-409C-BE32-E72D297353CC}">
                <c16:uniqueId val="{00000005-4BA9-4AE2-8754-CCB09E663728}"/>
              </c:ext>
            </c:extLst>
          </c:dPt>
          <c:cat>
            <c:strRef>
              <c:f>Sheet1!$A$2:$A$8</c:f>
              <c:strCache>
                <c:ptCount val="7"/>
                <c:pt idx="0">
                  <c:v>😴 Late-night food option</c:v>
                </c:pt>
                <c:pt idx="1">
                  <c:v>🎉 Celebrations/Special treats</c:v>
                </c:pt>
                <c:pt idx="2">
                  <c:v>🍿 Snacking between meals</c:v>
                </c:pt>
                <c:pt idx="3">
                  <c:v>👨‍👩‍👧‍👦 Family outing with kids</c:v>
                </c:pt>
                <c:pt idx="4">
                  <c:v>🌙 Casual dinner option</c:v>
                </c:pt>
                <c:pt idx="5">
                  <c:v>👫 Hanging out with friends</c:v>
                </c:pt>
                <c:pt idx="6">
                  <c:v>🍔 Convenient lunch (office/school)</c:v>
                </c:pt>
              </c:strCache>
            </c:strRef>
          </c:cat>
          <c:val>
            <c:numRef>
              <c:f>Sheet1!$B$2:$B$8</c:f>
              <c:numCache>
                <c:formatCode>0%</c:formatCode>
                <c:ptCount val="7"/>
                <c:pt idx="0">
                  <c:v>0.129</c:v>
                </c:pt>
                <c:pt idx="1">
                  <c:v>0.17599999999999999</c:v>
                </c:pt>
                <c:pt idx="2">
                  <c:v>0.247</c:v>
                </c:pt>
                <c:pt idx="3">
                  <c:v>0.29399999999999998</c:v>
                </c:pt>
                <c:pt idx="4">
                  <c:v>0.47299999999999998</c:v>
                </c:pt>
                <c:pt idx="5">
                  <c:v>0.53800000000000003</c:v>
                </c:pt>
                <c:pt idx="6">
                  <c:v>0.61199999999999999</c:v>
                </c:pt>
              </c:numCache>
            </c:numRef>
          </c:val>
          <c:extLst>
            <c:ext xmlns:c16="http://schemas.microsoft.com/office/drawing/2014/chart" uri="{C3380CC4-5D6E-409C-BE32-E72D297353CC}">
              <c16:uniqueId val="{00000006-4BA9-4AE2-8754-CCB09E663728}"/>
            </c:ext>
          </c:extLst>
        </c:ser>
        <c:dLbls>
          <c:showLegendKey val="0"/>
          <c:showVal val="0"/>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rgbClr val="3F9C31"/>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04AF-4ACA-BDF3-AF9BB8ECBCA2}"/>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04AF-4ACA-BDF3-AF9BB8ECBCA2}"/>
              </c:ext>
            </c:extLst>
          </c:dPt>
          <c:dPt>
            <c:idx val="2"/>
            <c:invertIfNegative val="0"/>
            <c:bubble3D val="0"/>
            <c:spPr>
              <a:solidFill>
                <a:srgbClr val="3F9C31"/>
              </a:solidFill>
              <a:ln>
                <a:noFill/>
              </a:ln>
              <a:effectLst/>
            </c:spPr>
            <c:extLst>
              <c:ext xmlns:c16="http://schemas.microsoft.com/office/drawing/2014/chart" uri="{C3380CC4-5D6E-409C-BE32-E72D297353CC}">
                <c16:uniqueId val="{00000005-04AF-4ACA-BDF3-AF9BB8ECBCA2}"/>
              </c:ext>
            </c:extLst>
          </c:dPt>
          <c:dPt>
            <c:idx val="4"/>
            <c:invertIfNegative val="0"/>
            <c:bubble3D val="0"/>
            <c:spPr>
              <a:solidFill>
                <a:srgbClr val="3F9C31"/>
              </a:solidFill>
              <a:ln>
                <a:noFill/>
              </a:ln>
              <a:effectLst/>
            </c:spPr>
            <c:extLst>
              <c:ext xmlns:c16="http://schemas.microsoft.com/office/drawing/2014/chart" uri="{C3380CC4-5D6E-409C-BE32-E72D297353CC}">
                <c16:uniqueId val="{00000007-04AF-4ACA-BDF3-AF9BB8ECBCA2}"/>
              </c:ext>
            </c:extLst>
          </c:dPt>
          <c:dPt>
            <c:idx val="5"/>
            <c:invertIfNegative val="0"/>
            <c:bubble3D val="0"/>
            <c:spPr>
              <a:solidFill>
                <a:srgbClr val="3F9C31"/>
              </a:solidFill>
              <a:ln>
                <a:noFill/>
              </a:ln>
              <a:effectLst/>
            </c:spPr>
            <c:extLst>
              <c:ext xmlns:c16="http://schemas.microsoft.com/office/drawing/2014/chart" uri="{C3380CC4-5D6E-409C-BE32-E72D297353CC}">
                <c16:uniqueId val="{00000009-04AF-4ACA-BDF3-AF9BB8ECBCA2}"/>
              </c:ext>
            </c:extLst>
          </c:dPt>
          <c:dPt>
            <c:idx val="6"/>
            <c:invertIfNegative val="0"/>
            <c:bubble3D val="0"/>
            <c:spPr>
              <a:solidFill>
                <a:srgbClr val="3F9C31"/>
              </a:solidFill>
              <a:ln>
                <a:noFill/>
              </a:ln>
              <a:effectLst/>
            </c:spPr>
            <c:extLst>
              <c:ext xmlns:c16="http://schemas.microsoft.com/office/drawing/2014/chart" uri="{C3380CC4-5D6E-409C-BE32-E72D297353CC}">
                <c16:uniqueId val="{0000000B-04AF-4ACA-BDF3-AF9BB8ECBCA2}"/>
              </c:ext>
            </c:extLst>
          </c:dPt>
          <c:dLbls>
            <c:delete val="1"/>
          </c:dLbls>
          <c:cat>
            <c:strRef>
              <c:f>Sheet1!$A$2:$A$8</c:f>
              <c:strCache>
                <c:ptCount val="6"/>
                <c:pt idx="0">
                  <c:v>Lotteria</c:v>
                </c:pt>
                <c:pt idx="1">
                  <c:v>McDonald’s</c:v>
                </c:pt>
                <c:pt idx="2">
                  <c:v>Pizza 4P’s</c:v>
                </c:pt>
                <c:pt idx="3">
                  <c:v>Pizza Hut</c:v>
                </c:pt>
                <c:pt idx="4">
                  <c:v>KFC</c:v>
                </c:pt>
                <c:pt idx="5">
                  <c:v>Jollibee</c:v>
                </c:pt>
              </c:strCache>
            </c:strRef>
          </c:cat>
          <c:val>
            <c:numRef>
              <c:f>Sheet1!$B$2:$B$8</c:f>
              <c:numCache>
                <c:formatCode>0%</c:formatCode>
                <c:ptCount val="7"/>
                <c:pt idx="0">
                  <c:v>0.68</c:v>
                </c:pt>
                <c:pt idx="1">
                  <c:v>0.71</c:v>
                </c:pt>
                <c:pt idx="2">
                  <c:v>0.87</c:v>
                </c:pt>
                <c:pt idx="3">
                  <c:v>0.84</c:v>
                </c:pt>
                <c:pt idx="4">
                  <c:v>0.76</c:v>
                </c:pt>
                <c:pt idx="5">
                  <c:v>0.82</c:v>
                </c:pt>
              </c:numCache>
            </c:numRef>
          </c:val>
          <c:extLst>
            <c:ext xmlns:c16="http://schemas.microsoft.com/office/drawing/2014/chart" uri="{C3380CC4-5D6E-409C-BE32-E72D297353CC}">
              <c16:uniqueId val="{0000000C-04AF-4ACA-BDF3-AF9BB8ECBCA2}"/>
            </c:ext>
          </c:extLst>
        </c:ser>
        <c:dLbls>
          <c:dLblPos val="outEnd"/>
          <c:showLegendKey val="0"/>
          <c:showVal val="1"/>
          <c:showCatName val="0"/>
          <c:showSerName val="0"/>
          <c:showPercent val="0"/>
          <c:showBubbleSize val="0"/>
        </c:dLbls>
        <c:gapWidth val="33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rgbClr val="3F9C31"/>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B44B-4EFC-92B1-9D6A80844569}"/>
              </c:ext>
            </c:extLst>
          </c:dPt>
          <c:dPt>
            <c:idx val="1"/>
            <c:invertIfNegative val="0"/>
            <c:bubble3D val="0"/>
            <c:spPr>
              <a:solidFill>
                <a:srgbClr val="3F9C31"/>
              </a:solidFill>
              <a:ln>
                <a:noFill/>
              </a:ln>
              <a:effectLst/>
            </c:spPr>
            <c:extLst>
              <c:ext xmlns:c16="http://schemas.microsoft.com/office/drawing/2014/chart" uri="{C3380CC4-5D6E-409C-BE32-E72D297353CC}">
                <c16:uniqueId val="{00000003-B44B-4EFC-92B1-9D6A80844569}"/>
              </c:ext>
            </c:extLst>
          </c:dPt>
          <c:dPt>
            <c:idx val="2"/>
            <c:invertIfNegative val="0"/>
            <c:bubble3D val="0"/>
            <c:spPr>
              <a:solidFill>
                <a:srgbClr val="3F9C31"/>
              </a:solidFill>
              <a:ln>
                <a:noFill/>
              </a:ln>
              <a:effectLst/>
            </c:spPr>
            <c:extLst>
              <c:ext xmlns:c16="http://schemas.microsoft.com/office/drawing/2014/chart" uri="{C3380CC4-5D6E-409C-BE32-E72D297353CC}">
                <c16:uniqueId val="{00000005-B44B-4EFC-92B1-9D6A80844569}"/>
              </c:ext>
            </c:extLst>
          </c:dPt>
          <c:dPt>
            <c:idx val="4"/>
            <c:invertIfNegative val="0"/>
            <c:bubble3D val="0"/>
            <c:spPr>
              <a:solidFill>
                <a:srgbClr val="3F9C31"/>
              </a:solidFill>
              <a:ln>
                <a:noFill/>
              </a:ln>
              <a:effectLst/>
            </c:spPr>
            <c:extLst>
              <c:ext xmlns:c16="http://schemas.microsoft.com/office/drawing/2014/chart" uri="{C3380CC4-5D6E-409C-BE32-E72D297353CC}">
                <c16:uniqueId val="{00000007-B44B-4EFC-92B1-9D6A80844569}"/>
              </c:ext>
            </c:extLst>
          </c:dPt>
          <c:dPt>
            <c:idx val="5"/>
            <c:invertIfNegative val="0"/>
            <c:bubble3D val="0"/>
            <c:spPr>
              <a:solidFill>
                <a:srgbClr val="3F9C31"/>
              </a:solidFill>
              <a:ln>
                <a:noFill/>
              </a:ln>
              <a:effectLst/>
            </c:spPr>
            <c:extLst>
              <c:ext xmlns:c16="http://schemas.microsoft.com/office/drawing/2014/chart" uri="{C3380CC4-5D6E-409C-BE32-E72D297353CC}">
                <c16:uniqueId val="{00000009-B44B-4EFC-92B1-9D6A80844569}"/>
              </c:ext>
            </c:extLst>
          </c:dPt>
          <c:dPt>
            <c:idx val="6"/>
            <c:invertIfNegative val="0"/>
            <c:bubble3D val="0"/>
            <c:spPr>
              <a:solidFill>
                <a:srgbClr val="3F9C31"/>
              </a:solidFill>
              <a:ln>
                <a:noFill/>
              </a:ln>
              <a:effectLst/>
            </c:spPr>
            <c:extLst>
              <c:ext xmlns:c16="http://schemas.microsoft.com/office/drawing/2014/chart" uri="{C3380CC4-5D6E-409C-BE32-E72D297353CC}">
                <c16:uniqueId val="{0000000B-B44B-4EFC-92B1-9D6A80844569}"/>
              </c:ext>
            </c:extLst>
          </c:dPt>
          <c:dLbls>
            <c:delete val="1"/>
          </c:dLbls>
          <c:cat>
            <c:strRef>
              <c:f>Sheet1!$A$2:$A$8</c:f>
              <c:strCache>
                <c:ptCount val="6"/>
                <c:pt idx="0">
                  <c:v>Lotteria</c:v>
                </c:pt>
                <c:pt idx="1">
                  <c:v>McDonald’s</c:v>
                </c:pt>
                <c:pt idx="2">
                  <c:v>Pizza 4P’s</c:v>
                </c:pt>
                <c:pt idx="3">
                  <c:v>Pizza Hut</c:v>
                </c:pt>
                <c:pt idx="4">
                  <c:v>KFC</c:v>
                </c:pt>
                <c:pt idx="5">
                  <c:v>Jollibee</c:v>
                </c:pt>
              </c:strCache>
            </c:strRef>
          </c:cat>
          <c:val>
            <c:numRef>
              <c:f>Sheet1!$B$2:$B$8</c:f>
              <c:numCache>
                <c:formatCode>0%</c:formatCode>
                <c:ptCount val="7"/>
                <c:pt idx="0">
                  <c:v>0.71</c:v>
                </c:pt>
                <c:pt idx="1">
                  <c:v>0.76</c:v>
                </c:pt>
                <c:pt idx="2">
                  <c:v>0.76</c:v>
                </c:pt>
                <c:pt idx="3">
                  <c:v>0.83</c:v>
                </c:pt>
                <c:pt idx="4">
                  <c:v>0.82</c:v>
                </c:pt>
                <c:pt idx="5">
                  <c:v>0.84</c:v>
                </c:pt>
              </c:numCache>
            </c:numRef>
          </c:val>
          <c:extLst>
            <c:ext xmlns:c16="http://schemas.microsoft.com/office/drawing/2014/chart" uri="{C3380CC4-5D6E-409C-BE32-E72D297353CC}">
              <c16:uniqueId val="{0000000C-B44B-4EFC-92B1-9D6A80844569}"/>
            </c:ext>
          </c:extLst>
        </c:ser>
        <c:dLbls>
          <c:dLblPos val="outEnd"/>
          <c:showLegendKey val="0"/>
          <c:showVal val="1"/>
          <c:showCatName val="0"/>
          <c:showSerName val="0"/>
          <c:showPercent val="0"/>
          <c:showBubbleSize val="0"/>
        </c:dLbls>
        <c:gapWidth val="33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rgbClr val="3F9C31"/>
              </a:solidFill>
              <a:ln>
                <a:noFill/>
              </a:ln>
              <a:effectLst/>
            </c:spPr>
            <c:extLst>
              <c:ext xmlns:c16="http://schemas.microsoft.com/office/drawing/2014/chart" uri="{C3380CC4-5D6E-409C-BE32-E72D297353CC}">
                <c16:uniqueId val="{00000001-0CB3-4499-B2B9-647596BF6498}"/>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0CB3-4499-B2B9-647596BF6498}"/>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5-0CB3-4499-B2B9-647596BF6498}"/>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7-0CB3-4499-B2B9-647596BF6498}"/>
              </c:ext>
            </c:extLst>
          </c:dPt>
          <c:dPt>
            <c:idx val="5"/>
            <c:invertIfNegative val="0"/>
            <c:bubble3D val="0"/>
            <c:spPr>
              <a:solidFill>
                <a:srgbClr val="3F9C31"/>
              </a:solidFill>
              <a:ln>
                <a:noFill/>
              </a:ln>
              <a:effectLst/>
            </c:spPr>
            <c:extLst>
              <c:ext xmlns:c16="http://schemas.microsoft.com/office/drawing/2014/chart" uri="{C3380CC4-5D6E-409C-BE32-E72D297353CC}">
                <c16:uniqueId val="{00000009-0CB3-4499-B2B9-647596BF6498}"/>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B-0CB3-4499-B2B9-647596BF6498}"/>
              </c:ext>
            </c:extLst>
          </c:dPt>
          <c:dLbls>
            <c:delete val="1"/>
          </c:dLbls>
          <c:cat>
            <c:strRef>
              <c:f>Sheet1!$A$2:$A$8</c:f>
              <c:strCache>
                <c:ptCount val="6"/>
                <c:pt idx="0">
                  <c:v>Lotteria</c:v>
                </c:pt>
                <c:pt idx="1">
                  <c:v>McDonald’s</c:v>
                </c:pt>
                <c:pt idx="2">
                  <c:v>Pizza 4P’s</c:v>
                </c:pt>
                <c:pt idx="3">
                  <c:v>Pizza Hut</c:v>
                </c:pt>
                <c:pt idx="4">
                  <c:v>KFC</c:v>
                </c:pt>
                <c:pt idx="5">
                  <c:v>Jollibee</c:v>
                </c:pt>
              </c:strCache>
            </c:strRef>
          </c:cat>
          <c:val>
            <c:numRef>
              <c:f>Sheet1!$B$2:$B$8</c:f>
              <c:numCache>
                <c:formatCode>0%</c:formatCode>
                <c:ptCount val="7"/>
                <c:pt idx="0">
                  <c:v>0.81</c:v>
                </c:pt>
                <c:pt idx="1">
                  <c:v>0.73</c:v>
                </c:pt>
                <c:pt idx="2">
                  <c:v>0.64</c:v>
                </c:pt>
                <c:pt idx="3">
                  <c:v>0.68</c:v>
                </c:pt>
                <c:pt idx="4">
                  <c:v>0.74</c:v>
                </c:pt>
                <c:pt idx="5">
                  <c:v>0.79</c:v>
                </c:pt>
              </c:numCache>
            </c:numRef>
          </c:val>
          <c:extLst>
            <c:ext xmlns:c16="http://schemas.microsoft.com/office/drawing/2014/chart" uri="{C3380CC4-5D6E-409C-BE32-E72D297353CC}">
              <c16:uniqueId val="{0000000C-0CB3-4499-B2B9-647596BF6498}"/>
            </c:ext>
          </c:extLst>
        </c:ser>
        <c:dLbls>
          <c:dLblPos val="outEnd"/>
          <c:showLegendKey val="0"/>
          <c:showVal val="1"/>
          <c:showCatName val="0"/>
          <c:showSerName val="0"/>
          <c:showPercent val="0"/>
          <c:showBubbleSize val="0"/>
        </c:dLbls>
        <c:gapWidth val="33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F372-41B3-901E-21B5631A45FC}"/>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F372-41B3-901E-21B5631A45FC}"/>
              </c:ext>
            </c:extLst>
          </c:dPt>
          <c:dPt>
            <c:idx val="2"/>
            <c:invertIfNegative val="0"/>
            <c:bubble3D val="0"/>
            <c:spPr>
              <a:solidFill>
                <a:srgbClr val="3F9C31"/>
              </a:solidFill>
              <a:ln>
                <a:noFill/>
              </a:ln>
              <a:effectLst/>
            </c:spPr>
            <c:extLst>
              <c:ext xmlns:c16="http://schemas.microsoft.com/office/drawing/2014/chart" uri="{C3380CC4-5D6E-409C-BE32-E72D297353CC}">
                <c16:uniqueId val="{00000005-F372-41B3-901E-21B5631A45FC}"/>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7-F372-41B3-901E-21B5631A45FC}"/>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9-F372-41B3-901E-21B5631A45FC}"/>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B-F372-41B3-901E-21B5631A45FC}"/>
              </c:ext>
            </c:extLst>
          </c:dPt>
          <c:dLbls>
            <c:delete val="1"/>
          </c:dLbls>
          <c:cat>
            <c:strRef>
              <c:f>Sheet1!$A$2:$A$8</c:f>
              <c:strCache>
                <c:ptCount val="6"/>
                <c:pt idx="0">
                  <c:v>Lotteria</c:v>
                </c:pt>
                <c:pt idx="1">
                  <c:v>McDonald’s</c:v>
                </c:pt>
                <c:pt idx="2">
                  <c:v>Pizza 4P’s</c:v>
                </c:pt>
                <c:pt idx="3">
                  <c:v>Pizza Hut</c:v>
                </c:pt>
                <c:pt idx="4">
                  <c:v>KFC</c:v>
                </c:pt>
                <c:pt idx="5">
                  <c:v>Jollibee</c:v>
                </c:pt>
              </c:strCache>
            </c:strRef>
          </c:cat>
          <c:val>
            <c:numRef>
              <c:f>Sheet1!$B$2:$B$8</c:f>
              <c:numCache>
                <c:formatCode>0%</c:formatCode>
                <c:ptCount val="7"/>
                <c:pt idx="0">
                  <c:v>0.49</c:v>
                </c:pt>
                <c:pt idx="1">
                  <c:v>0.69</c:v>
                </c:pt>
                <c:pt idx="2">
                  <c:v>0.88</c:v>
                </c:pt>
                <c:pt idx="3">
                  <c:v>0.64</c:v>
                </c:pt>
                <c:pt idx="4">
                  <c:v>0.54</c:v>
                </c:pt>
                <c:pt idx="5">
                  <c:v>0.57999999999999996</c:v>
                </c:pt>
              </c:numCache>
            </c:numRef>
          </c:val>
          <c:extLst>
            <c:ext xmlns:c16="http://schemas.microsoft.com/office/drawing/2014/chart" uri="{C3380CC4-5D6E-409C-BE32-E72D297353CC}">
              <c16:uniqueId val="{0000000C-F372-41B3-901E-21B5631A45FC}"/>
            </c:ext>
          </c:extLst>
        </c:ser>
        <c:dLbls>
          <c:dLblPos val="outEnd"/>
          <c:showLegendKey val="0"/>
          <c:showVal val="1"/>
          <c:showCatName val="0"/>
          <c:showSerName val="0"/>
          <c:showPercent val="0"/>
          <c:showBubbleSize val="0"/>
        </c:dLbls>
        <c:gapWidth val="33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0.99838007568187459"/>
        </c:manualLayout>
      </c:layout>
      <c:scatterChart>
        <c:scatterStyle val="lineMarker"/>
        <c:varyColors val="0"/>
        <c:ser>
          <c:idx val="0"/>
          <c:order val="0"/>
          <c:tx>
            <c:strRef>
              <c:f>'Ark1'!$B$1</c:f>
              <c:strCache>
                <c:ptCount val="1"/>
                <c:pt idx="0">
                  <c:v>Lotteria</c:v>
                </c:pt>
              </c:strCache>
            </c:strRef>
          </c:tx>
          <c:spPr>
            <a:ln w="25400" cap="rnd">
              <a:noFill/>
              <a:round/>
            </a:ln>
            <a:effectLst/>
          </c:spPr>
          <c:marker>
            <c:symbol val="triangle"/>
            <c:size val="8"/>
            <c:spPr>
              <a:solidFill>
                <a:srgbClr val="64A70B"/>
              </a:solidFill>
              <a:ln w="9525">
                <a:solidFill>
                  <a:srgbClr val="64A70B"/>
                </a:solidFill>
              </a:ln>
              <a:effectLst/>
            </c:spPr>
          </c:marker>
          <c:dLbls>
            <c:dLbl>
              <c:idx val="0"/>
              <c:layout>
                <c:manualLayout>
                  <c:x val="-4.272465218175895E-2"/>
                  <c:y val="9.2205809462973225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F07B-4CB3-809B-84001590A7E0}"/>
                </c:ext>
              </c:extLst>
            </c:dLbl>
            <c:spPr>
              <a:noFill/>
              <a:ln>
                <a:noFill/>
              </a:ln>
              <a:effectLst/>
            </c:spPr>
            <c:txPr>
              <a:bodyPr rot="0" spcFirstLastPara="1" vertOverflow="ellipsis" vert="horz" wrap="square" anchor="ctr" anchorCtr="1"/>
              <a:lstStyle/>
              <a:p>
                <a:pPr>
                  <a:defRPr sz="300" b="0" i="0" u="none" strike="noStrike" kern="1200" baseline="0">
                    <a:solidFill>
                      <a:schemeClr val="tx1">
                        <a:lumMod val="75000"/>
                        <a:lumOff val="25000"/>
                      </a:schemeClr>
                    </a:solidFill>
                    <a:latin typeface="Montserrat" pitchFamily="2" charset="0"/>
                    <a:ea typeface="Arial Unicode MS" panose="020B0604020202020204" pitchFamily="34" charset="-128"/>
                    <a:cs typeface="Arial Unicode MS" panose="020B0604020202020204" pitchFamily="34" charset="-128"/>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'Ark1'!$A$2:$A$12</c:f>
              <c:numCache>
                <c:formatCode>####.000</c:formatCode>
                <c:ptCount val="11"/>
                <c:pt idx="0">
                  <c:v>-30</c:v>
                </c:pt>
                <c:pt idx="1">
                  <c:v>-25</c:v>
                </c:pt>
                <c:pt idx="2">
                  <c:v>-45</c:v>
                </c:pt>
                <c:pt idx="3">
                  <c:v>15</c:v>
                </c:pt>
                <c:pt idx="4">
                  <c:v>8</c:v>
                </c:pt>
                <c:pt idx="5">
                  <c:v>40</c:v>
                </c:pt>
                <c:pt idx="6">
                  <c:v>45</c:v>
                </c:pt>
                <c:pt idx="7">
                  <c:v>25</c:v>
                </c:pt>
                <c:pt idx="8">
                  <c:v>20</c:v>
                </c:pt>
                <c:pt idx="9">
                  <c:v>3</c:v>
                </c:pt>
                <c:pt idx="10">
                  <c:v>-5</c:v>
                </c:pt>
              </c:numCache>
            </c:numRef>
          </c:xVal>
          <c:yVal>
            <c:numRef>
              <c:f>'Ark1'!$B$2:$B$12</c:f>
              <c:numCache>
                <c:formatCode>General</c:formatCode>
                <c:ptCount val="11"/>
                <c:pt idx="0" formatCode="####.000">
                  <c:v>-5</c:v>
                </c:pt>
              </c:numCache>
            </c:numRef>
          </c:yVal>
          <c:smooth val="0"/>
          <c:extLst>
            <c:ext xmlns:c16="http://schemas.microsoft.com/office/drawing/2014/chart" uri="{C3380CC4-5D6E-409C-BE32-E72D297353CC}">
              <c16:uniqueId val="{00000001-F07B-4CB3-809B-84001590A7E0}"/>
            </c:ext>
          </c:extLst>
        </c:ser>
        <c:ser>
          <c:idx val="1"/>
          <c:order val="1"/>
          <c:tx>
            <c:strRef>
              <c:f>'Ark1'!$C$1</c:f>
              <c:strCache>
                <c:ptCount val="1"/>
                <c:pt idx="0">
                  <c:v>Jollibee</c:v>
                </c:pt>
              </c:strCache>
            </c:strRef>
          </c:tx>
          <c:spPr>
            <a:ln w="25400" cap="rnd">
              <a:noFill/>
              <a:round/>
            </a:ln>
            <a:effectLst/>
          </c:spPr>
          <c:marker>
            <c:symbol val="triangle"/>
            <c:size val="8"/>
            <c:spPr>
              <a:solidFill>
                <a:schemeClr val="accent2"/>
              </a:solidFill>
              <a:ln w="9525">
                <a:solidFill>
                  <a:schemeClr val="accent2"/>
                </a:solidFill>
              </a:ln>
              <a:effectLst/>
            </c:spPr>
          </c:marker>
          <c:dLbls>
            <c:dLbl>
              <c:idx val="1"/>
              <c:layout>
                <c:manualLayout>
                  <c:x val="-3.5085356730112496E-2"/>
                  <c:y val="1.4046780339676112E-2"/>
                </c:manualLayout>
              </c:layout>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j-lt"/>
                      <a:ea typeface="Arial Unicode MS" panose="020B0604020202020204" pitchFamily="34" charset="-128"/>
                      <a:cs typeface="Arial Unicode MS" panose="020B0604020202020204" pitchFamily="34" charset="-128"/>
                    </a:defRPr>
                  </a:pPr>
                  <a:endParaRPr lang="en-US"/>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F07B-4CB3-809B-84001590A7E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j-lt"/>
                    <a:ea typeface="Arial Unicode MS" panose="020B0604020202020204" pitchFamily="34" charset="-128"/>
                    <a:cs typeface="Arial Unicode MS" panose="020B0604020202020204" pitchFamily="34" charset="-128"/>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'Ark1'!$A$2:$A$12</c:f>
              <c:numCache>
                <c:formatCode>####.000</c:formatCode>
                <c:ptCount val="11"/>
                <c:pt idx="0">
                  <c:v>-30</c:v>
                </c:pt>
                <c:pt idx="1">
                  <c:v>-25</c:v>
                </c:pt>
                <c:pt idx="2">
                  <c:v>-45</c:v>
                </c:pt>
                <c:pt idx="3">
                  <c:v>15</c:v>
                </c:pt>
                <c:pt idx="4">
                  <c:v>8</c:v>
                </c:pt>
                <c:pt idx="5">
                  <c:v>40</c:v>
                </c:pt>
                <c:pt idx="6">
                  <c:v>45</c:v>
                </c:pt>
                <c:pt idx="7">
                  <c:v>25</c:v>
                </c:pt>
                <c:pt idx="8">
                  <c:v>20</c:v>
                </c:pt>
                <c:pt idx="9">
                  <c:v>3</c:v>
                </c:pt>
                <c:pt idx="10">
                  <c:v>-5</c:v>
                </c:pt>
              </c:numCache>
            </c:numRef>
          </c:xVal>
          <c:yVal>
            <c:numRef>
              <c:f>'Ark1'!$C$2:$C$12</c:f>
              <c:numCache>
                <c:formatCode>####.000</c:formatCode>
                <c:ptCount val="11"/>
                <c:pt idx="1">
                  <c:v>15</c:v>
                </c:pt>
              </c:numCache>
            </c:numRef>
          </c:yVal>
          <c:smooth val="0"/>
          <c:extLst>
            <c:ext xmlns:c16="http://schemas.microsoft.com/office/drawing/2014/chart" uri="{C3380CC4-5D6E-409C-BE32-E72D297353CC}">
              <c16:uniqueId val="{00000003-F07B-4CB3-809B-84001590A7E0}"/>
            </c:ext>
          </c:extLst>
        </c:ser>
        <c:ser>
          <c:idx val="2"/>
          <c:order val="2"/>
          <c:tx>
            <c:strRef>
              <c:f>'Ark1'!$D$1</c:f>
              <c:strCache>
                <c:ptCount val="1"/>
                <c:pt idx="0">
                  <c:v>Texas Chicken</c:v>
                </c:pt>
              </c:strCache>
            </c:strRef>
          </c:tx>
          <c:spPr>
            <a:ln w="25400" cap="rnd">
              <a:noFill/>
              <a:round/>
            </a:ln>
            <a:effectLst/>
          </c:spPr>
          <c:marker>
            <c:symbol val="triangle"/>
            <c:size val="8"/>
            <c:spPr>
              <a:solidFill>
                <a:schemeClr val="accent3"/>
              </a:solidFill>
              <a:ln w="9525">
                <a:solidFill>
                  <a:schemeClr val="accent3"/>
                </a:solidFill>
              </a:ln>
              <a:effectLst/>
            </c:spPr>
          </c:marker>
          <c:dLbls>
            <c:dLbl>
              <c:idx val="2"/>
              <c:layout>
                <c:manualLayout>
                  <c:x val="-2.9107847295999981E-2"/>
                  <c:y val="8.4364615940550058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F07B-4CB3-809B-84001590A7E0}"/>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j-lt"/>
                    <a:ea typeface="Arial Unicode MS" panose="020B0604020202020204" pitchFamily="34" charset="-128"/>
                    <a:cs typeface="Arial Unicode MS" panose="020B0604020202020204" pitchFamily="34" charset="-128"/>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'Ark1'!$A$2:$A$12</c:f>
              <c:numCache>
                <c:formatCode>####.000</c:formatCode>
                <c:ptCount val="11"/>
                <c:pt idx="0">
                  <c:v>-30</c:v>
                </c:pt>
                <c:pt idx="1">
                  <c:v>-25</c:v>
                </c:pt>
                <c:pt idx="2">
                  <c:v>-45</c:v>
                </c:pt>
                <c:pt idx="3">
                  <c:v>15</c:v>
                </c:pt>
                <c:pt idx="4">
                  <c:v>8</c:v>
                </c:pt>
                <c:pt idx="5">
                  <c:v>40</c:v>
                </c:pt>
                <c:pt idx="6">
                  <c:v>45</c:v>
                </c:pt>
                <c:pt idx="7">
                  <c:v>25</c:v>
                </c:pt>
                <c:pt idx="8">
                  <c:v>20</c:v>
                </c:pt>
                <c:pt idx="9">
                  <c:v>3</c:v>
                </c:pt>
                <c:pt idx="10">
                  <c:v>-5</c:v>
                </c:pt>
              </c:numCache>
            </c:numRef>
          </c:xVal>
          <c:yVal>
            <c:numRef>
              <c:f>'Ark1'!$D$2:$D$12</c:f>
              <c:numCache>
                <c:formatCode>General</c:formatCode>
                <c:ptCount val="11"/>
                <c:pt idx="2" formatCode="####.000">
                  <c:v>-30</c:v>
                </c:pt>
              </c:numCache>
            </c:numRef>
          </c:yVal>
          <c:smooth val="0"/>
          <c:extLst>
            <c:ext xmlns:c16="http://schemas.microsoft.com/office/drawing/2014/chart" uri="{C3380CC4-5D6E-409C-BE32-E72D297353CC}">
              <c16:uniqueId val="{00000005-F07B-4CB3-809B-84001590A7E0}"/>
            </c:ext>
          </c:extLst>
        </c:ser>
        <c:ser>
          <c:idx val="3"/>
          <c:order val="3"/>
          <c:tx>
            <c:strRef>
              <c:f>'Ark1'!$E$1</c:f>
              <c:strCache>
                <c:ptCount val="1"/>
                <c:pt idx="0">
                  <c:v>KFC</c:v>
                </c:pt>
              </c:strCache>
            </c:strRef>
          </c:tx>
          <c:spPr>
            <a:ln w="25400" cap="rnd">
              <a:noFill/>
              <a:round/>
            </a:ln>
            <a:effectLst/>
          </c:spPr>
          <c:marker>
            <c:symbol val="triangle"/>
            <c:size val="8"/>
            <c:spPr>
              <a:solidFill>
                <a:schemeClr val="accent4"/>
              </a:solidFill>
              <a:ln w="9525">
                <a:solidFill>
                  <a:schemeClr val="accent4"/>
                </a:solidFill>
              </a:ln>
              <a:effectLst/>
            </c:spPr>
          </c:marker>
          <c:dLbls>
            <c:dLbl>
              <c:idx val="3"/>
              <c:layout>
                <c:manualLayout>
                  <c:x val="-4.2500824422765551E-2"/>
                  <c:y val="1.404678033967608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F07B-4CB3-809B-84001590A7E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j-lt"/>
                    <a:ea typeface="Arial Unicode MS" panose="020B0604020202020204" pitchFamily="34" charset="-128"/>
                    <a:cs typeface="Arial Unicode MS" panose="020B0604020202020204" pitchFamily="34" charset="-128"/>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'Ark1'!$A$2:$A$12</c:f>
              <c:numCache>
                <c:formatCode>####.000</c:formatCode>
                <c:ptCount val="11"/>
                <c:pt idx="0">
                  <c:v>-30</c:v>
                </c:pt>
                <c:pt idx="1">
                  <c:v>-25</c:v>
                </c:pt>
                <c:pt idx="2">
                  <c:v>-45</c:v>
                </c:pt>
                <c:pt idx="3">
                  <c:v>15</c:v>
                </c:pt>
                <c:pt idx="4">
                  <c:v>8</c:v>
                </c:pt>
                <c:pt idx="5">
                  <c:v>40</c:v>
                </c:pt>
                <c:pt idx="6">
                  <c:v>45</c:v>
                </c:pt>
                <c:pt idx="7">
                  <c:v>25</c:v>
                </c:pt>
                <c:pt idx="8">
                  <c:v>20</c:v>
                </c:pt>
                <c:pt idx="9">
                  <c:v>3</c:v>
                </c:pt>
                <c:pt idx="10">
                  <c:v>-5</c:v>
                </c:pt>
              </c:numCache>
            </c:numRef>
          </c:xVal>
          <c:yVal>
            <c:numRef>
              <c:f>'Ark1'!$E$2:$E$12</c:f>
              <c:numCache>
                <c:formatCode>General</c:formatCode>
                <c:ptCount val="11"/>
                <c:pt idx="3" formatCode="####.000">
                  <c:v>30</c:v>
                </c:pt>
              </c:numCache>
            </c:numRef>
          </c:yVal>
          <c:smooth val="0"/>
          <c:extLst>
            <c:ext xmlns:c16="http://schemas.microsoft.com/office/drawing/2014/chart" uri="{C3380CC4-5D6E-409C-BE32-E72D297353CC}">
              <c16:uniqueId val="{00000007-F07B-4CB3-809B-84001590A7E0}"/>
            </c:ext>
          </c:extLst>
        </c:ser>
        <c:ser>
          <c:idx val="4"/>
          <c:order val="4"/>
          <c:tx>
            <c:strRef>
              <c:f>'Ark1'!$F$1</c:f>
              <c:strCache>
                <c:ptCount val="1"/>
                <c:pt idx="0">
                  <c:v>Popeyes</c:v>
                </c:pt>
              </c:strCache>
            </c:strRef>
          </c:tx>
          <c:spPr>
            <a:ln w="25400" cap="rnd">
              <a:noFill/>
              <a:round/>
            </a:ln>
            <a:effectLst/>
          </c:spPr>
          <c:marker>
            <c:symbol val="triangle"/>
            <c:size val="8"/>
            <c:spPr>
              <a:solidFill>
                <a:schemeClr val="accent5"/>
              </a:solidFill>
              <a:ln w="9525">
                <a:solidFill>
                  <a:schemeClr val="accent5"/>
                </a:solidFill>
              </a:ln>
              <a:effectLst/>
            </c:spPr>
          </c:marker>
          <c:dPt>
            <c:idx val="4"/>
            <c:marker>
              <c:symbol val="triangle"/>
              <c:size val="8"/>
              <c:spPr>
                <a:solidFill>
                  <a:schemeClr val="accent5"/>
                </a:solidFill>
                <a:ln w="9525">
                  <a:solidFill>
                    <a:schemeClr val="accent5"/>
                  </a:solidFill>
                </a:ln>
                <a:effectLst/>
              </c:spPr>
            </c:marker>
            <c:bubble3D val="0"/>
            <c:extLst>
              <c:ext xmlns:c16="http://schemas.microsoft.com/office/drawing/2014/chart" uri="{C3380CC4-5D6E-409C-BE32-E72D297353CC}">
                <c16:uniqueId val="{00000008-F07B-4CB3-809B-84001590A7E0}"/>
              </c:ext>
            </c:extLst>
          </c:dPt>
          <c:dLbls>
            <c:dLbl>
              <c:idx val="4"/>
              <c:layout>
                <c:manualLayout>
                  <c:x val="-5.0570213303303885E-2"/>
                  <c:y val="-8.3851072984504043E-3"/>
                </c:manualLayout>
              </c:layout>
              <c:dLblPos val="r"/>
              <c:showLegendKey val="0"/>
              <c:showVal val="0"/>
              <c:showCatName val="0"/>
              <c:showSerName val="1"/>
              <c:showPercent val="0"/>
              <c:showBubbleSize val="0"/>
              <c:extLst>
                <c:ext xmlns:c15="http://schemas.microsoft.com/office/drawing/2012/chart" uri="{CE6537A1-D6FC-4f65-9D91-7224C49458BB}">
                  <c15:layout>
                    <c:manualLayout>
                      <c:w val="7.5856564232523183E-2"/>
                      <c:h val="2.7991293845524505E-2"/>
                    </c:manualLayout>
                  </c15:layout>
                </c:ext>
                <c:ext xmlns:c16="http://schemas.microsoft.com/office/drawing/2014/chart" uri="{C3380CC4-5D6E-409C-BE32-E72D297353CC}">
                  <c16:uniqueId val="{00000008-F07B-4CB3-809B-84001590A7E0}"/>
                </c:ext>
              </c:extLst>
            </c:dLbl>
            <c:spPr>
              <a:noFill/>
              <a:ln>
                <a:noFill/>
              </a:ln>
              <a:effectLst/>
            </c:spPr>
            <c:txPr>
              <a:bodyPr rot="0" spcFirstLastPara="1" vertOverflow="ellipsis" vert="horz" wrap="square" anchor="ctr" anchorCtr="1"/>
              <a:lstStyle/>
              <a:p>
                <a:pPr>
                  <a:defRPr sz="500" b="0" i="0" u="none" strike="noStrike" kern="1200" baseline="0">
                    <a:solidFill>
                      <a:schemeClr val="tx1">
                        <a:lumMod val="75000"/>
                        <a:lumOff val="25000"/>
                      </a:schemeClr>
                    </a:solidFill>
                    <a:latin typeface="Montserrat" pitchFamily="2" charset="0"/>
                    <a:ea typeface="Arial Unicode MS" panose="020B0604020202020204" pitchFamily="34" charset="-128"/>
                    <a:cs typeface="Arial Unicode MS" panose="020B0604020202020204" pitchFamily="34" charset="-128"/>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'Ark1'!$A$2:$A$12</c:f>
              <c:numCache>
                <c:formatCode>####.000</c:formatCode>
                <c:ptCount val="11"/>
                <c:pt idx="0">
                  <c:v>-30</c:v>
                </c:pt>
                <c:pt idx="1">
                  <c:v>-25</c:v>
                </c:pt>
                <c:pt idx="2">
                  <c:v>-45</c:v>
                </c:pt>
                <c:pt idx="3">
                  <c:v>15</c:v>
                </c:pt>
                <c:pt idx="4">
                  <c:v>8</c:v>
                </c:pt>
                <c:pt idx="5">
                  <c:v>40</c:v>
                </c:pt>
                <c:pt idx="6">
                  <c:v>45</c:v>
                </c:pt>
                <c:pt idx="7">
                  <c:v>25</c:v>
                </c:pt>
                <c:pt idx="8">
                  <c:v>20</c:v>
                </c:pt>
                <c:pt idx="9">
                  <c:v>3</c:v>
                </c:pt>
                <c:pt idx="10">
                  <c:v>-5</c:v>
                </c:pt>
              </c:numCache>
            </c:numRef>
          </c:xVal>
          <c:yVal>
            <c:numRef>
              <c:f>'Ark1'!$F$2:$F$12</c:f>
              <c:numCache>
                <c:formatCode>General</c:formatCode>
                <c:ptCount val="11"/>
                <c:pt idx="4" formatCode="####.000">
                  <c:v>35</c:v>
                </c:pt>
              </c:numCache>
            </c:numRef>
          </c:yVal>
          <c:smooth val="0"/>
          <c:extLst>
            <c:ext xmlns:c16="http://schemas.microsoft.com/office/drawing/2014/chart" uri="{C3380CC4-5D6E-409C-BE32-E72D297353CC}">
              <c16:uniqueId val="{00000009-F07B-4CB3-809B-84001590A7E0}"/>
            </c:ext>
          </c:extLst>
        </c:ser>
        <c:ser>
          <c:idx val="6"/>
          <c:order val="5"/>
          <c:tx>
            <c:strRef>
              <c:f>'Ark1'!$H$1</c:f>
              <c:strCache>
                <c:ptCount val="1"/>
                <c:pt idx="0">
                  <c:v>Pizza 4P’s</c:v>
                </c:pt>
              </c:strCache>
            </c:strRef>
          </c:tx>
          <c:spPr>
            <a:ln w="25400" cap="rnd">
              <a:noFill/>
              <a:round/>
            </a:ln>
            <a:effectLst/>
          </c:spPr>
          <c:marker>
            <c:symbol val="circle"/>
            <c:size val="7"/>
            <c:spPr>
              <a:solidFill>
                <a:schemeClr val="accent1">
                  <a:lumMod val="60000"/>
                </a:schemeClr>
              </a:solidFill>
              <a:ln w="9525">
                <a:solidFill>
                  <a:schemeClr val="accent1">
                    <a:lumMod val="60000"/>
                  </a:schemeClr>
                </a:solidFill>
              </a:ln>
              <a:effectLst/>
            </c:spPr>
          </c:marker>
          <c:dPt>
            <c:idx val="6"/>
            <c:marker>
              <c:symbol val="circle"/>
              <c:size val="7"/>
              <c:spPr>
                <a:solidFill>
                  <a:srgbClr val="F4A338"/>
                </a:solidFill>
                <a:ln w="9525">
                  <a:noFill/>
                </a:ln>
                <a:effectLst/>
              </c:spPr>
            </c:marker>
            <c:bubble3D val="0"/>
            <c:spPr>
              <a:ln w="25400" cap="rnd">
                <a:noFill/>
                <a:round/>
              </a:ln>
              <a:effectLst/>
            </c:spPr>
            <c:extLst>
              <c:ext xmlns:c16="http://schemas.microsoft.com/office/drawing/2014/chart" uri="{C3380CC4-5D6E-409C-BE32-E72D297353CC}">
                <c16:uniqueId val="{0000000B-F07B-4CB3-809B-84001590A7E0}"/>
              </c:ext>
            </c:extLst>
          </c:dPt>
          <c:dLbls>
            <c:dLbl>
              <c:idx val="6"/>
              <c:layout>
                <c:manualLayout>
                  <c:x val="-6.3663693013217006E-4"/>
                  <c:y val="1.9041008602248418E-3"/>
                </c:manualLayout>
              </c:layout>
              <c:spPr>
                <a:noFill/>
                <a:ln>
                  <a:noFill/>
                </a:ln>
                <a:effectLst/>
              </c:spPr>
              <c:txPr>
                <a:bodyPr rot="0" spcFirstLastPara="1" vertOverflow="ellipsis" vert="horz" wrap="square" anchor="ctr" anchorCtr="1"/>
                <a:lstStyle/>
                <a:p>
                  <a:pPr algn="ctr">
                    <a:defRPr sz="500" b="0" i="0" u="none" strike="noStrike" kern="1200" baseline="0">
                      <a:solidFill>
                        <a:srgbClr val="F49800"/>
                      </a:solidFill>
                      <a:latin typeface="Montserrat" pitchFamily="2" charset="0"/>
                      <a:ea typeface="Arial Unicode MS" panose="020B0604020202020204" pitchFamily="34" charset="-128"/>
                      <a:cs typeface="Arial Unicode MS" panose="020B0604020202020204" pitchFamily="34" charset="-128"/>
                    </a:defRPr>
                  </a:pPr>
                  <a:endParaRPr lang="en-US"/>
                </a:p>
              </c:txPr>
              <c:dLblPos val="r"/>
              <c:showLegendKey val="0"/>
              <c:showVal val="0"/>
              <c:showCatName val="0"/>
              <c:showSerName val="1"/>
              <c:showPercent val="0"/>
              <c:showBubbleSize val="0"/>
              <c:extLst>
                <c:ext xmlns:c15="http://schemas.microsoft.com/office/drawing/2012/chart" uri="{CE6537A1-D6FC-4f65-9D91-7224C49458BB}">
                  <c15:layout>
                    <c:manualLayout>
                      <c:w val="0.12674026438125346"/>
                      <c:h val="3.5164991964433227E-2"/>
                    </c:manualLayout>
                  </c15:layout>
                </c:ext>
                <c:ext xmlns:c16="http://schemas.microsoft.com/office/drawing/2014/chart" uri="{C3380CC4-5D6E-409C-BE32-E72D297353CC}">
                  <c16:uniqueId val="{0000000B-F07B-4CB3-809B-84001590A7E0}"/>
                </c:ext>
              </c:extLst>
            </c:dLbl>
            <c:spPr>
              <a:noFill/>
              <a:ln>
                <a:noFill/>
              </a:ln>
              <a:effectLst/>
            </c:spPr>
            <c:txPr>
              <a:bodyPr rot="0" spcFirstLastPara="1" vertOverflow="ellipsis" vert="horz" wrap="square" anchor="ctr" anchorCtr="1"/>
              <a:lstStyle/>
              <a:p>
                <a:pPr algn="ctr">
                  <a:defRPr sz="500" b="0" i="0" u="none" strike="noStrike" kern="1200" baseline="0">
                    <a:solidFill>
                      <a:srgbClr val="FF912D"/>
                    </a:solidFill>
                    <a:latin typeface="Montserrat" pitchFamily="2" charset="0"/>
                    <a:ea typeface="Arial Unicode MS" panose="020B0604020202020204" pitchFamily="34" charset="-128"/>
                    <a:cs typeface="Arial Unicode MS" panose="020B0604020202020204" pitchFamily="34" charset="-128"/>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lumMod val="60000"/>
                  </a:schemeClr>
                </a:solidFill>
                <a:prstDash val="sysDot"/>
              </a:ln>
              <a:effectLst/>
            </c:spPr>
            <c:trendlineType val="linear"/>
            <c:dispRSqr val="0"/>
            <c:dispEq val="0"/>
          </c:trendline>
          <c:xVal>
            <c:numRef>
              <c:f>'Ark1'!$A$2:$A$12</c:f>
              <c:numCache>
                <c:formatCode>####.000</c:formatCode>
                <c:ptCount val="11"/>
                <c:pt idx="0">
                  <c:v>-30</c:v>
                </c:pt>
                <c:pt idx="1">
                  <c:v>-25</c:v>
                </c:pt>
                <c:pt idx="2">
                  <c:v>-45</c:v>
                </c:pt>
                <c:pt idx="3">
                  <c:v>15</c:v>
                </c:pt>
                <c:pt idx="4">
                  <c:v>8</c:v>
                </c:pt>
                <c:pt idx="5">
                  <c:v>40</c:v>
                </c:pt>
                <c:pt idx="6">
                  <c:v>45</c:v>
                </c:pt>
                <c:pt idx="7">
                  <c:v>25</c:v>
                </c:pt>
                <c:pt idx="8">
                  <c:v>20</c:v>
                </c:pt>
                <c:pt idx="9">
                  <c:v>3</c:v>
                </c:pt>
                <c:pt idx="10">
                  <c:v>-5</c:v>
                </c:pt>
              </c:numCache>
            </c:numRef>
          </c:xVal>
          <c:yVal>
            <c:numRef>
              <c:f>'Ark1'!$H$2:$H$12</c:f>
              <c:numCache>
                <c:formatCode>General</c:formatCode>
                <c:ptCount val="11"/>
                <c:pt idx="6" formatCode="####.000">
                  <c:v>65</c:v>
                </c:pt>
              </c:numCache>
            </c:numRef>
          </c:yVal>
          <c:smooth val="0"/>
          <c:extLst>
            <c:ext xmlns:c16="http://schemas.microsoft.com/office/drawing/2014/chart" uri="{C3380CC4-5D6E-409C-BE32-E72D297353CC}">
              <c16:uniqueId val="{0000000D-F07B-4CB3-809B-84001590A7E0}"/>
            </c:ext>
          </c:extLst>
        </c:ser>
        <c:ser>
          <c:idx val="7"/>
          <c:order val="6"/>
          <c:tx>
            <c:strRef>
              <c:f>'Ark1'!$I$1</c:f>
              <c:strCache>
                <c:ptCount val="1"/>
                <c:pt idx="0">
                  <c:v>Burger King</c:v>
                </c:pt>
              </c:strCache>
            </c:strRef>
          </c:tx>
          <c:spPr>
            <a:ln w="25400" cap="rnd">
              <a:noFill/>
              <a:round/>
            </a:ln>
            <a:effectLst/>
          </c:spPr>
          <c:marker>
            <c:symbol val="circle"/>
            <c:size val="7"/>
            <c:spPr>
              <a:solidFill>
                <a:srgbClr val="0065D3"/>
              </a:solidFill>
              <a:ln w="9525">
                <a:noFill/>
              </a:ln>
              <a:effectLst/>
            </c:spPr>
          </c:marker>
          <c:dLbls>
            <c:dLbl>
              <c:idx val="7"/>
              <c:layout>
                <c:manualLayout>
                  <c:x val="-4.5765375915377115E-3"/>
                  <c:y val="-1.8273294087607301E-3"/>
                </c:manualLayout>
              </c:layout>
              <c:tx>
                <c:rich>
                  <a:bodyPr rot="0" spcFirstLastPara="1" vertOverflow="ellipsis" vert="horz" wrap="square" anchor="ctr" anchorCtr="1"/>
                  <a:lstStyle/>
                  <a:p>
                    <a:pPr algn="ctr">
                      <a:defRPr sz="400" b="0" i="0" u="none" strike="noStrike" kern="1200" baseline="0">
                        <a:solidFill>
                          <a:srgbClr val="0065D3"/>
                        </a:solidFill>
                        <a:latin typeface="Montserrat" pitchFamily="2" charset="0"/>
                        <a:ea typeface="Arial Unicode MS" panose="020B0604020202020204" pitchFamily="34" charset="-128"/>
                        <a:cs typeface="Arial Unicode MS" panose="020B0604020202020204" pitchFamily="34" charset="-128"/>
                      </a:defRPr>
                    </a:pPr>
                    <a:fld id="{E8C4C109-A00E-4282-85A6-359FB252AFB2}" type="SERIESNAME">
                      <a:rPr lang="en-US" sz="400" baseline="0">
                        <a:solidFill>
                          <a:srgbClr val="0065D3"/>
                        </a:solidFill>
                        <a:latin typeface="Montserrat" pitchFamily="2" charset="0"/>
                      </a:rPr>
                      <a:pPr algn="ctr">
                        <a:defRPr sz="400">
                          <a:solidFill>
                            <a:srgbClr val="0065D3"/>
                          </a:solidFill>
                          <a:latin typeface="Montserrat" pitchFamily="2" charset="0"/>
                        </a:defRPr>
                      </a:pPr>
                      <a:t>[SERIES NAME]</a:t>
                    </a:fld>
                    <a:endParaRPr lang="en-GB"/>
                  </a:p>
                </c:rich>
              </c:tx>
              <c:spPr>
                <a:noFill/>
                <a:ln>
                  <a:noFill/>
                </a:ln>
                <a:effectLst/>
              </c:spPr>
              <c:txPr>
                <a:bodyPr rot="0" spcFirstLastPara="1" vertOverflow="ellipsis" vert="horz" wrap="square" anchor="ctr" anchorCtr="1"/>
                <a:lstStyle/>
                <a:p>
                  <a:pPr algn="ctr">
                    <a:defRPr sz="400" b="0" i="0" u="none" strike="noStrike" kern="1200" baseline="0">
                      <a:solidFill>
                        <a:srgbClr val="0065D3"/>
                      </a:solidFill>
                      <a:latin typeface="Montserrat" pitchFamily="2" charset="0"/>
                      <a:ea typeface="Arial Unicode MS" panose="020B0604020202020204" pitchFamily="34" charset="-128"/>
                      <a:cs typeface="Arial Unicode MS" panose="020B0604020202020204" pitchFamily="34" charset="-128"/>
                    </a:defRPr>
                  </a:pPr>
                  <a:endParaRPr lang="en-US"/>
                </a:p>
              </c:txPr>
              <c:dLblPos val="r"/>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F07B-4CB3-809B-84001590A7E0}"/>
                </c:ext>
              </c:extLst>
            </c:dLbl>
            <c:spPr>
              <a:noFill/>
              <a:ln>
                <a:noFill/>
              </a:ln>
              <a:effectLst/>
            </c:spPr>
            <c:txPr>
              <a:bodyPr rot="0" spcFirstLastPara="1" vertOverflow="ellipsis" vert="horz" wrap="square" anchor="ctr" anchorCtr="1"/>
              <a:lstStyle/>
              <a:p>
                <a:pPr algn="ctr">
                  <a:defRPr sz="400" b="0" i="0" u="none" strike="noStrike" kern="1200" baseline="0">
                    <a:solidFill>
                      <a:srgbClr val="0065D3"/>
                    </a:solidFill>
                    <a:latin typeface="+mj-lt"/>
                    <a:ea typeface="Arial Unicode MS" panose="020B0604020202020204" pitchFamily="34" charset="-128"/>
                    <a:cs typeface="Arial Unicode MS" panose="020B0604020202020204" pitchFamily="34" charset="-128"/>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'Ark1'!$A$2:$A$12</c:f>
              <c:numCache>
                <c:formatCode>####.000</c:formatCode>
                <c:ptCount val="11"/>
                <c:pt idx="0">
                  <c:v>-30</c:v>
                </c:pt>
                <c:pt idx="1">
                  <c:v>-25</c:v>
                </c:pt>
                <c:pt idx="2">
                  <c:v>-45</c:v>
                </c:pt>
                <c:pt idx="3">
                  <c:v>15</c:v>
                </c:pt>
                <c:pt idx="4">
                  <c:v>8</c:v>
                </c:pt>
                <c:pt idx="5">
                  <c:v>40</c:v>
                </c:pt>
                <c:pt idx="6">
                  <c:v>45</c:v>
                </c:pt>
                <c:pt idx="7">
                  <c:v>25</c:v>
                </c:pt>
                <c:pt idx="8">
                  <c:v>20</c:v>
                </c:pt>
                <c:pt idx="9">
                  <c:v>3</c:v>
                </c:pt>
                <c:pt idx="10">
                  <c:v>-5</c:v>
                </c:pt>
              </c:numCache>
            </c:numRef>
          </c:xVal>
          <c:yVal>
            <c:numRef>
              <c:f>'Ark1'!$I$2:$I$12</c:f>
              <c:numCache>
                <c:formatCode>General</c:formatCode>
                <c:ptCount val="11"/>
                <c:pt idx="7" formatCode="####.000">
                  <c:v>-5</c:v>
                </c:pt>
              </c:numCache>
            </c:numRef>
          </c:yVal>
          <c:smooth val="0"/>
          <c:extLst>
            <c:ext xmlns:c16="http://schemas.microsoft.com/office/drawing/2014/chart" uri="{C3380CC4-5D6E-409C-BE32-E72D297353CC}">
              <c16:uniqueId val="{0000000F-F07B-4CB3-809B-84001590A7E0}"/>
            </c:ext>
          </c:extLst>
        </c:ser>
        <c:ser>
          <c:idx val="8"/>
          <c:order val="7"/>
          <c:tx>
            <c:strRef>
              <c:f>'Ark1'!$J$1</c:f>
              <c:strCache>
                <c:ptCount val="1"/>
                <c:pt idx="0">
                  <c:v>Pizza Hut</c:v>
                </c:pt>
              </c:strCache>
            </c:strRef>
          </c:tx>
          <c:spPr>
            <a:ln w="25400" cap="rnd">
              <a:noFill/>
              <a:round/>
            </a:ln>
            <a:effectLst/>
          </c:spPr>
          <c:marker>
            <c:symbol val="circle"/>
            <c:size val="7"/>
            <c:spPr>
              <a:solidFill>
                <a:srgbClr val="F49800"/>
              </a:solidFill>
              <a:ln w="9525">
                <a:noFill/>
              </a:ln>
              <a:effectLst/>
            </c:spPr>
          </c:marker>
          <c:dPt>
            <c:idx val="8"/>
            <c:marker>
              <c:symbol val="circle"/>
              <c:size val="7"/>
              <c:spPr>
                <a:solidFill>
                  <a:srgbClr val="00B050"/>
                </a:solidFill>
                <a:ln w="9525">
                  <a:noFill/>
                </a:ln>
                <a:effectLst/>
              </c:spPr>
            </c:marker>
            <c:bubble3D val="0"/>
            <c:extLst>
              <c:ext xmlns:c16="http://schemas.microsoft.com/office/drawing/2014/chart" uri="{C3380CC4-5D6E-409C-BE32-E72D297353CC}">
                <c16:uniqueId val="{00000010-F07B-4CB3-809B-84001590A7E0}"/>
              </c:ext>
            </c:extLst>
          </c:dPt>
          <c:dLbls>
            <c:dLbl>
              <c:idx val="8"/>
              <c:layout>
                <c:manualLayout>
                  <c:x val="-7.940844342582748E-2"/>
                  <c:y val="-8.4829565584626128E-3"/>
                </c:manualLayout>
              </c:layout>
              <c:tx>
                <c:rich>
                  <a:bodyPr rot="0" spcFirstLastPara="1" vertOverflow="ellipsis" vert="horz" wrap="square" anchor="ctr" anchorCtr="1"/>
                  <a:lstStyle/>
                  <a:p>
                    <a:pPr algn="ctr">
                      <a:defRPr sz="300" b="0" i="0" u="none" strike="noStrike" kern="1200" baseline="0">
                        <a:solidFill>
                          <a:srgbClr val="00B050"/>
                        </a:solidFill>
                        <a:latin typeface="Montserrat" pitchFamily="2" charset="0"/>
                        <a:ea typeface="Arial Unicode MS" panose="020B0604020202020204" pitchFamily="34" charset="-128"/>
                        <a:cs typeface="Arial Unicode MS" panose="020B0604020202020204" pitchFamily="34" charset="-128"/>
                      </a:defRPr>
                    </a:pPr>
                    <a:fld id="{2FCCE2D1-3337-47B8-AFD1-0F02497FDFF2}" type="SERIESNAME">
                      <a:rPr lang="en-US" sz="300" baseline="0">
                        <a:solidFill>
                          <a:srgbClr val="00B050"/>
                        </a:solidFill>
                        <a:latin typeface="Montserrat" pitchFamily="2" charset="0"/>
                      </a:rPr>
                      <a:pPr algn="ctr">
                        <a:defRPr sz="300">
                          <a:solidFill>
                            <a:srgbClr val="00B050"/>
                          </a:solidFill>
                          <a:latin typeface="Montserrat" pitchFamily="2" charset="0"/>
                        </a:defRPr>
                      </a:pPr>
                      <a:t>[SERIES NAME]</a:t>
                    </a:fld>
                    <a:endParaRPr lang="en-GB"/>
                  </a:p>
                </c:rich>
              </c:tx>
              <c:spPr>
                <a:noFill/>
                <a:ln>
                  <a:noFill/>
                </a:ln>
                <a:effectLst/>
              </c:spPr>
              <c:txPr>
                <a:bodyPr rot="0" spcFirstLastPara="1" vertOverflow="ellipsis" vert="horz" wrap="square" anchor="ctr" anchorCtr="1"/>
                <a:lstStyle/>
                <a:p>
                  <a:pPr algn="ctr">
                    <a:defRPr sz="300" b="0" i="0" u="none" strike="noStrike" kern="1200" baseline="0">
                      <a:solidFill>
                        <a:srgbClr val="00B050"/>
                      </a:solidFill>
                      <a:latin typeface="Montserrat" pitchFamily="2" charset="0"/>
                      <a:ea typeface="Arial Unicode MS" panose="020B0604020202020204" pitchFamily="34" charset="-128"/>
                      <a:cs typeface="Arial Unicode MS" panose="020B0604020202020204" pitchFamily="34" charset="-128"/>
                    </a:defRPr>
                  </a:pPr>
                  <a:endParaRPr lang="en-US"/>
                </a:p>
              </c:txPr>
              <c:dLblPos val="r"/>
              <c:showLegendKey val="0"/>
              <c:showVal val="0"/>
              <c:showCatName val="0"/>
              <c:showSerName val="1"/>
              <c:showPercent val="0"/>
              <c:showBubbleSize val="0"/>
              <c:extLst>
                <c:ext xmlns:c15="http://schemas.microsoft.com/office/drawing/2012/chart" uri="{CE6537A1-D6FC-4f65-9D91-7224C49458BB}">
                  <c15:layout>
                    <c:manualLayout>
                      <c:w val="0.1196188728039745"/>
                      <c:h val="1.5896860253586404E-2"/>
                    </c:manualLayout>
                  </c15:layout>
                  <c15:dlblFieldTable/>
                  <c15:showDataLabelsRange val="0"/>
                </c:ext>
                <c:ext xmlns:c16="http://schemas.microsoft.com/office/drawing/2014/chart" uri="{C3380CC4-5D6E-409C-BE32-E72D297353CC}">
                  <c16:uniqueId val="{00000010-F07B-4CB3-809B-84001590A7E0}"/>
                </c:ext>
              </c:extLst>
            </c:dLbl>
            <c:spPr>
              <a:noFill/>
              <a:ln>
                <a:noFill/>
              </a:ln>
              <a:effectLst/>
            </c:spPr>
            <c:txPr>
              <a:bodyPr rot="0" spcFirstLastPara="1" vertOverflow="ellipsis" vert="horz" wrap="square" anchor="ctr" anchorCtr="1"/>
              <a:lstStyle/>
              <a:p>
                <a:pPr algn="ctr">
                  <a:defRPr sz="900" b="0" i="0" u="none" strike="noStrike" kern="1200" baseline="0">
                    <a:solidFill>
                      <a:srgbClr val="00B050"/>
                    </a:solidFill>
                    <a:latin typeface="+mj-lt"/>
                    <a:ea typeface="Arial Unicode MS" panose="020B0604020202020204" pitchFamily="34" charset="-128"/>
                    <a:cs typeface="Arial Unicode MS" panose="020B0604020202020204" pitchFamily="34" charset="-128"/>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'Ark1'!$A$2:$A$12</c:f>
              <c:numCache>
                <c:formatCode>####.000</c:formatCode>
                <c:ptCount val="11"/>
                <c:pt idx="0">
                  <c:v>-30</c:v>
                </c:pt>
                <c:pt idx="1">
                  <c:v>-25</c:v>
                </c:pt>
                <c:pt idx="2">
                  <c:v>-45</c:v>
                </c:pt>
                <c:pt idx="3">
                  <c:v>15</c:v>
                </c:pt>
                <c:pt idx="4">
                  <c:v>8</c:v>
                </c:pt>
                <c:pt idx="5">
                  <c:v>40</c:v>
                </c:pt>
                <c:pt idx="6">
                  <c:v>45</c:v>
                </c:pt>
                <c:pt idx="7">
                  <c:v>25</c:v>
                </c:pt>
                <c:pt idx="8">
                  <c:v>20</c:v>
                </c:pt>
                <c:pt idx="9">
                  <c:v>3</c:v>
                </c:pt>
                <c:pt idx="10">
                  <c:v>-5</c:v>
                </c:pt>
              </c:numCache>
            </c:numRef>
          </c:xVal>
          <c:yVal>
            <c:numRef>
              <c:f>'Ark1'!$J$2:$J$12</c:f>
              <c:numCache>
                <c:formatCode>General</c:formatCode>
                <c:ptCount val="11"/>
                <c:pt idx="8" formatCode="####.000">
                  <c:v>-10</c:v>
                </c:pt>
              </c:numCache>
            </c:numRef>
          </c:yVal>
          <c:smooth val="0"/>
          <c:extLst>
            <c:ext xmlns:c16="http://schemas.microsoft.com/office/drawing/2014/chart" uri="{C3380CC4-5D6E-409C-BE32-E72D297353CC}">
              <c16:uniqueId val="{00000011-F07B-4CB3-809B-84001590A7E0}"/>
            </c:ext>
          </c:extLst>
        </c:ser>
        <c:ser>
          <c:idx val="9"/>
          <c:order val="8"/>
          <c:tx>
            <c:strRef>
              <c:f>'Ark1'!$K$1</c:f>
              <c:strCache>
                <c:ptCount val="1"/>
                <c:pt idx="0">
                  <c:v>The Pizza Company</c:v>
                </c:pt>
              </c:strCache>
            </c:strRef>
          </c:tx>
          <c:spPr>
            <a:ln w="25400" cap="rnd">
              <a:noFill/>
              <a:round/>
            </a:ln>
            <a:effectLst/>
          </c:spPr>
          <c:marker>
            <c:symbol val="circle"/>
            <c:size val="5"/>
            <c:spPr>
              <a:solidFill>
                <a:srgbClr val="0065D3"/>
              </a:solidFill>
              <a:ln w="9525">
                <a:noFill/>
              </a:ln>
              <a:effectLst/>
            </c:spPr>
          </c:marker>
          <c:dPt>
            <c:idx val="9"/>
            <c:marker>
              <c:symbol val="circle"/>
              <c:size val="7"/>
              <c:spPr>
                <a:solidFill>
                  <a:srgbClr val="0065D3"/>
                </a:solidFill>
                <a:ln w="9525">
                  <a:noFill/>
                </a:ln>
                <a:effectLst/>
              </c:spPr>
            </c:marker>
            <c:bubble3D val="0"/>
            <c:spPr>
              <a:ln w="25400" cap="rnd">
                <a:noFill/>
                <a:round/>
              </a:ln>
              <a:effectLst/>
            </c:spPr>
            <c:extLst>
              <c:ext xmlns:c16="http://schemas.microsoft.com/office/drawing/2014/chart" uri="{C3380CC4-5D6E-409C-BE32-E72D297353CC}">
                <c16:uniqueId val="{00000013-F07B-4CB3-809B-84001590A7E0}"/>
              </c:ext>
            </c:extLst>
          </c:dPt>
          <c:dLbls>
            <c:dLbl>
              <c:idx val="9"/>
              <c:layout>
                <c:manualLayout>
                  <c:x val="-5.3626683085171399E-2"/>
                  <c:y val="-1.26672659414683E-2"/>
                </c:manualLayout>
              </c:layout>
              <c:tx>
                <c:rich>
                  <a:bodyPr rot="0" spcFirstLastPara="1" vertOverflow="ellipsis" vert="horz" wrap="square" anchor="ctr" anchorCtr="1"/>
                  <a:lstStyle/>
                  <a:p>
                    <a:pPr algn="l">
                      <a:defRPr sz="400" b="0" i="0" u="none" strike="noStrike" kern="1200" baseline="0">
                        <a:solidFill>
                          <a:srgbClr val="0065D3"/>
                        </a:solidFill>
                        <a:latin typeface="Montserrat" pitchFamily="2" charset="0"/>
                        <a:ea typeface="Arial Unicode MS" panose="020B0604020202020204" pitchFamily="34" charset="-128"/>
                        <a:cs typeface="Arial Unicode MS" panose="020B0604020202020204" pitchFamily="34" charset="-128"/>
                      </a:defRPr>
                    </a:pPr>
                    <a:fld id="{B323F5D3-3C67-40DD-BA7A-5C87761900E8}" type="SERIESNAME">
                      <a:rPr lang="en-US" sz="400">
                        <a:solidFill>
                          <a:srgbClr val="0065D3"/>
                        </a:solidFill>
                      </a:rPr>
                      <a:pPr algn="l">
                        <a:defRPr sz="400">
                          <a:solidFill>
                            <a:srgbClr val="0065D3"/>
                          </a:solidFill>
                          <a:latin typeface="Montserrat" pitchFamily="2" charset="0"/>
                        </a:defRPr>
                      </a:pPr>
                      <a:t>[SERIES NAME]</a:t>
                    </a:fld>
                    <a:endParaRPr lang="en-GB"/>
                  </a:p>
                </c:rich>
              </c:tx>
              <c:spPr>
                <a:noFill/>
                <a:ln>
                  <a:noFill/>
                </a:ln>
                <a:effectLst/>
              </c:spPr>
              <c:txPr>
                <a:bodyPr rot="0" spcFirstLastPara="1" vertOverflow="ellipsis" vert="horz" wrap="square" anchor="ctr" anchorCtr="1"/>
                <a:lstStyle/>
                <a:p>
                  <a:pPr algn="l">
                    <a:defRPr sz="400" b="0" i="0" u="none" strike="noStrike" kern="1200" baseline="0">
                      <a:solidFill>
                        <a:srgbClr val="0065D3"/>
                      </a:solidFill>
                      <a:latin typeface="Montserrat" pitchFamily="2" charset="0"/>
                      <a:ea typeface="Arial Unicode MS" panose="020B0604020202020204" pitchFamily="34" charset="-128"/>
                      <a:cs typeface="Arial Unicode MS" panose="020B0604020202020204" pitchFamily="34" charset="-128"/>
                    </a:defRPr>
                  </a:pPr>
                  <a:endParaRPr lang="en-US"/>
                </a:p>
              </c:txPr>
              <c:dLblPos val="r"/>
              <c:showLegendKey val="0"/>
              <c:showVal val="0"/>
              <c:showCatName val="0"/>
              <c:showSerName val="1"/>
              <c:showPercent val="0"/>
              <c:showBubbleSize val="0"/>
              <c:extLst>
                <c:ext xmlns:c15="http://schemas.microsoft.com/office/drawing/2012/chart" uri="{CE6537A1-D6FC-4f65-9D91-7224C49458BB}">
                  <c15:layout>
                    <c:manualLayout>
                      <c:w val="7.7135681571879486E-2"/>
                      <c:h val="3.1524911140502695E-2"/>
                    </c:manualLayout>
                  </c15:layout>
                  <c15:dlblFieldTable/>
                  <c15:showDataLabelsRange val="0"/>
                </c:ext>
                <c:ext xmlns:c16="http://schemas.microsoft.com/office/drawing/2014/chart" uri="{C3380CC4-5D6E-409C-BE32-E72D297353CC}">
                  <c16:uniqueId val="{00000013-F07B-4CB3-809B-84001590A7E0}"/>
                </c:ext>
              </c:extLst>
            </c:dLbl>
            <c:spPr>
              <a:noFill/>
              <a:ln>
                <a:noFill/>
              </a:ln>
              <a:effectLst/>
            </c:spPr>
            <c:txPr>
              <a:bodyPr rot="0" spcFirstLastPara="1" vertOverflow="ellipsis" vert="horz" wrap="square" anchor="ctr" anchorCtr="1"/>
              <a:lstStyle/>
              <a:p>
                <a:pPr algn="l">
                  <a:defRPr sz="400" b="0" i="0" u="none" strike="noStrike" kern="1200" baseline="0">
                    <a:solidFill>
                      <a:srgbClr val="00B050"/>
                    </a:solidFill>
                    <a:latin typeface="Montserrat" pitchFamily="2" charset="0"/>
                    <a:ea typeface="Arial Unicode MS" panose="020B0604020202020204" pitchFamily="34" charset="-128"/>
                    <a:cs typeface="Arial Unicode MS" panose="020B0604020202020204" pitchFamily="34" charset="-128"/>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'Ark1'!$A$2:$A$12</c:f>
              <c:numCache>
                <c:formatCode>####.000</c:formatCode>
                <c:ptCount val="11"/>
                <c:pt idx="0">
                  <c:v>-30</c:v>
                </c:pt>
                <c:pt idx="1">
                  <c:v>-25</c:v>
                </c:pt>
                <c:pt idx="2">
                  <c:v>-45</c:v>
                </c:pt>
                <c:pt idx="3">
                  <c:v>15</c:v>
                </c:pt>
                <c:pt idx="4">
                  <c:v>8</c:v>
                </c:pt>
                <c:pt idx="5">
                  <c:v>40</c:v>
                </c:pt>
                <c:pt idx="6">
                  <c:v>45</c:v>
                </c:pt>
                <c:pt idx="7">
                  <c:v>25</c:v>
                </c:pt>
                <c:pt idx="8">
                  <c:v>20</c:v>
                </c:pt>
                <c:pt idx="9">
                  <c:v>3</c:v>
                </c:pt>
                <c:pt idx="10">
                  <c:v>-5</c:v>
                </c:pt>
              </c:numCache>
            </c:numRef>
          </c:xVal>
          <c:yVal>
            <c:numRef>
              <c:f>'Ark1'!$K$2:$K$12</c:f>
              <c:numCache>
                <c:formatCode>General</c:formatCode>
                <c:ptCount val="11"/>
                <c:pt idx="9" formatCode="####.000">
                  <c:v>-20</c:v>
                </c:pt>
              </c:numCache>
            </c:numRef>
          </c:yVal>
          <c:smooth val="0"/>
          <c:extLst>
            <c:ext xmlns:c16="http://schemas.microsoft.com/office/drawing/2014/chart" uri="{C3380CC4-5D6E-409C-BE32-E72D297353CC}">
              <c16:uniqueId val="{00000014-F07B-4CB3-809B-84001590A7E0}"/>
            </c:ext>
          </c:extLst>
        </c:ser>
        <c:ser>
          <c:idx val="10"/>
          <c:order val="9"/>
          <c:tx>
            <c:strRef>
              <c:f>'Ark1'!$L$1</c:f>
              <c:strCache>
                <c:ptCount val="1"/>
                <c:pt idx="0">
                  <c:v>Domino’s</c:v>
                </c:pt>
              </c:strCache>
            </c:strRef>
          </c:tx>
          <c:spPr>
            <a:ln w="25400" cap="rnd">
              <a:noFill/>
              <a:round/>
            </a:ln>
            <a:effectLst/>
          </c:spPr>
          <c:marker>
            <c:symbol val="circle"/>
            <c:size val="7"/>
            <c:spPr>
              <a:solidFill>
                <a:sysClr val="window" lastClr="FFFFFF">
                  <a:lumMod val="75000"/>
                </a:sysClr>
              </a:solidFill>
              <a:ln w="9525">
                <a:noFill/>
              </a:ln>
              <a:effectLst/>
            </c:spPr>
          </c:marker>
          <c:dLbls>
            <c:dLbl>
              <c:idx val="10"/>
              <c:layout>
                <c:manualLayout>
                  <c:x val="-4.5606727135287163E-2"/>
                  <c:y val="4.5143598379682312E-3"/>
                </c:manualLayout>
              </c:layout>
              <c:tx>
                <c:rich>
                  <a:bodyPr rot="0" spcFirstLastPara="1" vertOverflow="ellipsis" vert="horz" wrap="square" anchor="ctr" anchorCtr="1"/>
                  <a:lstStyle/>
                  <a:p>
                    <a:pPr algn="ctr">
                      <a:defRPr sz="600" b="0" i="0" u="none" strike="noStrike" kern="1200" baseline="0">
                        <a:solidFill>
                          <a:schemeClr val="bg1">
                            <a:lumMod val="50000"/>
                          </a:schemeClr>
                        </a:solidFill>
                        <a:latin typeface="Montserrat" pitchFamily="2" charset="0"/>
                        <a:ea typeface="Arial Unicode MS" panose="020B0604020202020204" pitchFamily="34" charset="-128"/>
                        <a:cs typeface="Arial Unicode MS" panose="020B0604020202020204" pitchFamily="34" charset="-128"/>
                      </a:defRPr>
                    </a:pPr>
                    <a:fld id="{3E2B21AE-84B1-4C03-8561-C1A385EC07A5}" type="SERIESNAME">
                      <a:rPr lang="en-US" sz="600">
                        <a:solidFill>
                          <a:schemeClr val="bg1">
                            <a:lumMod val="50000"/>
                          </a:schemeClr>
                        </a:solidFill>
                      </a:rPr>
                      <a:pPr algn="ctr">
                        <a:defRPr sz="600">
                          <a:solidFill>
                            <a:schemeClr val="bg1">
                              <a:lumMod val="50000"/>
                            </a:schemeClr>
                          </a:solidFill>
                          <a:latin typeface="Montserrat" pitchFamily="2" charset="0"/>
                        </a:defRPr>
                      </a:pPr>
                      <a:t>[SERIES NAME]</a:t>
                    </a:fld>
                    <a:endParaRPr lang="en-GB"/>
                  </a:p>
                </c:rich>
              </c:tx>
              <c:spPr>
                <a:noFill/>
                <a:ln>
                  <a:noFill/>
                </a:ln>
                <a:effectLst/>
              </c:spPr>
              <c:txPr>
                <a:bodyPr rot="0" spcFirstLastPara="1" vertOverflow="ellipsis" vert="horz" wrap="square" anchor="ctr" anchorCtr="1"/>
                <a:lstStyle/>
                <a:p>
                  <a:pPr algn="ctr">
                    <a:defRPr sz="600" b="0" i="0" u="none" strike="noStrike" kern="1200" baseline="0">
                      <a:solidFill>
                        <a:schemeClr val="bg1">
                          <a:lumMod val="50000"/>
                        </a:schemeClr>
                      </a:solidFill>
                      <a:latin typeface="Montserrat" pitchFamily="2" charset="0"/>
                      <a:ea typeface="Arial Unicode MS" panose="020B0604020202020204" pitchFamily="34" charset="-128"/>
                      <a:cs typeface="Arial Unicode MS" panose="020B0604020202020204" pitchFamily="34" charset="-128"/>
                    </a:defRPr>
                  </a:pPr>
                  <a:endParaRPr lang="en-US"/>
                </a:p>
              </c:txPr>
              <c:dLblPos val="r"/>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F07B-4CB3-809B-84001590A7E0}"/>
                </c:ext>
              </c:extLst>
            </c:dLbl>
            <c:spPr>
              <a:noFill/>
              <a:ln>
                <a:noFill/>
              </a:ln>
              <a:effectLst/>
            </c:spPr>
            <c:txPr>
              <a:bodyPr rot="0" spcFirstLastPara="1" vertOverflow="ellipsis" vert="horz" wrap="square" anchor="ctr" anchorCtr="1"/>
              <a:lstStyle/>
              <a:p>
                <a:pPr algn="ctr">
                  <a:defRPr sz="900" b="0" i="0" u="none" strike="noStrike" kern="1200" baseline="0">
                    <a:solidFill>
                      <a:srgbClr val="00B050"/>
                    </a:solidFill>
                    <a:latin typeface="Montserrat" pitchFamily="2" charset="0"/>
                    <a:ea typeface="Arial Unicode MS" panose="020B0604020202020204" pitchFamily="34" charset="-128"/>
                    <a:cs typeface="Arial Unicode MS" panose="020B0604020202020204" pitchFamily="34" charset="-128"/>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'Ark1'!$A$2:$A$12</c:f>
              <c:numCache>
                <c:formatCode>####.000</c:formatCode>
                <c:ptCount val="11"/>
                <c:pt idx="0">
                  <c:v>-30</c:v>
                </c:pt>
                <c:pt idx="1">
                  <c:v>-25</c:v>
                </c:pt>
                <c:pt idx="2">
                  <c:v>-45</c:v>
                </c:pt>
                <c:pt idx="3">
                  <c:v>15</c:v>
                </c:pt>
                <c:pt idx="4">
                  <c:v>8</c:v>
                </c:pt>
                <c:pt idx="5">
                  <c:v>40</c:v>
                </c:pt>
                <c:pt idx="6">
                  <c:v>45</c:v>
                </c:pt>
                <c:pt idx="7">
                  <c:v>25</c:v>
                </c:pt>
                <c:pt idx="8">
                  <c:v>20</c:v>
                </c:pt>
                <c:pt idx="9">
                  <c:v>3</c:v>
                </c:pt>
                <c:pt idx="10">
                  <c:v>-5</c:v>
                </c:pt>
              </c:numCache>
            </c:numRef>
          </c:xVal>
          <c:yVal>
            <c:numRef>
              <c:f>'Ark1'!$L$2:$L$12</c:f>
              <c:numCache>
                <c:formatCode>General</c:formatCode>
                <c:ptCount val="11"/>
                <c:pt idx="10" formatCode="####.000">
                  <c:v>-25</c:v>
                </c:pt>
              </c:numCache>
            </c:numRef>
          </c:yVal>
          <c:smooth val="0"/>
          <c:extLst>
            <c:ext xmlns:c16="http://schemas.microsoft.com/office/drawing/2014/chart" uri="{C3380CC4-5D6E-409C-BE32-E72D297353CC}">
              <c16:uniqueId val="{00000016-F07B-4CB3-809B-84001590A7E0}"/>
            </c:ext>
          </c:extLst>
        </c:ser>
        <c:ser>
          <c:idx val="11"/>
          <c:order val="10"/>
          <c:tx>
            <c:strRef>
              <c:f>'Ark1'!#REF!</c:f>
              <c:strCache>
                <c:ptCount val="1"/>
                <c:pt idx="0">
                  <c:v>#REF!</c:v>
                </c:pt>
              </c:strCache>
            </c:strRef>
          </c:tx>
          <c:spPr>
            <a:ln w="25400" cap="rnd">
              <a:noFill/>
              <a:round/>
            </a:ln>
            <a:effectLst/>
          </c:spPr>
          <c:marker>
            <c:symbol val="circle"/>
            <c:size val="7"/>
            <c:spPr>
              <a:noFill/>
              <a:ln w="9525">
                <a:noFill/>
              </a:ln>
              <a:effectLst/>
            </c:spPr>
          </c:marker>
          <c:dLbls>
            <c:delete val="1"/>
          </c:dLbls>
          <c:xVal>
            <c:numRef>
              <c:f>'Ark1'!$A$2:$A$12</c:f>
              <c:numCache>
                <c:formatCode>####.000</c:formatCode>
                <c:ptCount val="11"/>
                <c:pt idx="0">
                  <c:v>-30</c:v>
                </c:pt>
                <c:pt idx="1">
                  <c:v>-25</c:v>
                </c:pt>
                <c:pt idx="2">
                  <c:v>-45</c:v>
                </c:pt>
                <c:pt idx="3">
                  <c:v>15</c:v>
                </c:pt>
                <c:pt idx="4">
                  <c:v>8</c:v>
                </c:pt>
                <c:pt idx="5">
                  <c:v>40</c:v>
                </c:pt>
                <c:pt idx="6">
                  <c:v>45</c:v>
                </c:pt>
                <c:pt idx="7">
                  <c:v>25</c:v>
                </c:pt>
                <c:pt idx="8">
                  <c:v>20</c:v>
                </c:pt>
                <c:pt idx="9">
                  <c:v>3</c:v>
                </c:pt>
                <c:pt idx="10">
                  <c:v>-5</c:v>
                </c:pt>
              </c:numCache>
            </c:numRef>
          </c:xVal>
          <c:yVal>
            <c:numRef>
              <c:f>'Ark1'!#REF!</c:f>
              <c:numCache>
                <c:formatCode>General</c:formatCode>
                <c:ptCount val="1"/>
                <c:pt idx="0">
                  <c:v>1</c:v>
                </c:pt>
              </c:numCache>
            </c:numRef>
          </c:yVal>
          <c:smooth val="0"/>
          <c:extLst>
            <c:ext xmlns:c16="http://schemas.microsoft.com/office/drawing/2014/chart" uri="{C3380CC4-5D6E-409C-BE32-E72D297353CC}">
              <c16:uniqueId val="{00000018-F07B-4CB3-809B-84001590A7E0}"/>
            </c:ext>
          </c:extLst>
        </c:ser>
        <c:dLbls>
          <c:dLblPos val="t"/>
          <c:showLegendKey val="0"/>
          <c:showVal val="1"/>
          <c:showCatName val="0"/>
          <c:showSerName val="0"/>
          <c:showPercent val="0"/>
          <c:showBubbleSize val="0"/>
        </c:dLbls>
        <c:axId val="-457536624"/>
        <c:axId val="-457534448"/>
      </c:scatterChart>
      <c:valAx>
        <c:axId val="-457536624"/>
        <c:scaling>
          <c:orientation val="minMax"/>
          <c:max val="50"/>
          <c:min val="-50"/>
        </c:scaling>
        <c:delete val="0"/>
        <c:axPos val="b"/>
        <c:numFmt formatCode="0%" sourceLinked="0"/>
        <c:majorTickMark val="none"/>
        <c:minorTickMark val="none"/>
        <c:tickLblPos val="none"/>
        <c:spPr>
          <a:noFill/>
          <a:ln w="9525" cap="flat" cmpd="sng" algn="ctr">
            <a:solidFill>
              <a:sysClr val="window" lastClr="FFFFFF">
                <a:lumMod val="85000"/>
              </a:sys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Arial Unicode MS" panose="020B0604020202020204" pitchFamily="34" charset="-128"/>
                <a:cs typeface="Arial Unicode MS" panose="020B0604020202020204" pitchFamily="34" charset="-128"/>
              </a:defRPr>
            </a:pPr>
            <a:endParaRPr lang="en-US"/>
          </a:p>
        </c:txPr>
        <c:crossAx val="-457534448"/>
        <c:crosses val="autoZero"/>
        <c:crossBetween val="midCat"/>
        <c:majorUnit val="0.1"/>
      </c:valAx>
      <c:valAx>
        <c:axId val="-457534448"/>
        <c:scaling>
          <c:orientation val="minMax"/>
          <c:max val="70"/>
          <c:min val="-70"/>
        </c:scaling>
        <c:delete val="0"/>
        <c:axPos val="l"/>
        <c:numFmt formatCode="0%" sourceLinked="0"/>
        <c:majorTickMark val="none"/>
        <c:minorTickMark val="none"/>
        <c:tickLblPos val="none"/>
        <c:spPr>
          <a:noFill/>
          <a:ln w="9525" cap="flat" cmpd="sng" algn="ctr">
            <a:solidFill>
              <a:sysClr val="window" lastClr="FFFFFF">
                <a:lumMod val="85000"/>
              </a:sys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Arial Unicode MS" panose="020B0604020202020204" pitchFamily="34" charset="-128"/>
                <a:cs typeface="Arial Unicode MS" panose="020B0604020202020204" pitchFamily="34" charset="-128"/>
              </a:defRPr>
            </a:pPr>
            <a:endParaRPr lang="en-US"/>
          </a:p>
        </c:txPr>
        <c:crossAx val="-457536624"/>
        <c:crosses val="autoZero"/>
        <c:crossBetween val="midCat"/>
      </c:valAx>
      <c:spPr>
        <a:noFill/>
        <a:ln w="25400">
          <a:noFill/>
        </a:ln>
        <a:effectLst/>
      </c:spPr>
    </c:plotArea>
    <c:plotVisOnly val="1"/>
    <c:dispBlanksAs val="gap"/>
    <c:showDLblsOverMax val="0"/>
  </c:chart>
  <c:spPr>
    <a:noFill/>
    <a:ln w="12700">
      <a:solidFill>
        <a:sysClr val="window" lastClr="FFFFFF">
          <a:lumMod val="85000"/>
        </a:sysClr>
      </a:solidFill>
    </a:ln>
    <a:effectLst/>
  </c:spPr>
  <c:txPr>
    <a:bodyPr/>
    <a:lstStyle/>
    <a:p>
      <a:pPr>
        <a:defRPr sz="900">
          <a:latin typeface="+mj-lt"/>
          <a:ea typeface="Arial Unicode MS" panose="020B0604020202020204" pitchFamily="34" charset="-128"/>
          <a:cs typeface="Arial Unicode MS" panose="020B0604020202020204" pitchFamily="34" charset="-128"/>
        </a:defRPr>
      </a:pPr>
      <a:endParaRPr lang="en-US"/>
    </a:p>
  </c:txPr>
  <c:externalData r:id="rId4">
    <c:autoUpdate val="0"/>
  </c:externalData>
  <c:userShapes r:id="rId5"/>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120061238175596E-2"/>
          <c:y val="0"/>
          <c:w val="0.89864682488584258"/>
          <c:h val="1"/>
        </c:manualLayout>
      </c:layout>
      <c:barChart>
        <c:barDir val="bar"/>
        <c:grouping val="clustered"/>
        <c:varyColors val="0"/>
        <c:ser>
          <c:idx val="0"/>
          <c:order val="0"/>
          <c:tx>
            <c:strRef>
              <c:f>Sheet1!$B$1</c:f>
              <c:strCache>
                <c:ptCount val="1"/>
                <c:pt idx="0">
                  <c:v>Series 1</c:v>
                </c:pt>
              </c:strCache>
            </c:strRef>
          </c:tx>
          <c:spPr>
            <a:solidFill>
              <a:srgbClr val="E95000"/>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0D8F-465F-99E5-A0E0E9D3C6DA}"/>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0D8F-465F-99E5-A0E0E9D3C6DA}"/>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5-0D8F-465F-99E5-A0E0E9D3C6DA}"/>
              </c:ext>
            </c:extLst>
          </c:dPt>
          <c:dPt>
            <c:idx val="5"/>
            <c:invertIfNegative val="0"/>
            <c:bubble3D val="0"/>
            <c:spPr>
              <a:solidFill>
                <a:srgbClr val="E95000"/>
              </a:solidFill>
              <a:ln>
                <a:noFill/>
              </a:ln>
              <a:effectLst/>
            </c:spPr>
            <c:extLst>
              <c:ext xmlns:c16="http://schemas.microsoft.com/office/drawing/2014/chart" uri="{C3380CC4-5D6E-409C-BE32-E72D297353CC}">
                <c16:uniqueId val="{00000007-0D8F-465F-99E5-A0E0E9D3C6DA}"/>
              </c:ext>
            </c:extLst>
          </c:dPt>
          <c:cat>
            <c:strRef>
              <c:f>Sheet1!$A$2:$A$7</c:f>
              <c:strCache>
                <c:ptCount val="6"/>
                <c:pt idx="0">
                  <c:v>Service speed / quick</c:v>
                </c:pt>
                <c:pt idx="1">
                  <c:v>Menu variety &amp; options</c:v>
                </c:pt>
                <c:pt idx="2">
                  <c:v>Promotions &amp; deals available</c:v>
                </c:pt>
                <c:pt idx="3">
                  <c:v>Value for money / pricing</c:v>
                </c:pt>
                <c:pt idx="4">
                  <c:v>Location convenience / proximity</c:v>
                </c:pt>
                <c:pt idx="5">
                  <c:v>Taste &amp; flavor quality</c:v>
                </c:pt>
              </c:strCache>
            </c:strRef>
          </c:cat>
          <c:val>
            <c:numRef>
              <c:f>Sheet1!$B$2:$B$7</c:f>
              <c:numCache>
                <c:formatCode>0%</c:formatCode>
                <c:ptCount val="6"/>
                <c:pt idx="0">
                  <c:v>0.28999999999999998</c:v>
                </c:pt>
                <c:pt idx="1">
                  <c:v>0.31</c:v>
                </c:pt>
                <c:pt idx="2">
                  <c:v>0.39</c:v>
                </c:pt>
                <c:pt idx="3">
                  <c:v>0.43</c:v>
                </c:pt>
                <c:pt idx="4">
                  <c:v>0.48</c:v>
                </c:pt>
                <c:pt idx="5">
                  <c:v>0.74</c:v>
                </c:pt>
              </c:numCache>
            </c:numRef>
          </c:val>
          <c:extLst>
            <c:ext xmlns:c16="http://schemas.microsoft.com/office/drawing/2014/chart" uri="{C3380CC4-5D6E-409C-BE32-E72D297353CC}">
              <c16:uniqueId val="{0000000A-0D8F-465F-99E5-A0E0E9D3C6DA}"/>
            </c:ext>
          </c:extLst>
        </c:ser>
        <c:dLbls>
          <c:showLegendKey val="0"/>
          <c:showVal val="0"/>
          <c:showCatName val="0"/>
          <c:showSerName val="0"/>
          <c:showPercent val="0"/>
          <c:showBubbleSize val="0"/>
        </c:dLbls>
        <c:gapWidth val="50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32345569611616"/>
          <c:y val="8.0970007943986608E-2"/>
          <c:w val="0.52754657583671161"/>
          <c:h val="0.83805998411202676"/>
        </c:manualLayout>
      </c:layout>
      <c:doughnutChart>
        <c:varyColors val="1"/>
        <c:ser>
          <c:idx val="0"/>
          <c:order val="0"/>
          <c:tx>
            <c:strRef>
              <c:f>Sheet1!$B$1</c:f>
              <c:strCache>
                <c:ptCount val="1"/>
                <c:pt idx="0">
                  <c:v>Sales</c:v>
                </c:pt>
              </c:strCache>
            </c:strRef>
          </c:tx>
          <c:spPr>
            <a:ln>
              <a:noFill/>
            </a:ln>
          </c:spPr>
          <c:explosion val="1"/>
          <c:dPt>
            <c:idx val="0"/>
            <c:bubble3D val="0"/>
            <c:spPr>
              <a:solidFill>
                <a:srgbClr val="E7E6E6"/>
              </a:solidFill>
              <a:ln w="19050">
                <a:noFill/>
              </a:ln>
              <a:effectLst/>
            </c:spPr>
            <c:extLst>
              <c:ext xmlns:c16="http://schemas.microsoft.com/office/drawing/2014/chart" uri="{C3380CC4-5D6E-409C-BE32-E72D297353CC}">
                <c16:uniqueId val="{00000001-9C20-411F-A5A2-5FAEDFB2D16F}"/>
              </c:ext>
            </c:extLst>
          </c:dPt>
          <c:dPt>
            <c:idx val="1"/>
            <c:bubble3D val="0"/>
            <c:spPr>
              <a:solidFill>
                <a:srgbClr val="E15F2F"/>
              </a:solidFill>
              <a:ln w="19050">
                <a:noFill/>
              </a:ln>
              <a:effectLst/>
            </c:spPr>
            <c:extLst>
              <c:ext xmlns:c16="http://schemas.microsoft.com/office/drawing/2014/chart" uri="{C3380CC4-5D6E-409C-BE32-E72D297353CC}">
                <c16:uniqueId val="{00000003-9C20-411F-A5A2-5FAEDFB2D16F}"/>
              </c:ext>
            </c:extLst>
          </c:dPt>
          <c:dPt>
            <c:idx val="2"/>
            <c:bubble3D val="0"/>
            <c:spPr>
              <a:solidFill>
                <a:srgbClr val="3F9C31"/>
              </a:solidFill>
              <a:ln w="19050">
                <a:noFill/>
              </a:ln>
              <a:effectLst/>
            </c:spPr>
            <c:extLst>
              <c:ext xmlns:c16="http://schemas.microsoft.com/office/drawing/2014/chart" uri="{C3380CC4-5D6E-409C-BE32-E72D297353CC}">
                <c16:uniqueId val="{00000005-9C20-411F-A5A2-5FAEDFB2D16F}"/>
              </c:ext>
            </c:extLst>
          </c:dPt>
          <c:cat>
            <c:strRef>
              <c:f>Sheet1!$A$2:$A$4</c:f>
              <c:strCache>
                <c:ptCount val="3"/>
                <c:pt idx="0">
                  <c:v>Value</c:v>
                </c:pt>
                <c:pt idx="1">
                  <c:v>Social</c:v>
                </c:pt>
                <c:pt idx="2">
                  <c:v>Family Occassionals</c:v>
                </c:pt>
              </c:strCache>
            </c:strRef>
          </c:cat>
          <c:val>
            <c:numRef>
              <c:f>Sheet1!$B$2:$B$4</c:f>
              <c:numCache>
                <c:formatCode>0%</c:formatCode>
                <c:ptCount val="3"/>
                <c:pt idx="0">
                  <c:v>0.42</c:v>
                </c:pt>
                <c:pt idx="1">
                  <c:v>0.35</c:v>
                </c:pt>
                <c:pt idx="2">
                  <c:v>0.23</c:v>
                </c:pt>
              </c:numCache>
            </c:numRef>
          </c:val>
          <c:extLst>
            <c:ext xmlns:c16="http://schemas.microsoft.com/office/drawing/2014/chart" uri="{C3380CC4-5D6E-409C-BE32-E72D297353CC}">
              <c16:uniqueId val="{00000006-9C20-411F-A5A2-5FAEDFB2D16F}"/>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32345569611616"/>
          <c:y val="8.0970007943986608E-2"/>
          <c:w val="0.52754657583671161"/>
          <c:h val="0.83805998411202676"/>
        </c:manualLayout>
      </c:layout>
      <c:doughnutChart>
        <c:varyColors val="1"/>
        <c:ser>
          <c:idx val="0"/>
          <c:order val="0"/>
          <c:tx>
            <c:strRef>
              <c:f>Sheet1!$B$1</c:f>
              <c:strCache>
                <c:ptCount val="1"/>
                <c:pt idx="0">
                  <c:v>Sales</c:v>
                </c:pt>
              </c:strCache>
            </c:strRef>
          </c:tx>
          <c:spPr>
            <a:solidFill>
              <a:schemeClr val="bg1">
                <a:lumMod val="95000"/>
              </a:schemeClr>
            </a:solidFill>
            <a:ln>
              <a:noFill/>
            </a:ln>
          </c:spPr>
          <c:explosion val="1"/>
          <c:dPt>
            <c:idx val="0"/>
            <c:bubble3D val="0"/>
            <c:spPr>
              <a:solidFill>
                <a:schemeClr val="tx1"/>
              </a:solidFill>
              <a:ln w="19050">
                <a:noFill/>
              </a:ln>
              <a:effectLst/>
            </c:spPr>
            <c:extLst>
              <c:ext xmlns:c16="http://schemas.microsoft.com/office/drawing/2014/chart" uri="{C3380CC4-5D6E-409C-BE32-E72D297353CC}">
                <c16:uniqueId val="{00000001-AFAB-4003-A2C5-1AA6A7358EBC}"/>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AFAB-4003-A2C5-1AA6A7358EBC}"/>
              </c:ext>
            </c:extLst>
          </c:dPt>
          <c:cat>
            <c:strRef>
              <c:f>Sheet1!$A$2:$A$3</c:f>
              <c:strCache>
                <c:ptCount val="2"/>
                <c:pt idx="0">
                  <c:v>Value</c:v>
                </c:pt>
                <c:pt idx="1">
                  <c:v>Social</c:v>
                </c:pt>
              </c:strCache>
            </c:strRef>
          </c:cat>
          <c:val>
            <c:numRef>
              <c:f>Sheet1!$B$2:$B$3</c:f>
              <c:numCache>
                <c:formatCode>0%</c:formatCode>
                <c:ptCount val="2"/>
                <c:pt idx="0">
                  <c:v>0.54</c:v>
                </c:pt>
                <c:pt idx="1">
                  <c:v>0.46</c:v>
                </c:pt>
              </c:numCache>
            </c:numRef>
          </c:val>
          <c:extLst>
            <c:ext xmlns:c16="http://schemas.microsoft.com/office/drawing/2014/chart" uri="{C3380CC4-5D6E-409C-BE32-E72D297353CC}">
              <c16:uniqueId val="{00000006-AFAB-4003-A2C5-1AA6A7358EBC}"/>
            </c:ext>
          </c:extLst>
        </c:ser>
        <c:dLbls>
          <c:showLegendKey val="0"/>
          <c:showVal val="0"/>
          <c:showCatName val="0"/>
          <c:showSerName val="0"/>
          <c:showPercent val="0"/>
          <c:showBubbleSize val="0"/>
          <c:showLeaderLines val="1"/>
        </c:dLbls>
        <c:firstSliceAng val="0"/>
        <c:holeSize val="7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32345569611616"/>
          <c:y val="8.0970007943986608E-2"/>
          <c:w val="0.52754657583671161"/>
          <c:h val="0.83805998411202676"/>
        </c:manualLayout>
      </c:layout>
      <c:doughnutChart>
        <c:varyColors val="1"/>
        <c:ser>
          <c:idx val="0"/>
          <c:order val="0"/>
          <c:tx>
            <c:strRef>
              <c:f>Sheet1!$B$1</c:f>
              <c:strCache>
                <c:ptCount val="1"/>
                <c:pt idx="0">
                  <c:v>Sales</c:v>
                </c:pt>
              </c:strCache>
            </c:strRef>
          </c:tx>
          <c:spPr>
            <a:solidFill>
              <a:schemeClr val="bg1">
                <a:lumMod val="95000"/>
              </a:schemeClr>
            </a:solidFill>
            <a:ln>
              <a:noFill/>
            </a:ln>
          </c:spPr>
          <c:explosion val="1"/>
          <c:dPt>
            <c:idx val="0"/>
            <c:bubble3D val="0"/>
            <c:spPr>
              <a:solidFill>
                <a:schemeClr val="bg1"/>
              </a:solidFill>
              <a:ln w="19050">
                <a:noFill/>
              </a:ln>
              <a:effectLst/>
            </c:spPr>
            <c:extLst>
              <c:ext xmlns:c16="http://schemas.microsoft.com/office/drawing/2014/chart" uri="{C3380CC4-5D6E-409C-BE32-E72D297353CC}">
                <c16:uniqueId val="{00000001-A2ED-47E8-B2F6-EC8EB1252CDA}"/>
              </c:ext>
            </c:extLst>
          </c:dPt>
          <c:dPt>
            <c:idx val="1"/>
            <c:bubble3D val="0"/>
            <c:spPr>
              <a:solidFill>
                <a:schemeClr val="bg1">
                  <a:alpha val="28000"/>
                </a:schemeClr>
              </a:solidFill>
              <a:ln w="19050">
                <a:noFill/>
              </a:ln>
              <a:effectLst/>
            </c:spPr>
            <c:extLst>
              <c:ext xmlns:c16="http://schemas.microsoft.com/office/drawing/2014/chart" uri="{C3380CC4-5D6E-409C-BE32-E72D297353CC}">
                <c16:uniqueId val="{00000003-A2ED-47E8-B2F6-EC8EB1252CDA}"/>
              </c:ext>
            </c:extLst>
          </c:dPt>
          <c:cat>
            <c:strRef>
              <c:f>Sheet1!$A$2:$A$3</c:f>
              <c:strCache>
                <c:ptCount val="2"/>
                <c:pt idx="0">
                  <c:v>Value</c:v>
                </c:pt>
                <c:pt idx="1">
                  <c:v>Social</c:v>
                </c:pt>
              </c:strCache>
            </c:strRef>
          </c:cat>
          <c:val>
            <c:numRef>
              <c:f>Sheet1!$B$2:$B$3</c:f>
              <c:numCache>
                <c:formatCode>0%</c:formatCode>
                <c:ptCount val="2"/>
                <c:pt idx="0">
                  <c:v>0.15</c:v>
                </c:pt>
                <c:pt idx="1">
                  <c:v>0.85</c:v>
                </c:pt>
              </c:numCache>
            </c:numRef>
          </c:val>
          <c:extLst>
            <c:ext xmlns:c16="http://schemas.microsoft.com/office/drawing/2014/chart" uri="{C3380CC4-5D6E-409C-BE32-E72D297353CC}">
              <c16:uniqueId val="{00000004-A2ED-47E8-B2F6-EC8EB1252CDA}"/>
            </c:ext>
          </c:extLst>
        </c:ser>
        <c:dLbls>
          <c:showLegendKey val="0"/>
          <c:showVal val="0"/>
          <c:showCatName val="0"/>
          <c:showSerName val="0"/>
          <c:showPercent val="0"/>
          <c:showBubbleSize val="0"/>
          <c:showLeaderLines val="1"/>
        </c:dLbls>
        <c:firstSliceAng val="0"/>
        <c:holeSize val="7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32345569611616"/>
          <c:y val="8.0970007943986608E-2"/>
          <c:w val="0.52754657583671161"/>
          <c:h val="0.83805998411202676"/>
        </c:manualLayout>
      </c:layout>
      <c:doughnutChart>
        <c:varyColors val="1"/>
        <c:ser>
          <c:idx val="0"/>
          <c:order val="0"/>
          <c:tx>
            <c:strRef>
              <c:f>Sheet1!$B$1</c:f>
              <c:strCache>
                <c:ptCount val="1"/>
                <c:pt idx="0">
                  <c:v>Sales</c:v>
                </c:pt>
              </c:strCache>
            </c:strRef>
          </c:tx>
          <c:spPr>
            <a:solidFill>
              <a:schemeClr val="bg1">
                <a:lumMod val="95000"/>
              </a:schemeClr>
            </a:solidFill>
            <a:ln>
              <a:noFill/>
            </a:ln>
          </c:spPr>
          <c:explosion val="1"/>
          <c:dPt>
            <c:idx val="0"/>
            <c:bubble3D val="0"/>
            <c:spPr>
              <a:solidFill>
                <a:schemeClr val="bg1"/>
              </a:solidFill>
              <a:ln w="19050">
                <a:noFill/>
              </a:ln>
              <a:effectLst/>
            </c:spPr>
            <c:extLst>
              <c:ext xmlns:c16="http://schemas.microsoft.com/office/drawing/2014/chart" uri="{C3380CC4-5D6E-409C-BE32-E72D297353CC}">
                <c16:uniqueId val="{00000001-3E47-4C04-8451-4EB86FCBBE1E}"/>
              </c:ext>
            </c:extLst>
          </c:dPt>
          <c:dPt>
            <c:idx val="1"/>
            <c:bubble3D val="0"/>
            <c:spPr>
              <a:solidFill>
                <a:schemeClr val="bg1">
                  <a:alpha val="28000"/>
                </a:schemeClr>
              </a:solidFill>
              <a:ln w="19050">
                <a:noFill/>
              </a:ln>
              <a:effectLst/>
            </c:spPr>
            <c:extLst>
              <c:ext xmlns:c16="http://schemas.microsoft.com/office/drawing/2014/chart" uri="{C3380CC4-5D6E-409C-BE32-E72D297353CC}">
                <c16:uniqueId val="{00000003-3E47-4C04-8451-4EB86FCBBE1E}"/>
              </c:ext>
            </c:extLst>
          </c:dPt>
          <c:cat>
            <c:strRef>
              <c:f>Sheet1!$A$2:$A$3</c:f>
              <c:strCache>
                <c:ptCount val="2"/>
                <c:pt idx="0">
                  <c:v>Value</c:v>
                </c:pt>
                <c:pt idx="1">
                  <c:v>Social</c:v>
                </c:pt>
              </c:strCache>
            </c:strRef>
          </c:cat>
          <c:val>
            <c:numRef>
              <c:f>Sheet1!$B$2:$B$3</c:f>
              <c:numCache>
                <c:formatCode>0%</c:formatCode>
                <c:ptCount val="2"/>
                <c:pt idx="0">
                  <c:v>0.31</c:v>
                </c:pt>
                <c:pt idx="1">
                  <c:v>0.69</c:v>
                </c:pt>
              </c:numCache>
            </c:numRef>
          </c:val>
          <c:extLst>
            <c:ext xmlns:c16="http://schemas.microsoft.com/office/drawing/2014/chart" uri="{C3380CC4-5D6E-409C-BE32-E72D297353CC}">
              <c16:uniqueId val="{00000004-3E47-4C04-8451-4EB86FCBBE1E}"/>
            </c:ext>
          </c:extLst>
        </c:ser>
        <c:dLbls>
          <c:showLegendKey val="0"/>
          <c:showVal val="0"/>
          <c:showCatName val="0"/>
          <c:showSerName val="0"/>
          <c:showPercent val="0"/>
          <c:showBubbleSize val="0"/>
          <c:showLeaderLines val="1"/>
        </c:dLbls>
        <c:firstSliceAng val="0"/>
        <c:holeSize val="7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2.9336961568580344E-2"/>
          <c:w val="0.77849229033047573"/>
          <c:h val="0.94132607686283931"/>
        </c:manualLayout>
      </c:layout>
      <c:barChart>
        <c:barDir val="bar"/>
        <c:grouping val="clustered"/>
        <c:varyColors val="0"/>
        <c:ser>
          <c:idx val="0"/>
          <c:order val="0"/>
          <c:tx>
            <c:strRef>
              <c:f>Sheet1!$B$1</c:f>
              <c:strCache>
                <c:ptCount val="1"/>
                <c:pt idx="0">
                  <c:v>Series 1</c:v>
                </c:pt>
              </c:strCache>
            </c:strRef>
          </c:tx>
          <c:spPr>
            <a:solidFill>
              <a:srgbClr val="3C9F31"/>
            </a:solidFill>
            <a:ln>
              <a:noFill/>
            </a:ln>
            <a:effectLst/>
          </c:spPr>
          <c:invertIfNegative val="0"/>
          <c:dPt>
            <c:idx val="0"/>
            <c:invertIfNegative val="0"/>
            <c:bubble3D val="0"/>
            <c:spPr>
              <a:solidFill>
                <a:srgbClr val="FDCC06"/>
              </a:solidFill>
              <a:ln>
                <a:noFill/>
              </a:ln>
              <a:effectLst/>
            </c:spPr>
            <c:extLst>
              <c:ext xmlns:c16="http://schemas.microsoft.com/office/drawing/2014/chart" uri="{C3380CC4-5D6E-409C-BE32-E72D297353CC}">
                <c16:uniqueId val="{00000001-4335-404C-8071-C31AE91FE863}"/>
              </c:ext>
            </c:extLst>
          </c:dPt>
          <c:dPt>
            <c:idx val="1"/>
            <c:invertIfNegative val="0"/>
            <c:bubble3D val="0"/>
            <c:spPr>
              <a:solidFill>
                <a:srgbClr val="FDCC06"/>
              </a:solidFill>
              <a:ln>
                <a:noFill/>
              </a:ln>
              <a:effectLst/>
            </c:spPr>
            <c:extLst>
              <c:ext xmlns:c16="http://schemas.microsoft.com/office/drawing/2014/chart" uri="{C3380CC4-5D6E-409C-BE32-E72D297353CC}">
                <c16:uniqueId val="{00000003-4335-404C-8071-C31AE91FE863}"/>
              </c:ext>
            </c:extLst>
          </c:dPt>
          <c:dPt>
            <c:idx val="2"/>
            <c:invertIfNegative val="0"/>
            <c:bubble3D val="0"/>
            <c:spPr>
              <a:solidFill>
                <a:srgbClr val="FDCC06"/>
              </a:solidFill>
              <a:ln>
                <a:noFill/>
              </a:ln>
              <a:effectLst/>
            </c:spPr>
            <c:extLst>
              <c:ext xmlns:c16="http://schemas.microsoft.com/office/drawing/2014/chart" uri="{C3380CC4-5D6E-409C-BE32-E72D297353CC}">
                <c16:uniqueId val="{00000005-4335-404C-8071-C31AE91FE863}"/>
              </c:ext>
            </c:extLst>
          </c:dPt>
          <c:dPt>
            <c:idx val="5"/>
            <c:invertIfNegative val="0"/>
            <c:bubble3D val="0"/>
            <c:spPr>
              <a:solidFill>
                <a:srgbClr val="E95000"/>
              </a:solidFill>
              <a:ln>
                <a:noFill/>
              </a:ln>
              <a:effectLst/>
            </c:spPr>
            <c:extLst>
              <c:ext xmlns:c16="http://schemas.microsoft.com/office/drawing/2014/chart" uri="{C3380CC4-5D6E-409C-BE32-E72D297353CC}">
                <c16:uniqueId val="{00000008-4335-404C-8071-C31AE91FE863}"/>
              </c:ext>
            </c:extLst>
          </c:dPt>
          <c:dPt>
            <c:idx val="6"/>
            <c:invertIfNegative val="0"/>
            <c:bubble3D val="0"/>
            <c:spPr>
              <a:solidFill>
                <a:srgbClr val="E95000"/>
              </a:solidFill>
              <a:ln>
                <a:noFill/>
              </a:ln>
              <a:effectLst/>
            </c:spPr>
            <c:extLst>
              <c:ext xmlns:c16="http://schemas.microsoft.com/office/drawing/2014/chart" uri="{C3380CC4-5D6E-409C-BE32-E72D297353CC}">
                <c16:uniqueId val="{00000007-4335-404C-8071-C31AE91FE863}"/>
              </c:ext>
            </c:extLst>
          </c:dPt>
          <c:dPt>
            <c:idx val="7"/>
            <c:invertIfNegative val="0"/>
            <c:bubble3D val="0"/>
            <c:spPr>
              <a:solidFill>
                <a:srgbClr val="E95000"/>
              </a:solidFill>
              <a:ln>
                <a:noFill/>
              </a:ln>
              <a:effectLst/>
            </c:spPr>
            <c:extLst>
              <c:ext xmlns:c16="http://schemas.microsoft.com/office/drawing/2014/chart" uri="{C3380CC4-5D6E-409C-BE32-E72D297353CC}">
                <c16:uniqueId val="{0000000B-78EE-4BDB-854A-C0F74C113D84}"/>
              </c:ext>
            </c:extLst>
          </c:dPt>
          <c:cat>
            <c:strRef>
              <c:f>Sheet1!$A$2:$A$16</c:f>
              <c:strCache>
                <c:ptCount val="15"/>
                <c:pt idx="0">
                  <c:v>À la carte items only</c:v>
                </c:pt>
                <c:pt idx="1">
                  <c:v>Mix of combo + à la carte</c:v>
                </c:pt>
                <c:pt idx="2">
                  <c:v>Combo meals only</c:v>
                </c:pt>
                <c:pt idx="4">
                  <c:v>Spending by Order Type</c:v>
                </c:pt>
                <c:pt idx="5">
                  <c:v>35-45 years (Gen X)</c:v>
                </c:pt>
                <c:pt idx="6">
                  <c:v>25-34 years (Millennials)</c:v>
                </c:pt>
                <c:pt idx="7">
                  <c:v>18-24 years (Gen Z)</c:v>
                </c:pt>
                <c:pt idx="9">
                  <c:v>Spending by Age Group</c:v>
                </c:pt>
                <c:pt idx="10">
                  <c:v>Solo dining </c:v>
                </c:pt>
                <c:pt idx="11">
                  <c:v>Couple without kids</c:v>
                </c:pt>
                <c:pt idx="12">
                  <c:v>Friends/Colleagues</c:v>
                </c:pt>
                <c:pt idx="13">
                  <c:v>Family with kids</c:v>
                </c:pt>
                <c:pt idx="14">
                  <c:v>Spending by Companion Type</c:v>
                </c:pt>
              </c:strCache>
            </c:strRef>
          </c:cat>
          <c:val>
            <c:numRef>
              <c:f>Sheet1!$B$2:$B$16</c:f>
              <c:numCache>
                <c:formatCode>0</c:formatCode>
                <c:ptCount val="15"/>
                <c:pt idx="0">
                  <c:v>114</c:v>
                </c:pt>
                <c:pt idx="1">
                  <c:v>187</c:v>
                </c:pt>
                <c:pt idx="2">
                  <c:v>128</c:v>
                </c:pt>
                <c:pt idx="5">
                  <c:v>159</c:v>
                </c:pt>
                <c:pt idx="6">
                  <c:v>143</c:v>
                </c:pt>
                <c:pt idx="7">
                  <c:v>108</c:v>
                </c:pt>
                <c:pt idx="10">
                  <c:v>76</c:v>
                </c:pt>
                <c:pt idx="11">
                  <c:v>152</c:v>
                </c:pt>
                <c:pt idx="12">
                  <c:v>168</c:v>
                </c:pt>
                <c:pt idx="13">
                  <c:v>212</c:v>
                </c:pt>
              </c:numCache>
            </c:numRef>
          </c:val>
          <c:extLst>
            <c:ext xmlns:c16="http://schemas.microsoft.com/office/drawing/2014/chart" uri="{C3380CC4-5D6E-409C-BE32-E72D297353CC}">
              <c16:uniqueId val="{00000006-4335-404C-8071-C31AE91FE863}"/>
            </c:ext>
          </c:extLst>
        </c:ser>
        <c:dLbls>
          <c:showLegendKey val="0"/>
          <c:showVal val="0"/>
          <c:showCatName val="0"/>
          <c:showSerName val="0"/>
          <c:showPercent val="0"/>
          <c:showBubbleSize val="0"/>
        </c:dLbls>
        <c:gapWidth val="344"/>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Sheet1!$B$2:$B$6</c:f>
              <c:numCache>
                <c:formatCode>0%</c:formatCode>
                <c:ptCount val="5"/>
                <c:pt idx="0">
                  <c:v>0.47599999999999998</c:v>
                </c:pt>
                <c:pt idx="1">
                  <c:v>3.1499999999999972E-2</c:v>
                </c:pt>
                <c:pt idx="2">
                  <c:v>9.3999999999999972E-2</c:v>
                </c:pt>
                <c:pt idx="3">
                  <c:v>0.23799999999999999</c:v>
                </c:pt>
                <c:pt idx="4">
                  <c:v>0.39200000000000002</c:v>
                </c:pt>
              </c:numCache>
            </c:numRef>
          </c:val>
          <c:extLst>
            <c:ext xmlns:c16="http://schemas.microsoft.com/office/drawing/2014/chart" uri="{C3380CC4-5D6E-409C-BE32-E72D297353CC}">
              <c16:uniqueId val="{00000000-65D9-4FA3-B25A-BEB026B86826}"/>
            </c:ext>
          </c:extLst>
        </c:ser>
        <c:ser>
          <c:idx val="1"/>
          <c:order val="1"/>
          <c:tx>
            <c:strRef>
              <c:f>Sheet1!$C$1</c:f>
              <c:strCache>
                <c:ptCount val="1"/>
                <c:pt idx="0">
                  <c:v>Series 2</c:v>
                </c:pt>
              </c:strCache>
            </c:strRef>
          </c:tx>
          <c:spPr>
            <a:solidFill>
              <a:srgbClr val="FEF0F1"/>
            </a:solidFill>
            <a:ln>
              <a:noFill/>
            </a:ln>
            <a:effectLst/>
          </c:spPr>
          <c:invertIfNegative val="0"/>
          <c:dPt>
            <c:idx val="1"/>
            <c:invertIfNegative val="0"/>
            <c:bubble3D val="0"/>
            <c:spPr>
              <a:solidFill>
                <a:srgbClr val="EE3A43"/>
              </a:solidFill>
              <a:ln>
                <a:noFill/>
              </a:ln>
              <a:effectLst/>
            </c:spPr>
            <c:extLst>
              <c:ext xmlns:c16="http://schemas.microsoft.com/office/drawing/2014/chart" uri="{C3380CC4-5D6E-409C-BE32-E72D297353CC}">
                <c16:uniqueId val="{00000002-65D9-4FA3-B25A-BEB026B86826}"/>
              </c:ext>
            </c:extLst>
          </c:dPt>
          <c:dLbls>
            <c:dLbl>
              <c:idx val="1"/>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65D9-4FA3-B25A-BEB026B86826}"/>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TOM</c:v>
                </c:pt>
                <c:pt idx="1">
                  <c:v>BRAND TOTAL  AWARE</c:v>
                </c:pt>
                <c:pt idx="2">
                  <c:v>CONSIDERATION</c:v>
                </c:pt>
                <c:pt idx="3">
                  <c:v>TRIAL</c:v>
                </c:pt>
                <c:pt idx="4">
                  <c:v>P1Y</c:v>
                </c:pt>
              </c:strCache>
            </c:strRef>
          </c:cat>
          <c:val>
            <c:numRef>
              <c:f>Sheet1!$C$2:$C$6</c:f>
              <c:numCache>
                <c:formatCode>###0%</c:formatCode>
                <c:ptCount val="5"/>
                <c:pt idx="0">
                  <c:v>4.8000000000000001E-2</c:v>
                </c:pt>
                <c:pt idx="1">
                  <c:v>0.93700000000000006</c:v>
                </c:pt>
                <c:pt idx="2">
                  <c:v>0.81200000000000006</c:v>
                </c:pt>
                <c:pt idx="3">
                  <c:v>0.52400000000000002</c:v>
                </c:pt>
                <c:pt idx="4">
                  <c:v>0.216</c:v>
                </c:pt>
              </c:numCache>
            </c:numRef>
          </c:val>
          <c:extLst>
            <c:ext xmlns:c16="http://schemas.microsoft.com/office/drawing/2014/chart" uri="{C3380CC4-5D6E-409C-BE32-E72D297353CC}">
              <c16:uniqueId val="{00000003-65D9-4FA3-B25A-BEB026B86826}"/>
            </c:ext>
          </c:extLst>
        </c:ser>
        <c:ser>
          <c:idx val="2"/>
          <c:order val="2"/>
          <c:tx>
            <c:strRef>
              <c:f>Sheet1!$D$1</c:f>
              <c:strCache>
                <c:ptCount val="1"/>
                <c:pt idx="0">
                  <c:v>Series 3</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Sheet1!$D$2:$D$6</c:f>
              <c:numCache>
                <c:formatCode>0%</c:formatCode>
                <c:ptCount val="5"/>
                <c:pt idx="0">
                  <c:v>0.47599999999999998</c:v>
                </c:pt>
                <c:pt idx="1">
                  <c:v>3.1499999999999972E-2</c:v>
                </c:pt>
                <c:pt idx="2">
                  <c:v>9.3999999999999972E-2</c:v>
                </c:pt>
                <c:pt idx="3">
                  <c:v>0.23799999999999999</c:v>
                </c:pt>
                <c:pt idx="4">
                  <c:v>0.39200000000000002</c:v>
                </c:pt>
              </c:numCache>
            </c:numRef>
          </c:val>
          <c:extLst>
            <c:ext xmlns:c16="http://schemas.microsoft.com/office/drawing/2014/chart" uri="{C3380CC4-5D6E-409C-BE32-E72D297353CC}">
              <c16:uniqueId val="{00000004-65D9-4FA3-B25A-BEB026B86826}"/>
            </c:ext>
          </c:extLst>
        </c:ser>
        <c:dLbls>
          <c:showLegendKey val="0"/>
          <c:showVal val="0"/>
          <c:showCatName val="0"/>
          <c:showSerName val="0"/>
          <c:showPercent val="0"/>
          <c:showBubbleSize val="0"/>
        </c:dLbls>
        <c:gapWidth val="25"/>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Sheet1!$B$2:$B$6</c:f>
              <c:numCache>
                <c:formatCode>0%</c:formatCode>
                <c:ptCount val="5"/>
                <c:pt idx="0">
                  <c:v>0.49099999999999999</c:v>
                </c:pt>
                <c:pt idx="1">
                  <c:v>6.8000000000000005E-2</c:v>
                </c:pt>
                <c:pt idx="2">
                  <c:v>0.1885</c:v>
                </c:pt>
                <c:pt idx="3">
                  <c:v>0.3145</c:v>
                </c:pt>
                <c:pt idx="4">
                  <c:v>0.42599999999999999</c:v>
                </c:pt>
              </c:numCache>
            </c:numRef>
          </c:val>
          <c:extLst>
            <c:ext xmlns:c16="http://schemas.microsoft.com/office/drawing/2014/chart" uri="{C3380CC4-5D6E-409C-BE32-E72D297353CC}">
              <c16:uniqueId val="{00000000-6CEF-41B0-9E61-66A3D11F57B8}"/>
            </c:ext>
          </c:extLst>
        </c:ser>
        <c:ser>
          <c:idx val="1"/>
          <c:order val="1"/>
          <c:tx>
            <c:strRef>
              <c:f>Sheet1!$C$1</c:f>
              <c:strCache>
                <c:ptCount val="1"/>
                <c:pt idx="0">
                  <c:v>Series 2</c:v>
                </c:pt>
              </c:strCache>
            </c:strRef>
          </c:tx>
          <c:spPr>
            <a:solidFill>
              <a:srgbClr val="E7F8FF"/>
            </a:solidFill>
            <a:ln>
              <a:noFill/>
            </a:ln>
            <a:effectLst/>
          </c:spPr>
          <c:invertIfNegative val="0"/>
          <c:dPt>
            <c:idx val="1"/>
            <c:invertIfNegative val="0"/>
            <c:bubble3D val="0"/>
            <c:spPr>
              <a:solidFill>
                <a:srgbClr val="006493"/>
              </a:solidFill>
              <a:ln>
                <a:noFill/>
              </a:ln>
              <a:effectLst/>
            </c:spPr>
            <c:extLst>
              <c:ext xmlns:c16="http://schemas.microsoft.com/office/drawing/2014/chart" uri="{C3380CC4-5D6E-409C-BE32-E72D297353CC}">
                <c16:uniqueId val="{00000002-6CEF-41B0-9E61-66A3D11F57B8}"/>
              </c:ext>
            </c:extLst>
          </c:dPt>
          <c:dLbls>
            <c:dLbl>
              <c:idx val="1"/>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6CEF-41B0-9E61-66A3D11F57B8}"/>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TOM</c:v>
                </c:pt>
                <c:pt idx="1">
                  <c:v>BRAND TOTAL  AWARE</c:v>
                </c:pt>
                <c:pt idx="2">
                  <c:v>CONSIDERATION</c:v>
                </c:pt>
                <c:pt idx="3">
                  <c:v>TRIAL</c:v>
                </c:pt>
                <c:pt idx="4">
                  <c:v>P1Y</c:v>
                </c:pt>
              </c:strCache>
            </c:strRef>
          </c:cat>
          <c:val>
            <c:numRef>
              <c:f>Sheet1!$C$2:$C$6</c:f>
              <c:numCache>
                <c:formatCode>###0%</c:formatCode>
                <c:ptCount val="5"/>
                <c:pt idx="0">
                  <c:v>1.7999999999999999E-2</c:v>
                </c:pt>
                <c:pt idx="1">
                  <c:v>0.86399999999999999</c:v>
                </c:pt>
                <c:pt idx="2">
                  <c:v>0.623</c:v>
                </c:pt>
                <c:pt idx="3">
                  <c:v>0.371</c:v>
                </c:pt>
                <c:pt idx="4">
                  <c:v>0.14799999999999999</c:v>
                </c:pt>
              </c:numCache>
            </c:numRef>
          </c:val>
          <c:extLst>
            <c:ext xmlns:c16="http://schemas.microsoft.com/office/drawing/2014/chart" uri="{C3380CC4-5D6E-409C-BE32-E72D297353CC}">
              <c16:uniqueId val="{00000003-6CEF-41B0-9E61-66A3D11F57B8}"/>
            </c:ext>
          </c:extLst>
        </c:ser>
        <c:ser>
          <c:idx val="2"/>
          <c:order val="2"/>
          <c:tx>
            <c:strRef>
              <c:f>Sheet1!$D$1</c:f>
              <c:strCache>
                <c:ptCount val="1"/>
                <c:pt idx="0">
                  <c:v>Series 3</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Sheet1!$D$2:$D$6</c:f>
              <c:numCache>
                <c:formatCode>0%</c:formatCode>
                <c:ptCount val="5"/>
                <c:pt idx="0">
                  <c:v>0.49099999999999999</c:v>
                </c:pt>
                <c:pt idx="1">
                  <c:v>6.8000000000000005E-2</c:v>
                </c:pt>
                <c:pt idx="2">
                  <c:v>0.1885</c:v>
                </c:pt>
                <c:pt idx="3">
                  <c:v>0.3145</c:v>
                </c:pt>
                <c:pt idx="4">
                  <c:v>0.42599999999999999</c:v>
                </c:pt>
              </c:numCache>
            </c:numRef>
          </c:val>
          <c:extLst>
            <c:ext xmlns:c16="http://schemas.microsoft.com/office/drawing/2014/chart" uri="{C3380CC4-5D6E-409C-BE32-E72D297353CC}">
              <c16:uniqueId val="{00000004-6CEF-41B0-9E61-66A3D11F57B8}"/>
            </c:ext>
          </c:extLst>
        </c:ser>
        <c:dLbls>
          <c:showLegendKey val="0"/>
          <c:showVal val="0"/>
          <c:showCatName val="0"/>
          <c:showSerName val="0"/>
          <c:showPercent val="0"/>
          <c:showBubbleSize val="0"/>
        </c:dLbls>
        <c:gapWidth val="25"/>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Sheet1!$B$2:$B$6</c:f>
              <c:numCache>
                <c:formatCode>0%</c:formatCode>
                <c:ptCount val="5"/>
                <c:pt idx="0">
                  <c:v>0.49399999999999999</c:v>
                </c:pt>
                <c:pt idx="1">
                  <c:v>0.10849999999999999</c:v>
                </c:pt>
                <c:pt idx="2">
                  <c:v>0.21650000000000003</c:v>
                </c:pt>
                <c:pt idx="3">
                  <c:v>0.33599999999999997</c:v>
                </c:pt>
                <c:pt idx="4">
                  <c:v>0.443</c:v>
                </c:pt>
              </c:numCache>
            </c:numRef>
          </c:val>
          <c:extLst>
            <c:ext xmlns:c16="http://schemas.microsoft.com/office/drawing/2014/chart" uri="{C3380CC4-5D6E-409C-BE32-E72D297353CC}">
              <c16:uniqueId val="{00000000-DD96-43AD-ADB9-9968772D12EB}"/>
            </c:ext>
          </c:extLst>
        </c:ser>
        <c:ser>
          <c:idx val="1"/>
          <c:order val="1"/>
          <c:tx>
            <c:strRef>
              <c:f>Sheet1!$C$1</c:f>
              <c:strCache>
                <c:ptCount val="1"/>
                <c:pt idx="0">
                  <c:v>Series 2</c:v>
                </c:pt>
              </c:strCache>
            </c:strRef>
          </c:tx>
          <c:spPr>
            <a:solidFill>
              <a:srgbClr val="E1FBEC"/>
            </a:solidFill>
            <a:ln>
              <a:noFill/>
            </a:ln>
            <a:effectLst/>
          </c:spPr>
          <c:invertIfNegative val="0"/>
          <c:dPt>
            <c:idx val="1"/>
            <c:invertIfNegative val="0"/>
            <c:bubble3D val="0"/>
            <c:spPr>
              <a:solidFill>
                <a:srgbClr val="15A44F"/>
              </a:solidFill>
              <a:ln>
                <a:noFill/>
              </a:ln>
              <a:effectLst/>
            </c:spPr>
            <c:extLst>
              <c:ext xmlns:c16="http://schemas.microsoft.com/office/drawing/2014/chart" uri="{C3380CC4-5D6E-409C-BE32-E72D297353CC}">
                <c16:uniqueId val="{00000002-DD96-43AD-ADB9-9968772D12EB}"/>
              </c:ext>
            </c:extLst>
          </c:dPt>
          <c:dLbls>
            <c:dLbl>
              <c:idx val="1"/>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DD96-43AD-ADB9-9968772D12EB}"/>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TOM</c:v>
                </c:pt>
                <c:pt idx="1">
                  <c:v>BRAND TOTAL  AWARE</c:v>
                </c:pt>
                <c:pt idx="2">
                  <c:v>CONSIDERATION</c:v>
                </c:pt>
                <c:pt idx="3">
                  <c:v>TRIAL</c:v>
                </c:pt>
                <c:pt idx="4">
                  <c:v>P1Y</c:v>
                </c:pt>
              </c:strCache>
            </c:strRef>
          </c:cat>
          <c:val>
            <c:numRef>
              <c:f>Sheet1!$C$2:$C$6</c:f>
              <c:numCache>
                <c:formatCode>###0%</c:formatCode>
                <c:ptCount val="5"/>
                <c:pt idx="0">
                  <c:v>1.2E-2</c:v>
                </c:pt>
                <c:pt idx="1">
                  <c:v>0.78300000000000003</c:v>
                </c:pt>
                <c:pt idx="2">
                  <c:v>0.56699999999999995</c:v>
                </c:pt>
                <c:pt idx="3">
                  <c:v>0.32800000000000001</c:v>
                </c:pt>
                <c:pt idx="4">
                  <c:v>0.114</c:v>
                </c:pt>
              </c:numCache>
            </c:numRef>
          </c:val>
          <c:extLst>
            <c:ext xmlns:c16="http://schemas.microsoft.com/office/drawing/2014/chart" uri="{C3380CC4-5D6E-409C-BE32-E72D297353CC}">
              <c16:uniqueId val="{00000003-DD96-43AD-ADB9-9968772D12EB}"/>
            </c:ext>
          </c:extLst>
        </c:ser>
        <c:ser>
          <c:idx val="2"/>
          <c:order val="2"/>
          <c:tx>
            <c:strRef>
              <c:f>Sheet1!$D$1</c:f>
              <c:strCache>
                <c:ptCount val="1"/>
                <c:pt idx="0">
                  <c:v>Series 3</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Sheet1!$D$2:$D$6</c:f>
              <c:numCache>
                <c:formatCode>0%</c:formatCode>
                <c:ptCount val="5"/>
                <c:pt idx="0">
                  <c:v>0.49399999999999999</c:v>
                </c:pt>
                <c:pt idx="1">
                  <c:v>0.10849999999999999</c:v>
                </c:pt>
                <c:pt idx="2">
                  <c:v>0.21650000000000003</c:v>
                </c:pt>
                <c:pt idx="3">
                  <c:v>0.33599999999999997</c:v>
                </c:pt>
                <c:pt idx="4">
                  <c:v>0.443</c:v>
                </c:pt>
              </c:numCache>
            </c:numRef>
          </c:val>
          <c:extLst>
            <c:ext xmlns:c16="http://schemas.microsoft.com/office/drawing/2014/chart" uri="{C3380CC4-5D6E-409C-BE32-E72D297353CC}">
              <c16:uniqueId val="{00000004-DD96-43AD-ADB9-9968772D12EB}"/>
            </c:ext>
          </c:extLst>
        </c:ser>
        <c:dLbls>
          <c:showLegendKey val="0"/>
          <c:showVal val="0"/>
          <c:showCatName val="0"/>
          <c:showSerName val="0"/>
          <c:showPercent val="0"/>
          <c:showBubbleSize val="0"/>
        </c:dLbls>
        <c:gapWidth val="25"/>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Series 1</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Sheet1!$B$2:$B$6</c:f>
              <c:numCache>
                <c:formatCode>0%</c:formatCode>
                <c:ptCount val="5"/>
                <c:pt idx="0">
                  <c:v>0.496</c:v>
                </c:pt>
                <c:pt idx="1">
                  <c:v>0.17899999999999999</c:v>
                </c:pt>
                <c:pt idx="2">
                  <c:v>0.30549999999999999</c:v>
                </c:pt>
                <c:pt idx="3">
                  <c:v>0.39350000000000002</c:v>
                </c:pt>
                <c:pt idx="4">
                  <c:v>0.46650000000000003</c:v>
                </c:pt>
              </c:numCache>
            </c:numRef>
          </c:val>
          <c:extLst>
            <c:ext xmlns:c16="http://schemas.microsoft.com/office/drawing/2014/chart" uri="{C3380CC4-5D6E-409C-BE32-E72D297353CC}">
              <c16:uniqueId val="{00000000-D9FE-4645-AE36-4FB8E6BF21F2}"/>
            </c:ext>
          </c:extLst>
        </c:ser>
        <c:ser>
          <c:idx val="1"/>
          <c:order val="1"/>
          <c:tx>
            <c:strRef>
              <c:f>Sheet1!$C$1</c:f>
              <c:strCache>
                <c:ptCount val="1"/>
                <c:pt idx="0">
                  <c:v>Series 2</c:v>
                </c:pt>
              </c:strCache>
            </c:strRef>
          </c:tx>
          <c:spPr>
            <a:solidFill>
              <a:srgbClr val="DFE3F1"/>
            </a:solidFill>
            <a:ln>
              <a:noFill/>
            </a:ln>
            <a:effectLst/>
          </c:spPr>
          <c:invertIfNegative val="0"/>
          <c:dPt>
            <c:idx val="1"/>
            <c:invertIfNegative val="0"/>
            <c:bubble3D val="0"/>
            <c:spPr>
              <a:solidFill>
                <a:srgbClr val="252F54"/>
              </a:solidFill>
              <a:ln>
                <a:noFill/>
              </a:ln>
              <a:effectLst/>
            </c:spPr>
            <c:extLst>
              <c:ext xmlns:c16="http://schemas.microsoft.com/office/drawing/2014/chart" uri="{C3380CC4-5D6E-409C-BE32-E72D297353CC}">
                <c16:uniqueId val="{00000002-D9FE-4645-AE36-4FB8E6BF21F2}"/>
              </c:ext>
            </c:extLst>
          </c:dPt>
          <c:dLbls>
            <c:dLbl>
              <c:idx val="1"/>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D9FE-4645-AE36-4FB8E6BF21F2}"/>
                </c:ext>
              </c:extLst>
            </c:dLbl>
            <c:spPr>
              <a:noFill/>
              <a:ln>
                <a:noFill/>
              </a:ln>
              <a:effectLst/>
            </c:spPr>
            <c:txPr>
              <a:bodyPr rot="0" spcFirstLastPara="1" vertOverflow="clip" horzOverflow="clip" vert="horz" wrap="none" lIns="36576" tIns="18288" rIns="36576" bIns="18288"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TOM</c:v>
                </c:pt>
                <c:pt idx="1">
                  <c:v>BRAND TOTAL  AWARE</c:v>
                </c:pt>
                <c:pt idx="2">
                  <c:v>CONSIDERATION</c:v>
                </c:pt>
                <c:pt idx="3">
                  <c:v>TRIAL</c:v>
                </c:pt>
                <c:pt idx="4">
                  <c:v>P1Y</c:v>
                </c:pt>
              </c:strCache>
            </c:strRef>
          </c:cat>
          <c:val>
            <c:numRef>
              <c:f>Sheet1!$C$2:$C$6</c:f>
              <c:numCache>
                <c:formatCode>###0%</c:formatCode>
                <c:ptCount val="5"/>
                <c:pt idx="0">
                  <c:v>8.0000000000000002E-3</c:v>
                </c:pt>
                <c:pt idx="1">
                  <c:v>0.64200000000000002</c:v>
                </c:pt>
                <c:pt idx="2">
                  <c:v>0.38900000000000001</c:v>
                </c:pt>
                <c:pt idx="3">
                  <c:v>0.21299999999999999</c:v>
                </c:pt>
                <c:pt idx="4">
                  <c:v>6.7000000000000004E-2</c:v>
                </c:pt>
              </c:numCache>
            </c:numRef>
          </c:val>
          <c:extLst>
            <c:ext xmlns:c16="http://schemas.microsoft.com/office/drawing/2014/chart" uri="{C3380CC4-5D6E-409C-BE32-E72D297353CC}">
              <c16:uniqueId val="{00000003-D9FE-4645-AE36-4FB8E6BF21F2}"/>
            </c:ext>
          </c:extLst>
        </c:ser>
        <c:ser>
          <c:idx val="2"/>
          <c:order val="2"/>
          <c:tx>
            <c:strRef>
              <c:f>Sheet1!$D$1</c:f>
              <c:strCache>
                <c:ptCount val="1"/>
                <c:pt idx="0">
                  <c:v>Series 3</c:v>
                </c:pt>
              </c:strCache>
            </c:strRef>
          </c:tx>
          <c:spPr>
            <a:noFill/>
            <a:ln>
              <a:noFill/>
            </a:ln>
            <a:effectLst/>
          </c:spPr>
          <c:invertIfNegative val="0"/>
          <c:cat>
            <c:strRef>
              <c:f>Sheet1!$A$2:$A$6</c:f>
              <c:strCache>
                <c:ptCount val="5"/>
                <c:pt idx="0">
                  <c:v>TOM</c:v>
                </c:pt>
                <c:pt idx="1">
                  <c:v>BRAND TOTAL  AWARE</c:v>
                </c:pt>
                <c:pt idx="2">
                  <c:v>CONSIDERATION</c:v>
                </c:pt>
                <c:pt idx="3">
                  <c:v>TRIAL</c:v>
                </c:pt>
                <c:pt idx="4">
                  <c:v>P1Y</c:v>
                </c:pt>
              </c:strCache>
            </c:strRef>
          </c:cat>
          <c:val>
            <c:numRef>
              <c:f>Sheet1!$D$2:$D$6</c:f>
              <c:numCache>
                <c:formatCode>0%</c:formatCode>
                <c:ptCount val="5"/>
                <c:pt idx="0">
                  <c:v>0.496</c:v>
                </c:pt>
                <c:pt idx="1">
                  <c:v>0.17899999999999999</c:v>
                </c:pt>
                <c:pt idx="2">
                  <c:v>0.30549999999999999</c:v>
                </c:pt>
                <c:pt idx="3">
                  <c:v>0.39350000000000002</c:v>
                </c:pt>
                <c:pt idx="4">
                  <c:v>0.46650000000000003</c:v>
                </c:pt>
              </c:numCache>
            </c:numRef>
          </c:val>
          <c:extLst>
            <c:ext xmlns:c16="http://schemas.microsoft.com/office/drawing/2014/chart" uri="{C3380CC4-5D6E-409C-BE32-E72D297353CC}">
              <c16:uniqueId val="{00000004-D9FE-4645-AE36-4FB8E6BF21F2}"/>
            </c:ext>
          </c:extLst>
        </c:ser>
        <c:dLbls>
          <c:showLegendKey val="0"/>
          <c:showVal val="0"/>
          <c:showCatName val="0"/>
          <c:showSerName val="0"/>
          <c:showPercent val="0"/>
          <c:showBubbleSize val="0"/>
        </c:dLbls>
        <c:gapWidth val="25"/>
        <c:overlap val="100"/>
        <c:axId val="1359461824"/>
        <c:axId val="1359429728"/>
      </c:barChart>
      <c:catAx>
        <c:axId val="1359461824"/>
        <c:scaling>
          <c:orientation val="maxMin"/>
        </c:scaling>
        <c:delete val="1"/>
        <c:axPos val="l"/>
        <c:numFmt formatCode="General" sourceLinked="1"/>
        <c:majorTickMark val="out"/>
        <c:minorTickMark val="none"/>
        <c:tickLblPos val="nextTo"/>
        <c:crossAx val="1359429728"/>
        <c:crosses val="autoZero"/>
        <c:auto val="1"/>
        <c:lblAlgn val="ctr"/>
        <c:lblOffset val="100"/>
        <c:noMultiLvlLbl val="0"/>
      </c:catAx>
      <c:valAx>
        <c:axId val="1359429728"/>
        <c:scaling>
          <c:orientation val="minMax"/>
        </c:scaling>
        <c:delete val="1"/>
        <c:axPos val="t"/>
        <c:numFmt formatCode="0%" sourceLinked="1"/>
        <c:majorTickMark val="none"/>
        <c:minorTickMark val="none"/>
        <c:tickLblPos val="nextTo"/>
        <c:crossAx val="135946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0.14074</cdr:x>
      <cdr:y>0.29705</cdr:y>
    </cdr:from>
    <cdr:to>
      <cdr:x>0.3361</cdr:x>
      <cdr:y>0.61898</cdr:y>
    </cdr:to>
    <cdr:sp macro="" textlink="">
      <cdr:nvSpPr>
        <cdr:cNvPr id="2" name="Rectangle: Rounded Corners 1">
          <a:extLst xmlns:a="http://schemas.openxmlformats.org/drawingml/2006/main">
            <a:ext uri="{FF2B5EF4-FFF2-40B4-BE49-F238E27FC236}">
              <a16:creationId xmlns:a16="http://schemas.microsoft.com/office/drawing/2014/main" id="{38668A9A-3E3E-C9BA-D59E-B6190F29B9FD}"/>
            </a:ext>
          </a:extLst>
        </cdr:cNvPr>
        <cdr:cNvSpPr/>
      </cdr:nvSpPr>
      <cdr:spPr>
        <a:xfrm xmlns:a="http://schemas.openxmlformats.org/drawingml/2006/main">
          <a:off x="927374" y="1305308"/>
          <a:ext cx="1287272" cy="1414609"/>
        </a:xfrm>
        <a:prstGeom xmlns:a="http://schemas.openxmlformats.org/drawingml/2006/main" prst="roundRect">
          <a:avLst>
            <a:gd name="adj" fmla="val 50000"/>
          </a:avLst>
        </a:prstGeom>
        <a:solidFill xmlns:a="http://schemas.openxmlformats.org/drawingml/2006/main">
          <a:srgbClr val="E95000">
            <a:alpha val="7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dr:relSizeAnchor xmlns:cdr="http://schemas.openxmlformats.org/drawingml/2006/chartDrawing">
    <cdr:from>
      <cdr:x>0.53918</cdr:x>
      <cdr:y>0.19015</cdr:y>
    </cdr:from>
    <cdr:to>
      <cdr:x>0.61732</cdr:x>
      <cdr:y>0.28675</cdr:y>
    </cdr:to>
    <cdr:sp macro="" textlink="">
      <cdr:nvSpPr>
        <cdr:cNvPr id="5" name="Oval 4">
          <a:extLst xmlns:a="http://schemas.openxmlformats.org/drawingml/2006/main">
            <a:ext uri="{FF2B5EF4-FFF2-40B4-BE49-F238E27FC236}">
              <a16:creationId xmlns:a16="http://schemas.microsoft.com/office/drawing/2014/main" id="{D9A0BBEB-404C-EC7F-F44D-A8B5334E7D48}"/>
            </a:ext>
          </a:extLst>
        </cdr:cNvPr>
        <cdr:cNvSpPr/>
      </cdr:nvSpPr>
      <cdr:spPr>
        <a:xfrm xmlns:a="http://schemas.openxmlformats.org/drawingml/2006/main">
          <a:off x="3552858" y="835560"/>
          <a:ext cx="514855" cy="424481"/>
        </a:xfrm>
        <a:prstGeom xmlns:a="http://schemas.openxmlformats.org/drawingml/2006/main" prst="ellipse">
          <a:avLst/>
        </a:prstGeom>
        <a:solidFill xmlns:a="http://schemas.openxmlformats.org/drawingml/2006/main">
          <a:srgbClr val="EBF5EA"/>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dr:relSizeAnchor xmlns:cdr="http://schemas.openxmlformats.org/drawingml/2006/chartDrawing">
    <cdr:from>
      <cdr:x>0.86139</cdr:x>
      <cdr:y>0.01214</cdr:y>
    </cdr:from>
    <cdr:to>
      <cdr:x>0.98629</cdr:x>
      <cdr:y>0.10853</cdr:y>
    </cdr:to>
    <cdr:sp macro="" textlink="">
      <cdr:nvSpPr>
        <cdr:cNvPr id="6" name="Oval 5">
          <a:extLst xmlns:a="http://schemas.openxmlformats.org/drawingml/2006/main">
            <a:ext uri="{FF2B5EF4-FFF2-40B4-BE49-F238E27FC236}">
              <a16:creationId xmlns:a16="http://schemas.microsoft.com/office/drawing/2014/main" id="{D4607A4D-946C-43B8-B078-B25CA02DB043}"/>
            </a:ext>
          </a:extLst>
        </cdr:cNvPr>
        <cdr:cNvSpPr/>
      </cdr:nvSpPr>
      <cdr:spPr>
        <a:xfrm xmlns:a="http://schemas.openxmlformats.org/drawingml/2006/main">
          <a:off x="5675982" y="53340"/>
          <a:ext cx="822960" cy="423554"/>
        </a:xfrm>
        <a:prstGeom xmlns:a="http://schemas.openxmlformats.org/drawingml/2006/main" prst="ellipse">
          <a:avLst/>
        </a:prstGeom>
        <a:solidFill xmlns:a="http://schemas.openxmlformats.org/drawingml/2006/main">
          <a:srgbClr val="EBF5EA"/>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55CF52-9B8E-F429-8383-C8943F63DD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A15A2E99-2F5F-8B60-7495-76DCD0931D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AF2ABDE-D669-A712-A237-279F2F8A57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90FA1F-49FA-46E3-ADBC-C359F9627800}" type="slidenum">
              <a:rPr lang="en-US" smtClean="0"/>
              <a:t>‹#›</a:t>
            </a:fld>
            <a:endParaRPr lang="en-US"/>
          </a:p>
        </p:txBody>
      </p:sp>
    </p:spTree>
    <p:extLst>
      <p:ext uri="{BB962C8B-B14F-4D97-AF65-F5344CB8AC3E}">
        <p14:creationId xmlns:p14="http://schemas.microsoft.com/office/powerpoint/2010/main" val="2899733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BE2C50-16DE-4DE2-888D-5A48DD157AC2}" type="datetimeFigureOut">
              <a:rPr lang="en-US" smtClean="0"/>
              <a:t>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805519-17ED-41B7-B385-B3B30C31B8EA}" type="slidenum">
              <a:rPr lang="en-US" smtClean="0"/>
              <a:t>‹#›</a:t>
            </a:fld>
            <a:endParaRPr lang="en-US"/>
          </a:p>
        </p:txBody>
      </p:sp>
    </p:spTree>
    <p:extLst>
      <p:ext uri="{BB962C8B-B14F-4D97-AF65-F5344CB8AC3E}">
        <p14:creationId xmlns:p14="http://schemas.microsoft.com/office/powerpoint/2010/main" val="325820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4DFD8-6B6C-6A38-764F-D11EBCD633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AC0A3-3413-E8FC-D030-909DF92327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369B76E-6954-8C38-026F-9973E8C9F7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72977B-0FF5-6742-DBB6-B703EC4DCAA5}"/>
              </a:ext>
            </a:extLst>
          </p:cNvPr>
          <p:cNvSpPr>
            <a:spLocks noGrp="1"/>
          </p:cNvSpPr>
          <p:nvPr>
            <p:ph type="sldNum" sz="quarter" idx="5"/>
          </p:nvPr>
        </p:nvSpPr>
        <p:spPr/>
        <p:txBody>
          <a:bodyPr/>
          <a:lstStyle/>
          <a:p>
            <a:fld id="{4F805519-17ED-41B7-B385-B3B30C31B8EA}" type="slidenum">
              <a:rPr lang="en-US" smtClean="0"/>
              <a:t>15</a:t>
            </a:fld>
            <a:endParaRPr lang="en-US"/>
          </a:p>
        </p:txBody>
      </p:sp>
    </p:spTree>
    <p:extLst>
      <p:ext uri="{BB962C8B-B14F-4D97-AF65-F5344CB8AC3E}">
        <p14:creationId xmlns:p14="http://schemas.microsoft.com/office/powerpoint/2010/main" val="2918956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03993-E5F5-3A91-0EBB-09F83DD5AE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4840D6-ADE3-3BBD-461D-8F4F3E11D00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B521B59-73B5-EA41-C6F4-9D7FDACC56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DD9BEC-2EC3-F8C7-2724-17FD87A79C49}"/>
              </a:ext>
            </a:extLst>
          </p:cNvPr>
          <p:cNvSpPr>
            <a:spLocks noGrp="1"/>
          </p:cNvSpPr>
          <p:nvPr>
            <p:ph type="sldNum" sz="quarter" idx="5"/>
          </p:nvPr>
        </p:nvSpPr>
        <p:spPr/>
        <p:txBody>
          <a:bodyPr/>
          <a:lstStyle/>
          <a:p>
            <a:fld id="{4F805519-17ED-41B7-B385-B3B30C31B8EA}" type="slidenum">
              <a:rPr lang="en-US" smtClean="0"/>
              <a:t>24</a:t>
            </a:fld>
            <a:endParaRPr lang="en-US"/>
          </a:p>
        </p:txBody>
      </p:sp>
    </p:spTree>
    <p:extLst>
      <p:ext uri="{BB962C8B-B14F-4D97-AF65-F5344CB8AC3E}">
        <p14:creationId xmlns:p14="http://schemas.microsoft.com/office/powerpoint/2010/main" val="3207094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FD3D1-811B-FAEA-F0C6-A10FBE6046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C880A1-1C2E-C2D6-08C9-D2B2078FB3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6CBC5AF-2D39-FC22-B390-841069E235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2621A1-B4CD-E25D-760E-54C5C08344CE}"/>
              </a:ext>
            </a:extLst>
          </p:cNvPr>
          <p:cNvSpPr>
            <a:spLocks noGrp="1"/>
          </p:cNvSpPr>
          <p:nvPr>
            <p:ph type="sldNum" sz="quarter" idx="5"/>
          </p:nvPr>
        </p:nvSpPr>
        <p:spPr/>
        <p:txBody>
          <a:bodyPr/>
          <a:lstStyle/>
          <a:p>
            <a:fld id="{4F805519-17ED-41B7-B385-B3B30C31B8EA}" type="slidenum">
              <a:rPr lang="en-US" smtClean="0"/>
              <a:t>25</a:t>
            </a:fld>
            <a:endParaRPr lang="en-US"/>
          </a:p>
        </p:txBody>
      </p:sp>
    </p:spTree>
    <p:extLst>
      <p:ext uri="{BB962C8B-B14F-4D97-AF65-F5344CB8AC3E}">
        <p14:creationId xmlns:p14="http://schemas.microsoft.com/office/powerpoint/2010/main" val="1191765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9B673-9150-1F57-2DF7-81013B1FF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5CB21-5117-F706-61BA-D8FCA2A9DDB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AD30E67-8B74-F3F1-11A0-9AC5FFB105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CA578A-300D-D674-B654-B0393DDA6C33}"/>
              </a:ext>
            </a:extLst>
          </p:cNvPr>
          <p:cNvSpPr>
            <a:spLocks noGrp="1"/>
          </p:cNvSpPr>
          <p:nvPr>
            <p:ph type="sldNum" sz="quarter" idx="5"/>
          </p:nvPr>
        </p:nvSpPr>
        <p:spPr/>
        <p:txBody>
          <a:bodyPr/>
          <a:lstStyle/>
          <a:p>
            <a:fld id="{4F805519-17ED-41B7-B385-B3B30C31B8EA}" type="slidenum">
              <a:rPr lang="en-US" smtClean="0"/>
              <a:t>26</a:t>
            </a:fld>
            <a:endParaRPr lang="en-US"/>
          </a:p>
        </p:txBody>
      </p:sp>
    </p:spTree>
    <p:extLst>
      <p:ext uri="{BB962C8B-B14F-4D97-AF65-F5344CB8AC3E}">
        <p14:creationId xmlns:p14="http://schemas.microsoft.com/office/powerpoint/2010/main" val="4180362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DFF42-49B0-5559-095B-A26AE31EAD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5B810-5853-B2AC-DA98-2569047690B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C6D7855-A7B9-EB85-8707-2C47CEC988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C8A97C-B4F6-2828-639F-272D5313B576}"/>
              </a:ext>
            </a:extLst>
          </p:cNvPr>
          <p:cNvSpPr>
            <a:spLocks noGrp="1"/>
          </p:cNvSpPr>
          <p:nvPr>
            <p:ph type="sldNum" sz="quarter" idx="5"/>
          </p:nvPr>
        </p:nvSpPr>
        <p:spPr/>
        <p:txBody>
          <a:bodyPr/>
          <a:lstStyle/>
          <a:p>
            <a:fld id="{4F805519-17ED-41B7-B385-B3B30C31B8EA}" type="slidenum">
              <a:rPr lang="en-US" smtClean="0"/>
              <a:t>27</a:t>
            </a:fld>
            <a:endParaRPr lang="en-US"/>
          </a:p>
        </p:txBody>
      </p:sp>
    </p:spTree>
    <p:extLst>
      <p:ext uri="{BB962C8B-B14F-4D97-AF65-F5344CB8AC3E}">
        <p14:creationId xmlns:p14="http://schemas.microsoft.com/office/powerpoint/2010/main" val="3551045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455C0-2B09-FFBC-19F2-BF76A8D1F9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74E75-2264-0EA0-88CC-22B8CD4C510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79D808C-086A-9C9A-3B0D-161BC81D45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86194B-8C14-F532-63FC-4994E90026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541BE-71F2-47F6-A43D-8DD394D1D88F}" type="slidenum">
              <a:rPr kumimoji="0" lang="en-MY"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MY"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4134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0E16-23FF-02D2-5FB0-C928227FD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1CA1A-9B92-1703-EF6C-B7FF13A86B6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8DAD2B9-6C64-B486-ABB4-7E23807A20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7C452B-33F3-8D28-42E0-A8E64F85A0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541BE-71F2-47F6-A43D-8DD394D1D88F}" type="slidenum">
              <a:rPr kumimoji="0" lang="en-MY"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MY"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7217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E5350-C7E5-7E08-48D8-E2FACAE09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68852-4E05-B803-3CF2-59DB9FE2AEF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9C999C1-D2A0-F3F8-1CFD-B3A675EC5D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641661-176B-397A-2C84-0695464B6A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541BE-71F2-47F6-A43D-8DD394D1D88F}" type="slidenum">
              <a:rPr kumimoji="0" lang="en-MY"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MY"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6330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77FC8-212C-489D-5F54-25AE69BE2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8D54A5-9A37-05E0-A17A-C60B2AD948B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B820FBE-512D-46AB-3026-93285EBC31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622701-343A-E525-2666-513990F6E1A3}"/>
              </a:ext>
            </a:extLst>
          </p:cNvPr>
          <p:cNvSpPr>
            <a:spLocks noGrp="1"/>
          </p:cNvSpPr>
          <p:nvPr>
            <p:ph type="sldNum" sz="quarter" idx="5"/>
          </p:nvPr>
        </p:nvSpPr>
        <p:spPr/>
        <p:txBody>
          <a:bodyPr/>
          <a:lstStyle/>
          <a:p>
            <a:fld id="{4F805519-17ED-41B7-B385-B3B30C31B8EA}" type="slidenum">
              <a:rPr lang="en-US" smtClean="0"/>
              <a:t>16</a:t>
            </a:fld>
            <a:endParaRPr lang="en-US"/>
          </a:p>
        </p:txBody>
      </p:sp>
    </p:spTree>
    <p:extLst>
      <p:ext uri="{BB962C8B-B14F-4D97-AF65-F5344CB8AC3E}">
        <p14:creationId xmlns:p14="http://schemas.microsoft.com/office/powerpoint/2010/main" val="3609623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A28AB-C496-EDD6-F7FC-5C7828F12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7B073A-E36C-C1F5-082F-0EDBD0FC9C6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5601B3E-EEF3-5F58-EFCF-793AB89896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AA1700-0F37-4877-7587-7F47B15CF908}"/>
              </a:ext>
            </a:extLst>
          </p:cNvPr>
          <p:cNvSpPr>
            <a:spLocks noGrp="1"/>
          </p:cNvSpPr>
          <p:nvPr>
            <p:ph type="sldNum" sz="quarter" idx="5"/>
          </p:nvPr>
        </p:nvSpPr>
        <p:spPr/>
        <p:txBody>
          <a:bodyPr/>
          <a:lstStyle/>
          <a:p>
            <a:fld id="{4F805519-17ED-41B7-B385-B3B30C31B8EA}" type="slidenum">
              <a:rPr lang="en-US" smtClean="0"/>
              <a:t>17</a:t>
            </a:fld>
            <a:endParaRPr lang="en-US"/>
          </a:p>
        </p:txBody>
      </p:sp>
    </p:spTree>
    <p:extLst>
      <p:ext uri="{BB962C8B-B14F-4D97-AF65-F5344CB8AC3E}">
        <p14:creationId xmlns:p14="http://schemas.microsoft.com/office/powerpoint/2010/main" val="3422679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2A0E4-CCC0-DB96-3FAF-3B40F5F4E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1D09E-B169-E0F1-CD33-C24FBEE7A35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D5C17D8-66A9-4AEE-C791-BD40EE74AF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711B25-B949-1AFD-44D9-B61848B422AC}"/>
              </a:ext>
            </a:extLst>
          </p:cNvPr>
          <p:cNvSpPr>
            <a:spLocks noGrp="1"/>
          </p:cNvSpPr>
          <p:nvPr>
            <p:ph type="sldNum" sz="quarter" idx="5"/>
          </p:nvPr>
        </p:nvSpPr>
        <p:spPr/>
        <p:txBody>
          <a:bodyPr/>
          <a:lstStyle/>
          <a:p>
            <a:fld id="{4F805519-17ED-41B7-B385-B3B30C31B8EA}" type="slidenum">
              <a:rPr lang="en-US" smtClean="0"/>
              <a:t>18</a:t>
            </a:fld>
            <a:endParaRPr lang="en-US"/>
          </a:p>
        </p:txBody>
      </p:sp>
    </p:spTree>
    <p:extLst>
      <p:ext uri="{BB962C8B-B14F-4D97-AF65-F5344CB8AC3E}">
        <p14:creationId xmlns:p14="http://schemas.microsoft.com/office/powerpoint/2010/main" val="3005262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7D3B9-0A2C-F1AD-00ED-96007AF54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AF2AB4-1C31-21AC-D1F7-D18DC4D31A8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387302D-7D2A-250D-8F42-14F3CE13C5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688C67-B463-70F6-D0D4-84468777A964}"/>
              </a:ext>
            </a:extLst>
          </p:cNvPr>
          <p:cNvSpPr>
            <a:spLocks noGrp="1"/>
          </p:cNvSpPr>
          <p:nvPr>
            <p:ph type="sldNum" sz="quarter" idx="5"/>
          </p:nvPr>
        </p:nvSpPr>
        <p:spPr/>
        <p:txBody>
          <a:bodyPr/>
          <a:lstStyle/>
          <a:p>
            <a:fld id="{4F805519-17ED-41B7-B385-B3B30C31B8EA}" type="slidenum">
              <a:rPr lang="en-US" smtClean="0"/>
              <a:t>19</a:t>
            </a:fld>
            <a:endParaRPr lang="en-US"/>
          </a:p>
        </p:txBody>
      </p:sp>
    </p:spTree>
    <p:extLst>
      <p:ext uri="{BB962C8B-B14F-4D97-AF65-F5344CB8AC3E}">
        <p14:creationId xmlns:p14="http://schemas.microsoft.com/office/powerpoint/2010/main" val="3130262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152D4-0B62-DE90-A6A6-5830A495DE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8A7D9-F2CD-8016-2EC7-89C7F3A478A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BEC1B84-F4E0-D666-DC79-497EEE1112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0E57B6-F749-AFD1-3F84-06C7FBE81DBC}"/>
              </a:ext>
            </a:extLst>
          </p:cNvPr>
          <p:cNvSpPr>
            <a:spLocks noGrp="1"/>
          </p:cNvSpPr>
          <p:nvPr>
            <p:ph type="sldNum" sz="quarter" idx="5"/>
          </p:nvPr>
        </p:nvSpPr>
        <p:spPr/>
        <p:txBody>
          <a:bodyPr/>
          <a:lstStyle/>
          <a:p>
            <a:fld id="{4F805519-17ED-41B7-B385-B3B30C31B8EA}" type="slidenum">
              <a:rPr lang="en-US" smtClean="0"/>
              <a:t>20</a:t>
            </a:fld>
            <a:endParaRPr lang="en-US"/>
          </a:p>
        </p:txBody>
      </p:sp>
    </p:spTree>
    <p:extLst>
      <p:ext uri="{BB962C8B-B14F-4D97-AF65-F5344CB8AC3E}">
        <p14:creationId xmlns:p14="http://schemas.microsoft.com/office/powerpoint/2010/main" val="4070441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A0EEE-5766-F39D-B6DE-947EA5F6D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2E5008-9C6B-844B-CA0C-48B9F9253EA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5D23AB2-F2C0-1DA7-1231-9A6BEB9BF5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371F96-82C3-76DA-A38D-18B9EC0442FC}"/>
              </a:ext>
            </a:extLst>
          </p:cNvPr>
          <p:cNvSpPr>
            <a:spLocks noGrp="1"/>
          </p:cNvSpPr>
          <p:nvPr>
            <p:ph type="sldNum" sz="quarter" idx="5"/>
          </p:nvPr>
        </p:nvSpPr>
        <p:spPr/>
        <p:txBody>
          <a:bodyPr/>
          <a:lstStyle/>
          <a:p>
            <a:fld id="{4F805519-17ED-41B7-B385-B3B30C31B8EA}" type="slidenum">
              <a:rPr lang="en-US" smtClean="0"/>
              <a:t>21</a:t>
            </a:fld>
            <a:endParaRPr lang="en-US"/>
          </a:p>
        </p:txBody>
      </p:sp>
    </p:spTree>
    <p:extLst>
      <p:ext uri="{BB962C8B-B14F-4D97-AF65-F5344CB8AC3E}">
        <p14:creationId xmlns:p14="http://schemas.microsoft.com/office/powerpoint/2010/main" val="273303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70F14-C802-D87E-0608-E67A16CE21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2FDEB8-1BA1-1B59-E2BE-B43A140AABD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3AA0615-73B4-17E0-8A00-FD327C59BB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B5ECE4-EE16-F93C-EAE9-07E58AE348F9}"/>
              </a:ext>
            </a:extLst>
          </p:cNvPr>
          <p:cNvSpPr>
            <a:spLocks noGrp="1"/>
          </p:cNvSpPr>
          <p:nvPr>
            <p:ph type="sldNum" sz="quarter" idx="5"/>
          </p:nvPr>
        </p:nvSpPr>
        <p:spPr/>
        <p:txBody>
          <a:bodyPr/>
          <a:lstStyle/>
          <a:p>
            <a:fld id="{4F805519-17ED-41B7-B385-B3B30C31B8EA}" type="slidenum">
              <a:rPr lang="en-US" smtClean="0"/>
              <a:t>22</a:t>
            </a:fld>
            <a:endParaRPr lang="en-US"/>
          </a:p>
        </p:txBody>
      </p:sp>
    </p:spTree>
    <p:extLst>
      <p:ext uri="{BB962C8B-B14F-4D97-AF65-F5344CB8AC3E}">
        <p14:creationId xmlns:p14="http://schemas.microsoft.com/office/powerpoint/2010/main" val="847230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DEDC5-F5CA-2DD5-5961-BC30CFAC8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BB4425-6CCD-2F8E-346F-CCD2248708D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0DB0856-91D4-5CAC-E045-5ABA476B8C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832236-DB74-4ED6-84D2-DA29B1241D90}"/>
              </a:ext>
            </a:extLst>
          </p:cNvPr>
          <p:cNvSpPr>
            <a:spLocks noGrp="1"/>
          </p:cNvSpPr>
          <p:nvPr>
            <p:ph type="sldNum" sz="quarter" idx="5"/>
          </p:nvPr>
        </p:nvSpPr>
        <p:spPr/>
        <p:txBody>
          <a:bodyPr/>
          <a:lstStyle/>
          <a:p>
            <a:fld id="{4F805519-17ED-41B7-B385-B3B30C31B8EA}" type="slidenum">
              <a:rPr lang="en-US" smtClean="0"/>
              <a:t>23</a:t>
            </a:fld>
            <a:endParaRPr lang="en-US"/>
          </a:p>
        </p:txBody>
      </p:sp>
    </p:spTree>
    <p:extLst>
      <p:ext uri="{BB962C8B-B14F-4D97-AF65-F5344CB8AC3E}">
        <p14:creationId xmlns:p14="http://schemas.microsoft.com/office/powerpoint/2010/main" val="2390778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3.tiff"/><Relationship Id="rId13" Type="http://schemas.openxmlformats.org/officeDocument/2006/relationships/image" Target="../media/image38.tiff"/><Relationship Id="rId3" Type="http://schemas.openxmlformats.org/officeDocument/2006/relationships/image" Target="../media/image28.png"/><Relationship Id="rId7" Type="http://schemas.openxmlformats.org/officeDocument/2006/relationships/image" Target="../media/image32.tiff"/><Relationship Id="rId12" Type="http://schemas.openxmlformats.org/officeDocument/2006/relationships/image" Target="../media/image37.tiff"/><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tiff"/><Relationship Id="rId11" Type="http://schemas.openxmlformats.org/officeDocument/2006/relationships/image" Target="../media/image36.tiff"/><Relationship Id="rId5" Type="http://schemas.openxmlformats.org/officeDocument/2006/relationships/image" Target="../media/image29.png"/><Relationship Id="rId10" Type="http://schemas.openxmlformats.org/officeDocument/2006/relationships/image" Target="../media/image35.tiff"/><Relationship Id="rId4" Type="http://schemas.microsoft.com/office/2007/relationships/hdphoto" Target="../media/hdphoto1.wdp"/><Relationship Id="rId9" Type="http://schemas.openxmlformats.org/officeDocument/2006/relationships/image" Target="../media/image34.tiff"/><Relationship Id="rId1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29.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46.tiff"/><Relationship Id="rId13" Type="http://schemas.openxmlformats.org/officeDocument/2006/relationships/image" Target="../media/image51.tiff"/><Relationship Id="rId18" Type="http://schemas.openxmlformats.org/officeDocument/2006/relationships/image" Target="../media/image56.tiff"/><Relationship Id="rId3" Type="http://schemas.openxmlformats.org/officeDocument/2006/relationships/image" Target="../media/image41.tiff"/><Relationship Id="rId7" Type="http://schemas.openxmlformats.org/officeDocument/2006/relationships/image" Target="../media/image45.tiff"/><Relationship Id="rId12" Type="http://schemas.openxmlformats.org/officeDocument/2006/relationships/image" Target="../media/image50.tiff"/><Relationship Id="rId17" Type="http://schemas.openxmlformats.org/officeDocument/2006/relationships/image" Target="../media/image55.tiff"/><Relationship Id="rId2" Type="http://schemas.openxmlformats.org/officeDocument/2006/relationships/image" Target="../media/image40.tiff"/><Relationship Id="rId16" Type="http://schemas.openxmlformats.org/officeDocument/2006/relationships/image" Target="../media/image54.tiff"/><Relationship Id="rId1" Type="http://schemas.openxmlformats.org/officeDocument/2006/relationships/slideMaster" Target="../slideMasters/slideMaster1.xml"/><Relationship Id="rId6" Type="http://schemas.openxmlformats.org/officeDocument/2006/relationships/image" Target="../media/image44.tiff"/><Relationship Id="rId11" Type="http://schemas.openxmlformats.org/officeDocument/2006/relationships/image" Target="../media/image49.tiff"/><Relationship Id="rId5" Type="http://schemas.openxmlformats.org/officeDocument/2006/relationships/image" Target="../media/image43.tiff"/><Relationship Id="rId15" Type="http://schemas.openxmlformats.org/officeDocument/2006/relationships/image" Target="../media/image53.tiff"/><Relationship Id="rId10" Type="http://schemas.openxmlformats.org/officeDocument/2006/relationships/image" Target="../media/image48.tiff"/><Relationship Id="rId4" Type="http://schemas.openxmlformats.org/officeDocument/2006/relationships/image" Target="../media/image42.tiff"/><Relationship Id="rId9" Type="http://schemas.openxmlformats.org/officeDocument/2006/relationships/image" Target="../media/image47.tiff"/><Relationship Id="rId14" Type="http://schemas.openxmlformats.org/officeDocument/2006/relationships/image" Target="../media/image52.tif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png"/><Relationship Id="rId7" Type="http://schemas.openxmlformats.org/officeDocument/2006/relationships/image" Target="../media/image11.tiff"/><Relationship Id="rId2" Type="http://schemas.openxmlformats.org/officeDocument/2006/relationships/image" Target="../media/image6.tiff"/><Relationship Id="rId1" Type="http://schemas.openxmlformats.org/officeDocument/2006/relationships/slideMaster" Target="../slideMasters/slideMaster1.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Tree>
    <p:extLst>
      <p:ext uri="{BB962C8B-B14F-4D97-AF65-F5344CB8AC3E}">
        <p14:creationId xmlns:p14="http://schemas.microsoft.com/office/powerpoint/2010/main" val="2200668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
        <p:nvSpPr>
          <p:cNvPr id="21" name="Title 1">
            <a:extLst>
              <a:ext uri="{FF2B5EF4-FFF2-40B4-BE49-F238E27FC236}">
                <a16:creationId xmlns:a16="http://schemas.microsoft.com/office/drawing/2014/main" id="{138799C4-44F1-3FF7-79CF-0DADD08511F1}"/>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pic>
        <p:nvPicPr>
          <p:cNvPr id="22" name="Picture 21">
            <a:extLst>
              <a:ext uri="{FF2B5EF4-FFF2-40B4-BE49-F238E27FC236}">
                <a16:creationId xmlns:a16="http://schemas.microsoft.com/office/drawing/2014/main" id="{2C500624-F011-D936-6A84-AE148CC6AB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0583" y="1801630"/>
            <a:ext cx="6032634" cy="4392512"/>
          </a:xfrm>
          <a:prstGeom prst="rect">
            <a:avLst/>
          </a:prstGeom>
        </p:spPr>
      </p:pic>
      <p:sp>
        <p:nvSpPr>
          <p:cNvPr id="23" name="Subtitle 2">
            <a:extLst>
              <a:ext uri="{FF2B5EF4-FFF2-40B4-BE49-F238E27FC236}">
                <a16:creationId xmlns:a16="http://schemas.microsoft.com/office/drawing/2014/main" id="{9DF10AF0-AE33-8D67-5DAE-8E6304280A4B}"/>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 name="Straight Connector 1">
            <a:extLst>
              <a:ext uri="{FF2B5EF4-FFF2-40B4-BE49-F238E27FC236}">
                <a16:creationId xmlns:a16="http://schemas.microsoft.com/office/drawing/2014/main" id="{ED6F70B4-2951-9893-06F3-3929E31A6215}"/>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156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D3DEEF-57AB-B854-3AD8-A9FB7C400BAD}"/>
              </a:ext>
            </a:extLst>
          </p:cNvPr>
          <p:cNvPicPr>
            <a:picLocks noChangeAspect="1"/>
          </p:cNvPicPr>
          <p:nvPr userDrawn="1"/>
        </p:nvPicPr>
        <p:blipFill>
          <a:blip r:embed="rId2"/>
          <a:stretch>
            <a:fillRect/>
          </a:stretch>
        </p:blipFill>
        <p:spPr>
          <a:xfrm>
            <a:off x="3656991" y="1874954"/>
            <a:ext cx="9311268" cy="4500446"/>
          </a:xfrm>
          <a:prstGeom prst="rect">
            <a:avLst/>
          </a:prstGeom>
        </p:spPr>
      </p:pic>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
        <p:nvSpPr>
          <p:cNvPr id="21" name="Title 1">
            <a:extLst>
              <a:ext uri="{FF2B5EF4-FFF2-40B4-BE49-F238E27FC236}">
                <a16:creationId xmlns:a16="http://schemas.microsoft.com/office/drawing/2014/main" id="{138799C4-44F1-3FF7-79CF-0DADD08511F1}"/>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23" name="Subtitle 2">
            <a:extLst>
              <a:ext uri="{FF2B5EF4-FFF2-40B4-BE49-F238E27FC236}">
                <a16:creationId xmlns:a16="http://schemas.microsoft.com/office/drawing/2014/main" id="{9DF10AF0-AE33-8D67-5DAE-8E6304280A4B}"/>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3" name="Straight Connector 2">
            <a:extLst>
              <a:ext uri="{FF2B5EF4-FFF2-40B4-BE49-F238E27FC236}">
                <a16:creationId xmlns:a16="http://schemas.microsoft.com/office/drawing/2014/main" id="{582E59FA-3839-310B-F361-FBDE8613EBBE}"/>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681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2" name="Picture 1">
            <a:extLst>
              <a:ext uri="{FF2B5EF4-FFF2-40B4-BE49-F238E27FC236}">
                <a16:creationId xmlns:a16="http://schemas.microsoft.com/office/drawing/2014/main" id="{E4D6B16E-3420-6D6E-E86E-2626AAE4B3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77359" y="1980284"/>
            <a:ext cx="5148857" cy="3550566"/>
          </a:xfrm>
          <a:prstGeom prst="rect">
            <a:avLst/>
          </a:prstGeom>
        </p:spPr>
      </p:pic>
    </p:spTree>
    <p:extLst>
      <p:ext uri="{BB962C8B-B14F-4D97-AF65-F5344CB8AC3E}">
        <p14:creationId xmlns:p14="http://schemas.microsoft.com/office/powerpoint/2010/main" val="1302363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EEC6D104-0A78-C5B0-37D4-0EA3ED4B71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01111" y="1876758"/>
            <a:ext cx="6032055" cy="3920836"/>
          </a:xfrm>
          <a:prstGeom prst="rect">
            <a:avLst/>
          </a:prstGeom>
        </p:spPr>
      </p:pic>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spTree>
    <p:extLst>
      <p:ext uri="{BB962C8B-B14F-4D97-AF65-F5344CB8AC3E}">
        <p14:creationId xmlns:p14="http://schemas.microsoft.com/office/powerpoint/2010/main" val="958563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4" name="Picture 3">
            <a:extLst>
              <a:ext uri="{FF2B5EF4-FFF2-40B4-BE49-F238E27FC236}">
                <a16:creationId xmlns:a16="http://schemas.microsoft.com/office/drawing/2014/main" id="{CAE9A106-7C4F-25F3-3070-820483FA46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46563" y="1815401"/>
            <a:ext cx="7207212" cy="3211721"/>
          </a:xfrm>
          <a:prstGeom prst="rect">
            <a:avLst/>
          </a:prstGeom>
        </p:spPr>
      </p:pic>
    </p:spTree>
    <p:extLst>
      <p:ext uri="{BB962C8B-B14F-4D97-AF65-F5344CB8AC3E}">
        <p14:creationId xmlns:p14="http://schemas.microsoft.com/office/powerpoint/2010/main" val="3849955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2" name="Picture 1">
            <a:extLst>
              <a:ext uri="{FF2B5EF4-FFF2-40B4-BE49-F238E27FC236}">
                <a16:creationId xmlns:a16="http://schemas.microsoft.com/office/drawing/2014/main" id="{A631787A-1726-5236-7ABE-1A9189E4A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5690313" y="1939502"/>
            <a:ext cx="6809951" cy="4161577"/>
          </a:xfrm>
          <a:prstGeom prst="rect">
            <a:avLst/>
          </a:prstGeom>
        </p:spPr>
      </p:pic>
    </p:spTree>
    <p:extLst>
      <p:ext uri="{BB962C8B-B14F-4D97-AF65-F5344CB8AC3E}">
        <p14:creationId xmlns:p14="http://schemas.microsoft.com/office/powerpoint/2010/main" val="766426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3" name="Picture 2">
            <a:extLst>
              <a:ext uri="{FF2B5EF4-FFF2-40B4-BE49-F238E27FC236}">
                <a16:creationId xmlns:a16="http://schemas.microsoft.com/office/drawing/2014/main" id="{6C8C6678-A791-B3CA-005D-3B10047A2C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20420" y="2192542"/>
            <a:ext cx="7288871" cy="3659620"/>
          </a:xfrm>
          <a:prstGeom prst="rect">
            <a:avLst/>
          </a:prstGeom>
        </p:spPr>
      </p:pic>
    </p:spTree>
    <p:extLst>
      <p:ext uri="{BB962C8B-B14F-4D97-AF65-F5344CB8AC3E}">
        <p14:creationId xmlns:p14="http://schemas.microsoft.com/office/powerpoint/2010/main" val="4227391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
        <p:nvSpPr>
          <p:cNvPr id="2" name="TextBox 10">
            <a:extLst>
              <a:ext uri="{FF2B5EF4-FFF2-40B4-BE49-F238E27FC236}">
                <a16:creationId xmlns:a16="http://schemas.microsoft.com/office/drawing/2014/main" id="{36F86D48-F49D-F9C1-5ACC-9B85938142DE}"/>
              </a:ext>
            </a:extLst>
          </p:cNvPr>
          <p:cNvSpPr txBox="1"/>
          <p:nvPr userDrawn="1"/>
        </p:nvSpPr>
        <p:spPr>
          <a:xfrm>
            <a:off x="649357" y="1058766"/>
            <a:ext cx="7161178" cy="904030"/>
          </a:xfrm>
          <a:prstGeom prst="rect">
            <a:avLst/>
          </a:prstGeom>
        </p:spPr>
        <p:txBody>
          <a:bodyPr wrap="square" lIns="0" tIns="0" rIns="0" bIns="0" rtlCol="0" anchor="t">
            <a:spAutoFit/>
          </a:bodyPr>
          <a:lstStyle/>
          <a:p>
            <a:pPr>
              <a:lnSpc>
                <a:spcPts val="6500"/>
              </a:lnSpc>
            </a:pPr>
            <a:r>
              <a:rPr lang="en-US" sz="8000" b="1" spc="-150" dirty="0">
                <a:solidFill>
                  <a:srgbClr val="F36521"/>
                </a:solidFill>
                <a:latin typeface="Montserrat" pitchFamily="2" charset="0"/>
              </a:rPr>
              <a:t>EXPLORE</a:t>
            </a:r>
          </a:p>
        </p:txBody>
      </p:sp>
      <p:cxnSp>
        <p:nvCxnSpPr>
          <p:cNvPr id="3" name="Straight Connector 2">
            <a:extLst>
              <a:ext uri="{FF2B5EF4-FFF2-40B4-BE49-F238E27FC236}">
                <a16:creationId xmlns:a16="http://schemas.microsoft.com/office/drawing/2014/main" id="{5421EB96-0437-D48D-5F7B-4847B436EBD7}"/>
              </a:ext>
            </a:extLst>
          </p:cNvPr>
          <p:cNvCxnSpPr>
            <a:cxnSpLocks/>
          </p:cNvCxnSpPr>
          <p:nvPr userDrawn="1"/>
        </p:nvCxnSpPr>
        <p:spPr>
          <a:xfrm flipH="1">
            <a:off x="685215" y="1787123"/>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10">
            <a:extLst>
              <a:ext uri="{FF2B5EF4-FFF2-40B4-BE49-F238E27FC236}">
                <a16:creationId xmlns:a16="http://schemas.microsoft.com/office/drawing/2014/main" id="{C20A493F-D9B7-D998-1D87-57451DC02BA8}"/>
              </a:ext>
            </a:extLst>
          </p:cNvPr>
          <p:cNvSpPr txBox="1"/>
          <p:nvPr userDrawn="1"/>
        </p:nvSpPr>
        <p:spPr>
          <a:xfrm>
            <a:off x="7347074" y="1913191"/>
            <a:ext cx="1235034" cy="276999"/>
          </a:xfrm>
          <a:prstGeom prst="rect">
            <a:avLst/>
          </a:prstGeom>
        </p:spPr>
        <p:txBody>
          <a:bodyPr wrap="square" lIns="0" tIns="0" rIns="0" bIns="0" rtlCol="0" anchor="t">
            <a:spAutoFit/>
          </a:bodyPr>
          <a:lstStyle/>
          <a:p>
            <a:pPr algn="r"/>
            <a:r>
              <a:rPr lang="en-US" b="1" spc="-150" dirty="0">
                <a:latin typeface="Montserrat" pitchFamily="2" charset="0"/>
              </a:rPr>
              <a:t>Contact</a:t>
            </a:r>
          </a:p>
        </p:txBody>
      </p:sp>
      <p:cxnSp>
        <p:nvCxnSpPr>
          <p:cNvPr id="5" name="Straight Connector 4">
            <a:extLst>
              <a:ext uri="{FF2B5EF4-FFF2-40B4-BE49-F238E27FC236}">
                <a16:creationId xmlns:a16="http://schemas.microsoft.com/office/drawing/2014/main" id="{6978137F-6685-A6B5-6A7C-139B857D0413}"/>
              </a:ext>
            </a:extLst>
          </p:cNvPr>
          <p:cNvCxnSpPr/>
          <p:nvPr userDrawn="1"/>
        </p:nvCxnSpPr>
        <p:spPr>
          <a:xfrm>
            <a:off x="8752114" y="1726382"/>
            <a:ext cx="0" cy="42469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82898F-4E43-513D-543C-F8531F4DE5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22122" y="4904649"/>
            <a:ext cx="226318" cy="226318"/>
          </a:xfrm>
          <a:prstGeom prst="rect">
            <a:avLst/>
          </a:prstGeom>
        </p:spPr>
      </p:pic>
      <p:pic>
        <p:nvPicPr>
          <p:cNvPr id="13" name="Picture 12">
            <a:extLst>
              <a:ext uri="{FF2B5EF4-FFF2-40B4-BE49-F238E27FC236}">
                <a16:creationId xmlns:a16="http://schemas.microsoft.com/office/drawing/2014/main" id="{701AE37A-B050-3F14-781B-DDA16EC79118}"/>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8913244" y="5196887"/>
            <a:ext cx="235196" cy="177796"/>
          </a:xfrm>
          <a:prstGeom prst="rect">
            <a:avLst/>
          </a:prstGeom>
        </p:spPr>
      </p:pic>
      <p:pic>
        <p:nvPicPr>
          <p:cNvPr id="14" name="Picture 13">
            <a:extLst>
              <a:ext uri="{FF2B5EF4-FFF2-40B4-BE49-F238E27FC236}">
                <a16:creationId xmlns:a16="http://schemas.microsoft.com/office/drawing/2014/main" id="{3D2FA665-4AE5-0BBF-C39E-3CEA4340E8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922121" y="5440603"/>
            <a:ext cx="237989" cy="237989"/>
          </a:xfrm>
          <a:prstGeom prst="rect">
            <a:avLst/>
          </a:prstGeom>
        </p:spPr>
      </p:pic>
      <p:sp>
        <p:nvSpPr>
          <p:cNvPr id="15" name="Google Shape;324;p33">
            <a:extLst>
              <a:ext uri="{FF2B5EF4-FFF2-40B4-BE49-F238E27FC236}">
                <a16:creationId xmlns:a16="http://schemas.microsoft.com/office/drawing/2014/main" id="{265E08DA-43E6-8973-90B3-FFFA88D4A2F5}"/>
              </a:ext>
            </a:extLst>
          </p:cNvPr>
          <p:cNvSpPr txBox="1"/>
          <p:nvPr userDrawn="1"/>
        </p:nvSpPr>
        <p:spPr>
          <a:xfrm>
            <a:off x="9160110" y="4862922"/>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https://insightasia.com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6" name="Google Shape;324;p33">
            <a:extLst>
              <a:ext uri="{FF2B5EF4-FFF2-40B4-BE49-F238E27FC236}">
                <a16:creationId xmlns:a16="http://schemas.microsoft.com/office/drawing/2014/main" id="{13D90739-64E1-64E9-29E3-5CF5CC910937}"/>
              </a:ext>
            </a:extLst>
          </p:cNvPr>
          <p:cNvSpPr txBox="1"/>
          <p:nvPr userDrawn="1"/>
        </p:nvSpPr>
        <p:spPr>
          <a:xfrm>
            <a:off x="9160110" y="5120097"/>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vietnam@insightasia.com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7" name="Google Shape;324;p33">
            <a:extLst>
              <a:ext uri="{FF2B5EF4-FFF2-40B4-BE49-F238E27FC236}">
                <a16:creationId xmlns:a16="http://schemas.microsoft.com/office/drawing/2014/main" id="{4BEC64C0-83DC-C96A-A0D4-23BBAE2F1334}"/>
              </a:ext>
            </a:extLst>
          </p:cNvPr>
          <p:cNvSpPr txBox="1"/>
          <p:nvPr userDrawn="1"/>
        </p:nvSpPr>
        <p:spPr>
          <a:xfrm>
            <a:off x="9160110" y="5391560"/>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a:t>
            </a:r>
            <a:r>
              <a:rPr lang="en-US" sz="900" kern="0" dirty="0" err="1">
                <a:latin typeface="Montserrat" pitchFamily="2" charset="0"/>
                <a:ea typeface="Montserrat"/>
                <a:cs typeface="Montserrat"/>
                <a:sym typeface="Montserrat"/>
              </a:rPr>
              <a:t>insightasiaresearch</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8" name="TextBox 10">
            <a:extLst>
              <a:ext uri="{FF2B5EF4-FFF2-40B4-BE49-F238E27FC236}">
                <a16:creationId xmlns:a16="http://schemas.microsoft.com/office/drawing/2014/main" id="{5F497428-E2FD-3D77-BC95-5534C4E8F5DC}"/>
              </a:ext>
            </a:extLst>
          </p:cNvPr>
          <p:cNvSpPr txBox="1"/>
          <p:nvPr userDrawn="1"/>
        </p:nvSpPr>
        <p:spPr>
          <a:xfrm>
            <a:off x="649357" y="202262"/>
            <a:ext cx="3594397" cy="739241"/>
          </a:xfrm>
          <a:prstGeom prst="rect">
            <a:avLst/>
          </a:prstGeom>
        </p:spPr>
        <p:txBody>
          <a:bodyPr wrap="square" lIns="0" tIns="0" rIns="0" bIns="0" rtlCol="0" anchor="t">
            <a:spAutoFit/>
          </a:bodyPr>
          <a:lstStyle/>
          <a:p>
            <a:pPr>
              <a:lnSpc>
                <a:spcPts val="6500"/>
              </a:lnSpc>
            </a:pPr>
            <a:r>
              <a:rPr lang="en-US" sz="3600" spc="-150" dirty="0">
                <a:solidFill>
                  <a:srgbClr val="67A341"/>
                </a:solidFill>
                <a:latin typeface="Montserrat" pitchFamily="2" charset="0"/>
              </a:rPr>
              <a:t>Ready to</a:t>
            </a:r>
            <a:endParaRPr lang="en-US" sz="8000" spc="-150" dirty="0">
              <a:solidFill>
                <a:srgbClr val="F36521"/>
              </a:solidFill>
              <a:latin typeface="Montserrat" pitchFamily="2" charset="0"/>
            </a:endParaRPr>
          </a:p>
        </p:txBody>
      </p:sp>
      <p:sp>
        <p:nvSpPr>
          <p:cNvPr id="19" name="TextBox 10">
            <a:extLst>
              <a:ext uri="{FF2B5EF4-FFF2-40B4-BE49-F238E27FC236}">
                <a16:creationId xmlns:a16="http://schemas.microsoft.com/office/drawing/2014/main" id="{9DE1316C-1BFA-44A8-5B4A-F301647E78C3}"/>
              </a:ext>
            </a:extLst>
          </p:cNvPr>
          <p:cNvSpPr txBox="1"/>
          <p:nvPr userDrawn="1"/>
        </p:nvSpPr>
        <p:spPr>
          <a:xfrm>
            <a:off x="8913238" y="1809762"/>
            <a:ext cx="2311936" cy="430887"/>
          </a:xfrm>
          <a:prstGeom prst="rect">
            <a:avLst/>
          </a:prstGeom>
        </p:spPr>
        <p:txBody>
          <a:bodyPr wrap="square" lIns="90000" tIns="0" rIns="0" bIns="0" rtlCol="0" anchor="t">
            <a:spAutoFit/>
          </a:bodyPr>
          <a:lstStyle/>
          <a:p>
            <a:r>
              <a:rPr lang="en-US" sz="2800" b="1" spc="-150" dirty="0">
                <a:latin typeface="Montserrat" pitchFamily="2" charset="0"/>
              </a:rPr>
              <a:t>Vietnam</a:t>
            </a:r>
          </a:p>
        </p:txBody>
      </p:sp>
      <p:pic>
        <p:nvPicPr>
          <p:cNvPr id="24" name="Picture 23">
            <a:extLst>
              <a:ext uri="{FF2B5EF4-FFF2-40B4-BE49-F238E27FC236}">
                <a16:creationId xmlns:a16="http://schemas.microsoft.com/office/drawing/2014/main" id="{B89C9A7B-08E8-B92B-A5A3-4101CA9B622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flipH="1">
            <a:off x="126925" y="1623238"/>
            <a:ext cx="7505602" cy="5234762"/>
          </a:xfrm>
          <a:prstGeom prst="rect">
            <a:avLst/>
          </a:prstGeom>
        </p:spPr>
      </p:pic>
      <p:grpSp>
        <p:nvGrpSpPr>
          <p:cNvPr id="10" name="Group 9">
            <a:extLst>
              <a:ext uri="{FF2B5EF4-FFF2-40B4-BE49-F238E27FC236}">
                <a16:creationId xmlns:a16="http://schemas.microsoft.com/office/drawing/2014/main" id="{08F831D4-36A8-4076-9DEA-962F87E597B5}"/>
              </a:ext>
            </a:extLst>
          </p:cNvPr>
          <p:cNvGrpSpPr/>
          <p:nvPr userDrawn="1"/>
        </p:nvGrpSpPr>
        <p:grpSpPr>
          <a:xfrm>
            <a:off x="8913236" y="2806788"/>
            <a:ext cx="3048207" cy="674351"/>
            <a:chOff x="8913244" y="3440777"/>
            <a:chExt cx="3048207" cy="674351"/>
          </a:xfrm>
        </p:grpSpPr>
        <p:sp>
          <p:nvSpPr>
            <p:cNvPr id="11" name="Google Shape;323;p33">
              <a:extLst>
                <a:ext uri="{FF2B5EF4-FFF2-40B4-BE49-F238E27FC236}">
                  <a16:creationId xmlns:a16="http://schemas.microsoft.com/office/drawing/2014/main" id="{AE3CBEBA-D87A-FFB1-B618-00077C75343F}"/>
                </a:ext>
              </a:extLst>
            </p:cNvPr>
            <p:cNvSpPr txBox="1"/>
            <p:nvPr/>
          </p:nvSpPr>
          <p:spPr>
            <a:xfrm>
              <a:off x="8913244" y="3440777"/>
              <a:ext cx="3048205" cy="184666"/>
            </a:xfrm>
            <a:prstGeom prst="rect">
              <a:avLst/>
            </a:prstGeom>
            <a:noFill/>
            <a:ln>
              <a:noFill/>
            </a:ln>
          </p:spPr>
          <p:txBody>
            <a:bodyPr spcFirstLastPara="1" wrap="square" lIns="9000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200" b="1" u="none" strike="noStrike" kern="0" cap="none" spc="0" normalizeH="0" baseline="0" noProof="0" dirty="0">
                  <a:ln>
                    <a:noFill/>
                  </a:ln>
                  <a:effectLst/>
                  <a:uLnTx/>
                  <a:uFillTx/>
                  <a:latin typeface="Montserrat" pitchFamily="2" charset="0"/>
                  <a:ea typeface="Montserrat"/>
                  <a:cs typeface="Montserrat"/>
                  <a:sym typeface="Montserrat"/>
                </a:rPr>
                <a:t>PHAM ANH TUAN</a:t>
              </a:r>
            </a:p>
          </p:txBody>
        </p:sp>
        <p:sp>
          <p:nvSpPr>
            <p:cNvPr id="28" name="Google Shape;324;p33">
              <a:extLst>
                <a:ext uri="{FF2B5EF4-FFF2-40B4-BE49-F238E27FC236}">
                  <a16:creationId xmlns:a16="http://schemas.microsoft.com/office/drawing/2014/main" id="{C30F0214-3F8F-7AA3-880D-C4171CD7F18C}"/>
                </a:ext>
              </a:extLst>
            </p:cNvPr>
            <p:cNvSpPr txBox="1"/>
            <p:nvPr/>
          </p:nvSpPr>
          <p:spPr>
            <a:xfrm>
              <a:off x="8913244" y="3567028"/>
              <a:ext cx="3048207" cy="346218"/>
            </a:xfrm>
            <a:prstGeom prst="rect">
              <a:avLst/>
            </a:prstGeom>
            <a:noFill/>
            <a:ln>
              <a:noFill/>
            </a:ln>
          </p:spPr>
          <p:txBody>
            <a:bodyPr spcFirstLastPara="1" wrap="square" lIns="90000" tIns="91425" rIns="91425" bIns="91425" anchor="t" anchorCtr="0">
              <a:spAutoFit/>
            </a:bodyPr>
            <a:lstStyle/>
            <a:p>
              <a:pPr marL="0" marR="0" lvl="0" indent="0" algn="l" defTabSz="914400" rtl="0" eaLnBrk="1" fontAlgn="auto" latinLnBrk="0" hangingPunct="1">
                <a:spcBef>
                  <a:spcPts val="0"/>
                </a:spcBef>
                <a:spcAft>
                  <a:spcPts val="0"/>
                </a:spcAft>
                <a:buClr>
                  <a:srgbClr val="000000"/>
                </a:buClr>
                <a:buSzPts val="1000"/>
                <a:buFont typeface="Arial"/>
                <a:buNone/>
                <a:tabLst/>
                <a:defRPr/>
              </a:pPr>
              <a:r>
                <a:rPr kumimoji="0" lang="en-US" sz="1050" u="none" strike="noStrike" kern="0" cap="none" spc="0" normalizeH="0" baseline="0" noProof="0" dirty="0">
                  <a:ln>
                    <a:noFill/>
                  </a:ln>
                  <a:effectLst/>
                  <a:uLnTx/>
                  <a:uFillTx/>
                  <a:latin typeface="Montserrat" pitchFamily="2" charset="0"/>
                  <a:ea typeface="Montserrat"/>
                  <a:cs typeface="Montserrat"/>
                  <a:sym typeface="Montserrat"/>
                </a:rPr>
                <a:t>Research Director | Country Manager</a:t>
              </a:r>
            </a:p>
          </p:txBody>
        </p:sp>
        <p:sp>
          <p:nvSpPr>
            <p:cNvPr id="29" name="Google Shape;324;p33">
              <a:extLst>
                <a:ext uri="{FF2B5EF4-FFF2-40B4-BE49-F238E27FC236}">
                  <a16:creationId xmlns:a16="http://schemas.microsoft.com/office/drawing/2014/main" id="{B7B701AC-0281-E8B6-751D-C5B6DCC15A07}"/>
                </a:ext>
              </a:extLst>
            </p:cNvPr>
            <p:cNvSpPr txBox="1"/>
            <p:nvPr/>
          </p:nvSpPr>
          <p:spPr>
            <a:xfrm>
              <a:off x="8913244" y="3768910"/>
              <a:ext cx="3048207" cy="346218"/>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1050" b="0" kern="0" dirty="0">
                  <a:latin typeface="Montserrat" pitchFamily="2" charset="0"/>
                  <a:ea typeface="Montserrat"/>
                  <a:cs typeface="Montserrat"/>
                  <a:sym typeface="Montserrat"/>
                </a:rPr>
                <a:t>tuan.pham@insightasia.com</a:t>
              </a:r>
            </a:p>
          </p:txBody>
        </p:sp>
      </p:grpSp>
    </p:spTree>
    <p:extLst>
      <p:ext uri="{BB962C8B-B14F-4D97-AF65-F5344CB8AC3E}">
        <p14:creationId xmlns:p14="http://schemas.microsoft.com/office/powerpoint/2010/main" val="4062713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
        <p:nvSpPr>
          <p:cNvPr id="4" name="TextBox 10">
            <a:extLst>
              <a:ext uri="{FF2B5EF4-FFF2-40B4-BE49-F238E27FC236}">
                <a16:creationId xmlns:a16="http://schemas.microsoft.com/office/drawing/2014/main" id="{C20A493F-D9B7-D998-1D87-57451DC02BA8}"/>
              </a:ext>
            </a:extLst>
          </p:cNvPr>
          <p:cNvSpPr txBox="1"/>
          <p:nvPr userDrawn="1"/>
        </p:nvSpPr>
        <p:spPr>
          <a:xfrm>
            <a:off x="7347074" y="1913191"/>
            <a:ext cx="1235034" cy="276999"/>
          </a:xfrm>
          <a:prstGeom prst="rect">
            <a:avLst/>
          </a:prstGeom>
        </p:spPr>
        <p:txBody>
          <a:bodyPr wrap="square" lIns="0" tIns="0" rIns="0" bIns="0" rtlCol="0" anchor="t">
            <a:spAutoFit/>
          </a:bodyPr>
          <a:lstStyle/>
          <a:p>
            <a:pPr algn="r"/>
            <a:r>
              <a:rPr lang="en-US" b="1" spc="-150" dirty="0">
                <a:latin typeface="Montserrat" pitchFamily="2" charset="0"/>
              </a:rPr>
              <a:t>Contact</a:t>
            </a:r>
          </a:p>
        </p:txBody>
      </p:sp>
      <p:cxnSp>
        <p:nvCxnSpPr>
          <p:cNvPr id="5" name="Straight Connector 4">
            <a:extLst>
              <a:ext uri="{FF2B5EF4-FFF2-40B4-BE49-F238E27FC236}">
                <a16:creationId xmlns:a16="http://schemas.microsoft.com/office/drawing/2014/main" id="{6978137F-6685-A6B5-6A7C-139B857D0413}"/>
              </a:ext>
            </a:extLst>
          </p:cNvPr>
          <p:cNvCxnSpPr/>
          <p:nvPr userDrawn="1"/>
        </p:nvCxnSpPr>
        <p:spPr>
          <a:xfrm>
            <a:off x="8752114" y="1726382"/>
            <a:ext cx="0" cy="42469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82898F-4E43-513D-543C-F8531F4DE5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22122" y="4904649"/>
            <a:ext cx="226318" cy="226318"/>
          </a:xfrm>
          <a:prstGeom prst="rect">
            <a:avLst/>
          </a:prstGeom>
        </p:spPr>
      </p:pic>
      <p:pic>
        <p:nvPicPr>
          <p:cNvPr id="13" name="Picture 12">
            <a:extLst>
              <a:ext uri="{FF2B5EF4-FFF2-40B4-BE49-F238E27FC236}">
                <a16:creationId xmlns:a16="http://schemas.microsoft.com/office/drawing/2014/main" id="{701AE37A-B050-3F14-781B-DDA16EC79118}"/>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8913244" y="5196887"/>
            <a:ext cx="235196" cy="177796"/>
          </a:xfrm>
          <a:prstGeom prst="rect">
            <a:avLst/>
          </a:prstGeom>
        </p:spPr>
      </p:pic>
      <p:pic>
        <p:nvPicPr>
          <p:cNvPr id="14" name="Picture 13">
            <a:extLst>
              <a:ext uri="{FF2B5EF4-FFF2-40B4-BE49-F238E27FC236}">
                <a16:creationId xmlns:a16="http://schemas.microsoft.com/office/drawing/2014/main" id="{3D2FA665-4AE5-0BBF-C39E-3CEA4340E8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922121" y="5440603"/>
            <a:ext cx="237989" cy="237989"/>
          </a:xfrm>
          <a:prstGeom prst="rect">
            <a:avLst/>
          </a:prstGeom>
        </p:spPr>
      </p:pic>
      <p:sp>
        <p:nvSpPr>
          <p:cNvPr id="15" name="Google Shape;324;p33">
            <a:extLst>
              <a:ext uri="{FF2B5EF4-FFF2-40B4-BE49-F238E27FC236}">
                <a16:creationId xmlns:a16="http://schemas.microsoft.com/office/drawing/2014/main" id="{265E08DA-43E6-8973-90B3-FFFA88D4A2F5}"/>
              </a:ext>
            </a:extLst>
          </p:cNvPr>
          <p:cNvSpPr txBox="1"/>
          <p:nvPr userDrawn="1"/>
        </p:nvSpPr>
        <p:spPr>
          <a:xfrm>
            <a:off x="9160110" y="4862922"/>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https://insightasia.com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6" name="Google Shape;324;p33">
            <a:extLst>
              <a:ext uri="{FF2B5EF4-FFF2-40B4-BE49-F238E27FC236}">
                <a16:creationId xmlns:a16="http://schemas.microsoft.com/office/drawing/2014/main" id="{13D90739-64E1-64E9-29E3-5CF5CC910937}"/>
              </a:ext>
            </a:extLst>
          </p:cNvPr>
          <p:cNvSpPr txBox="1"/>
          <p:nvPr userDrawn="1"/>
        </p:nvSpPr>
        <p:spPr>
          <a:xfrm>
            <a:off x="9160110" y="5120097"/>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vietnam@insightasia.com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7" name="Google Shape;324;p33">
            <a:extLst>
              <a:ext uri="{FF2B5EF4-FFF2-40B4-BE49-F238E27FC236}">
                <a16:creationId xmlns:a16="http://schemas.microsoft.com/office/drawing/2014/main" id="{4BEC64C0-83DC-C96A-A0D4-23BBAE2F1334}"/>
              </a:ext>
            </a:extLst>
          </p:cNvPr>
          <p:cNvSpPr txBox="1"/>
          <p:nvPr userDrawn="1"/>
        </p:nvSpPr>
        <p:spPr>
          <a:xfrm>
            <a:off x="9160110" y="5391560"/>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a:t>
            </a:r>
            <a:r>
              <a:rPr lang="en-US" sz="900" kern="0" dirty="0" err="1">
                <a:latin typeface="Montserrat" pitchFamily="2" charset="0"/>
                <a:ea typeface="Montserrat"/>
                <a:cs typeface="Montserrat"/>
                <a:sym typeface="Montserrat"/>
              </a:rPr>
              <a:t>insightasiaresearch</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9" name="TextBox 10">
            <a:extLst>
              <a:ext uri="{FF2B5EF4-FFF2-40B4-BE49-F238E27FC236}">
                <a16:creationId xmlns:a16="http://schemas.microsoft.com/office/drawing/2014/main" id="{9DE1316C-1BFA-44A8-5B4A-F301647E78C3}"/>
              </a:ext>
            </a:extLst>
          </p:cNvPr>
          <p:cNvSpPr txBox="1"/>
          <p:nvPr userDrawn="1"/>
        </p:nvSpPr>
        <p:spPr>
          <a:xfrm>
            <a:off x="8913238" y="1809762"/>
            <a:ext cx="2311936" cy="430887"/>
          </a:xfrm>
          <a:prstGeom prst="rect">
            <a:avLst/>
          </a:prstGeom>
        </p:spPr>
        <p:txBody>
          <a:bodyPr wrap="square" lIns="90000" tIns="0" rIns="0" bIns="0" rtlCol="0" anchor="t">
            <a:spAutoFit/>
          </a:bodyPr>
          <a:lstStyle/>
          <a:p>
            <a:r>
              <a:rPr lang="en-US" sz="2800" b="1" spc="-150" dirty="0">
                <a:latin typeface="Montserrat" pitchFamily="2" charset="0"/>
              </a:rPr>
              <a:t>Vietnam</a:t>
            </a:r>
          </a:p>
        </p:txBody>
      </p:sp>
      <p:pic>
        <p:nvPicPr>
          <p:cNvPr id="10" name="Picture 9">
            <a:extLst>
              <a:ext uri="{FF2B5EF4-FFF2-40B4-BE49-F238E27FC236}">
                <a16:creationId xmlns:a16="http://schemas.microsoft.com/office/drawing/2014/main" id="{7043D5FC-3984-05F4-4B5E-CB933E8D821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51870" y="3821723"/>
            <a:ext cx="2077609" cy="2047929"/>
          </a:xfrm>
          <a:prstGeom prst="rect">
            <a:avLst/>
          </a:prstGeom>
        </p:spPr>
      </p:pic>
      <p:pic>
        <p:nvPicPr>
          <p:cNvPr id="11" name="Picture 10">
            <a:extLst>
              <a:ext uri="{FF2B5EF4-FFF2-40B4-BE49-F238E27FC236}">
                <a16:creationId xmlns:a16="http://schemas.microsoft.com/office/drawing/2014/main" id="{A7A4FF96-EB5A-55BB-99A1-649A34019804}"/>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flipH="1">
            <a:off x="3330854" y="4167754"/>
            <a:ext cx="1121198" cy="1376520"/>
          </a:xfrm>
          <a:prstGeom prst="rect">
            <a:avLst/>
          </a:prstGeom>
        </p:spPr>
      </p:pic>
      <p:pic>
        <p:nvPicPr>
          <p:cNvPr id="28" name="Picture 27">
            <a:extLst>
              <a:ext uri="{FF2B5EF4-FFF2-40B4-BE49-F238E27FC236}">
                <a16:creationId xmlns:a16="http://schemas.microsoft.com/office/drawing/2014/main" id="{0131632B-24D0-FAE3-D2BB-AEACCFEF69D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9863584">
            <a:off x="5727348" y="1800981"/>
            <a:ext cx="384537" cy="216302"/>
          </a:xfrm>
          <a:prstGeom prst="rect">
            <a:avLst/>
          </a:prstGeom>
        </p:spPr>
      </p:pic>
      <p:pic>
        <p:nvPicPr>
          <p:cNvPr id="29" name="Picture 28">
            <a:extLst>
              <a:ext uri="{FF2B5EF4-FFF2-40B4-BE49-F238E27FC236}">
                <a16:creationId xmlns:a16="http://schemas.microsoft.com/office/drawing/2014/main" id="{266BC4F4-ABE8-07A9-4F12-05C73BFA92B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rot="11190858">
            <a:off x="4843753" y="1349911"/>
            <a:ext cx="282937" cy="300621"/>
          </a:xfrm>
          <a:prstGeom prst="rect">
            <a:avLst/>
          </a:prstGeom>
        </p:spPr>
      </p:pic>
      <p:pic>
        <p:nvPicPr>
          <p:cNvPr id="30" name="Picture 29">
            <a:extLst>
              <a:ext uri="{FF2B5EF4-FFF2-40B4-BE49-F238E27FC236}">
                <a16:creationId xmlns:a16="http://schemas.microsoft.com/office/drawing/2014/main" id="{C1E13C2B-4667-209A-3C07-06D7AA815596}"/>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2672951">
            <a:off x="5483956" y="1574420"/>
            <a:ext cx="190500" cy="228600"/>
          </a:xfrm>
          <a:prstGeom prst="rect">
            <a:avLst/>
          </a:prstGeom>
        </p:spPr>
      </p:pic>
      <p:pic>
        <p:nvPicPr>
          <p:cNvPr id="31" name="Picture 30">
            <a:extLst>
              <a:ext uri="{FF2B5EF4-FFF2-40B4-BE49-F238E27FC236}">
                <a16:creationId xmlns:a16="http://schemas.microsoft.com/office/drawing/2014/main" id="{37FEB85A-F5DD-5030-2923-E86F593BA77B}"/>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5438881" y="1169644"/>
            <a:ext cx="114300" cy="190500"/>
          </a:xfrm>
          <a:prstGeom prst="rect">
            <a:avLst/>
          </a:prstGeom>
        </p:spPr>
      </p:pic>
      <p:pic>
        <p:nvPicPr>
          <p:cNvPr id="32" name="Picture 31">
            <a:extLst>
              <a:ext uri="{FF2B5EF4-FFF2-40B4-BE49-F238E27FC236}">
                <a16:creationId xmlns:a16="http://schemas.microsoft.com/office/drawing/2014/main" id="{DF91D84C-94E5-2540-B5DF-54517FA0862C}"/>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5977970" y="1449296"/>
            <a:ext cx="114300" cy="190500"/>
          </a:xfrm>
          <a:prstGeom prst="rect">
            <a:avLst/>
          </a:prstGeom>
        </p:spPr>
      </p:pic>
      <p:pic>
        <p:nvPicPr>
          <p:cNvPr id="33" name="Picture 32">
            <a:extLst>
              <a:ext uri="{FF2B5EF4-FFF2-40B4-BE49-F238E27FC236}">
                <a16:creationId xmlns:a16="http://schemas.microsoft.com/office/drawing/2014/main" id="{CC477C1F-3BFE-5E35-BBDE-FEA4CEAF04D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4373693" y="1231375"/>
            <a:ext cx="257537" cy="257537"/>
          </a:xfrm>
          <a:prstGeom prst="rect">
            <a:avLst/>
          </a:prstGeom>
        </p:spPr>
      </p:pic>
      <p:pic>
        <p:nvPicPr>
          <p:cNvPr id="34" name="Picture 33">
            <a:extLst>
              <a:ext uri="{FF2B5EF4-FFF2-40B4-BE49-F238E27FC236}">
                <a16:creationId xmlns:a16="http://schemas.microsoft.com/office/drawing/2014/main" id="{C4F97049-F64C-4F76-5864-BDA8077FA699}"/>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451870" y="1523675"/>
            <a:ext cx="939800" cy="825500"/>
          </a:xfrm>
          <a:prstGeom prst="rect">
            <a:avLst/>
          </a:prstGeom>
        </p:spPr>
      </p:pic>
      <p:pic>
        <p:nvPicPr>
          <p:cNvPr id="35" name="Picture 34">
            <a:extLst>
              <a:ext uri="{FF2B5EF4-FFF2-40B4-BE49-F238E27FC236}">
                <a16:creationId xmlns:a16="http://schemas.microsoft.com/office/drawing/2014/main" id="{FE682573-4E56-7B80-2801-DB2C34BD5487}"/>
              </a:ext>
            </a:extLst>
          </p:cNvPr>
          <p:cNvPicPr>
            <a:picLocks noChangeAspect="1"/>
          </p:cNvPicPr>
          <p:nvPr userDrawn="1"/>
        </p:nvPicPr>
        <p:blipFill>
          <a:blip r:embed="rId14"/>
          <a:stretch>
            <a:fillRect/>
          </a:stretch>
        </p:blipFill>
        <p:spPr>
          <a:xfrm>
            <a:off x="-851001" y="1874954"/>
            <a:ext cx="9311268" cy="4500446"/>
          </a:xfrm>
          <a:prstGeom prst="rect">
            <a:avLst/>
          </a:prstGeom>
        </p:spPr>
      </p:pic>
      <p:sp>
        <p:nvSpPr>
          <p:cNvPr id="36" name="TextBox 10">
            <a:extLst>
              <a:ext uri="{FF2B5EF4-FFF2-40B4-BE49-F238E27FC236}">
                <a16:creationId xmlns:a16="http://schemas.microsoft.com/office/drawing/2014/main" id="{651CCEFC-C3D3-AD02-03F5-9535A405734D}"/>
              </a:ext>
            </a:extLst>
          </p:cNvPr>
          <p:cNvSpPr txBox="1"/>
          <p:nvPr userDrawn="1"/>
        </p:nvSpPr>
        <p:spPr>
          <a:xfrm>
            <a:off x="649357" y="1058766"/>
            <a:ext cx="7161178" cy="904030"/>
          </a:xfrm>
          <a:prstGeom prst="rect">
            <a:avLst/>
          </a:prstGeom>
        </p:spPr>
        <p:txBody>
          <a:bodyPr wrap="square" lIns="0" tIns="0" rIns="0" bIns="0" rtlCol="0" anchor="t">
            <a:spAutoFit/>
          </a:bodyPr>
          <a:lstStyle/>
          <a:p>
            <a:pPr>
              <a:lnSpc>
                <a:spcPts val="6500"/>
              </a:lnSpc>
            </a:pPr>
            <a:r>
              <a:rPr lang="en-US" sz="8000" b="1" spc="-150" dirty="0">
                <a:solidFill>
                  <a:srgbClr val="F36521"/>
                </a:solidFill>
                <a:latin typeface="Montserrat" pitchFamily="2" charset="0"/>
              </a:rPr>
              <a:t>EXPLORE</a:t>
            </a:r>
          </a:p>
        </p:txBody>
      </p:sp>
      <p:cxnSp>
        <p:nvCxnSpPr>
          <p:cNvPr id="37" name="Straight Connector 36">
            <a:extLst>
              <a:ext uri="{FF2B5EF4-FFF2-40B4-BE49-F238E27FC236}">
                <a16:creationId xmlns:a16="http://schemas.microsoft.com/office/drawing/2014/main" id="{17D8F684-19E0-27E5-EDF5-D0D0D8D5B2C1}"/>
              </a:ext>
            </a:extLst>
          </p:cNvPr>
          <p:cNvCxnSpPr>
            <a:cxnSpLocks/>
          </p:cNvCxnSpPr>
          <p:nvPr userDrawn="1"/>
        </p:nvCxnSpPr>
        <p:spPr>
          <a:xfrm flipH="1">
            <a:off x="685215" y="1787123"/>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10">
            <a:extLst>
              <a:ext uri="{FF2B5EF4-FFF2-40B4-BE49-F238E27FC236}">
                <a16:creationId xmlns:a16="http://schemas.microsoft.com/office/drawing/2014/main" id="{F6719BF4-756F-29E1-2599-E40BFCE295B5}"/>
              </a:ext>
            </a:extLst>
          </p:cNvPr>
          <p:cNvSpPr txBox="1"/>
          <p:nvPr userDrawn="1"/>
        </p:nvSpPr>
        <p:spPr>
          <a:xfrm>
            <a:off x="649357" y="202262"/>
            <a:ext cx="3594397" cy="739241"/>
          </a:xfrm>
          <a:prstGeom prst="rect">
            <a:avLst/>
          </a:prstGeom>
        </p:spPr>
        <p:txBody>
          <a:bodyPr wrap="square" lIns="0" tIns="0" rIns="0" bIns="0" rtlCol="0" anchor="t">
            <a:spAutoFit/>
          </a:bodyPr>
          <a:lstStyle/>
          <a:p>
            <a:pPr>
              <a:lnSpc>
                <a:spcPts val="6500"/>
              </a:lnSpc>
            </a:pPr>
            <a:r>
              <a:rPr lang="en-US" sz="3600" spc="-150" dirty="0">
                <a:solidFill>
                  <a:srgbClr val="67A341"/>
                </a:solidFill>
                <a:latin typeface="Montserrat" pitchFamily="2" charset="0"/>
              </a:rPr>
              <a:t>Ready to</a:t>
            </a:r>
            <a:endParaRPr lang="en-US" sz="8000" spc="-150" dirty="0">
              <a:solidFill>
                <a:srgbClr val="F36521"/>
              </a:solidFill>
              <a:latin typeface="Montserrat" pitchFamily="2" charset="0"/>
            </a:endParaRPr>
          </a:p>
        </p:txBody>
      </p:sp>
      <p:grpSp>
        <p:nvGrpSpPr>
          <p:cNvPr id="6" name="Group 5">
            <a:extLst>
              <a:ext uri="{FF2B5EF4-FFF2-40B4-BE49-F238E27FC236}">
                <a16:creationId xmlns:a16="http://schemas.microsoft.com/office/drawing/2014/main" id="{786ACE27-FF81-E802-00E4-F0D822FA60A6}"/>
              </a:ext>
            </a:extLst>
          </p:cNvPr>
          <p:cNvGrpSpPr/>
          <p:nvPr userDrawn="1"/>
        </p:nvGrpSpPr>
        <p:grpSpPr>
          <a:xfrm>
            <a:off x="8913236" y="2806788"/>
            <a:ext cx="3048207" cy="674351"/>
            <a:chOff x="8913244" y="3440777"/>
            <a:chExt cx="3048207" cy="674351"/>
          </a:xfrm>
        </p:grpSpPr>
        <p:sp>
          <p:nvSpPr>
            <p:cNvPr id="7" name="Google Shape;323;p33">
              <a:extLst>
                <a:ext uri="{FF2B5EF4-FFF2-40B4-BE49-F238E27FC236}">
                  <a16:creationId xmlns:a16="http://schemas.microsoft.com/office/drawing/2014/main" id="{73243047-9E66-397D-F81A-49E19316A067}"/>
                </a:ext>
              </a:extLst>
            </p:cNvPr>
            <p:cNvSpPr txBox="1"/>
            <p:nvPr/>
          </p:nvSpPr>
          <p:spPr>
            <a:xfrm>
              <a:off x="8913244" y="3440777"/>
              <a:ext cx="3048205" cy="184666"/>
            </a:xfrm>
            <a:prstGeom prst="rect">
              <a:avLst/>
            </a:prstGeom>
            <a:noFill/>
            <a:ln>
              <a:noFill/>
            </a:ln>
          </p:spPr>
          <p:txBody>
            <a:bodyPr spcFirstLastPara="1" wrap="square" lIns="9000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200" b="1" u="none" strike="noStrike" kern="0" cap="none" spc="0" normalizeH="0" baseline="0" noProof="0" dirty="0">
                  <a:ln>
                    <a:noFill/>
                  </a:ln>
                  <a:effectLst/>
                  <a:uLnTx/>
                  <a:uFillTx/>
                  <a:latin typeface="Montserrat" pitchFamily="2" charset="0"/>
                  <a:ea typeface="Montserrat"/>
                  <a:cs typeface="Montserrat"/>
                  <a:sym typeface="Montserrat"/>
                </a:rPr>
                <a:t>PHAM ANH TUAN</a:t>
              </a:r>
            </a:p>
          </p:txBody>
        </p:sp>
        <p:sp>
          <p:nvSpPr>
            <p:cNvPr id="8" name="Google Shape;324;p33">
              <a:extLst>
                <a:ext uri="{FF2B5EF4-FFF2-40B4-BE49-F238E27FC236}">
                  <a16:creationId xmlns:a16="http://schemas.microsoft.com/office/drawing/2014/main" id="{619B928A-53CD-1140-B0EA-25C609530BF0}"/>
                </a:ext>
              </a:extLst>
            </p:cNvPr>
            <p:cNvSpPr txBox="1"/>
            <p:nvPr/>
          </p:nvSpPr>
          <p:spPr>
            <a:xfrm>
              <a:off x="8913244" y="3567028"/>
              <a:ext cx="3048207" cy="346218"/>
            </a:xfrm>
            <a:prstGeom prst="rect">
              <a:avLst/>
            </a:prstGeom>
            <a:noFill/>
            <a:ln>
              <a:noFill/>
            </a:ln>
          </p:spPr>
          <p:txBody>
            <a:bodyPr spcFirstLastPara="1" wrap="square" lIns="90000" tIns="91425" rIns="91425" bIns="91425" anchor="t" anchorCtr="0">
              <a:spAutoFit/>
            </a:bodyPr>
            <a:lstStyle/>
            <a:p>
              <a:pPr marL="0" marR="0" lvl="0" indent="0" algn="l" defTabSz="914400" rtl="0" eaLnBrk="1" fontAlgn="auto" latinLnBrk="0" hangingPunct="1">
                <a:spcBef>
                  <a:spcPts val="0"/>
                </a:spcBef>
                <a:spcAft>
                  <a:spcPts val="0"/>
                </a:spcAft>
                <a:buClr>
                  <a:srgbClr val="000000"/>
                </a:buClr>
                <a:buSzPts val="1000"/>
                <a:buFont typeface="Arial"/>
                <a:buNone/>
                <a:tabLst/>
                <a:defRPr/>
              </a:pPr>
              <a:r>
                <a:rPr kumimoji="0" lang="en-US" sz="1050" u="none" strike="noStrike" kern="0" cap="none" spc="0" normalizeH="0" baseline="0" noProof="0" dirty="0">
                  <a:ln>
                    <a:noFill/>
                  </a:ln>
                  <a:effectLst/>
                  <a:uLnTx/>
                  <a:uFillTx/>
                  <a:latin typeface="Montserrat" pitchFamily="2" charset="0"/>
                  <a:ea typeface="Montserrat"/>
                  <a:cs typeface="Montserrat"/>
                  <a:sym typeface="Montserrat"/>
                </a:rPr>
                <a:t>Research Director | Country Manager</a:t>
              </a:r>
            </a:p>
          </p:txBody>
        </p:sp>
        <p:sp>
          <p:nvSpPr>
            <p:cNvPr id="9" name="Google Shape;324;p33">
              <a:extLst>
                <a:ext uri="{FF2B5EF4-FFF2-40B4-BE49-F238E27FC236}">
                  <a16:creationId xmlns:a16="http://schemas.microsoft.com/office/drawing/2014/main" id="{42C41B9B-E910-FF3A-1740-21CC266D8F25}"/>
                </a:ext>
              </a:extLst>
            </p:cNvPr>
            <p:cNvSpPr txBox="1"/>
            <p:nvPr/>
          </p:nvSpPr>
          <p:spPr>
            <a:xfrm>
              <a:off x="8913244" y="3768910"/>
              <a:ext cx="3048207" cy="346218"/>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1050" b="0" kern="0" dirty="0">
                  <a:latin typeface="Montserrat" pitchFamily="2" charset="0"/>
                  <a:ea typeface="Montserrat"/>
                  <a:cs typeface="Montserrat"/>
                  <a:sym typeface="Montserrat"/>
                </a:rPr>
                <a:t>tuan.pham@insightasia.com</a:t>
              </a:r>
            </a:p>
          </p:txBody>
        </p:sp>
      </p:grpSp>
    </p:spTree>
    <p:extLst>
      <p:ext uri="{BB962C8B-B14F-4D97-AF65-F5344CB8AC3E}">
        <p14:creationId xmlns:p14="http://schemas.microsoft.com/office/powerpoint/2010/main" val="1066877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
        <p:nvSpPr>
          <p:cNvPr id="4" name="TextBox 10">
            <a:extLst>
              <a:ext uri="{FF2B5EF4-FFF2-40B4-BE49-F238E27FC236}">
                <a16:creationId xmlns:a16="http://schemas.microsoft.com/office/drawing/2014/main" id="{C20A493F-D9B7-D998-1D87-57451DC02BA8}"/>
              </a:ext>
            </a:extLst>
          </p:cNvPr>
          <p:cNvSpPr txBox="1"/>
          <p:nvPr userDrawn="1"/>
        </p:nvSpPr>
        <p:spPr>
          <a:xfrm>
            <a:off x="7347074" y="1913191"/>
            <a:ext cx="1235034" cy="276999"/>
          </a:xfrm>
          <a:prstGeom prst="rect">
            <a:avLst/>
          </a:prstGeom>
        </p:spPr>
        <p:txBody>
          <a:bodyPr wrap="square" lIns="0" tIns="0" rIns="0" bIns="0" rtlCol="0" anchor="t">
            <a:spAutoFit/>
          </a:bodyPr>
          <a:lstStyle/>
          <a:p>
            <a:pPr algn="r"/>
            <a:r>
              <a:rPr lang="en-US" b="1" spc="-150" dirty="0">
                <a:latin typeface="Montserrat" pitchFamily="2" charset="0"/>
              </a:rPr>
              <a:t>Contact</a:t>
            </a:r>
          </a:p>
        </p:txBody>
      </p:sp>
      <p:cxnSp>
        <p:nvCxnSpPr>
          <p:cNvPr id="5" name="Straight Connector 4">
            <a:extLst>
              <a:ext uri="{FF2B5EF4-FFF2-40B4-BE49-F238E27FC236}">
                <a16:creationId xmlns:a16="http://schemas.microsoft.com/office/drawing/2014/main" id="{6978137F-6685-A6B5-6A7C-139B857D0413}"/>
              </a:ext>
            </a:extLst>
          </p:cNvPr>
          <p:cNvCxnSpPr/>
          <p:nvPr userDrawn="1"/>
        </p:nvCxnSpPr>
        <p:spPr>
          <a:xfrm>
            <a:off x="8752114" y="1726382"/>
            <a:ext cx="0" cy="42469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82898F-4E43-513D-543C-F8531F4DE5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22122" y="4904649"/>
            <a:ext cx="226318" cy="226318"/>
          </a:xfrm>
          <a:prstGeom prst="rect">
            <a:avLst/>
          </a:prstGeom>
        </p:spPr>
      </p:pic>
      <p:pic>
        <p:nvPicPr>
          <p:cNvPr id="13" name="Picture 12">
            <a:extLst>
              <a:ext uri="{FF2B5EF4-FFF2-40B4-BE49-F238E27FC236}">
                <a16:creationId xmlns:a16="http://schemas.microsoft.com/office/drawing/2014/main" id="{701AE37A-B050-3F14-781B-DDA16EC79118}"/>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8913244" y="5196887"/>
            <a:ext cx="235196" cy="177796"/>
          </a:xfrm>
          <a:prstGeom prst="rect">
            <a:avLst/>
          </a:prstGeom>
        </p:spPr>
      </p:pic>
      <p:pic>
        <p:nvPicPr>
          <p:cNvPr id="14" name="Picture 13">
            <a:extLst>
              <a:ext uri="{FF2B5EF4-FFF2-40B4-BE49-F238E27FC236}">
                <a16:creationId xmlns:a16="http://schemas.microsoft.com/office/drawing/2014/main" id="{3D2FA665-4AE5-0BBF-C39E-3CEA4340E8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922121" y="5440603"/>
            <a:ext cx="237989" cy="237989"/>
          </a:xfrm>
          <a:prstGeom prst="rect">
            <a:avLst/>
          </a:prstGeom>
        </p:spPr>
      </p:pic>
      <p:sp>
        <p:nvSpPr>
          <p:cNvPr id="15" name="Google Shape;324;p33">
            <a:extLst>
              <a:ext uri="{FF2B5EF4-FFF2-40B4-BE49-F238E27FC236}">
                <a16:creationId xmlns:a16="http://schemas.microsoft.com/office/drawing/2014/main" id="{265E08DA-43E6-8973-90B3-FFFA88D4A2F5}"/>
              </a:ext>
            </a:extLst>
          </p:cNvPr>
          <p:cNvSpPr txBox="1"/>
          <p:nvPr userDrawn="1"/>
        </p:nvSpPr>
        <p:spPr>
          <a:xfrm>
            <a:off x="9160110" y="4862922"/>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https://insightasia.com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6" name="Google Shape;324;p33">
            <a:extLst>
              <a:ext uri="{FF2B5EF4-FFF2-40B4-BE49-F238E27FC236}">
                <a16:creationId xmlns:a16="http://schemas.microsoft.com/office/drawing/2014/main" id="{13D90739-64E1-64E9-29E3-5CF5CC910937}"/>
              </a:ext>
            </a:extLst>
          </p:cNvPr>
          <p:cNvSpPr txBox="1"/>
          <p:nvPr userDrawn="1"/>
        </p:nvSpPr>
        <p:spPr>
          <a:xfrm>
            <a:off x="9160110" y="5120097"/>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vietnam@insightasia.com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7" name="Google Shape;324;p33">
            <a:extLst>
              <a:ext uri="{FF2B5EF4-FFF2-40B4-BE49-F238E27FC236}">
                <a16:creationId xmlns:a16="http://schemas.microsoft.com/office/drawing/2014/main" id="{4BEC64C0-83DC-C96A-A0D4-23BBAE2F1334}"/>
              </a:ext>
            </a:extLst>
          </p:cNvPr>
          <p:cNvSpPr txBox="1"/>
          <p:nvPr userDrawn="1"/>
        </p:nvSpPr>
        <p:spPr>
          <a:xfrm>
            <a:off x="9160110" y="5391560"/>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a:t>
            </a:r>
            <a:r>
              <a:rPr lang="en-US" sz="900" kern="0" dirty="0" err="1">
                <a:latin typeface="Montserrat" pitchFamily="2" charset="0"/>
                <a:ea typeface="Montserrat"/>
                <a:cs typeface="Montserrat"/>
                <a:sym typeface="Montserrat"/>
              </a:rPr>
              <a:t>insightasiaresearch</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9" name="TextBox 10">
            <a:extLst>
              <a:ext uri="{FF2B5EF4-FFF2-40B4-BE49-F238E27FC236}">
                <a16:creationId xmlns:a16="http://schemas.microsoft.com/office/drawing/2014/main" id="{9DE1316C-1BFA-44A8-5B4A-F301647E78C3}"/>
              </a:ext>
            </a:extLst>
          </p:cNvPr>
          <p:cNvSpPr txBox="1"/>
          <p:nvPr userDrawn="1"/>
        </p:nvSpPr>
        <p:spPr>
          <a:xfrm>
            <a:off x="8913238" y="1809762"/>
            <a:ext cx="2311936" cy="430887"/>
          </a:xfrm>
          <a:prstGeom prst="rect">
            <a:avLst/>
          </a:prstGeom>
        </p:spPr>
        <p:txBody>
          <a:bodyPr wrap="square" lIns="90000" tIns="0" rIns="0" bIns="0" rtlCol="0" anchor="t">
            <a:spAutoFit/>
          </a:bodyPr>
          <a:lstStyle/>
          <a:p>
            <a:r>
              <a:rPr lang="en-US" sz="2800" b="1" spc="-150" dirty="0">
                <a:latin typeface="Montserrat" pitchFamily="2" charset="0"/>
              </a:rPr>
              <a:t>Vietnam</a:t>
            </a:r>
          </a:p>
        </p:txBody>
      </p:sp>
      <p:cxnSp>
        <p:nvCxnSpPr>
          <p:cNvPr id="10" name="Straight Connector 9">
            <a:extLst>
              <a:ext uri="{FF2B5EF4-FFF2-40B4-BE49-F238E27FC236}">
                <a16:creationId xmlns:a16="http://schemas.microsoft.com/office/drawing/2014/main" id="{AE8B2DFA-8FEF-A40E-DD4C-6C90FB8F0C6C}"/>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CB1B577-392B-A157-5440-1DF220DF7927}"/>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8" name="TextBox 10">
            <a:extLst>
              <a:ext uri="{FF2B5EF4-FFF2-40B4-BE49-F238E27FC236}">
                <a16:creationId xmlns:a16="http://schemas.microsoft.com/office/drawing/2014/main" id="{0677932C-2653-F1EB-5EFD-B3B5490F2E17}"/>
              </a:ext>
            </a:extLst>
          </p:cNvPr>
          <p:cNvSpPr txBox="1"/>
          <p:nvPr userDrawn="1"/>
        </p:nvSpPr>
        <p:spPr>
          <a:xfrm>
            <a:off x="649357" y="947323"/>
            <a:ext cx="3594397" cy="739241"/>
          </a:xfrm>
          <a:prstGeom prst="rect">
            <a:avLst/>
          </a:prstGeom>
        </p:spPr>
        <p:txBody>
          <a:bodyPr wrap="square" lIns="0" tIns="0" rIns="0" bIns="0" rtlCol="0" anchor="t">
            <a:spAutoFit/>
          </a:bodyPr>
          <a:lstStyle/>
          <a:p>
            <a:pPr>
              <a:lnSpc>
                <a:spcPts val="6500"/>
              </a:lnSpc>
            </a:pPr>
            <a:r>
              <a:rPr lang="en-US" sz="3600" spc="-150" dirty="0">
                <a:solidFill>
                  <a:srgbClr val="67A341"/>
                </a:solidFill>
                <a:latin typeface="Montserrat" pitchFamily="2" charset="77"/>
              </a:rPr>
              <a:t>Ready to</a:t>
            </a:r>
            <a:endParaRPr lang="en-US" sz="8000" spc="-150" dirty="0">
              <a:solidFill>
                <a:srgbClr val="F36521"/>
              </a:solidFill>
              <a:latin typeface="Montserrat" pitchFamily="2" charset="77"/>
            </a:endParaRPr>
          </a:p>
        </p:txBody>
      </p:sp>
      <p:sp>
        <p:nvSpPr>
          <p:cNvPr id="29" name="TextBox 10">
            <a:extLst>
              <a:ext uri="{FF2B5EF4-FFF2-40B4-BE49-F238E27FC236}">
                <a16:creationId xmlns:a16="http://schemas.microsoft.com/office/drawing/2014/main" id="{489400D9-9549-B19E-2CE7-BBF75F146A85}"/>
              </a:ext>
            </a:extLst>
          </p:cNvPr>
          <p:cNvSpPr txBox="1"/>
          <p:nvPr userDrawn="1"/>
        </p:nvSpPr>
        <p:spPr>
          <a:xfrm>
            <a:off x="649357" y="1956232"/>
            <a:ext cx="7161178" cy="904030"/>
          </a:xfrm>
          <a:prstGeom prst="rect">
            <a:avLst/>
          </a:prstGeom>
        </p:spPr>
        <p:txBody>
          <a:bodyPr wrap="square" lIns="0" tIns="0" rIns="0" bIns="0" rtlCol="0" anchor="t">
            <a:spAutoFit/>
          </a:bodyPr>
          <a:lstStyle/>
          <a:p>
            <a:pPr>
              <a:lnSpc>
                <a:spcPts val="6500"/>
              </a:lnSpc>
            </a:pPr>
            <a:r>
              <a:rPr lang="en-US" sz="8000" b="1" spc="-150" dirty="0">
                <a:solidFill>
                  <a:srgbClr val="F36521"/>
                </a:solidFill>
                <a:latin typeface="Montserrat" pitchFamily="2" charset="77"/>
              </a:rPr>
              <a:t>EXPLORE</a:t>
            </a:r>
          </a:p>
        </p:txBody>
      </p:sp>
      <p:cxnSp>
        <p:nvCxnSpPr>
          <p:cNvPr id="30" name="Straight Connector 29">
            <a:extLst>
              <a:ext uri="{FF2B5EF4-FFF2-40B4-BE49-F238E27FC236}">
                <a16:creationId xmlns:a16="http://schemas.microsoft.com/office/drawing/2014/main" id="{A0E3653B-5F63-9E33-3B7A-5AAB63EAD642}"/>
              </a:ext>
            </a:extLst>
          </p:cNvPr>
          <p:cNvCxnSpPr>
            <a:cxnSpLocks/>
          </p:cNvCxnSpPr>
          <p:nvPr userDrawn="1"/>
        </p:nvCxnSpPr>
        <p:spPr>
          <a:xfrm flipH="1">
            <a:off x="685215" y="2684589"/>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2C765C8-08EA-0462-3605-940AF4D1DC32}"/>
              </a:ext>
            </a:extLst>
          </p:cNvPr>
          <p:cNvCxnSpPr/>
          <p:nvPr userDrawn="1"/>
        </p:nvCxnSpPr>
        <p:spPr>
          <a:xfrm>
            <a:off x="8752114" y="1726382"/>
            <a:ext cx="0" cy="42469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910483A4-B821-390E-A368-C6C05C34F81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8262" y="2554170"/>
            <a:ext cx="7223209" cy="4303829"/>
          </a:xfrm>
          <a:prstGeom prst="rect">
            <a:avLst/>
          </a:prstGeom>
        </p:spPr>
      </p:pic>
      <p:grpSp>
        <p:nvGrpSpPr>
          <p:cNvPr id="2" name="Group 1">
            <a:extLst>
              <a:ext uri="{FF2B5EF4-FFF2-40B4-BE49-F238E27FC236}">
                <a16:creationId xmlns:a16="http://schemas.microsoft.com/office/drawing/2014/main" id="{6AB109BC-208D-5C14-C463-ADC2177DAE37}"/>
              </a:ext>
            </a:extLst>
          </p:cNvPr>
          <p:cNvGrpSpPr/>
          <p:nvPr userDrawn="1"/>
        </p:nvGrpSpPr>
        <p:grpSpPr>
          <a:xfrm>
            <a:off x="8913236" y="2806788"/>
            <a:ext cx="3048207" cy="674351"/>
            <a:chOff x="8913244" y="3440777"/>
            <a:chExt cx="3048207" cy="674351"/>
          </a:xfrm>
        </p:grpSpPr>
        <p:sp>
          <p:nvSpPr>
            <p:cNvPr id="3" name="Google Shape;323;p33">
              <a:extLst>
                <a:ext uri="{FF2B5EF4-FFF2-40B4-BE49-F238E27FC236}">
                  <a16:creationId xmlns:a16="http://schemas.microsoft.com/office/drawing/2014/main" id="{E8AEB38B-F051-F572-48D5-4CE2D77E6FA9}"/>
                </a:ext>
              </a:extLst>
            </p:cNvPr>
            <p:cNvSpPr txBox="1"/>
            <p:nvPr/>
          </p:nvSpPr>
          <p:spPr>
            <a:xfrm>
              <a:off x="8913244" y="3440777"/>
              <a:ext cx="3048205" cy="184666"/>
            </a:xfrm>
            <a:prstGeom prst="rect">
              <a:avLst/>
            </a:prstGeom>
            <a:noFill/>
            <a:ln>
              <a:noFill/>
            </a:ln>
          </p:spPr>
          <p:txBody>
            <a:bodyPr spcFirstLastPara="1" wrap="square" lIns="9000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200" b="1" u="none" strike="noStrike" kern="0" cap="none" spc="0" normalizeH="0" baseline="0" noProof="0" dirty="0">
                  <a:ln>
                    <a:noFill/>
                  </a:ln>
                  <a:effectLst/>
                  <a:uLnTx/>
                  <a:uFillTx/>
                  <a:latin typeface="Montserrat" pitchFamily="2" charset="0"/>
                  <a:ea typeface="Montserrat"/>
                  <a:cs typeface="Montserrat"/>
                  <a:sym typeface="Montserrat"/>
                </a:rPr>
                <a:t>PHAM ANH TUAN</a:t>
              </a:r>
            </a:p>
          </p:txBody>
        </p:sp>
        <p:sp>
          <p:nvSpPr>
            <p:cNvPr id="18" name="Google Shape;324;p33">
              <a:extLst>
                <a:ext uri="{FF2B5EF4-FFF2-40B4-BE49-F238E27FC236}">
                  <a16:creationId xmlns:a16="http://schemas.microsoft.com/office/drawing/2014/main" id="{C88AEE3F-1745-8DFA-6923-DB498C62014A}"/>
                </a:ext>
              </a:extLst>
            </p:cNvPr>
            <p:cNvSpPr txBox="1"/>
            <p:nvPr/>
          </p:nvSpPr>
          <p:spPr>
            <a:xfrm>
              <a:off x="8913244" y="3567028"/>
              <a:ext cx="3048207" cy="346218"/>
            </a:xfrm>
            <a:prstGeom prst="rect">
              <a:avLst/>
            </a:prstGeom>
            <a:noFill/>
            <a:ln>
              <a:noFill/>
            </a:ln>
          </p:spPr>
          <p:txBody>
            <a:bodyPr spcFirstLastPara="1" wrap="square" lIns="90000" tIns="91425" rIns="91425" bIns="91425" anchor="t" anchorCtr="0">
              <a:spAutoFit/>
            </a:bodyPr>
            <a:lstStyle/>
            <a:p>
              <a:pPr marL="0" marR="0" lvl="0" indent="0" algn="l" defTabSz="914400" rtl="0" eaLnBrk="1" fontAlgn="auto" latinLnBrk="0" hangingPunct="1">
                <a:spcBef>
                  <a:spcPts val="0"/>
                </a:spcBef>
                <a:spcAft>
                  <a:spcPts val="0"/>
                </a:spcAft>
                <a:buClr>
                  <a:srgbClr val="000000"/>
                </a:buClr>
                <a:buSzPts val="1000"/>
                <a:buFont typeface="Arial"/>
                <a:buNone/>
                <a:tabLst/>
                <a:defRPr/>
              </a:pPr>
              <a:r>
                <a:rPr kumimoji="0" lang="en-US" sz="1050" u="none" strike="noStrike" kern="0" cap="none" spc="0" normalizeH="0" baseline="0" noProof="0" dirty="0">
                  <a:ln>
                    <a:noFill/>
                  </a:ln>
                  <a:effectLst/>
                  <a:uLnTx/>
                  <a:uFillTx/>
                  <a:latin typeface="Montserrat" pitchFamily="2" charset="0"/>
                  <a:ea typeface="Montserrat"/>
                  <a:cs typeface="Montserrat"/>
                  <a:sym typeface="Montserrat"/>
                </a:rPr>
                <a:t>Research Director | Country Manager</a:t>
              </a:r>
            </a:p>
          </p:txBody>
        </p:sp>
        <p:sp>
          <p:nvSpPr>
            <p:cNvPr id="20" name="Google Shape;324;p33">
              <a:extLst>
                <a:ext uri="{FF2B5EF4-FFF2-40B4-BE49-F238E27FC236}">
                  <a16:creationId xmlns:a16="http://schemas.microsoft.com/office/drawing/2014/main" id="{9BB0DBD2-EE62-0036-5D14-86E1A36C5FBD}"/>
                </a:ext>
              </a:extLst>
            </p:cNvPr>
            <p:cNvSpPr txBox="1"/>
            <p:nvPr/>
          </p:nvSpPr>
          <p:spPr>
            <a:xfrm>
              <a:off x="8913244" y="3768910"/>
              <a:ext cx="3048207" cy="346218"/>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1050" b="0" kern="0" dirty="0">
                  <a:latin typeface="Montserrat" pitchFamily="2" charset="0"/>
                  <a:ea typeface="Montserrat"/>
                  <a:cs typeface="Montserrat"/>
                  <a:sym typeface="Montserrat"/>
                </a:rPr>
                <a:t>tuan.pham@insightasia.com</a:t>
              </a:r>
            </a:p>
          </p:txBody>
        </p:sp>
      </p:grpSp>
    </p:spTree>
    <p:extLst>
      <p:ext uri="{BB962C8B-B14F-4D97-AF65-F5344CB8AC3E}">
        <p14:creationId xmlns:p14="http://schemas.microsoft.com/office/powerpoint/2010/main" val="3928672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pic>
        <p:nvPicPr>
          <p:cNvPr id="2" name="Picture 1">
            <a:extLst>
              <a:ext uri="{FF2B5EF4-FFF2-40B4-BE49-F238E27FC236}">
                <a16:creationId xmlns:a16="http://schemas.microsoft.com/office/drawing/2014/main" id="{EA936361-57AA-93ED-8E7B-27F480A8E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51919" y="1549404"/>
            <a:ext cx="6935988" cy="4837301"/>
          </a:xfrm>
          <a:prstGeom prst="rect">
            <a:avLst/>
          </a:prstGeom>
        </p:spPr>
      </p:pic>
      <p:cxnSp>
        <p:nvCxnSpPr>
          <p:cNvPr id="3" name="Straight Connector 2">
            <a:extLst>
              <a:ext uri="{FF2B5EF4-FFF2-40B4-BE49-F238E27FC236}">
                <a16:creationId xmlns:a16="http://schemas.microsoft.com/office/drawing/2014/main" id="{053D3D84-44DF-16BF-DA0F-FB54CB82C670}"/>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985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cxnSp>
        <p:nvCxnSpPr>
          <p:cNvPr id="10" name="Straight Connector 9">
            <a:extLst>
              <a:ext uri="{FF2B5EF4-FFF2-40B4-BE49-F238E27FC236}">
                <a16:creationId xmlns:a16="http://schemas.microsoft.com/office/drawing/2014/main" id="{AE8B2DFA-8FEF-A40E-DD4C-6C90FB8F0C6C}"/>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CB1B577-392B-A157-5440-1DF220DF7927}"/>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80C158C-C958-78EC-A0E4-8001E70730FD}"/>
              </a:ext>
            </a:extLst>
          </p:cNvPr>
          <p:cNvSpPr/>
          <p:nvPr userDrawn="1"/>
        </p:nvSpPr>
        <p:spPr>
          <a:xfrm>
            <a:off x="813586" y="1729649"/>
            <a:ext cx="1273216" cy="438477"/>
          </a:xfrm>
          <a:prstGeom prst="rect">
            <a:avLst/>
          </a:prstGeom>
          <a:solidFill>
            <a:srgbClr val="F36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F7A6240-0791-9494-E110-0284015F2B9C}"/>
              </a:ext>
            </a:extLst>
          </p:cNvPr>
          <p:cNvSpPr/>
          <p:nvPr userDrawn="1"/>
        </p:nvSpPr>
        <p:spPr>
          <a:xfrm>
            <a:off x="813586" y="2270577"/>
            <a:ext cx="1273216" cy="438477"/>
          </a:xfrm>
          <a:prstGeom prst="rect">
            <a:avLst/>
          </a:prstGeom>
          <a:solidFill>
            <a:srgbClr val="67A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79EDF54-99D9-8EF6-4D8F-01C3FC13F42F}"/>
              </a:ext>
            </a:extLst>
          </p:cNvPr>
          <p:cNvSpPr txBox="1"/>
          <p:nvPr userDrawn="1"/>
        </p:nvSpPr>
        <p:spPr>
          <a:xfrm>
            <a:off x="2144977" y="1812277"/>
            <a:ext cx="1343979" cy="276999"/>
          </a:xfrm>
          <a:prstGeom prst="rect">
            <a:avLst/>
          </a:prstGeom>
          <a:noFill/>
        </p:spPr>
        <p:txBody>
          <a:bodyPr wrap="square" rtlCol="0">
            <a:spAutoFit/>
          </a:bodyPr>
          <a:lstStyle/>
          <a:p>
            <a:r>
              <a:rPr lang="en-US" sz="1200" dirty="0">
                <a:latin typeface="Montserrat" pitchFamily="2" charset="77"/>
              </a:rPr>
              <a:t>#F36521</a:t>
            </a:r>
          </a:p>
        </p:txBody>
      </p:sp>
      <p:sp>
        <p:nvSpPr>
          <p:cNvPr id="24" name="TextBox 23">
            <a:extLst>
              <a:ext uri="{FF2B5EF4-FFF2-40B4-BE49-F238E27FC236}">
                <a16:creationId xmlns:a16="http://schemas.microsoft.com/office/drawing/2014/main" id="{E732EC27-6159-7BE8-0A85-A2B4804DBB7A}"/>
              </a:ext>
            </a:extLst>
          </p:cNvPr>
          <p:cNvSpPr txBox="1"/>
          <p:nvPr userDrawn="1"/>
        </p:nvSpPr>
        <p:spPr>
          <a:xfrm>
            <a:off x="2144977" y="2309988"/>
            <a:ext cx="1343979" cy="276999"/>
          </a:xfrm>
          <a:prstGeom prst="rect">
            <a:avLst/>
          </a:prstGeom>
          <a:noFill/>
        </p:spPr>
        <p:txBody>
          <a:bodyPr wrap="square" rtlCol="0">
            <a:spAutoFit/>
          </a:bodyPr>
          <a:lstStyle/>
          <a:p>
            <a:r>
              <a:rPr lang="en-US" sz="1200" dirty="0">
                <a:latin typeface="Montserrat" pitchFamily="2" charset="77"/>
              </a:rPr>
              <a:t>#67A341</a:t>
            </a:r>
          </a:p>
        </p:txBody>
      </p:sp>
      <p:sp>
        <p:nvSpPr>
          <p:cNvPr id="25" name="TextBox 24">
            <a:extLst>
              <a:ext uri="{FF2B5EF4-FFF2-40B4-BE49-F238E27FC236}">
                <a16:creationId xmlns:a16="http://schemas.microsoft.com/office/drawing/2014/main" id="{C138574D-8E4E-4C53-2DE7-F1EEB4B5D708}"/>
              </a:ext>
            </a:extLst>
          </p:cNvPr>
          <p:cNvSpPr txBox="1"/>
          <p:nvPr userDrawn="1"/>
        </p:nvSpPr>
        <p:spPr>
          <a:xfrm>
            <a:off x="653699" y="406400"/>
            <a:ext cx="9604748" cy="737061"/>
          </a:xfrm>
          <a:prstGeom prst="rect">
            <a:avLst/>
          </a:prstGeom>
        </p:spPr>
        <p:txBody>
          <a:bodyPr wrap="square" lIns="0" tIns="0" rIns="0" bIns="0" rtlCol="0" anchor="t">
            <a:spAutoFit/>
          </a:bodyPr>
          <a:lstStyle/>
          <a:p>
            <a:pPr>
              <a:lnSpc>
                <a:spcPts val="6500"/>
              </a:lnSpc>
            </a:pPr>
            <a:r>
              <a:rPr lang="en-US" sz="2800" b="1" dirty="0">
                <a:latin typeface="Montserrat" pitchFamily="2" charset="77"/>
              </a:rPr>
              <a:t>Additional</a:t>
            </a:r>
          </a:p>
        </p:txBody>
      </p:sp>
      <p:sp>
        <p:nvSpPr>
          <p:cNvPr id="26" name="TextBox 25">
            <a:extLst>
              <a:ext uri="{FF2B5EF4-FFF2-40B4-BE49-F238E27FC236}">
                <a16:creationId xmlns:a16="http://schemas.microsoft.com/office/drawing/2014/main" id="{0191ACD7-54AF-27F8-60DE-78EEA51D9C29}"/>
              </a:ext>
            </a:extLst>
          </p:cNvPr>
          <p:cNvSpPr txBox="1"/>
          <p:nvPr userDrawn="1"/>
        </p:nvSpPr>
        <p:spPr>
          <a:xfrm>
            <a:off x="773377" y="1367777"/>
            <a:ext cx="2350823" cy="261610"/>
          </a:xfrm>
          <a:prstGeom prst="rect">
            <a:avLst/>
          </a:prstGeom>
          <a:noFill/>
        </p:spPr>
        <p:txBody>
          <a:bodyPr wrap="square" rtlCol="0">
            <a:spAutoFit/>
          </a:bodyPr>
          <a:lstStyle/>
          <a:p>
            <a:r>
              <a:rPr lang="en-US" sz="1100" b="1" dirty="0">
                <a:latin typeface="Montserrat" pitchFamily="2" charset="77"/>
              </a:rPr>
              <a:t>InsightAsia </a:t>
            </a:r>
            <a:r>
              <a:rPr lang="en-US" sz="1100" b="1" dirty="0" err="1">
                <a:latin typeface="Montserrat" pitchFamily="2" charset="77"/>
              </a:rPr>
              <a:t>Colour</a:t>
            </a:r>
            <a:r>
              <a:rPr lang="en-US" sz="1100" b="1" dirty="0">
                <a:latin typeface="Montserrat" pitchFamily="2" charset="77"/>
              </a:rPr>
              <a:t> Code</a:t>
            </a:r>
          </a:p>
        </p:txBody>
      </p:sp>
      <p:sp>
        <p:nvSpPr>
          <p:cNvPr id="33" name="Rectangle 32">
            <a:extLst>
              <a:ext uri="{FF2B5EF4-FFF2-40B4-BE49-F238E27FC236}">
                <a16:creationId xmlns:a16="http://schemas.microsoft.com/office/drawing/2014/main" id="{566F033B-2EB7-0C4E-9F31-83B7ACF165C0}"/>
              </a:ext>
            </a:extLst>
          </p:cNvPr>
          <p:cNvSpPr/>
          <p:nvPr userDrawn="1"/>
        </p:nvSpPr>
        <p:spPr>
          <a:xfrm>
            <a:off x="492051" y="1299339"/>
            <a:ext cx="2996905" cy="19228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62E3D61A-2314-FDAA-1189-D906CCF46973}"/>
              </a:ext>
            </a:extLst>
          </p:cNvPr>
          <p:cNvGrpSpPr/>
          <p:nvPr userDrawn="1"/>
        </p:nvGrpSpPr>
        <p:grpSpPr>
          <a:xfrm>
            <a:off x="674615" y="3509005"/>
            <a:ext cx="3517738" cy="3039123"/>
            <a:chOff x="7936310" y="1367777"/>
            <a:chExt cx="2219656" cy="1917655"/>
          </a:xfrm>
        </p:grpSpPr>
        <p:pic>
          <p:nvPicPr>
            <p:cNvPr id="35" name="Picture 34">
              <a:extLst>
                <a:ext uri="{FF2B5EF4-FFF2-40B4-BE49-F238E27FC236}">
                  <a16:creationId xmlns:a16="http://schemas.microsoft.com/office/drawing/2014/main" id="{5284ECF9-C4D4-7B22-EA27-A77209972A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6310" y="2557689"/>
              <a:ext cx="844767" cy="727743"/>
            </a:xfrm>
            <a:prstGeom prst="rect">
              <a:avLst/>
            </a:prstGeom>
          </p:spPr>
        </p:pic>
        <p:pic>
          <p:nvPicPr>
            <p:cNvPr id="36" name="Picture 35">
              <a:extLst>
                <a:ext uri="{FF2B5EF4-FFF2-40B4-BE49-F238E27FC236}">
                  <a16:creationId xmlns:a16="http://schemas.microsoft.com/office/drawing/2014/main" id="{945CF3EA-61E0-897B-4202-B79D27740F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6310" y="1783577"/>
              <a:ext cx="844767" cy="729571"/>
            </a:xfrm>
            <a:prstGeom prst="rect">
              <a:avLst/>
            </a:prstGeom>
          </p:spPr>
        </p:pic>
        <p:pic>
          <p:nvPicPr>
            <p:cNvPr id="37" name="Picture 36">
              <a:extLst>
                <a:ext uri="{FF2B5EF4-FFF2-40B4-BE49-F238E27FC236}">
                  <a16:creationId xmlns:a16="http://schemas.microsoft.com/office/drawing/2014/main" id="{AEF9B2B4-CC8F-E729-DE75-5A7F1BAFA0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11199" y="2559261"/>
              <a:ext cx="844767" cy="726171"/>
            </a:xfrm>
            <a:prstGeom prst="rect">
              <a:avLst/>
            </a:prstGeom>
          </p:spPr>
        </p:pic>
        <p:pic>
          <p:nvPicPr>
            <p:cNvPr id="38" name="Picture 37">
              <a:extLst>
                <a:ext uri="{FF2B5EF4-FFF2-40B4-BE49-F238E27FC236}">
                  <a16:creationId xmlns:a16="http://schemas.microsoft.com/office/drawing/2014/main" id="{91B543E2-4CDB-1675-AF99-F74D769A5C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07421" y="1783577"/>
              <a:ext cx="843495" cy="726900"/>
            </a:xfrm>
            <a:prstGeom prst="rect">
              <a:avLst/>
            </a:prstGeom>
          </p:spPr>
        </p:pic>
        <p:pic>
          <p:nvPicPr>
            <p:cNvPr id="39" name="Picture 38">
              <a:extLst>
                <a:ext uri="{FF2B5EF4-FFF2-40B4-BE49-F238E27FC236}">
                  <a16:creationId xmlns:a16="http://schemas.microsoft.com/office/drawing/2014/main" id="{A9D5B5AD-7A24-3B7A-4DB6-3E19652B95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19562" y="1367777"/>
              <a:ext cx="844767" cy="742371"/>
            </a:xfrm>
            <a:prstGeom prst="rect">
              <a:avLst/>
            </a:prstGeom>
          </p:spPr>
        </p:pic>
        <p:pic>
          <p:nvPicPr>
            <p:cNvPr id="40" name="Picture 39">
              <a:extLst>
                <a:ext uri="{FF2B5EF4-FFF2-40B4-BE49-F238E27FC236}">
                  <a16:creationId xmlns:a16="http://schemas.microsoft.com/office/drawing/2014/main" id="{AC269F12-7064-90F9-F9F9-80C5E00338E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3600000">
              <a:off x="8435807" y="2467371"/>
              <a:ext cx="844767" cy="351820"/>
            </a:xfrm>
            <a:prstGeom prst="rect">
              <a:avLst/>
            </a:prstGeom>
          </p:spPr>
        </p:pic>
        <p:pic>
          <p:nvPicPr>
            <p:cNvPr id="41" name="Picture 40">
              <a:extLst>
                <a:ext uri="{FF2B5EF4-FFF2-40B4-BE49-F238E27FC236}">
                  <a16:creationId xmlns:a16="http://schemas.microsoft.com/office/drawing/2014/main" id="{861A52C5-F48F-7420-F826-78BF91F3919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3600000">
              <a:off x="8860967" y="2142351"/>
              <a:ext cx="599810" cy="352712"/>
            </a:xfrm>
            <a:prstGeom prst="rect">
              <a:avLst/>
            </a:prstGeom>
          </p:spPr>
        </p:pic>
      </p:grpSp>
      <p:grpSp>
        <p:nvGrpSpPr>
          <p:cNvPr id="42" name="Group 41">
            <a:extLst>
              <a:ext uri="{FF2B5EF4-FFF2-40B4-BE49-F238E27FC236}">
                <a16:creationId xmlns:a16="http://schemas.microsoft.com/office/drawing/2014/main" id="{014C1675-EBCF-0F70-D245-04E9E8F38D7A}"/>
              </a:ext>
            </a:extLst>
          </p:cNvPr>
          <p:cNvGrpSpPr/>
          <p:nvPr userDrawn="1"/>
        </p:nvGrpSpPr>
        <p:grpSpPr>
          <a:xfrm>
            <a:off x="5090392" y="1284471"/>
            <a:ext cx="6203738" cy="1906856"/>
            <a:chOff x="5090392" y="1284471"/>
            <a:chExt cx="6203738" cy="1906856"/>
          </a:xfrm>
        </p:grpSpPr>
        <p:pic>
          <p:nvPicPr>
            <p:cNvPr id="43" name="Picture 42">
              <a:extLst>
                <a:ext uri="{FF2B5EF4-FFF2-40B4-BE49-F238E27FC236}">
                  <a16:creationId xmlns:a16="http://schemas.microsoft.com/office/drawing/2014/main" id="{5752D18D-8E6B-8A42-ECC2-11F0BE636F5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90392" y="1309873"/>
              <a:ext cx="1461600" cy="1872873"/>
            </a:xfrm>
            <a:prstGeom prst="rect">
              <a:avLst/>
            </a:prstGeom>
          </p:spPr>
        </p:pic>
        <p:pic>
          <p:nvPicPr>
            <p:cNvPr id="44" name="Picture 43">
              <a:extLst>
                <a:ext uri="{FF2B5EF4-FFF2-40B4-BE49-F238E27FC236}">
                  <a16:creationId xmlns:a16="http://schemas.microsoft.com/office/drawing/2014/main" id="{40AA3FEC-84F7-6F82-0F49-437191E05E1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75927" y="1284472"/>
              <a:ext cx="1461600" cy="1901345"/>
            </a:xfrm>
            <a:prstGeom prst="rect">
              <a:avLst/>
            </a:prstGeom>
          </p:spPr>
        </p:pic>
        <p:pic>
          <p:nvPicPr>
            <p:cNvPr id="45" name="Picture 44">
              <a:extLst>
                <a:ext uri="{FF2B5EF4-FFF2-40B4-BE49-F238E27FC236}">
                  <a16:creationId xmlns:a16="http://schemas.microsoft.com/office/drawing/2014/main" id="{BD296323-C0A2-7901-4E7C-70B617C8C17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461462" y="1309872"/>
              <a:ext cx="1461600" cy="1881455"/>
            </a:xfrm>
            <a:prstGeom prst="rect">
              <a:avLst/>
            </a:prstGeom>
          </p:spPr>
        </p:pic>
        <p:pic>
          <p:nvPicPr>
            <p:cNvPr id="46" name="Picture 45">
              <a:extLst>
                <a:ext uri="{FF2B5EF4-FFF2-40B4-BE49-F238E27FC236}">
                  <a16:creationId xmlns:a16="http://schemas.microsoft.com/office/drawing/2014/main" id="{43FB0CBD-72E6-5A75-9098-CFFA1859B71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646997" y="1284472"/>
              <a:ext cx="1461600" cy="1897238"/>
            </a:xfrm>
            <a:prstGeom prst="rect">
              <a:avLst/>
            </a:prstGeom>
          </p:spPr>
        </p:pic>
        <p:pic>
          <p:nvPicPr>
            <p:cNvPr id="47" name="Picture 46">
              <a:extLst>
                <a:ext uri="{FF2B5EF4-FFF2-40B4-BE49-F238E27FC236}">
                  <a16:creationId xmlns:a16="http://schemas.microsoft.com/office/drawing/2014/main" id="{18411776-FBFD-8AA2-FBC7-047B9B36066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32530" y="1284471"/>
              <a:ext cx="1461600" cy="1898181"/>
            </a:xfrm>
            <a:prstGeom prst="rect">
              <a:avLst/>
            </a:prstGeom>
          </p:spPr>
        </p:pic>
      </p:grpSp>
      <p:grpSp>
        <p:nvGrpSpPr>
          <p:cNvPr id="48" name="Group 47">
            <a:extLst>
              <a:ext uri="{FF2B5EF4-FFF2-40B4-BE49-F238E27FC236}">
                <a16:creationId xmlns:a16="http://schemas.microsoft.com/office/drawing/2014/main" id="{0C37B6F8-230C-E987-AB45-24492942F1F4}"/>
              </a:ext>
            </a:extLst>
          </p:cNvPr>
          <p:cNvGrpSpPr/>
          <p:nvPr userDrawn="1"/>
        </p:nvGrpSpPr>
        <p:grpSpPr>
          <a:xfrm>
            <a:off x="5090392" y="3666220"/>
            <a:ext cx="6203738" cy="1915092"/>
            <a:chOff x="5090392" y="3639197"/>
            <a:chExt cx="6203738" cy="1915092"/>
          </a:xfrm>
        </p:grpSpPr>
        <p:pic>
          <p:nvPicPr>
            <p:cNvPr id="49" name="Picture 48">
              <a:extLst>
                <a:ext uri="{FF2B5EF4-FFF2-40B4-BE49-F238E27FC236}">
                  <a16:creationId xmlns:a16="http://schemas.microsoft.com/office/drawing/2014/main" id="{A5E9B1B1-782C-7CC6-DC97-A206EFD43BE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090392" y="3681416"/>
              <a:ext cx="1461600" cy="1872873"/>
            </a:xfrm>
            <a:prstGeom prst="rect">
              <a:avLst/>
            </a:prstGeom>
          </p:spPr>
        </p:pic>
        <p:pic>
          <p:nvPicPr>
            <p:cNvPr id="50" name="Picture 49">
              <a:extLst>
                <a:ext uri="{FF2B5EF4-FFF2-40B4-BE49-F238E27FC236}">
                  <a16:creationId xmlns:a16="http://schemas.microsoft.com/office/drawing/2014/main" id="{481D3C4B-043C-3627-1F0B-2AC2BEF80CA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275927" y="3639197"/>
              <a:ext cx="1461600" cy="1901345"/>
            </a:xfrm>
            <a:prstGeom prst="rect">
              <a:avLst/>
            </a:prstGeom>
          </p:spPr>
        </p:pic>
        <p:pic>
          <p:nvPicPr>
            <p:cNvPr id="51" name="Picture 50">
              <a:extLst>
                <a:ext uri="{FF2B5EF4-FFF2-40B4-BE49-F238E27FC236}">
                  <a16:creationId xmlns:a16="http://schemas.microsoft.com/office/drawing/2014/main" id="{8478FA77-60F7-506E-A3FF-DFB03DF7E60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461462" y="3672788"/>
              <a:ext cx="1461600" cy="1881455"/>
            </a:xfrm>
            <a:prstGeom prst="rect">
              <a:avLst/>
            </a:prstGeom>
          </p:spPr>
        </p:pic>
        <p:pic>
          <p:nvPicPr>
            <p:cNvPr id="52" name="Picture 51">
              <a:extLst>
                <a:ext uri="{FF2B5EF4-FFF2-40B4-BE49-F238E27FC236}">
                  <a16:creationId xmlns:a16="http://schemas.microsoft.com/office/drawing/2014/main" id="{15904E02-BA08-2A12-958E-B1432249BBD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646996" y="3656016"/>
              <a:ext cx="1461600" cy="1897239"/>
            </a:xfrm>
            <a:prstGeom prst="rect">
              <a:avLst/>
            </a:prstGeom>
          </p:spPr>
        </p:pic>
        <p:pic>
          <p:nvPicPr>
            <p:cNvPr id="53" name="Picture 52">
              <a:extLst>
                <a:ext uri="{FF2B5EF4-FFF2-40B4-BE49-F238E27FC236}">
                  <a16:creationId xmlns:a16="http://schemas.microsoft.com/office/drawing/2014/main" id="{AF9EB8DA-2E4C-8BD5-6909-BD6F67264AD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832530" y="3656061"/>
              <a:ext cx="1461600" cy="1898182"/>
            </a:xfrm>
            <a:prstGeom prst="rect">
              <a:avLst/>
            </a:prstGeom>
          </p:spPr>
        </p:pic>
      </p:grpSp>
      <p:sp>
        <p:nvSpPr>
          <p:cNvPr id="54" name="TextBox 53">
            <a:extLst>
              <a:ext uri="{FF2B5EF4-FFF2-40B4-BE49-F238E27FC236}">
                <a16:creationId xmlns:a16="http://schemas.microsoft.com/office/drawing/2014/main" id="{A4821B1B-E9B7-C29F-080A-C5C0006324B1}"/>
              </a:ext>
            </a:extLst>
          </p:cNvPr>
          <p:cNvSpPr txBox="1"/>
          <p:nvPr userDrawn="1"/>
        </p:nvSpPr>
        <p:spPr>
          <a:xfrm>
            <a:off x="4928076" y="986777"/>
            <a:ext cx="2350823" cy="261610"/>
          </a:xfrm>
          <a:prstGeom prst="rect">
            <a:avLst/>
          </a:prstGeom>
          <a:noFill/>
        </p:spPr>
        <p:txBody>
          <a:bodyPr wrap="square" rtlCol="0">
            <a:spAutoFit/>
          </a:bodyPr>
          <a:lstStyle/>
          <a:p>
            <a:r>
              <a:rPr lang="en-US" sz="1100" b="1" dirty="0">
                <a:latin typeface="Montserrat" pitchFamily="2" charset="77"/>
              </a:rPr>
              <a:t>Non-Transparent</a:t>
            </a:r>
          </a:p>
        </p:txBody>
      </p:sp>
      <p:sp>
        <p:nvSpPr>
          <p:cNvPr id="55" name="TextBox 54">
            <a:extLst>
              <a:ext uri="{FF2B5EF4-FFF2-40B4-BE49-F238E27FC236}">
                <a16:creationId xmlns:a16="http://schemas.microsoft.com/office/drawing/2014/main" id="{5E51BA24-9B6A-C76F-7779-98E1285BC83B}"/>
              </a:ext>
            </a:extLst>
          </p:cNvPr>
          <p:cNvSpPr txBox="1"/>
          <p:nvPr userDrawn="1"/>
        </p:nvSpPr>
        <p:spPr>
          <a:xfrm>
            <a:off x="4928076" y="3374377"/>
            <a:ext cx="2350823" cy="261610"/>
          </a:xfrm>
          <a:prstGeom prst="rect">
            <a:avLst/>
          </a:prstGeom>
          <a:noFill/>
        </p:spPr>
        <p:txBody>
          <a:bodyPr wrap="square" rtlCol="0">
            <a:spAutoFit/>
          </a:bodyPr>
          <a:lstStyle/>
          <a:p>
            <a:r>
              <a:rPr lang="en-US" sz="1100" b="1" dirty="0">
                <a:latin typeface="Montserrat" pitchFamily="2" charset="77"/>
              </a:rPr>
              <a:t>Transparent</a:t>
            </a:r>
          </a:p>
        </p:txBody>
      </p:sp>
      <p:sp>
        <p:nvSpPr>
          <p:cNvPr id="56" name="TextBox 55">
            <a:extLst>
              <a:ext uri="{FF2B5EF4-FFF2-40B4-BE49-F238E27FC236}">
                <a16:creationId xmlns:a16="http://schemas.microsoft.com/office/drawing/2014/main" id="{278EB957-E2A3-E304-6CCE-63BF6319DE11}"/>
              </a:ext>
            </a:extLst>
          </p:cNvPr>
          <p:cNvSpPr txBox="1"/>
          <p:nvPr userDrawn="1"/>
        </p:nvSpPr>
        <p:spPr>
          <a:xfrm>
            <a:off x="727716" y="2834799"/>
            <a:ext cx="2350823" cy="261610"/>
          </a:xfrm>
          <a:prstGeom prst="rect">
            <a:avLst/>
          </a:prstGeom>
          <a:noFill/>
        </p:spPr>
        <p:txBody>
          <a:bodyPr wrap="square" rtlCol="0">
            <a:spAutoFit/>
          </a:bodyPr>
          <a:lstStyle/>
          <a:p>
            <a:r>
              <a:rPr lang="en-US" sz="1100" b="1" dirty="0">
                <a:latin typeface="Montserrat" pitchFamily="2" charset="77"/>
              </a:rPr>
              <a:t>Font : Montserrat</a:t>
            </a:r>
          </a:p>
        </p:txBody>
      </p:sp>
    </p:spTree>
    <p:extLst>
      <p:ext uri="{BB962C8B-B14F-4D97-AF65-F5344CB8AC3E}">
        <p14:creationId xmlns:p14="http://schemas.microsoft.com/office/powerpoint/2010/main" val="2565549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FA6E55-7BFA-F158-FBF7-B20FDD9952E9}"/>
              </a:ext>
            </a:extLst>
          </p:cNvPr>
          <p:cNvSpPr>
            <a:spLocks noGrp="1"/>
          </p:cNvSpPr>
          <p:nvPr>
            <p:ph type="title"/>
          </p:nvPr>
        </p:nvSpPr>
        <p:spPr>
          <a:xfrm>
            <a:off x="653698" y="519289"/>
            <a:ext cx="10161057" cy="810155"/>
          </a:xfrm>
          <a:prstGeom prst="rect">
            <a:avLst/>
          </a:prstGeom>
        </p:spPr>
        <p:txBody>
          <a:bodyPr>
            <a:normAutofit/>
          </a:bodyPr>
          <a:lstStyle>
            <a:lvl1pPr>
              <a:defRPr sz="2800" b="1" i="0" spc="-150">
                <a:solidFill>
                  <a:schemeClr val="tx1"/>
                </a:solidFill>
                <a:latin typeface="Montserrat" pitchFamily="2" charset="77"/>
              </a:defRPr>
            </a:lvl1pPr>
          </a:lstStyle>
          <a:p>
            <a:endParaRPr lang="en-US" dirty="0"/>
          </a:p>
        </p:txBody>
      </p:sp>
      <p:sp>
        <p:nvSpPr>
          <p:cNvPr id="2" name="Rectangle 1">
            <a:extLst>
              <a:ext uri="{FF2B5EF4-FFF2-40B4-BE49-F238E27FC236}">
                <a16:creationId xmlns:a16="http://schemas.microsoft.com/office/drawing/2014/main" id="{18A5CE69-31BC-30EB-59B6-47893A96258E}"/>
              </a:ext>
            </a:extLst>
          </p:cNvPr>
          <p:cNvSpPr/>
          <p:nvPr userDrawn="1"/>
        </p:nvSpPr>
        <p:spPr>
          <a:xfrm>
            <a:off x="653698" y="1329444"/>
            <a:ext cx="10884604" cy="26843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ontserrat" pitchFamily="2" charset="0"/>
              <a:ea typeface="+mn-ea"/>
              <a:cs typeface="Arial" pitchFamily="34" charset="0"/>
            </a:endParaRPr>
          </a:p>
        </p:txBody>
      </p:sp>
      <p:sp>
        <p:nvSpPr>
          <p:cNvPr id="10" name="Text Placeholder 9">
            <a:extLst>
              <a:ext uri="{FF2B5EF4-FFF2-40B4-BE49-F238E27FC236}">
                <a16:creationId xmlns:a16="http://schemas.microsoft.com/office/drawing/2014/main" id="{E2EB8705-ACAB-E28C-5F07-E7DE5E8EE8BF}"/>
              </a:ext>
            </a:extLst>
          </p:cNvPr>
          <p:cNvSpPr>
            <a:spLocks noGrp="1"/>
          </p:cNvSpPr>
          <p:nvPr>
            <p:ph type="body" sz="quarter" idx="10"/>
          </p:nvPr>
        </p:nvSpPr>
        <p:spPr>
          <a:xfrm>
            <a:off x="653698" y="1544638"/>
            <a:ext cx="10884603" cy="588027"/>
          </a:xfrm>
        </p:spPr>
        <p:txBody>
          <a:bodyPr>
            <a:normAutofit/>
          </a:bodyPr>
          <a:lstStyle>
            <a:lvl1pPr marL="0" indent="0">
              <a:buNone/>
              <a:defRPr sz="1200" b="0">
                <a:latin typeface="+mn-lt"/>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513335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Tree>
    <p:extLst>
      <p:ext uri="{BB962C8B-B14F-4D97-AF65-F5344CB8AC3E}">
        <p14:creationId xmlns:p14="http://schemas.microsoft.com/office/powerpoint/2010/main" val="3677164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le Slide">
    <p:bg>
      <p:bgPr>
        <a:blipFill dpi="0" rotWithShape="1">
          <a:blip r:embed="rId2">
            <a:lum/>
          </a:blip>
          <a:srcRect/>
          <a:stretch>
            <a:fillRect t="-6000" b="-9000"/>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Tree>
    <p:extLst>
      <p:ext uri="{BB962C8B-B14F-4D97-AF65-F5344CB8AC3E}">
        <p14:creationId xmlns:p14="http://schemas.microsoft.com/office/powerpoint/2010/main" val="3783224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pic>
        <p:nvPicPr>
          <p:cNvPr id="3" name="Picture 2">
            <a:extLst>
              <a:ext uri="{FF2B5EF4-FFF2-40B4-BE49-F238E27FC236}">
                <a16:creationId xmlns:a16="http://schemas.microsoft.com/office/drawing/2014/main" id="{C6030E22-3EFB-5B70-D77A-79DAA2F5BD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311" y="337248"/>
            <a:ext cx="7772689" cy="5389143"/>
          </a:xfrm>
          <a:prstGeom prst="rect">
            <a:avLst/>
          </a:prstGeom>
        </p:spPr>
      </p:pic>
      <p:cxnSp>
        <p:nvCxnSpPr>
          <p:cNvPr id="2" name="Straight Connector 1">
            <a:extLst>
              <a:ext uri="{FF2B5EF4-FFF2-40B4-BE49-F238E27FC236}">
                <a16:creationId xmlns:a16="http://schemas.microsoft.com/office/drawing/2014/main" id="{F517E69A-3E88-FA3B-02FA-BD18AA7635AD}"/>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400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cxnSp>
        <p:nvCxnSpPr>
          <p:cNvPr id="2" name="Straight Connector 1">
            <a:extLst>
              <a:ext uri="{FF2B5EF4-FFF2-40B4-BE49-F238E27FC236}">
                <a16:creationId xmlns:a16="http://schemas.microsoft.com/office/drawing/2014/main" id="{2744A2DF-5920-5946-F08F-33AA983A5F98}"/>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699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C90CFE-110E-6CC7-8D16-4F9DAFE04572}"/>
              </a:ext>
            </a:extLst>
          </p:cNvPr>
          <p:cNvPicPr>
            <a:picLocks noChangeAspect="1"/>
          </p:cNvPicPr>
          <p:nvPr userDrawn="1"/>
        </p:nvPicPr>
        <p:blipFill>
          <a:blip r:embed="rId2"/>
          <a:stretch>
            <a:fillRect/>
          </a:stretch>
        </p:blipFill>
        <p:spPr>
          <a:xfrm>
            <a:off x="2800551" y="2144973"/>
            <a:ext cx="9178338" cy="4378832"/>
          </a:xfrm>
          <a:prstGeom prst="rect">
            <a:avLst/>
          </a:prstGeom>
        </p:spPr>
      </p:pic>
      <p:sp>
        <p:nvSpPr>
          <p:cNvPr id="8" name="Title 1">
            <a:extLst>
              <a:ext uri="{FF2B5EF4-FFF2-40B4-BE49-F238E27FC236}">
                <a16:creationId xmlns:a16="http://schemas.microsoft.com/office/drawing/2014/main" id="{6BC260BC-FE4F-F230-2D6A-D6475F714A27}"/>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9" name="Subtitle 2">
            <a:extLst>
              <a:ext uri="{FF2B5EF4-FFF2-40B4-BE49-F238E27FC236}">
                <a16:creationId xmlns:a16="http://schemas.microsoft.com/office/drawing/2014/main" id="{50E0DB13-F172-F3A1-26E2-582D14EFE4A3}"/>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4" name="Straight Connector 3">
            <a:extLst>
              <a:ext uri="{FF2B5EF4-FFF2-40B4-BE49-F238E27FC236}">
                <a16:creationId xmlns:a16="http://schemas.microsoft.com/office/drawing/2014/main" id="{69394CF7-168A-F7B2-E408-EF53C7BDDDDF}"/>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332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4" name="Picture 3">
            <a:extLst>
              <a:ext uri="{FF2B5EF4-FFF2-40B4-BE49-F238E27FC236}">
                <a16:creationId xmlns:a16="http://schemas.microsoft.com/office/drawing/2014/main" id="{45BAA5FE-6E4C-4B2F-B3EC-A79D9CF5AD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865695">
            <a:off x="8446427" y="1618898"/>
            <a:ext cx="917014" cy="982515"/>
          </a:xfrm>
          <a:prstGeom prst="rect">
            <a:avLst/>
          </a:prstGeom>
        </p:spPr>
      </p:pic>
      <p:pic>
        <p:nvPicPr>
          <p:cNvPr id="5" name="Picture 4">
            <a:extLst>
              <a:ext uri="{FF2B5EF4-FFF2-40B4-BE49-F238E27FC236}">
                <a16:creationId xmlns:a16="http://schemas.microsoft.com/office/drawing/2014/main" id="{2E71A362-A189-16DE-D4D1-8175BFBB27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429436" y="1886608"/>
            <a:ext cx="5848038" cy="4451988"/>
          </a:xfrm>
          <a:prstGeom prst="rect">
            <a:avLst/>
          </a:prstGeom>
        </p:spPr>
      </p:pic>
      <p:pic>
        <p:nvPicPr>
          <p:cNvPr id="6" name="Picture 5">
            <a:extLst>
              <a:ext uri="{FF2B5EF4-FFF2-40B4-BE49-F238E27FC236}">
                <a16:creationId xmlns:a16="http://schemas.microsoft.com/office/drawing/2014/main" id="{3A564394-006D-6498-9EE7-6D0426F51AA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20683231">
            <a:off x="7166309" y="1423906"/>
            <a:ext cx="1095717" cy="1622231"/>
          </a:xfrm>
          <a:prstGeom prst="rect">
            <a:avLst/>
          </a:prstGeom>
        </p:spPr>
      </p:pic>
      <p:pic>
        <p:nvPicPr>
          <p:cNvPr id="7" name="Picture 6">
            <a:extLst>
              <a:ext uri="{FF2B5EF4-FFF2-40B4-BE49-F238E27FC236}">
                <a16:creationId xmlns:a16="http://schemas.microsoft.com/office/drawing/2014/main" id="{BE269795-9B9B-86B9-646A-7A67389E054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66025" y="1632450"/>
            <a:ext cx="1061698" cy="852035"/>
          </a:xfrm>
          <a:prstGeom prst="rect">
            <a:avLst/>
          </a:prstGeom>
        </p:spPr>
      </p:pic>
      <p:pic>
        <p:nvPicPr>
          <p:cNvPr id="8" name="Picture 7">
            <a:extLst>
              <a:ext uri="{FF2B5EF4-FFF2-40B4-BE49-F238E27FC236}">
                <a16:creationId xmlns:a16="http://schemas.microsoft.com/office/drawing/2014/main" id="{66FAB891-6789-EF51-FF01-E753A4420C4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167353" y="5188199"/>
            <a:ext cx="1932241" cy="1150397"/>
          </a:xfrm>
          <a:prstGeom prst="rect">
            <a:avLst/>
          </a:prstGeom>
        </p:spPr>
      </p:pic>
      <p:pic>
        <p:nvPicPr>
          <p:cNvPr id="9" name="Picture 8">
            <a:extLst>
              <a:ext uri="{FF2B5EF4-FFF2-40B4-BE49-F238E27FC236}">
                <a16:creationId xmlns:a16="http://schemas.microsoft.com/office/drawing/2014/main" id="{7CE5BB1A-1556-CF6C-037D-854620A9793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985793" y="3741475"/>
            <a:ext cx="2766176" cy="1999609"/>
          </a:xfrm>
          <a:prstGeom prst="rect">
            <a:avLst/>
          </a:prstGeom>
        </p:spPr>
      </p:pic>
      <p:pic>
        <p:nvPicPr>
          <p:cNvPr id="10" name="Picture 9">
            <a:extLst>
              <a:ext uri="{FF2B5EF4-FFF2-40B4-BE49-F238E27FC236}">
                <a16:creationId xmlns:a16="http://schemas.microsoft.com/office/drawing/2014/main" id="{DABF7C68-4461-08F9-9A79-5BA181C5E1B5}"/>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353455" y="1047671"/>
            <a:ext cx="1410817" cy="1410817"/>
          </a:xfrm>
          <a:prstGeom prst="rect">
            <a:avLst/>
          </a:prstGeom>
        </p:spPr>
      </p:pic>
    </p:spTree>
    <p:extLst>
      <p:ext uri="{BB962C8B-B14F-4D97-AF65-F5344CB8AC3E}">
        <p14:creationId xmlns:p14="http://schemas.microsoft.com/office/powerpoint/2010/main" val="2405247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3" name="Picture 2">
            <a:extLst>
              <a:ext uri="{FF2B5EF4-FFF2-40B4-BE49-F238E27FC236}">
                <a16:creationId xmlns:a16="http://schemas.microsoft.com/office/drawing/2014/main" id="{FE297D3D-5A8F-A4B6-DFF3-EE1F42B3EC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33881" y="1126044"/>
            <a:ext cx="5406963" cy="5731955"/>
          </a:xfrm>
          <a:prstGeom prst="rect">
            <a:avLst/>
          </a:prstGeom>
        </p:spPr>
      </p:pic>
    </p:spTree>
    <p:extLst>
      <p:ext uri="{BB962C8B-B14F-4D97-AF65-F5344CB8AC3E}">
        <p14:creationId xmlns:p14="http://schemas.microsoft.com/office/powerpoint/2010/main" val="668567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55C090-0C1B-12B4-9846-015F92F94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7840" y="2033210"/>
            <a:ext cx="3166268" cy="4824789"/>
          </a:xfrm>
          <a:prstGeom prst="rect">
            <a:avLst/>
          </a:prstGeom>
        </p:spPr>
      </p:pic>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4" name="Picture 3">
            <a:extLst>
              <a:ext uri="{FF2B5EF4-FFF2-40B4-BE49-F238E27FC236}">
                <a16:creationId xmlns:a16="http://schemas.microsoft.com/office/drawing/2014/main" id="{B7D9D557-CA69-590C-AD26-DCFF2822A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78491" y="1254222"/>
            <a:ext cx="1552015" cy="1364788"/>
          </a:xfrm>
          <a:prstGeom prst="rect">
            <a:avLst/>
          </a:prstGeom>
        </p:spPr>
      </p:pic>
      <p:pic>
        <p:nvPicPr>
          <p:cNvPr id="5" name="Picture 4">
            <a:extLst>
              <a:ext uri="{FF2B5EF4-FFF2-40B4-BE49-F238E27FC236}">
                <a16:creationId xmlns:a16="http://schemas.microsoft.com/office/drawing/2014/main" id="{F67B19F7-AC5A-E495-6DB3-1ABB4C5CDB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64648" y="3856475"/>
            <a:ext cx="1555788" cy="1972982"/>
          </a:xfrm>
          <a:prstGeom prst="rect">
            <a:avLst/>
          </a:prstGeom>
        </p:spPr>
      </p:pic>
      <p:pic>
        <p:nvPicPr>
          <p:cNvPr id="6" name="Picture 5">
            <a:extLst>
              <a:ext uri="{FF2B5EF4-FFF2-40B4-BE49-F238E27FC236}">
                <a16:creationId xmlns:a16="http://schemas.microsoft.com/office/drawing/2014/main" id="{025FF98B-2308-B797-0608-B14FF895511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114526" y="2033211"/>
            <a:ext cx="1081577" cy="1873076"/>
          </a:xfrm>
          <a:prstGeom prst="rect">
            <a:avLst/>
          </a:prstGeom>
        </p:spPr>
      </p:pic>
      <p:pic>
        <p:nvPicPr>
          <p:cNvPr id="7" name="Picture 6">
            <a:extLst>
              <a:ext uri="{FF2B5EF4-FFF2-40B4-BE49-F238E27FC236}">
                <a16:creationId xmlns:a16="http://schemas.microsoft.com/office/drawing/2014/main" id="{195E4C91-5575-76E9-92C5-645A11F09EF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01835" y="671924"/>
            <a:ext cx="1071053" cy="1164595"/>
          </a:xfrm>
          <a:prstGeom prst="rect">
            <a:avLst/>
          </a:prstGeom>
        </p:spPr>
      </p:pic>
      <p:pic>
        <p:nvPicPr>
          <p:cNvPr id="10" name="Picture 9">
            <a:extLst>
              <a:ext uri="{FF2B5EF4-FFF2-40B4-BE49-F238E27FC236}">
                <a16:creationId xmlns:a16="http://schemas.microsoft.com/office/drawing/2014/main" id="{3C19D908-DED3-907E-AC36-253CEC2F61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383253" y="6193047"/>
            <a:ext cx="1682031" cy="546661"/>
          </a:xfrm>
          <a:prstGeom prst="rect">
            <a:avLst/>
          </a:prstGeom>
        </p:spPr>
      </p:pic>
    </p:spTree>
    <p:extLst>
      <p:ext uri="{BB962C8B-B14F-4D97-AF65-F5344CB8AC3E}">
        <p14:creationId xmlns:p14="http://schemas.microsoft.com/office/powerpoint/2010/main" val="1936756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55C090-0C1B-12B4-9846-015F92F94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7840" y="2033210"/>
            <a:ext cx="3166268" cy="4824789"/>
          </a:xfrm>
          <a:prstGeom prst="rect">
            <a:avLst/>
          </a:prstGeom>
        </p:spPr>
      </p:pic>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2" name="Picture 1">
            <a:extLst>
              <a:ext uri="{FF2B5EF4-FFF2-40B4-BE49-F238E27FC236}">
                <a16:creationId xmlns:a16="http://schemas.microsoft.com/office/drawing/2014/main" id="{7177653B-C877-085D-3EB3-C7F0D01E71E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9413" y="1992080"/>
            <a:ext cx="7917429" cy="4865920"/>
          </a:xfrm>
          <a:prstGeom prst="rect">
            <a:avLst/>
          </a:prstGeom>
        </p:spPr>
      </p:pic>
      <p:pic>
        <p:nvPicPr>
          <p:cNvPr id="3" name="Picture 2">
            <a:extLst>
              <a:ext uri="{FF2B5EF4-FFF2-40B4-BE49-F238E27FC236}">
                <a16:creationId xmlns:a16="http://schemas.microsoft.com/office/drawing/2014/main" id="{B78A99E2-F805-0BB1-3B42-FCE8B5CAB9A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83253" y="6193047"/>
            <a:ext cx="1682031" cy="546661"/>
          </a:xfrm>
          <a:prstGeom prst="rect">
            <a:avLst/>
          </a:prstGeom>
        </p:spPr>
      </p:pic>
    </p:spTree>
    <p:extLst>
      <p:ext uri="{BB962C8B-B14F-4D97-AF65-F5344CB8AC3E}">
        <p14:creationId xmlns:p14="http://schemas.microsoft.com/office/powerpoint/2010/main" val="803264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4CFEB7E9-4332-66A8-9E0B-B697F7D18B30}"/>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3C3B1D3-92D6-E312-1611-AAD21F724220}"/>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45" name="Slide Number Placeholder 1">
            <a:extLst>
              <a:ext uri="{FF2B5EF4-FFF2-40B4-BE49-F238E27FC236}">
                <a16:creationId xmlns:a16="http://schemas.microsoft.com/office/drawing/2014/main" id="{C5E50CDE-B51F-A104-5A32-55C51405CB1E}"/>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ED1CEE8-FB94-D54F-A235-9FD9698DE17F}" type="slidenum">
              <a:rPr kumimoji="0" lang="en-US" sz="1200" b="1" i="0" u="none" strike="noStrike" kern="1200" cap="none" spc="300" normalizeH="0" baseline="0" noProof="0" smtClean="0">
                <a:ln>
                  <a:noFill/>
                </a:ln>
                <a:solidFill>
                  <a:prstClr val="black"/>
                </a:solidFill>
                <a:effectLst/>
                <a:uLnTx/>
                <a:uFillTx/>
                <a:latin typeface="Montserrat"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300" normalizeH="0" baseline="0" noProof="0" dirty="0">
              <a:ln>
                <a:noFill/>
              </a:ln>
              <a:solidFill>
                <a:prstClr val="black"/>
              </a:solidFill>
              <a:effectLst/>
              <a:uLnTx/>
              <a:uFillTx/>
              <a:latin typeface="Montserrat" pitchFamily="2" charset="77"/>
              <a:ea typeface="+mn-ea"/>
              <a:cs typeface="+mn-cs"/>
            </a:endParaRPr>
          </a:p>
        </p:txBody>
      </p:sp>
      <p:pic>
        <p:nvPicPr>
          <p:cNvPr id="46" name="Picture 45">
            <a:extLst>
              <a:ext uri="{FF2B5EF4-FFF2-40B4-BE49-F238E27FC236}">
                <a16:creationId xmlns:a16="http://schemas.microsoft.com/office/drawing/2014/main" id="{951715E6-4A0D-106E-1F58-F92529986E1E}"/>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91832" y="216051"/>
            <a:ext cx="2215111" cy="459801"/>
          </a:xfrm>
          <a:prstGeom prst="rect">
            <a:avLst/>
          </a:prstGeom>
        </p:spPr>
      </p:pic>
      <p:pic>
        <p:nvPicPr>
          <p:cNvPr id="47" name="Picture 46">
            <a:extLst>
              <a:ext uri="{FF2B5EF4-FFF2-40B4-BE49-F238E27FC236}">
                <a16:creationId xmlns:a16="http://schemas.microsoft.com/office/drawing/2014/main" id="{AA355224-77E2-82B1-EF8A-DCFFCCDE01D5}"/>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383253" y="6193047"/>
            <a:ext cx="1682031" cy="546661"/>
          </a:xfrm>
          <a:prstGeom prst="rect">
            <a:avLst/>
          </a:prstGeom>
        </p:spPr>
      </p:pic>
      <p:sp>
        <p:nvSpPr>
          <p:cNvPr id="48" name="Title Placeholder 24">
            <a:extLst>
              <a:ext uri="{FF2B5EF4-FFF2-40B4-BE49-F238E27FC236}">
                <a16:creationId xmlns:a16="http://schemas.microsoft.com/office/drawing/2014/main" id="{57841AF2-616A-F73C-019E-9BB159F929BA}"/>
              </a:ext>
            </a:extLst>
          </p:cNvPr>
          <p:cNvSpPr>
            <a:spLocks noGrp="1"/>
          </p:cNvSpPr>
          <p:nvPr>
            <p:ph type="title"/>
          </p:nvPr>
        </p:nvSpPr>
        <p:spPr>
          <a:xfrm>
            <a:off x="653698" y="519289"/>
            <a:ext cx="10700102" cy="810155"/>
          </a:xfrm>
          <a:prstGeom prst="rect">
            <a:avLst/>
          </a:prstGeom>
        </p:spPr>
        <p:txBody>
          <a:bodyPr vert="horz" lIns="91440" tIns="45720" rIns="91440" bIns="45720" rtlCol="0" anchor="ctr">
            <a:normAutofit/>
          </a:bodyPr>
          <a:lstStyle/>
          <a:p>
            <a:r>
              <a:rPr lang="en-US" dirty="0"/>
              <a:t>Click to edit Master title style</a:t>
            </a:r>
          </a:p>
        </p:txBody>
      </p:sp>
      <p:sp>
        <p:nvSpPr>
          <p:cNvPr id="49" name="Text Placeholder 25">
            <a:extLst>
              <a:ext uri="{FF2B5EF4-FFF2-40B4-BE49-F238E27FC236}">
                <a16:creationId xmlns:a16="http://schemas.microsoft.com/office/drawing/2014/main" id="{B15D288E-0511-E59E-11AA-B5AE98617901}"/>
              </a:ext>
            </a:extLst>
          </p:cNvPr>
          <p:cNvSpPr>
            <a:spLocks noGrp="1"/>
          </p:cNvSpPr>
          <p:nvPr>
            <p:ph type="body" idx="1"/>
          </p:nvPr>
        </p:nvSpPr>
        <p:spPr>
          <a:xfrm>
            <a:off x="653698" y="1825625"/>
            <a:ext cx="1070010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8425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89"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49" r:id="rId22"/>
    <p:sldLayoutId id="2147483690" r:id="rId23"/>
  </p:sldLayoutIdLst>
  <p:txStyles>
    <p:titleStyle>
      <a:lvl1pPr algn="l" defTabSz="914400" rtl="0" eaLnBrk="1" latinLnBrk="0" hangingPunct="1">
        <a:lnSpc>
          <a:spcPct val="90000"/>
        </a:lnSpc>
        <a:spcBef>
          <a:spcPct val="0"/>
        </a:spcBef>
        <a:buNone/>
        <a:defRPr sz="2800" b="1" kern="1200">
          <a:solidFill>
            <a:srgbClr val="53535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3535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chart" Target="../charts/chart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openxmlformats.org/officeDocument/2006/relationships/chart" Target="../charts/chart8.xml"/><Relationship Id="rId13" Type="http://schemas.openxmlformats.org/officeDocument/2006/relationships/image" Target="../media/image68.png"/><Relationship Id="rId3" Type="http://schemas.openxmlformats.org/officeDocument/2006/relationships/image" Target="../media/image70.png"/><Relationship Id="rId7" Type="http://schemas.openxmlformats.org/officeDocument/2006/relationships/chart" Target="../charts/chart7.xml"/><Relationship Id="rId12" Type="http://schemas.openxmlformats.org/officeDocument/2006/relationships/image" Target="../media/image65.png"/><Relationship Id="rId2" Type="http://schemas.openxmlformats.org/officeDocument/2006/relationships/chart" Target="../charts/chart6.xml"/><Relationship Id="rId1" Type="http://schemas.openxmlformats.org/officeDocument/2006/relationships/slideLayout" Target="../slideLayouts/slideLayout21.xml"/><Relationship Id="rId6" Type="http://schemas.openxmlformats.org/officeDocument/2006/relationships/image" Target="../media/image74.png"/><Relationship Id="rId11" Type="http://schemas.openxmlformats.org/officeDocument/2006/relationships/image" Target="../media/image75.png"/><Relationship Id="rId5" Type="http://schemas.openxmlformats.org/officeDocument/2006/relationships/image" Target="../media/image73.png"/><Relationship Id="rId15" Type="http://schemas.openxmlformats.org/officeDocument/2006/relationships/chart" Target="../charts/chart12.xml"/><Relationship Id="rId10" Type="http://schemas.openxmlformats.org/officeDocument/2006/relationships/chart" Target="../charts/chart10.xml"/><Relationship Id="rId4" Type="http://schemas.openxmlformats.org/officeDocument/2006/relationships/image" Target="../media/image71.png"/><Relationship Id="rId9" Type="http://schemas.openxmlformats.org/officeDocument/2006/relationships/chart" Target="../charts/chart9.xml"/><Relationship Id="rId14" Type="http://schemas.openxmlformats.org/officeDocument/2006/relationships/chart" Target="../charts/chart11.xml"/></Relationships>
</file>

<file path=ppt/slides/_rels/slide13.xml.rels><?xml version="1.0" encoding="UTF-8" standalone="yes"?>
<Relationships xmlns="http://schemas.openxmlformats.org/package/2006/relationships"><Relationship Id="rId8" Type="http://schemas.openxmlformats.org/officeDocument/2006/relationships/chart" Target="../charts/chart14.xml"/><Relationship Id="rId13" Type="http://schemas.openxmlformats.org/officeDocument/2006/relationships/image" Target="../media/image85.png"/><Relationship Id="rId3" Type="http://schemas.openxmlformats.org/officeDocument/2006/relationships/image" Target="../media/image65.png"/><Relationship Id="rId7" Type="http://schemas.openxmlformats.org/officeDocument/2006/relationships/image" Target="../media/image66.png"/><Relationship Id="rId12" Type="http://schemas.openxmlformats.org/officeDocument/2006/relationships/image" Target="../media/image58.png"/><Relationship Id="rId2" Type="http://schemas.openxmlformats.org/officeDocument/2006/relationships/chart" Target="../charts/chart13.xml"/><Relationship Id="rId1" Type="http://schemas.openxmlformats.org/officeDocument/2006/relationships/slideLayout" Target="../slideLayouts/slideLayout21.xml"/><Relationship Id="rId6" Type="http://schemas.openxmlformats.org/officeDocument/2006/relationships/image" Target="../media/image72.png"/><Relationship Id="rId11" Type="http://schemas.openxmlformats.org/officeDocument/2006/relationships/chart" Target="../charts/chart17.xml"/><Relationship Id="rId5" Type="http://schemas.openxmlformats.org/officeDocument/2006/relationships/image" Target="../media/image69.png"/><Relationship Id="rId10" Type="http://schemas.openxmlformats.org/officeDocument/2006/relationships/chart" Target="../charts/chart16.xml"/><Relationship Id="rId4" Type="http://schemas.openxmlformats.org/officeDocument/2006/relationships/image" Target="../media/image67.png"/><Relationship Id="rId9" Type="http://schemas.openxmlformats.org/officeDocument/2006/relationships/chart" Target="../charts/chart15.xml"/></Relationships>
</file>

<file path=ppt/slides/_rels/slide1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67.png"/><Relationship Id="rId7" Type="http://schemas.openxmlformats.org/officeDocument/2006/relationships/image" Target="../media/image65.png"/><Relationship Id="rId2" Type="http://schemas.openxmlformats.org/officeDocument/2006/relationships/chart" Target="../charts/chart18.xml"/><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74.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chart" Target="../charts/chart19.xml"/><Relationship Id="rId7" Type="http://schemas.openxmlformats.org/officeDocument/2006/relationships/chart" Target="../charts/chart20.xml"/><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62.png"/><Relationship Id="rId5"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65.png"/><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72.png"/><Relationship Id="rId5" Type="http://schemas.openxmlformats.org/officeDocument/2006/relationships/image" Target="../media/image69.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0.png"/><Relationship Id="rId7"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89.png"/><Relationship Id="rId4" Type="http://schemas.openxmlformats.org/officeDocument/2006/relationships/image" Target="../media/image71.pn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chart" Target="../charts/chart26.xml"/><Relationship Id="rId18" Type="http://schemas.openxmlformats.org/officeDocument/2006/relationships/image" Target="../media/image92.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chart" Target="../charts/chart25.xml"/><Relationship Id="rId17" Type="http://schemas.openxmlformats.org/officeDocument/2006/relationships/image" Target="../media/image91.png"/><Relationship Id="rId2" Type="http://schemas.openxmlformats.org/officeDocument/2006/relationships/notesSlide" Target="../notesSlides/notesSlide5.xml"/><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21.xml"/><Relationship Id="rId6" Type="http://schemas.openxmlformats.org/officeDocument/2006/relationships/image" Target="../media/image67.png"/><Relationship Id="rId11" Type="http://schemas.openxmlformats.org/officeDocument/2006/relationships/chart" Target="../charts/chart24.xml"/><Relationship Id="rId5" Type="http://schemas.openxmlformats.org/officeDocument/2006/relationships/image" Target="../media/image88.png"/><Relationship Id="rId15" Type="http://schemas.openxmlformats.org/officeDocument/2006/relationships/chart" Target="../charts/chart28.xml"/><Relationship Id="rId10" Type="http://schemas.openxmlformats.org/officeDocument/2006/relationships/chart" Target="../charts/chart23.xml"/><Relationship Id="rId19" Type="http://schemas.openxmlformats.org/officeDocument/2006/relationships/image" Target="../media/image93.png"/><Relationship Id="rId4" Type="http://schemas.openxmlformats.org/officeDocument/2006/relationships/image" Target="../media/image65.png"/><Relationship Id="rId9" Type="http://schemas.openxmlformats.org/officeDocument/2006/relationships/image" Target="../media/image68.png"/><Relationship Id="rId14" Type="http://schemas.openxmlformats.org/officeDocument/2006/relationships/chart" Target="../charts/chart27.xml"/></Relationships>
</file>

<file path=ppt/slides/_rels/slide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chart" Target="../charts/chart29.xml"/><Relationship Id="rId7"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66.png"/><Relationship Id="rId9" Type="http://schemas.openxmlformats.org/officeDocument/2006/relationships/chart" Target="../charts/chart30.xml"/></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4.png"/><Relationship Id="rId3" Type="http://schemas.openxmlformats.org/officeDocument/2006/relationships/chart" Target="../charts/chart31.xml"/><Relationship Id="rId7" Type="http://schemas.openxmlformats.org/officeDocument/2006/relationships/image" Target="../media/image69.png"/><Relationship Id="rId12" Type="http://schemas.openxmlformats.org/officeDocument/2006/relationships/image" Target="../media/image68.png"/><Relationship Id="rId2" Type="http://schemas.openxmlformats.org/officeDocument/2006/relationships/notesSlide" Target="../notesSlides/notesSlide7.xml"/><Relationship Id="rId16" Type="http://schemas.openxmlformats.org/officeDocument/2006/relationships/image" Target="../media/image70.png"/><Relationship Id="rId1" Type="http://schemas.openxmlformats.org/officeDocument/2006/relationships/slideLayout" Target="../slideLayouts/slideLayout21.xml"/><Relationship Id="rId6" Type="http://schemas.openxmlformats.org/officeDocument/2006/relationships/image" Target="../media/image67.png"/><Relationship Id="rId11" Type="http://schemas.openxmlformats.org/officeDocument/2006/relationships/chart" Target="../charts/chart34.xml"/><Relationship Id="rId5" Type="http://schemas.openxmlformats.org/officeDocument/2006/relationships/image" Target="../media/image65.png"/><Relationship Id="rId15" Type="http://schemas.openxmlformats.org/officeDocument/2006/relationships/image" Target="../media/image71.png"/><Relationship Id="rId10" Type="http://schemas.openxmlformats.org/officeDocument/2006/relationships/chart" Target="../charts/chart33.xml"/><Relationship Id="rId4" Type="http://schemas.openxmlformats.org/officeDocument/2006/relationships/image" Target="../media/image66.png"/><Relationship Id="rId9" Type="http://schemas.openxmlformats.org/officeDocument/2006/relationships/chart" Target="../charts/chart32.xml"/><Relationship Id="rId14"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chart" Target="../charts/chart38.xml"/><Relationship Id="rId3" Type="http://schemas.openxmlformats.org/officeDocument/2006/relationships/chart" Target="../charts/chart35.xml"/><Relationship Id="rId7" Type="http://schemas.openxmlformats.org/officeDocument/2006/relationships/image" Target="../media/image69.png"/><Relationship Id="rId12" Type="http://schemas.openxmlformats.org/officeDocument/2006/relationships/chart" Target="../charts/chart37.xm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67.png"/><Relationship Id="rId11" Type="http://schemas.openxmlformats.org/officeDocument/2006/relationships/chart" Target="../charts/chart36.xml"/><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74.png"/><Relationship Id="rId14" Type="http://schemas.openxmlformats.org/officeDocument/2006/relationships/image" Target="../media/image95.jp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chart" Target="../charts/chart43.xml"/><Relationship Id="rId3" Type="http://schemas.openxmlformats.org/officeDocument/2006/relationships/chart" Target="../charts/chart39.xml"/><Relationship Id="rId7" Type="http://schemas.openxmlformats.org/officeDocument/2006/relationships/image" Target="../media/image68.png"/><Relationship Id="rId12" Type="http://schemas.openxmlformats.org/officeDocument/2006/relationships/chart" Target="../charts/chart42.xml"/><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67.png"/><Relationship Id="rId11" Type="http://schemas.openxmlformats.org/officeDocument/2006/relationships/chart" Target="../charts/chart41.xml"/><Relationship Id="rId5" Type="http://schemas.openxmlformats.org/officeDocument/2006/relationships/image" Target="../media/image65.png"/><Relationship Id="rId10" Type="http://schemas.openxmlformats.org/officeDocument/2006/relationships/chart" Target="../charts/chart40.xml"/><Relationship Id="rId4" Type="http://schemas.openxmlformats.org/officeDocument/2006/relationships/image" Target="../media/image66.png"/><Relationship Id="rId9"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65.png"/><Relationship Id="rId3" Type="http://schemas.openxmlformats.org/officeDocument/2006/relationships/chart" Target="../charts/chart44.xml"/><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69.png"/><Relationship Id="rId11" Type="http://schemas.openxmlformats.org/officeDocument/2006/relationships/image" Target="../media/image70.png"/><Relationship Id="rId5" Type="http://schemas.openxmlformats.org/officeDocument/2006/relationships/image" Target="../media/image73.pn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68.png"/><Relationship Id="rId1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2.png"/><Relationship Id="rId12" Type="http://schemas.openxmlformats.org/officeDocument/2006/relationships/image" Target="../media/image75.png"/><Relationship Id="rId2" Type="http://schemas.openxmlformats.org/officeDocument/2006/relationships/notesSlide" Target="../notesSlides/notesSlide11.xml"/><Relationship Id="rId16" Type="http://schemas.openxmlformats.org/officeDocument/2006/relationships/image" Target="../media/image62.png"/><Relationship Id="rId1" Type="http://schemas.openxmlformats.org/officeDocument/2006/relationships/slideLayout" Target="../slideLayouts/slideLayout21.xml"/><Relationship Id="rId6" Type="http://schemas.openxmlformats.org/officeDocument/2006/relationships/image" Target="../media/image69.png"/><Relationship Id="rId11" Type="http://schemas.openxmlformats.org/officeDocument/2006/relationships/image" Target="../media/image70.png"/><Relationship Id="rId5" Type="http://schemas.openxmlformats.org/officeDocument/2006/relationships/image" Target="../media/image67.png"/><Relationship Id="rId15" Type="http://schemas.openxmlformats.org/officeDocument/2006/relationships/image" Target="../media/image61.png"/><Relationship Id="rId10" Type="http://schemas.openxmlformats.org/officeDocument/2006/relationships/image" Target="../media/image74.png"/><Relationship Id="rId4" Type="http://schemas.openxmlformats.org/officeDocument/2006/relationships/image" Target="../media/image65.png"/><Relationship Id="rId9" Type="http://schemas.openxmlformats.org/officeDocument/2006/relationships/image" Target="../media/image68.png"/><Relationship Id="rId1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1.xml"/><Relationship Id="rId1" Type="http://schemas.openxmlformats.org/officeDocument/2006/relationships/tags" Target="../tags/tag2.xml"/><Relationship Id="rId5" Type="http://schemas.openxmlformats.org/officeDocument/2006/relationships/image" Target="../media/image64.png"/><Relationship Id="rId4" Type="http://schemas.openxmlformats.org/officeDocument/2006/relationships/chart" Target="../charts/chart45.xml"/></Relationships>
</file>

<file path=ppt/slides/_rels/slide2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99.sv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98.png"/><Relationship Id="rId5" Type="http://schemas.openxmlformats.org/officeDocument/2006/relationships/chart" Target="../charts/chart46.xml"/><Relationship Id="rId4" Type="http://schemas.openxmlformats.org/officeDocument/2006/relationships/image" Target="../media/image97.svg"/><Relationship Id="rId9" Type="http://schemas.openxmlformats.org/officeDocument/2006/relationships/image" Target="../media/image101.svg"/></Relationships>
</file>

<file path=ppt/slides/_rels/slide28.xml.rels><?xml version="1.0" encoding="UTF-8" standalone="yes"?>
<Relationships xmlns="http://schemas.openxmlformats.org/package/2006/relationships"><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96.png"/><Relationship Id="rId1" Type="http://schemas.openxmlformats.org/officeDocument/2006/relationships/slideLayout" Target="../slideLayouts/slideLayout21.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8" Type="http://schemas.openxmlformats.org/officeDocument/2006/relationships/chart" Target="../charts/chart47.xml"/><Relationship Id="rId3" Type="http://schemas.openxmlformats.org/officeDocument/2006/relationships/image" Target="../media/image97.svg"/><Relationship Id="rId7" Type="http://schemas.openxmlformats.org/officeDocument/2006/relationships/image" Target="../media/image99.svg"/><Relationship Id="rId2" Type="http://schemas.openxmlformats.org/officeDocument/2006/relationships/image" Target="../media/image96.png"/><Relationship Id="rId1" Type="http://schemas.openxmlformats.org/officeDocument/2006/relationships/slideLayout" Target="../slideLayouts/slideLayout21.xml"/><Relationship Id="rId6" Type="http://schemas.openxmlformats.org/officeDocument/2006/relationships/image" Target="../media/image98.png"/><Relationship Id="rId5" Type="http://schemas.openxmlformats.org/officeDocument/2006/relationships/image" Target="../media/image101.svg"/><Relationship Id="rId10" Type="http://schemas.openxmlformats.org/officeDocument/2006/relationships/chart" Target="../charts/chart49.xml"/><Relationship Id="rId4" Type="http://schemas.openxmlformats.org/officeDocument/2006/relationships/image" Target="../media/image100.png"/><Relationship Id="rId9" Type="http://schemas.openxmlformats.org/officeDocument/2006/relationships/chart" Target="../charts/chart48.xml"/></Relationships>
</file>

<file path=ppt/slides/_rels/slide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1.xml"/><Relationship Id="rId5" Type="http://schemas.openxmlformats.org/officeDocument/2006/relationships/image" Target="../media/image105.png"/><Relationship Id="rId4" Type="http://schemas.openxmlformats.org/officeDocument/2006/relationships/image" Target="../media/image10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2.png"/><Relationship Id="rId26" Type="http://schemas.openxmlformats.org/officeDocument/2006/relationships/image" Target="../media/image130.png"/><Relationship Id="rId3" Type="http://schemas.openxmlformats.org/officeDocument/2006/relationships/image" Target="../media/image107.png"/><Relationship Id="rId21" Type="http://schemas.openxmlformats.org/officeDocument/2006/relationships/image" Target="../media/image125.png"/><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21.png"/><Relationship Id="rId25" Type="http://schemas.openxmlformats.org/officeDocument/2006/relationships/image" Target="../media/image129.png"/><Relationship Id="rId2" Type="http://schemas.openxmlformats.org/officeDocument/2006/relationships/image" Target="../media/image106.png"/><Relationship Id="rId16" Type="http://schemas.openxmlformats.org/officeDocument/2006/relationships/image" Target="../media/image120.png"/><Relationship Id="rId20" Type="http://schemas.openxmlformats.org/officeDocument/2006/relationships/image" Target="../media/image124.jpeg"/><Relationship Id="rId29" Type="http://schemas.openxmlformats.org/officeDocument/2006/relationships/image" Target="../media/image133.png"/><Relationship Id="rId1" Type="http://schemas.openxmlformats.org/officeDocument/2006/relationships/slideLayout" Target="../slideLayouts/slideLayout1.xml"/><Relationship Id="rId6" Type="http://schemas.openxmlformats.org/officeDocument/2006/relationships/image" Target="../media/image110.png"/><Relationship Id="rId11" Type="http://schemas.openxmlformats.org/officeDocument/2006/relationships/image" Target="../media/image115.png"/><Relationship Id="rId24" Type="http://schemas.openxmlformats.org/officeDocument/2006/relationships/image" Target="../media/image128.png"/><Relationship Id="rId5" Type="http://schemas.openxmlformats.org/officeDocument/2006/relationships/image" Target="../media/image109.png"/><Relationship Id="rId15" Type="http://schemas.openxmlformats.org/officeDocument/2006/relationships/image" Target="../media/image119.png"/><Relationship Id="rId23" Type="http://schemas.openxmlformats.org/officeDocument/2006/relationships/image" Target="../media/image127.png"/><Relationship Id="rId28" Type="http://schemas.openxmlformats.org/officeDocument/2006/relationships/image" Target="../media/image132.png"/><Relationship Id="rId10" Type="http://schemas.openxmlformats.org/officeDocument/2006/relationships/image" Target="../media/image114.png"/><Relationship Id="rId19" Type="http://schemas.openxmlformats.org/officeDocument/2006/relationships/image" Target="../media/image123.png"/><Relationship Id="rId31" Type="http://schemas.openxmlformats.org/officeDocument/2006/relationships/image" Target="../media/image135.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png"/><Relationship Id="rId22" Type="http://schemas.openxmlformats.org/officeDocument/2006/relationships/image" Target="../media/image126.png"/><Relationship Id="rId27" Type="http://schemas.openxmlformats.org/officeDocument/2006/relationships/image" Target="../media/image131.png"/><Relationship Id="rId30" Type="http://schemas.openxmlformats.org/officeDocument/2006/relationships/image" Target="../media/image134.png"/></Relationships>
</file>

<file path=ppt/slides/_rels/slide3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36.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1.png"/><Relationship Id="rId7" Type="http://schemas.openxmlformats.org/officeDocument/2006/relationships/image" Target="../media/image14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6.svg"/><Relationship Id="rId11" Type="http://schemas.openxmlformats.org/officeDocument/2006/relationships/image" Target="../media/image151.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s>
</file>

<file path=ppt/slides/_rels/slide37.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12" Type="http://schemas.openxmlformats.org/officeDocument/2006/relationships/image" Target="../media/image161.tif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5.jpeg"/><Relationship Id="rId11" Type="http://schemas.openxmlformats.org/officeDocument/2006/relationships/image" Target="../media/image160.png"/><Relationship Id="rId5" Type="http://schemas.openxmlformats.org/officeDocument/2006/relationships/image" Target="../media/image15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1.png"/><Relationship Id="rId18" Type="http://schemas.openxmlformats.org/officeDocument/2006/relationships/image" Target="../media/image80.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79.png"/><Relationship Id="rId2" Type="http://schemas.openxmlformats.org/officeDocument/2006/relationships/image" Target="../media/image65.png"/><Relationship Id="rId16" Type="http://schemas.openxmlformats.org/officeDocument/2006/relationships/image" Target="../media/image78.png"/><Relationship Id="rId1" Type="http://schemas.openxmlformats.org/officeDocument/2006/relationships/slideLayout" Target="../slideLayouts/slideLayout2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62.png"/><Relationship Id="rId10" Type="http://schemas.openxmlformats.org/officeDocument/2006/relationships/image" Target="../media/image74.png"/><Relationship Id="rId19" Type="http://schemas.openxmlformats.org/officeDocument/2006/relationships/image" Target="../media/image81.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1.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1.xml"/><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1933E-6EF5-1E17-4530-E47F9232507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36FBF02-CC72-ECE1-3579-30AD53A74C99}"/>
              </a:ext>
            </a:extLst>
          </p:cNvPr>
          <p:cNvSpPr>
            <a:spLocks noGrp="1"/>
          </p:cNvSpPr>
          <p:nvPr>
            <p:ph type="ctrTitle"/>
          </p:nvPr>
        </p:nvSpPr>
        <p:spPr>
          <a:xfrm>
            <a:off x="577903" y="2250831"/>
            <a:ext cx="7033377" cy="926124"/>
          </a:xfrm>
        </p:spPr>
        <p:txBody>
          <a:bodyPr>
            <a:normAutofit/>
          </a:bodyPr>
          <a:lstStyle/>
          <a:p>
            <a:r>
              <a:rPr lang="en-US" dirty="0"/>
              <a:t>Vietnam Fast Food &amp; QSR Market</a:t>
            </a:r>
          </a:p>
        </p:txBody>
      </p:sp>
      <p:sp>
        <p:nvSpPr>
          <p:cNvPr id="5" name="Subtitle 2">
            <a:extLst>
              <a:ext uri="{FF2B5EF4-FFF2-40B4-BE49-F238E27FC236}">
                <a16:creationId xmlns:a16="http://schemas.microsoft.com/office/drawing/2014/main" id="{D821137F-D42A-8489-A920-822A31B7D633}"/>
              </a:ext>
            </a:extLst>
          </p:cNvPr>
          <p:cNvSpPr>
            <a:spLocks noGrp="1"/>
          </p:cNvSpPr>
          <p:nvPr>
            <p:ph type="subTitle" idx="1"/>
          </p:nvPr>
        </p:nvSpPr>
        <p:spPr>
          <a:xfrm>
            <a:off x="577903" y="3176955"/>
            <a:ext cx="6940497" cy="395531"/>
          </a:xfrm>
        </p:spPr>
        <p:txBody>
          <a:bodyPr>
            <a:normAutofit/>
          </a:bodyPr>
          <a:lstStyle/>
          <a:p>
            <a:r>
              <a:rPr lang="en-US" sz="1600" dirty="0">
                <a:solidFill>
                  <a:schemeClr val="tx1"/>
                </a:solidFill>
              </a:rPr>
              <a:t>Vietnam Fast Food Market and Consumer Trends</a:t>
            </a:r>
          </a:p>
        </p:txBody>
      </p:sp>
      <p:cxnSp>
        <p:nvCxnSpPr>
          <p:cNvPr id="8" name="Straight Connector 7">
            <a:extLst>
              <a:ext uri="{FF2B5EF4-FFF2-40B4-BE49-F238E27FC236}">
                <a16:creationId xmlns:a16="http://schemas.microsoft.com/office/drawing/2014/main" id="{E57CDF52-8A2C-33DA-DE2D-F893C4C5432A}"/>
              </a:ext>
            </a:extLst>
          </p:cNvPr>
          <p:cNvCxnSpPr>
            <a:cxnSpLocks/>
          </p:cNvCxnSpPr>
          <p:nvPr/>
        </p:nvCxnSpPr>
        <p:spPr>
          <a:xfrm>
            <a:off x="689429" y="3077029"/>
            <a:ext cx="504250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04AD5CD-9C9E-3EC7-5F7A-C03FCDEED2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71221" y="6193047"/>
            <a:ext cx="1682031" cy="546661"/>
          </a:xfrm>
          <a:prstGeom prst="rect">
            <a:avLst/>
          </a:prstGeom>
        </p:spPr>
      </p:pic>
      <p:sp>
        <p:nvSpPr>
          <p:cNvPr id="6" name="Subtitle 2">
            <a:extLst>
              <a:ext uri="{FF2B5EF4-FFF2-40B4-BE49-F238E27FC236}">
                <a16:creationId xmlns:a16="http://schemas.microsoft.com/office/drawing/2014/main" id="{FBBDBA95-5360-6CB1-357F-E154F28FDF27}"/>
              </a:ext>
            </a:extLst>
          </p:cNvPr>
          <p:cNvSpPr txBox="1">
            <a:spLocks/>
          </p:cNvSpPr>
          <p:nvPr/>
        </p:nvSpPr>
        <p:spPr>
          <a:xfrm>
            <a:off x="577903" y="3975964"/>
            <a:ext cx="2031854" cy="52264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600" b="1" dirty="0">
                <a:latin typeface="Montserrat" pitchFamily="2" charset="0"/>
              </a:rPr>
              <a:t>2026 January</a:t>
            </a:r>
          </a:p>
        </p:txBody>
      </p:sp>
      <p:sp>
        <p:nvSpPr>
          <p:cNvPr id="2" name="Freeform 5">
            <a:extLst>
              <a:ext uri="{FF2B5EF4-FFF2-40B4-BE49-F238E27FC236}">
                <a16:creationId xmlns:a16="http://schemas.microsoft.com/office/drawing/2014/main" id="{DF3C2769-FD5A-9E19-8DCA-F7D47E19259E}"/>
              </a:ext>
            </a:extLst>
          </p:cNvPr>
          <p:cNvSpPr/>
          <p:nvPr/>
        </p:nvSpPr>
        <p:spPr>
          <a:xfrm>
            <a:off x="7403618" y="1878719"/>
            <a:ext cx="3937481" cy="4228168"/>
          </a:xfrm>
          <a:custGeom>
            <a:avLst/>
            <a:gdLst/>
            <a:ahLst/>
            <a:cxnLst/>
            <a:rect l="l" t="t" r="r" b="b"/>
            <a:pathLst>
              <a:path w="7663815" h="8229600">
                <a:moveTo>
                  <a:pt x="0" y="0"/>
                </a:moveTo>
                <a:lnTo>
                  <a:pt x="7663815" y="0"/>
                </a:lnTo>
                <a:lnTo>
                  <a:pt x="7663815"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94398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0A9E2-1E39-BFD7-EE71-A80EC216F3E7}"/>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25B7D8E-FB2E-0CB6-2D2A-4C1029315920}"/>
              </a:ext>
            </a:extLst>
          </p:cNvPr>
          <p:cNvGraphicFramePr>
            <a:graphicFrameLocks noGrp="1"/>
          </p:cNvGraphicFramePr>
          <p:nvPr>
            <p:extLst>
              <p:ext uri="{D42A27DB-BD31-4B8C-83A1-F6EECF244321}">
                <p14:modId xmlns:p14="http://schemas.microsoft.com/office/powerpoint/2010/main" val="1943500368"/>
              </p:ext>
            </p:extLst>
          </p:nvPr>
        </p:nvGraphicFramePr>
        <p:xfrm>
          <a:off x="653698" y="1825625"/>
          <a:ext cx="7598762" cy="4499587"/>
        </p:xfrm>
        <a:graphic>
          <a:graphicData uri="http://schemas.openxmlformats.org/drawingml/2006/table">
            <a:tbl>
              <a:tblPr>
                <a:tableStyleId>{5C22544A-7EE6-4342-B048-85BDC9FD1C3A}</a:tableStyleId>
              </a:tblPr>
              <a:tblGrid>
                <a:gridCol w="6024091">
                  <a:extLst>
                    <a:ext uri="{9D8B030D-6E8A-4147-A177-3AD203B41FA5}">
                      <a16:colId xmlns:a16="http://schemas.microsoft.com/office/drawing/2014/main" val="2609019301"/>
                    </a:ext>
                  </a:extLst>
                </a:gridCol>
                <a:gridCol w="1574671">
                  <a:extLst>
                    <a:ext uri="{9D8B030D-6E8A-4147-A177-3AD203B41FA5}">
                      <a16:colId xmlns:a16="http://schemas.microsoft.com/office/drawing/2014/main" val="4079505057"/>
                    </a:ext>
                  </a:extLst>
                </a:gridCol>
              </a:tblGrid>
              <a:tr h="287275">
                <a:tc>
                  <a:txBody>
                    <a:bodyPr/>
                    <a:lstStyle/>
                    <a:p>
                      <a:r>
                        <a:rPr lang="en-US" sz="1200" b="1" i="0" kern="1200" dirty="0">
                          <a:solidFill>
                            <a:schemeClr val="tx1"/>
                          </a:solidFill>
                          <a:effectLst/>
                          <a:latin typeface="+mn-lt"/>
                          <a:ea typeface="+mn-ea"/>
                          <a:cs typeface="+mn-cs"/>
                        </a:rPr>
                        <a:t>Spending by Companion Type</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200" b="0" i="0" u="none" strike="noStrike" kern="1200" baseline="0" dirty="0">
                        <a:solidFill>
                          <a:schemeClr val="tx1"/>
                        </a:solidFill>
                        <a:latin typeface="+mn-lt"/>
                        <a:ea typeface="+mn-ea"/>
                        <a:cs typeface="+mn-cs"/>
                      </a:endParaRPr>
                    </a:p>
                  </a:txBody>
                  <a:tcPr marL="45720" marR="45720" anchor="ctr">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287275">
                <a:tc>
                  <a:txBody>
                    <a:bodyPr/>
                    <a:lstStyle/>
                    <a:p>
                      <a:pPr marL="0" algn="l" defTabSz="914400" rtl="0" eaLnBrk="1" latinLnBrk="0" hangingPunct="1"/>
                      <a:r>
                        <a:rPr lang="en-US" sz="1200" b="0" i="0" kern="1200" dirty="0">
                          <a:solidFill>
                            <a:srgbClr val="3F9C31"/>
                          </a:solidFill>
                          <a:effectLst/>
                          <a:latin typeface="+mn-lt"/>
                          <a:ea typeface="+mn-ea"/>
                          <a:cs typeface="+mn-cs"/>
                        </a:rPr>
                        <a:t>Family with kids</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u="none" strike="noStrike" kern="1200" baseline="0" dirty="0">
                          <a:solidFill>
                            <a:srgbClr val="3F9C31"/>
                          </a:solidFill>
                          <a:latin typeface="+mn-lt"/>
                          <a:ea typeface="+mn-ea"/>
                          <a:cs typeface="+mn-cs"/>
                        </a:rPr>
                        <a:t>212</a:t>
                      </a:r>
                      <a:r>
                        <a:rPr lang="en-US" sz="1200" b="0" i="0" kern="1200" dirty="0">
                          <a:solidFill>
                            <a:srgbClr val="3F9C31"/>
                          </a:solidFill>
                          <a:effectLst/>
                          <a:latin typeface="+mn-lt"/>
                          <a:ea typeface="+mn-ea"/>
                          <a:cs typeface="+mn-cs"/>
                        </a:rPr>
                        <a:t>K</a:t>
                      </a:r>
                      <a:endParaRPr lang="en-US" sz="1200" b="0" i="0" u="none" strike="noStrike" kern="1200" baseline="0" dirty="0">
                        <a:solidFill>
                          <a:srgbClr val="3F9C31"/>
                        </a:solidFill>
                        <a:latin typeface="+mn-lt"/>
                        <a:ea typeface="+mn-ea"/>
                        <a:cs typeface="+mn-cs"/>
                      </a:endParaRPr>
                    </a:p>
                  </a:txBody>
                  <a:tcPr marL="45720" marR="45720" anchor="ctr">
                    <a:lnL w="3175"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287275">
                <a:tc>
                  <a:txBody>
                    <a:bodyPr/>
                    <a:lstStyle/>
                    <a:p>
                      <a:pPr marL="0" algn="l" defTabSz="914400" rtl="0" eaLnBrk="1" latinLnBrk="0" hangingPunct="1"/>
                      <a:r>
                        <a:rPr lang="en-US" sz="1200" b="0" i="0" kern="1200" dirty="0">
                          <a:solidFill>
                            <a:srgbClr val="3F9C31"/>
                          </a:solidFill>
                          <a:effectLst/>
                          <a:latin typeface="+mn-lt"/>
                          <a:ea typeface="+mn-ea"/>
                          <a:cs typeface="+mn-cs"/>
                        </a:rPr>
                        <a:t>Friends/Colleagues</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rgbClr val="3F9C31"/>
                          </a:solidFill>
                          <a:effectLst/>
                          <a:latin typeface="+mn-lt"/>
                          <a:ea typeface="+mn-ea"/>
                          <a:cs typeface="+mn-cs"/>
                        </a:rPr>
                        <a:t>168K</a:t>
                      </a:r>
                    </a:p>
                  </a:txBody>
                  <a:tcPr marL="45720" marR="45720" anchor="ctr">
                    <a:lnL w="3175"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287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3F9C31"/>
                          </a:solidFill>
                          <a:effectLst/>
                          <a:latin typeface="+mn-lt"/>
                          <a:ea typeface="+mn-ea"/>
                          <a:cs typeface="+mn-cs"/>
                        </a:rPr>
                        <a:t>Couple without kids</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rgbClr val="3F9C31"/>
                          </a:solidFill>
                          <a:effectLst/>
                          <a:latin typeface="+mn-lt"/>
                          <a:ea typeface="+mn-ea"/>
                          <a:cs typeface="+mn-cs"/>
                        </a:rPr>
                        <a:t>152K</a:t>
                      </a:r>
                    </a:p>
                  </a:txBody>
                  <a:tcPr marL="45720" marR="45720" anchor="ctr">
                    <a:lnL w="3175"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902981"/>
                  </a:ext>
                </a:extLst>
              </a:tr>
              <a:tr h="287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3F9C31"/>
                          </a:solidFill>
                          <a:effectLst/>
                          <a:latin typeface="+mn-lt"/>
                          <a:ea typeface="+mn-ea"/>
                          <a:cs typeface="+mn-cs"/>
                        </a:rPr>
                        <a:t>Solo dining </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rgbClr val="3F9C31"/>
                          </a:solidFill>
                          <a:effectLst/>
                          <a:latin typeface="+mn-lt"/>
                          <a:ea typeface="+mn-ea"/>
                          <a:cs typeface="+mn-cs"/>
                        </a:rPr>
                        <a:t>76K</a:t>
                      </a:r>
                    </a:p>
                  </a:txBody>
                  <a:tcPr marL="45720" marR="45720" anchor="ctr">
                    <a:lnL w="3175"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414457"/>
                  </a:ext>
                </a:extLst>
              </a:tr>
              <a:tr h="66978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Spending by Age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bg1">
                              <a:lumMod val="50000"/>
                            </a:schemeClr>
                          </a:solidFill>
                        </a:rPr>
                        <a:t>Spending rises with age as income and family needs grow. Gen X (35–45) spend 47% more per visit than Gen Z.</a:t>
                      </a:r>
                      <a:endParaRPr lang="en-US" sz="1200" b="1" i="1" kern="1200" dirty="0">
                        <a:solidFill>
                          <a:schemeClr val="bg1">
                            <a:lumMod val="50000"/>
                          </a:schemeClr>
                        </a:solidFill>
                        <a:effectLst/>
                        <a:latin typeface="+mn-lt"/>
                        <a:ea typeface="+mn-ea"/>
                        <a:cs typeface="+mn-cs"/>
                      </a:endParaRPr>
                    </a:p>
                  </a:txBody>
                  <a:tcPr marL="45720" marR="45720" anchor="ctr">
                    <a:lnL w="3175"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endParaRPr lang="en-US" sz="1200" b="0" i="0" kern="1200" dirty="0">
                        <a:solidFill>
                          <a:schemeClr val="tx1"/>
                        </a:solidFill>
                        <a:effectLst/>
                        <a:latin typeface="+mn-lt"/>
                        <a:ea typeface="+mn-ea"/>
                        <a:cs typeface="+mn-cs"/>
                      </a:endParaRPr>
                    </a:p>
                  </a:txBody>
                  <a:tcPr marL="45720" marR="45720" anchor="ctr">
                    <a:lnL w="3175"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614555"/>
                  </a:ext>
                </a:extLst>
              </a:tr>
              <a:tr h="287275">
                <a:tc>
                  <a:txBody>
                    <a:bodyPr/>
                    <a:lstStyle/>
                    <a:p>
                      <a:pPr>
                        <a:buNone/>
                      </a:pPr>
                      <a:r>
                        <a:rPr lang="en-US" sz="1200" b="0" dirty="0">
                          <a:solidFill>
                            <a:srgbClr val="E95000"/>
                          </a:solidFill>
                          <a:effectLst/>
                        </a:rPr>
                        <a:t>18-24 years (Gen Z)</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rgbClr val="E95000"/>
                          </a:solidFill>
                          <a:effectLst/>
                          <a:latin typeface="+mn-lt"/>
                          <a:ea typeface="+mn-ea"/>
                          <a:cs typeface="+mn-cs"/>
                        </a:rPr>
                        <a:t>108K</a:t>
                      </a:r>
                    </a:p>
                  </a:txBody>
                  <a:tcPr marL="45720" marR="45720" anchor="ctr">
                    <a:lnL w="3175"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3804853"/>
                  </a:ext>
                </a:extLst>
              </a:tr>
              <a:tr h="287275">
                <a:tc>
                  <a:txBody>
                    <a:bodyPr/>
                    <a:lstStyle/>
                    <a:p>
                      <a:pPr>
                        <a:buNone/>
                      </a:pPr>
                      <a:r>
                        <a:rPr lang="en-US" sz="1200" b="0" dirty="0">
                          <a:solidFill>
                            <a:srgbClr val="E95000"/>
                          </a:solidFill>
                          <a:effectLst/>
                        </a:rPr>
                        <a:t>25-34 years (Millennials)</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rgbClr val="E95000"/>
                          </a:solidFill>
                          <a:effectLst/>
                          <a:latin typeface="+mn-lt"/>
                          <a:ea typeface="+mn-ea"/>
                          <a:cs typeface="+mn-cs"/>
                        </a:rPr>
                        <a:t>143K</a:t>
                      </a:r>
                    </a:p>
                  </a:txBody>
                  <a:tcPr marL="45720" marR="45720" anchor="ctr">
                    <a:lnL w="3175"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4736909"/>
                  </a:ext>
                </a:extLst>
              </a:tr>
              <a:tr h="287275">
                <a:tc>
                  <a:txBody>
                    <a:bodyPr/>
                    <a:lstStyle/>
                    <a:p>
                      <a:pPr>
                        <a:buNone/>
                      </a:pPr>
                      <a:r>
                        <a:rPr lang="en-US" sz="1200" b="0" dirty="0">
                          <a:solidFill>
                            <a:srgbClr val="E95000"/>
                          </a:solidFill>
                          <a:effectLst/>
                        </a:rPr>
                        <a:t>35-45 years (Gen X)</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rgbClr val="E95000"/>
                          </a:solidFill>
                          <a:effectLst/>
                          <a:latin typeface="+mn-lt"/>
                          <a:ea typeface="+mn-ea"/>
                          <a:cs typeface="+mn-cs"/>
                        </a:rPr>
                        <a:t>159K</a:t>
                      </a:r>
                    </a:p>
                  </a:txBody>
                  <a:tcPr marL="45720" marR="45720" anchor="ctr">
                    <a:lnL w="3175"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1796800"/>
                  </a:ext>
                </a:extLst>
              </a:tr>
              <a:tr h="66978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rPr>
                        <a:t>Spending by Order Type</a:t>
                      </a:r>
                      <a:r>
                        <a:rPr lang="en-US" sz="1200" b="0" dirty="0">
                          <a:solidFill>
                            <a:schemeClr val="tx1"/>
                          </a:solidFill>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lumMod val="50000"/>
                            </a:schemeClr>
                          </a:solidFill>
                        </a:rPr>
                        <a:t>Combo meals boost value perception and satisfaction. Mixed orders (combo + à la carte) drive the highest spend, often from larger groups seeking variety</a:t>
                      </a:r>
                      <a:r>
                        <a:rPr lang="en-US" sz="1200" b="0" i="0" dirty="0">
                          <a:solidFill>
                            <a:schemeClr val="bg1">
                              <a:lumMod val="50000"/>
                            </a:schemeClr>
                          </a:solidFill>
                        </a:rPr>
                        <a:t>.</a:t>
                      </a:r>
                      <a:endParaRPr lang="en-US" sz="1200" b="0" i="0" kern="1200" dirty="0">
                        <a:solidFill>
                          <a:schemeClr val="bg1">
                            <a:lumMod val="50000"/>
                          </a:schemeClr>
                        </a:solidFill>
                        <a:latin typeface="+mn-lt"/>
                        <a:ea typeface="+mn-ea"/>
                        <a:cs typeface="+mn-cs"/>
                      </a:endParaRPr>
                    </a:p>
                  </a:txBody>
                  <a:tcPr marL="45720" marR="45720" anchor="ctr">
                    <a:lnL w="3175"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endParaRPr lang="en-US" sz="1200" b="0" i="0" kern="1200" dirty="0">
                        <a:solidFill>
                          <a:schemeClr val="tx1"/>
                        </a:solidFill>
                        <a:effectLst/>
                        <a:latin typeface="+mn-lt"/>
                        <a:ea typeface="+mn-ea"/>
                        <a:cs typeface="+mn-cs"/>
                      </a:endParaRPr>
                    </a:p>
                  </a:txBody>
                  <a:tcPr marL="45720" marR="45720" anchor="ctr">
                    <a:lnL w="3175"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8658536"/>
                  </a:ext>
                </a:extLst>
              </a:tr>
              <a:tr h="287275">
                <a:tc>
                  <a:txBody>
                    <a:bodyPr/>
                    <a:lstStyle/>
                    <a:p>
                      <a:pPr>
                        <a:buNone/>
                      </a:pPr>
                      <a:r>
                        <a:rPr lang="en-US" sz="1200" b="0" dirty="0">
                          <a:solidFill>
                            <a:srgbClr val="E6AF00"/>
                          </a:solidFill>
                          <a:effectLst/>
                        </a:rPr>
                        <a:t>Combo meals only</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rgbClr val="E6AF00"/>
                          </a:solidFill>
                          <a:effectLst/>
                          <a:latin typeface="+mn-lt"/>
                          <a:ea typeface="+mn-ea"/>
                          <a:cs typeface="+mn-cs"/>
                        </a:rPr>
                        <a:t>128K</a:t>
                      </a:r>
                    </a:p>
                  </a:txBody>
                  <a:tcPr marL="45720" marR="45720" anchor="ctr">
                    <a:lnL w="3175"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9113127"/>
                  </a:ext>
                </a:extLst>
              </a:tr>
              <a:tr h="287275">
                <a:tc>
                  <a:txBody>
                    <a:bodyPr/>
                    <a:lstStyle/>
                    <a:p>
                      <a:pPr>
                        <a:buNone/>
                      </a:pPr>
                      <a:r>
                        <a:rPr lang="en-US" sz="1200" b="0" dirty="0">
                          <a:solidFill>
                            <a:srgbClr val="E6AF00"/>
                          </a:solidFill>
                          <a:effectLst/>
                        </a:rPr>
                        <a:t>Mix of combo + à la carte</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rgbClr val="E6AF00"/>
                          </a:solidFill>
                          <a:effectLst/>
                          <a:latin typeface="+mn-lt"/>
                          <a:ea typeface="+mn-ea"/>
                          <a:cs typeface="+mn-cs"/>
                        </a:rPr>
                        <a:t>187K</a:t>
                      </a:r>
                    </a:p>
                  </a:txBody>
                  <a:tcPr marL="45720" marR="45720" anchor="ctr">
                    <a:lnL w="3175"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9934622"/>
                  </a:ext>
                </a:extLst>
              </a:tr>
              <a:tr h="287275">
                <a:tc>
                  <a:txBody>
                    <a:bodyPr/>
                    <a:lstStyle/>
                    <a:p>
                      <a:pPr>
                        <a:buNone/>
                      </a:pPr>
                      <a:r>
                        <a:rPr lang="fr-FR" sz="1200" b="0" dirty="0">
                          <a:solidFill>
                            <a:srgbClr val="E6AF00"/>
                          </a:solidFill>
                          <a:effectLst/>
                        </a:rPr>
                        <a:t>À la carte items </a:t>
                      </a:r>
                      <a:r>
                        <a:rPr lang="fr-FR" sz="1200" b="0" dirty="0" err="1">
                          <a:solidFill>
                            <a:srgbClr val="E6AF00"/>
                          </a:solidFill>
                          <a:effectLst/>
                        </a:rPr>
                        <a:t>only</a:t>
                      </a:r>
                      <a:endParaRPr lang="fr-FR" sz="1200" b="0" dirty="0">
                        <a:solidFill>
                          <a:srgbClr val="E6AF00"/>
                        </a:solidFill>
                        <a:effectLst/>
                      </a:endParaRP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rgbClr val="E6AF00"/>
                          </a:solidFill>
                          <a:effectLst/>
                          <a:latin typeface="+mn-lt"/>
                          <a:ea typeface="+mn-ea"/>
                          <a:cs typeface="+mn-cs"/>
                        </a:rPr>
                        <a:t>114K</a:t>
                      </a:r>
                    </a:p>
                  </a:txBody>
                  <a:tcPr marL="45720" marR="45720" anchor="ctr">
                    <a:lnL w="3175"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3930532"/>
                  </a:ext>
                </a:extLst>
              </a:tr>
            </a:tbl>
          </a:graphicData>
        </a:graphic>
      </p:graphicFrame>
      <p:sp>
        <p:nvSpPr>
          <p:cNvPr id="4" name="Rectangle: Rounded Corners 3">
            <a:extLst>
              <a:ext uri="{FF2B5EF4-FFF2-40B4-BE49-F238E27FC236}">
                <a16:creationId xmlns:a16="http://schemas.microsoft.com/office/drawing/2014/main" id="{9607CF6C-D1CE-BC2A-18A4-D1837509260D}"/>
              </a:ext>
            </a:extLst>
          </p:cNvPr>
          <p:cNvSpPr>
            <a:spLocks/>
          </p:cNvSpPr>
          <p:nvPr/>
        </p:nvSpPr>
        <p:spPr>
          <a:xfrm>
            <a:off x="8494313" y="1825626"/>
            <a:ext cx="3476577" cy="4499587"/>
          </a:xfrm>
          <a:prstGeom prst="roundRect">
            <a:avLst>
              <a:gd name="adj" fmla="val 5839"/>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4000" b="1" dirty="0"/>
          </a:p>
          <a:p>
            <a:pPr algn="ctr"/>
            <a:endParaRPr lang="en-US" sz="4000" b="1" dirty="0"/>
          </a:p>
          <a:p>
            <a:pPr algn="ctr"/>
            <a:endParaRPr lang="en-US" sz="4000" b="1" dirty="0"/>
          </a:p>
          <a:p>
            <a:pPr algn="ctr"/>
            <a:r>
              <a:rPr lang="en-US" sz="4000" b="1" dirty="0"/>
              <a:t>135</a:t>
            </a:r>
            <a:r>
              <a:rPr lang="en-US" b="1" dirty="0"/>
              <a:t>K</a:t>
            </a:r>
            <a:endParaRPr lang="en-US" sz="4000" b="1" dirty="0"/>
          </a:p>
          <a:p>
            <a:pPr algn="ctr"/>
            <a:r>
              <a:rPr lang="en-US" sz="1200" dirty="0"/>
              <a:t>Overall Average</a:t>
            </a:r>
            <a:br>
              <a:rPr lang="en-US" sz="1200" dirty="0"/>
            </a:br>
            <a:r>
              <a:rPr lang="en-US" sz="1200" dirty="0"/>
              <a:t>Spend per Visit (VND)</a:t>
            </a:r>
          </a:p>
        </p:txBody>
      </p:sp>
      <p:sp>
        <p:nvSpPr>
          <p:cNvPr id="6" name="Rectangle: Rounded Corners 5">
            <a:extLst>
              <a:ext uri="{FF2B5EF4-FFF2-40B4-BE49-F238E27FC236}">
                <a16:creationId xmlns:a16="http://schemas.microsoft.com/office/drawing/2014/main" id="{207AC9B4-7FA2-EC33-646E-B47FEF2504D9}"/>
              </a:ext>
            </a:extLst>
          </p:cNvPr>
          <p:cNvSpPr/>
          <p:nvPr/>
        </p:nvSpPr>
        <p:spPr>
          <a:xfrm>
            <a:off x="8620312" y="1935832"/>
            <a:ext cx="3224579" cy="1598963"/>
          </a:xfrm>
          <a:prstGeom prst="roundRect">
            <a:avLst>
              <a:gd name="adj" fmla="val 7828"/>
            </a:avLst>
          </a:prstGeom>
          <a:solidFill>
            <a:schemeClr val="bg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200" dirty="0"/>
          </a:p>
        </p:txBody>
      </p:sp>
      <p:cxnSp>
        <p:nvCxnSpPr>
          <p:cNvPr id="46" name="Straight Connector 45">
            <a:extLst>
              <a:ext uri="{FF2B5EF4-FFF2-40B4-BE49-F238E27FC236}">
                <a16:creationId xmlns:a16="http://schemas.microsoft.com/office/drawing/2014/main" id="{DDB6A473-22CD-BE9F-3C74-50DD6A0713C1}"/>
              </a:ext>
            </a:extLst>
          </p:cNvPr>
          <p:cNvCxnSpPr>
            <a:cxnSpLocks/>
          </p:cNvCxnSpPr>
          <p:nvPr/>
        </p:nvCxnSpPr>
        <p:spPr>
          <a:xfrm>
            <a:off x="5601364" y="1935833"/>
            <a:ext cx="0" cy="4402873"/>
          </a:xfrm>
          <a:prstGeom prst="line">
            <a:avLst/>
          </a:prstGeom>
          <a:ln>
            <a:solidFill>
              <a:srgbClr val="E95000">
                <a:alpha val="37000"/>
              </a:srgbClr>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29" name="Chart 28">
            <a:extLst>
              <a:ext uri="{FF2B5EF4-FFF2-40B4-BE49-F238E27FC236}">
                <a16:creationId xmlns:a16="http://schemas.microsoft.com/office/drawing/2014/main" id="{221DB532-14A9-C963-5D80-C73460726B9B}"/>
              </a:ext>
            </a:extLst>
          </p:cNvPr>
          <p:cNvGraphicFramePr/>
          <p:nvPr>
            <p:extLst>
              <p:ext uri="{D42A27DB-BD31-4B8C-83A1-F6EECF244321}">
                <p14:modId xmlns:p14="http://schemas.microsoft.com/office/powerpoint/2010/main" val="2717336277"/>
              </p:ext>
            </p:extLst>
          </p:nvPr>
        </p:nvGraphicFramePr>
        <p:xfrm>
          <a:off x="3108355" y="1662068"/>
          <a:ext cx="5276646" cy="479407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9BA219E3-4D4F-49BF-83B9-7BE8D6193E2C}"/>
              </a:ext>
            </a:extLst>
          </p:cNvPr>
          <p:cNvSpPr>
            <a:spLocks noGrp="1"/>
          </p:cNvSpPr>
          <p:nvPr>
            <p:ph type="title"/>
          </p:nvPr>
        </p:nvSpPr>
        <p:spPr/>
        <p:txBody>
          <a:bodyPr/>
          <a:lstStyle/>
          <a:p>
            <a:r>
              <a:rPr lang="en-US" dirty="0"/>
              <a:t>Consumer Spending Analysis</a:t>
            </a:r>
          </a:p>
        </p:txBody>
      </p:sp>
      <p:sp>
        <p:nvSpPr>
          <p:cNvPr id="10" name="TextBox 9">
            <a:extLst>
              <a:ext uri="{FF2B5EF4-FFF2-40B4-BE49-F238E27FC236}">
                <a16:creationId xmlns:a16="http://schemas.microsoft.com/office/drawing/2014/main" id="{B29C7F5A-B88A-E922-9A30-C154EC5726F9}"/>
              </a:ext>
            </a:extLst>
          </p:cNvPr>
          <p:cNvSpPr txBox="1"/>
          <p:nvPr/>
        </p:nvSpPr>
        <p:spPr>
          <a:xfrm>
            <a:off x="653697" y="1131221"/>
            <a:ext cx="8100945" cy="276999"/>
          </a:xfrm>
          <a:prstGeom prst="rect">
            <a:avLst/>
          </a:prstGeom>
          <a:noFill/>
        </p:spPr>
        <p:txBody>
          <a:bodyPr wrap="square">
            <a:spAutoFit/>
          </a:bodyPr>
          <a:lstStyle/>
          <a:p>
            <a:r>
              <a:rPr lang="en-US" sz="1200" dirty="0"/>
              <a:t>Spending patterns across demographics and occasion types</a:t>
            </a:r>
          </a:p>
        </p:txBody>
      </p:sp>
      <p:sp>
        <p:nvSpPr>
          <p:cNvPr id="70" name="Rectangle 1">
            <a:extLst>
              <a:ext uri="{FF2B5EF4-FFF2-40B4-BE49-F238E27FC236}">
                <a16:creationId xmlns:a16="http://schemas.microsoft.com/office/drawing/2014/main" id="{FEEE798D-B444-492A-E031-5FD7CA71F780}"/>
              </a:ext>
            </a:extLst>
          </p:cNvPr>
          <p:cNvSpPr>
            <a:spLocks noChangeArrowheads="1"/>
          </p:cNvSpPr>
          <p:nvPr/>
        </p:nvSpPr>
        <p:spPr bwMode="auto">
          <a:xfrm>
            <a:off x="4514850"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
            <a:extLst>
              <a:ext uri="{FF2B5EF4-FFF2-40B4-BE49-F238E27FC236}">
                <a16:creationId xmlns:a16="http://schemas.microsoft.com/office/drawing/2014/main" id="{2737A938-C0E2-E03C-7C81-BC121B852C27}"/>
              </a:ext>
            </a:extLst>
          </p:cNvPr>
          <p:cNvSpPr>
            <a:spLocks noChangeArrowheads="1"/>
          </p:cNvSpPr>
          <p:nvPr/>
        </p:nvSpPr>
        <p:spPr bwMode="auto">
          <a:xfrm>
            <a:off x="4429125" y="207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Oval 46">
            <a:extLst>
              <a:ext uri="{FF2B5EF4-FFF2-40B4-BE49-F238E27FC236}">
                <a16:creationId xmlns:a16="http://schemas.microsoft.com/office/drawing/2014/main" id="{65AF310E-ADAB-8EEA-96E4-EBF12EEEB988}"/>
              </a:ext>
            </a:extLst>
          </p:cNvPr>
          <p:cNvSpPr/>
          <p:nvPr/>
        </p:nvSpPr>
        <p:spPr>
          <a:xfrm>
            <a:off x="5552713" y="1897053"/>
            <a:ext cx="95930" cy="95930"/>
          </a:xfrm>
          <a:prstGeom prst="ellipse">
            <a:avLst/>
          </a:prstGeom>
          <a:solidFill>
            <a:schemeClr val="bg1"/>
          </a:solidFill>
          <a:ln w="38100">
            <a:solidFill>
              <a:srgbClr val="E9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8103816E-0EA7-2F7F-E02A-575D756B7DDE}"/>
              </a:ext>
            </a:extLst>
          </p:cNvPr>
          <p:cNvSpPr txBox="1"/>
          <p:nvPr/>
        </p:nvSpPr>
        <p:spPr>
          <a:xfrm>
            <a:off x="5607863" y="1769592"/>
            <a:ext cx="2183135" cy="415498"/>
          </a:xfrm>
          <a:prstGeom prst="rect">
            <a:avLst/>
          </a:prstGeom>
          <a:noFill/>
        </p:spPr>
        <p:txBody>
          <a:bodyPr wrap="square">
            <a:spAutoFit/>
          </a:bodyPr>
          <a:lstStyle/>
          <a:p>
            <a:r>
              <a:rPr lang="en-US" sz="1200" b="1" dirty="0">
                <a:solidFill>
                  <a:srgbClr val="E95000"/>
                </a:solidFill>
              </a:rPr>
              <a:t>135K </a:t>
            </a:r>
          </a:p>
          <a:p>
            <a:r>
              <a:rPr lang="en-US" sz="900" i="1" dirty="0">
                <a:solidFill>
                  <a:srgbClr val="E95000"/>
                </a:solidFill>
              </a:rPr>
              <a:t>(Average Spending)</a:t>
            </a:r>
            <a:endParaRPr lang="en-US" sz="1200" i="1" kern="1200" dirty="0">
              <a:solidFill>
                <a:srgbClr val="E95000"/>
              </a:solidFill>
              <a:effectLst/>
              <a:latin typeface="+mn-lt"/>
              <a:ea typeface="+mn-ea"/>
              <a:cs typeface="+mn-cs"/>
            </a:endParaRPr>
          </a:p>
        </p:txBody>
      </p:sp>
      <p:sp>
        <p:nvSpPr>
          <p:cNvPr id="52" name="Rectangle: Rounded Corners 51">
            <a:extLst>
              <a:ext uri="{FF2B5EF4-FFF2-40B4-BE49-F238E27FC236}">
                <a16:creationId xmlns:a16="http://schemas.microsoft.com/office/drawing/2014/main" id="{DAAFDF49-4D6C-636D-0CAA-369FAA389D12}"/>
              </a:ext>
            </a:extLst>
          </p:cNvPr>
          <p:cNvSpPr/>
          <p:nvPr/>
        </p:nvSpPr>
        <p:spPr>
          <a:xfrm>
            <a:off x="8620311" y="4814799"/>
            <a:ext cx="3224579" cy="609048"/>
          </a:xfrm>
          <a:prstGeom prst="roundRect">
            <a:avLst>
              <a:gd name="adj" fmla="val 50000"/>
            </a:avLst>
          </a:prstGeom>
          <a:solidFill>
            <a:srgbClr val="3F9C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Average Items per Transaction</a:t>
            </a:r>
          </a:p>
        </p:txBody>
      </p:sp>
      <p:sp>
        <p:nvSpPr>
          <p:cNvPr id="53" name="Freeform 22">
            <a:extLst>
              <a:ext uri="{FF2B5EF4-FFF2-40B4-BE49-F238E27FC236}">
                <a16:creationId xmlns:a16="http://schemas.microsoft.com/office/drawing/2014/main" id="{09787AE5-0E14-E7BE-C924-0379D35E5783}"/>
              </a:ext>
            </a:extLst>
          </p:cNvPr>
          <p:cNvSpPr/>
          <p:nvPr/>
        </p:nvSpPr>
        <p:spPr>
          <a:xfrm>
            <a:off x="9453854" y="1906406"/>
            <a:ext cx="1557494" cy="1598964"/>
          </a:xfrm>
          <a:custGeom>
            <a:avLst/>
            <a:gdLst/>
            <a:ahLst/>
            <a:cxnLst/>
            <a:rect l="l" t="t" r="r" b="b"/>
            <a:pathLst>
              <a:path w="3748765" h="3748765">
                <a:moveTo>
                  <a:pt x="0" y="0"/>
                </a:moveTo>
                <a:lnTo>
                  <a:pt x="3748765" y="0"/>
                </a:lnTo>
                <a:lnTo>
                  <a:pt x="3748765" y="3748764"/>
                </a:lnTo>
                <a:lnTo>
                  <a:pt x="0" y="3748764"/>
                </a:lnTo>
                <a:lnTo>
                  <a:pt x="0" y="0"/>
                </a:lnTo>
                <a:close/>
              </a:path>
            </a:pathLst>
          </a:custGeom>
          <a:blipFill>
            <a:blip r:embed="rId3"/>
            <a:stretch>
              <a:fillRect r="-1240"/>
            </a:stretch>
          </a:blipFill>
        </p:spPr>
        <p:txBody>
          <a:bodyPr/>
          <a:lstStyle/>
          <a:p>
            <a:endParaRPr lang="en-US"/>
          </a:p>
        </p:txBody>
      </p:sp>
      <p:sp>
        <p:nvSpPr>
          <p:cNvPr id="5" name="TextBox 4">
            <a:extLst>
              <a:ext uri="{FF2B5EF4-FFF2-40B4-BE49-F238E27FC236}">
                <a16:creationId xmlns:a16="http://schemas.microsoft.com/office/drawing/2014/main" id="{C97032B8-D1EE-6CAC-99D9-637879530B1D}"/>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How much did you spend in your most recent fast food visit?, Who did you eat with?</a:t>
            </a:r>
          </a:p>
          <a:p>
            <a:r>
              <a:rPr lang="en-US" sz="1000" i="1" dirty="0">
                <a:solidFill>
                  <a:schemeClr val="tx1">
                    <a:lumMod val="60000"/>
                    <a:lumOff val="40000"/>
                  </a:schemeClr>
                </a:solidFill>
              </a:rPr>
              <a:t>Base: All respondents (n=1,323) | Vietnam Fast Food &amp; QSR Market and Consumer Trends | InsightAsia Vietnam Primary Research | January 2026</a:t>
            </a:r>
          </a:p>
        </p:txBody>
      </p:sp>
      <p:sp>
        <p:nvSpPr>
          <p:cNvPr id="9" name="Rectangle: Rounded Corners 8">
            <a:extLst>
              <a:ext uri="{FF2B5EF4-FFF2-40B4-BE49-F238E27FC236}">
                <a16:creationId xmlns:a16="http://schemas.microsoft.com/office/drawing/2014/main" id="{E58797B0-B009-89F7-860B-5884F5A46D49}"/>
              </a:ext>
            </a:extLst>
          </p:cNvPr>
          <p:cNvSpPr/>
          <p:nvPr/>
        </p:nvSpPr>
        <p:spPr>
          <a:xfrm>
            <a:off x="8626853" y="5559773"/>
            <a:ext cx="3224579" cy="609048"/>
          </a:xfrm>
          <a:prstGeom prst="roundRect">
            <a:avLst>
              <a:gd name="adj" fmla="val 50000"/>
            </a:avLst>
          </a:prstGeom>
          <a:solidFill>
            <a:srgbClr val="3F9C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Choose Combo Meals</a:t>
            </a:r>
            <a:br>
              <a:rPr lang="en-US" sz="1200" dirty="0">
                <a:solidFill>
                  <a:schemeClr val="bg1"/>
                </a:solidFill>
              </a:rPr>
            </a:br>
            <a:r>
              <a:rPr lang="en-US" sz="1200" dirty="0">
                <a:solidFill>
                  <a:schemeClr val="bg1"/>
                </a:solidFill>
              </a:rPr>
              <a:t>(vs à la carte)</a:t>
            </a:r>
          </a:p>
        </p:txBody>
      </p:sp>
      <p:sp>
        <p:nvSpPr>
          <p:cNvPr id="51" name="Rectangle: Rounded Corners 50">
            <a:extLst>
              <a:ext uri="{FF2B5EF4-FFF2-40B4-BE49-F238E27FC236}">
                <a16:creationId xmlns:a16="http://schemas.microsoft.com/office/drawing/2014/main" id="{C1BE37B6-C417-C67A-98F7-62C804517AA5}"/>
              </a:ext>
            </a:extLst>
          </p:cNvPr>
          <p:cNvSpPr/>
          <p:nvPr/>
        </p:nvSpPr>
        <p:spPr>
          <a:xfrm>
            <a:off x="11134204" y="5619230"/>
            <a:ext cx="717228" cy="515964"/>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2400" b="1" dirty="0"/>
              <a:t>68</a:t>
            </a:r>
            <a:r>
              <a:rPr lang="en-US" sz="1000" b="1" dirty="0"/>
              <a:t>%</a:t>
            </a:r>
            <a:endParaRPr lang="en-US" sz="1100" b="1" dirty="0"/>
          </a:p>
        </p:txBody>
      </p:sp>
      <p:sp>
        <p:nvSpPr>
          <p:cNvPr id="12" name="Rectangle: Rounded Corners 11">
            <a:extLst>
              <a:ext uri="{FF2B5EF4-FFF2-40B4-BE49-F238E27FC236}">
                <a16:creationId xmlns:a16="http://schemas.microsoft.com/office/drawing/2014/main" id="{63EACD57-E305-93C9-099C-281FAEBCDF02}"/>
              </a:ext>
            </a:extLst>
          </p:cNvPr>
          <p:cNvSpPr/>
          <p:nvPr/>
        </p:nvSpPr>
        <p:spPr>
          <a:xfrm>
            <a:off x="11134204" y="4861341"/>
            <a:ext cx="717228" cy="515964"/>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2400" b="1" dirty="0"/>
              <a:t>3.2</a:t>
            </a:r>
            <a:endParaRPr lang="en-US" sz="1100" b="1" dirty="0"/>
          </a:p>
        </p:txBody>
      </p:sp>
    </p:spTree>
    <p:extLst>
      <p:ext uri="{BB962C8B-B14F-4D97-AF65-F5344CB8AC3E}">
        <p14:creationId xmlns:p14="http://schemas.microsoft.com/office/powerpoint/2010/main" val="608474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32C19-0CEE-F7E1-4374-B2BF140F88DB}"/>
            </a:ext>
          </a:extLst>
        </p:cNvPr>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B8263F92-8206-38B8-0C4A-3CC875FFEDD3}"/>
              </a:ext>
            </a:extLst>
          </p:cNvPr>
          <p:cNvSpPr/>
          <p:nvPr/>
        </p:nvSpPr>
        <p:spPr>
          <a:xfrm>
            <a:off x="6441333" y="5043748"/>
            <a:ext cx="2028312" cy="1115366"/>
          </a:xfrm>
          <a:prstGeom prst="roundRect">
            <a:avLst>
              <a:gd name="adj" fmla="val 15970"/>
            </a:avLst>
          </a:prstGeom>
          <a:solidFill>
            <a:srgbClr val="3F9C31">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rgbClr val="3F9C31"/>
                </a:solidFill>
              </a:rPr>
              <a:t>Ordering delivery </a:t>
            </a:r>
          </a:p>
          <a:p>
            <a:r>
              <a:rPr lang="en-US" b="1" dirty="0">
                <a:solidFill>
                  <a:srgbClr val="3F9C31"/>
                </a:solidFill>
              </a:rPr>
              <a:t>18</a:t>
            </a:r>
            <a:r>
              <a:rPr lang="en-US" sz="1400" b="1" dirty="0">
                <a:solidFill>
                  <a:srgbClr val="3F9C31"/>
                </a:solidFill>
              </a:rPr>
              <a:t>%</a:t>
            </a:r>
          </a:p>
          <a:p>
            <a:r>
              <a:rPr lang="en-US" sz="1200" dirty="0">
                <a:solidFill>
                  <a:srgbClr val="3F9C31"/>
                </a:solidFill>
              </a:rPr>
              <a:t>Minimum order thresholds drive ~15% higher delivery spend</a:t>
            </a:r>
          </a:p>
        </p:txBody>
      </p:sp>
      <p:sp>
        <p:nvSpPr>
          <p:cNvPr id="2" name="Title 1">
            <a:extLst>
              <a:ext uri="{FF2B5EF4-FFF2-40B4-BE49-F238E27FC236}">
                <a16:creationId xmlns:a16="http://schemas.microsoft.com/office/drawing/2014/main" id="{C7CAC2C9-04F8-2520-258A-582C43762E3C}"/>
              </a:ext>
            </a:extLst>
          </p:cNvPr>
          <p:cNvSpPr>
            <a:spLocks noGrp="1"/>
          </p:cNvSpPr>
          <p:nvPr>
            <p:ph type="title"/>
          </p:nvPr>
        </p:nvSpPr>
        <p:spPr/>
        <p:txBody>
          <a:bodyPr/>
          <a:lstStyle/>
          <a:p>
            <a:r>
              <a:rPr lang="en-US" dirty="0"/>
              <a:t>Factors Influencing Spending Levels</a:t>
            </a:r>
          </a:p>
        </p:txBody>
      </p:sp>
      <p:sp>
        <p:nvSpPr>
          <p:cNvPr id="10" name="TextBox 9">
            <a:extLst>
              <a:ext uri="{FF2B5EF4-FFF2-40B4-BE49-F238E27FC236}">
                <a16:creationId xmlns:a16="http://schemas.microsoft.com/office/drawing/2014/main" id="{097896FC-A8AA-D2C6-DEC8-FBA4BB0B3B6C}"/>
              </a:ext>
            </a:extLst>
          </p:cNvPr>
          <p:cNvSpPr txBox="1"/>
          <p:nvPr/>
        </p:nvSpPr>
        <p:spPr>
          <a:xfrm>
            <a:off x="653697" y="1131221"/>
            <a:ext cx="8100945" cy="276999"/>
          </a:xfrm>
          <a:prstGeom prst="rect">
            <a:avLst/>
          </a:prstGeom>
          <a:noFill/>
        </p:spPr>
        <p:txBody>
          <a:bodyPr wrap="square">
            <a:spAutoFit/>
          </a:bodyPr>
          <a:lstStyle/>
          <a:p>
            <a:r>
              <a:rPr lang="en-US" sz="1200" dirty="0"/>
              <a:t>Factors Influencing Spending Levels and Strategic Implications</a:t>
            </a:r>
          </a:p>
        </p:txBody>
      </p:sp>
      <p:sp>
        <p:nvSpPr>
          <p:cNvPr id="5" name="Rectangle: Rounded Corners 4">
            <a:extLst>
              <a:ext uri="{FF2B5EF4-FFF2-40B4-BE49-F238E27FC236}">
                <a16:creationId xmlns:a16="http://schemas.microsoft.com/office/drawing/2014/main" id="{9A79EAD4-FD0E-6E4C-6F09-FACFA656ED08}"/>
              </a:ext>
            </a:extLst>
          </p:cNvPr>
          <p:cNvSpPr/>
          <p:nvPr/>
        </p:nvSpPr>
        <p:spPr>
          <a:xfrm>
            <a:off x="653699" y="1801672"/>
            <a:ext cx="5670902" cy="1627328"/>
          </a:xfrm>
          <a:prstGeom prst="roundRect">
            <a:avLst>
              <a:gd name="adj" fmla="val 11985"/>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rPr>
              <a:t>Eating with larger group/family</a:t>
            </a:r>
            <a:endParaRPr lang="en-US" sz="1200" dirty="0">
              <a:solidFill>
                <a:schemeClr val="bg1"/>
              </a:solidFill>
            </a:endParaRPr>
          </a:p>
          <a:p>
            <a:r>
              <a:rPr lang="en-US" sz="4400" b="1" dirty="0">
                <a:solidFill>
                  <a:schemeClr val="bg1"/>
                </a:solidFill>
              </a:rPr>
              <a:t>67</a:t>
            </a:r>
            <a:r>
              <a:rPr lang="en-US" b="1" dirty="0">
                <a:solidFill>
                  <a:schemeClr val="bg1"/>
                </a:solidFill>
              </a:rPr>
              <a:t>%</a:t>
            </a:r>
            <a:endParaRPr lang="en-US" sz="4400" b="1" dirty="0">
              <a:solidFill>
                <a:schemeClr val="bg1"/>
              </a:solidFill>
            </a:endParaRPr>
          </a:p>
          <a:p>
            <a:r>
              <a:rPr lang="en-US" sz="1200" i="1" dirty="0">
                <a:solidFill>
                  <a:schemeClr val="accent2">
                    <a:lumMod val="20000"/>
                    <a:lumOff val="80000"/>
                  </a:schemeClr>
                </a:solidFill>
              </a:rPr>
              <a:t>Group size is strongest predictor </a:t>
            </a:r>
          </a:p>
          <a:p>
            <a:r>
              <a:rPr lang="en-US" sz="1200" i="1" dirty="0">
                <a:solidFill>
                  <a:schemeClr val="accent2">
                    <a:lumMod val="20000"/>
                    <a:lumOff val="80000"/>
                  </a:schemeClr>
                </a:solidFill>
              </a:rPr>
              <a:t>of transaction value</a:t>
            </a:r>
          </a:p>
        </p:txBody>
      </p:sp>
      <p:sp>
        <p:nvSpPr>
          <p:cNvPr id="6" name="Rectangle: Rounded Corners 5">
            <a:extLst>
              <a:ext uri="{FF2B5EF4-FFF2-40B4-BE49-F238E27FC236}">
                <a16:creationId xmlns:a16="http://schemas.microsoft.com/office/drawing/2014/main" id="{A00256DC-1524-A679-0E91-E88C8530D7F6}"/>
              </a:ext>
            </a:extLst>
          </p:cNvPr>
          <p:cNvSpPr/>
          <p:nvPr/>
        </p:nvSpPr>
        <p:spPr>
          <a:xfrm>
            <a:off x="653697" y="3547113"/>
            <a:ext cx="3213487" cy="1378523"/>
          </a:xfrm>
          <a:prstGeom prst="roundRect">
            <a:avLst>
              <a:gd name="adj" fmla="val 11985"/>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t>Promotional combo offers</a:t>
            </a:r>
          </a:p>
          <a:p>
            <a:r>
              <a:rPr lang="en-US" sz="3600" b="1" dirty="0"/>
              <a:t>42</a:t>
            </a:r>
            <a:r>
              <a:rPr lang="en-US" sz="1400" b="1" dirty="0"/>
              <a:t>%</a:t>
            </a:r>
          </a:p>
          <a:p>
            <a:r>
              <a:rPr lang="en-US" sz="1200" i="1" dirty="0">
                <a:solidFill>
                  <a:srgbClr val="FFF2EB"/>
                </a:solidFill>
              </a:rPr>
              <a:t>Value deals paradoxically drive higher basket size through bundling</a:t>
            </a:r>
            <a:endParaRPr lang="en-US" sz="1200" b="1" i="1" dirty="0">
              <a:solidFill>
                <a:srgbClr val="FFF2EB"/>
              </a:solidFill>
            </a:endParaRPr>
          </a:p>
        </p:txBody>
      </p:sp>
      <p:sp>
        <p:nvSpPr>
          <p:cNvPr id="7" name="Rectangle: Rounded Corners 6">
            <a:extLst>
              <a:ext uri="{FF2B5EF4-FFF2-40B4-BE49-F238E27FC236}">
                <a16:creationId xmlns:a16="http://schemas.microsoft.com/office/drawing/2014/main" id="{ADB2E061-FA2E-B6B3-2F19-854297290675}"/>
              </a:ext>
            </a:extLst>
          </p:cNvPr>
          <p:cNvSpPr/>
          <p:nvPr/>
        </p:nvSpPr>
        <p:spPr>
          <a:xfrm>
            <a:off x="6441333" y="1801672"/>
            <a:ext cx="2028311" cy="3120653"/>
          </a:xfrm>
          <a:prstGeom prst="roundRect">
            <a:avLst>
              <a:gd name="adj" fmla="val 10107"/>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b="1" dirty="0">
                <a:solidFill>
                  <a:schemeClr val="bg1"/>
                </a:solidFill>
              </a:rPr>
              <a:t>Special occasion</a:t>
            </a:r>
          </a:p>
          <a:p>
            <a:r>
              <a:rPr lang="en-US" sz="4000" b="1" dirty="0">
                <a:solidFill>
                  <a:schemeClr val="bg1"/>
                </a:solidFill>
              </a:rPr>
              <a:t>44</a:t>
            </a:r>
            <a:r>
              <a:rPr lang="en-US" b="1" dirty="0">
                <a:solidFill>
                  <a:schemeClr val="bg1"/>
                </a:solidFill>
              </a:rPr>
              <a:t>%</a:t>
            </a:r>
          </a:p>
          <a:p>
            <a:r>
              <a:rPr lang="en-US" sz="1200" i="1" dirty="0">
                <a:solidFill>
                  <a:schemeClr val="accent6">
                    <a:lumMod val="20000"/>
                    <a:lumOff val="80000"/>
                  </a:schemeClr>
                </a:solidFill>
              </a:rPr>
              <a:t>Birthdays, achievements unlock premium menu exploration.</a:t>
            </a:r>
          </a:p>
        </p:txBody>
      </p:sp>
      <p:sp>
        <p:nvSpPr>
          <p:cNvPr id="8" name="Rectangle: Rounded Corners 7">
            <a:extLst>
              <a:ext uri="{FF2B5EF4-FFF2-40B4-BE49-F238E27FC236}">
                <a16:creationId xmlns:a16="http://schemas.microsoft.com/office/drawing/2014/main" id="{2B89D343-1AF8-0F04-B4BC-87C03A698D26}"/>
              </a:ext>
            </a:extLst>
          </p:cNvPr>
          <p:cNvSpPr/>
          <p:nvPr/>
        </p:nvSpPr>
        <p:spPr>
          <a:xfrm>
            <a:off x="3983916" y="3543802"/>
            <a:ext cx="2340685" cy="1378523"/>
          </a:xfrm>
          <a:prstGeom prst="roundRect">
            <a:avLst>
              <a:gd name="adj" fmla="val 11985"/>
            </a:avLst>
          </a:prstGeom>
          <a:solidFill>
            <a:srgbClr val="E95000">
              <a:alpha val="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rgbClr val="E95000"/>
                </a:solidFill>
              </a:rPr>
              <a:t>Trying new menus</a:t>
            </a:r>
            <a:endParaRPr lang="en-US" sz="1200" dirty="0">
              <a:solidFill>
                <a:srgbClr val="E95000"/>
              </a:solidFill>
            </a:endParaRPr>
          </a:p>
          <a:p>
            <a:r>
              <a:rPr lang="en-US" sz="2800" b="1" dirty="0">
                <a:solidFill>
                  <a:srgbClr val="E95000"/>
                </a:solidFill>
              </a:rPr>
              <a:t>35</a:t>
            </a:r>
            <a:r>
              <a:rPr lang="en-US" sz="1400" b="1" dirty="0">
                <a:solidFill>
                  <a:srgbClr val="E95000"/>
                </a:solidFill>
              </a:rPr>
              <a:t>%</a:t>
            </a:r>
          </a:p>
          <a:p>
            <a:r>
              <a:rPr lang="en-US" sz="1200" i="1" dirty="0">
                <a:solidFill>
                  <a:srgbClr val="E95000"/>
                </a:solidFill>
              </a:rPr>
              <a:t>Menu innovation creates incremental purchases (add-ons)</a:t>
            </a:r>
            <a:endParaRPr lang="en-US" sz="1200" dirty="0">
              <a:solidFill>
                <a:srgbClr val="E95000"/>
              </a:solidFill>
            </a:endParaRPr>
          </a:p>
        </p:txBody>
      </p:sp>
      <p:sp>
        <p:nvSpPr>
          <p:cNvPr id="9" name="Rectangle: Rounded Corners 8">
            <a:extLst>
              <a:ext uri="{FF2B5EF4-FFF2-40B4-BE49-F238E27FC236}">
                <a16:creationId xmlns:a16="http://schemas.microsoft.com/office/drawing/2014/main" id="{4D07EEC7-4FB0-3D1A-3008-8FE99897BAFA}"/>
              </a:ext>
            </a:extLst>
          </p:cNvPr>
          <p:cNvSpPr/>
          <p:nvPr/>
        </p:nvSpPr>
        <p:spPr>
          <a:xfrm>
            <a:off x="653697" y="5043748"/>
            <a:ext cx="3213487" cy="1115366"/>
          </a:xfrm>
          <a:prstGeom prst="roundRect">
            <a:avLst>
              <a:gd name="adj" fmla="val 11985"/>
            </a:avLst>
          </a:prstGeom>
          <a:solidFill>
            <a:srgbClr val="E95000">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rgbClr val="E95000"/>
                </a:solidFill>
              </a:rPr>
              <a:t>Weekend/leisure mood</a:t>
            </a:r>
            <a:endParaRPr lang="en-US" sz="1200" dirty="0">
              <a:solidFill>
                <a:srgbClr val="E95000"/>
              </a:solidFill>
            </a:endParaRPr>
          </a:p>
          <a:p>
            <a:r>
              <a:rPr lang="en-US" sz="2000" b="1" dirty="0">
                <a:solidFill>
                  <a:srgbClr val="E95000"/>
                </a:solidFill>
              </a:rPr>
              <a:t>29</a:t>
            </a:r>
            <a:r>
              <a:rPr lang="en-US" sz="1400" b="1" dirty="0">
                <a:solidFill>
                  <a:srgbClr val="E95000"/>
                </a:solidFill>
              </a:rPr>
              <a:t>%</a:t>
            </a:r>
          </a:p>
          <a:p>
            <a:r>
              <a:rPr lang="en-US" sz="1200" dirty="0">
                <a:solidFill>
                  <a:srgbClr val="E95000"/>
                </a:solidFill>
              </a:rPr>
              <a:t>Experiential dining mindset vs functional weekday meals</a:t>
            </a:r>
          </a:p>
        </p:txBody>
      </p:sp>
      <p:sp>
        <p:nvSpPr>
          <p:cNvPr id="11" name="Rectangle: Rounded Corners 10">
            <a:extLst>
              <a:ext uri="{FF2B5EF4-FFF2-40B4-BE49-F238E27FC236}">
                <a16:creationId xmlns:a16="http://schemas.microsoft.com/office/drawing/2014/main" id="{02FB195A-DDC5-D2D9-9A46-3A6A96B4CB2C}"/>
              </a:ext>
            </a:extLst>
          </p:cNvPr>
          <p:cNvSpPr/>
          <p:nvPr/>
        </p:nvSpPr>
        <p:spPr>
          <a:xfrm>
            <a:off x="3983917" y="5043748"/>
            <a:ext cx="2340684" cy="1115366"/>
          </a:xfrm>
          <a:prstGeom prst="roundRect">
            <a:avLst>
              <a:gd name="adj" fmla="val 15401"/>
            </a:avLst>
          </a:prstGeom>
          <a:solidFill>
            <a:srgbClr val="3F9C31">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rgbClr val="3F9C31"/>
                </a:solidFill>
              </a:rPr>
              <a:t>Very hungry</a:t>
            </a:r>
          </a:p>
          <a:p>
            <a:r>
              <a:rPr lang="en-US" sz="2000" b="1" dirty="0">
                <a:solidFill>
                  <a:srgbClr val="3F9C31"/>
                </a:solidFill>
              </a:rPr>
              <a:t>26</a:t>
            </a:r>
            <a:r>
              <a:rPr lang="en-US" sz="1400" b="1" dirty="0">
                <a:solidFill>
                  <a:srgbClr val="3F9C31"/>
                </a:solidFill>
              </a:rPr>
              <a:t>%</a:t>
            </a:r>
          </a:p>
          <a:p>
            <a:r>
              <a:rPr lang="en-US" sz="1200" dirty="0">
                <a:solidFill>
                  <a:srgbClr val="3F9C31"/>
                </a:solidFill>
              </a:rPr>
              <a:t>Hunger state drives larger portion selection</a:t>
            </a:r>
          </a:p>
        </p:txBody>
      </p:sp>
      <p:sp>
        <p:nvSpPr>
          <p:cNvPr id="13" name="TextBox 12">
            <a:extLst>
              <a:ext uri="{FF2B5EF4-FFF2-40B4-BE49-F238E27FC236}">
                <a16:creationId xmlns:a16="http://schemas.microsoft.com/office/drawing/2014/main" id="{0197C5ED-BC47-0124-8F82-E54B3B8DE061}"/>
              </a:ext>
            </a:extLst>
          </p:cNvPr>
          <p:cNvSpPr txBox="1"/>
          <p:nvPr/>
        </p:nvSpPr>
        <p:spPr>
          <a:xfrm>
            <a:off x="8586167" y="1804181"/>
            <a:ext cx="3435206" cy="4455066"/>
          </a:xfrm>
          <a:prstGeom prst="rect">
            <a:avLst/>
          </a:prstGeom>
          <a:noFill/>
        </p:spPr>
        <p:txBody>
          <a:bodyPr wrap="square">
            <a:spAutoFit/>
          </a:bodyPr>
          <a:lstStyle/>
          <a:p>
            <a:pPr algn="l">
              <a:spcAft>
                <a:spcPts val="900"/>
              </a:spcAft>
              <a:buNone/>
            </a:pPr>
            <a:r>
              <a:rPr lang="en-US" sz="1400" b="1" i="0" dirty="0">
                <a:solidFill>
                  <a:srgbClr val="E95000"/>
                </a:solidFill>
                <a:effectLst/>
                <a:latin typeface="+mj-lt"/>
              </a:rPr>
              <a:t>Strategic Pricing Insight</a:t>
            </a:r>
          </a:p>
          <a:p>
            <a:pPr algn="l">
              <a:buNone/>
            </a:pPr>
            <a:r>
              <a:rPr lang="en-US" sz="1200" b="0" i="0" dirty="0">
                <a:effectLst/>
                <a:latin typeface="+mj-lt"/>
              </a:rPr>
              <a:t>Our analysis reveals that </a:t>
            </a:r>
            <a:r>
              <a:rPr lang="en-US" sz="1200" b="1" i="0" dirty="0">
                <a:solidFill>
                  <a:srgbClr val="3F9C31"/>
                </a:solidFill>
                <a:effectLst/>
                <a:latin typeface="+mj-lt"/>
              </a:rPr>
              <a:t>combo meals are the cornerstone of fast-food economics in Vietnam</a:t>
            </a:r>
            <a:r>
              <a:rPr lang="en-US" sz="1200" b="0" i="0" dirty="0">
                <a:effectLst/>
                <a:latin typeface="+mj-lt"/>
              </a:rPr>
              <a:t>. While 68% of consumers choose combos, they represent 72% of total revenue due to higher perceived value driving purchase confidence. </a:t>
            </a:r>
          </a:p>
          <a:p>
            <a:pPr algn="l">
              <a:buNone/>
            </a:pPr>
            <a:endParaRPr lang="en-US" sz="1200" dirty="0">
              <a:latin typeface="+mj-lt"/>
            </a:endParaRPr>
          </a:p>
          <a:p>
            <a:pPr algn="l">
              <a:buNone/>
            </a:pPr>
            <a:r>
              <a:rPr lang="en-US" sz="1200" b="0" i="0" dirty="0">
                <a:effectLst/>
                <a:latin typeface="+mj-lt"/>
              </a:rPr>
              <a:t>The "combo + à la carte mix" segment (16% of orders but 23% of revenue) represents sophisticated consumers who use combos as base anchors then add premium items.</a:t>
            </a:r>
          </a:p>
          <a:p>
            <a:pPr algn="l">
              <a:buNone/>
            </a:pPr>
            <a:endParaRPr lang="en-US" sz="1200" dirty="0">
              <a:latin typeface="+mj-lt"/>
            </a:endParaRPr>
          </a:p>
          <a:p>
            <a:pPr algn="l">
              <a:buNone/>
            </a:pPr>
            <a:r>
              <a:rPr lang="en-US" sz="1200" b="0" i="0" dirty="0">
                <a:effectLst/>
                <a:latin typeface="+mj-lt"/>
              </a:rPr>
              <a:t>Brands maximizing combo variety while creating compelling add-on </a:t>
            </a:r>
          </a:p>
          <a:p>
            <a:pPr algn="l">
              <a:buNone/>
            </a:pPr>
            <a:r>
              <a:rPr lang="en-US" sz="1200" b="0" i="0" dirty="0">
                <a:effectLst/>
                <a:latin typeface="+mj-lt"/>
              </a:rPr>
              <a:t>opportunities capture disproportionate wallet share. Solo diners present opportunity for smaller, affordable </a:t>
            </a:r>
          </a:p>
          <a:p>
            <a:pPr algn="l">
              <a:buNone/>
            </a:pPr>
            <a:r>
              <a:rPr lang="en-US" sz="1200" b="0" i="0" dirty="0">
                <a:effectLst/>
                <a:latin typeface="+mj-lt"/>
              </a:rPr>
              <a:t>combo formats (currently underserved) </a:t>
            </a:r>
          </a:p>
          <a:p>
            <a:pPr algn="l">
              <a:buNone/>
            </a:pPr>
            <a:r>
              <a:rPr lang="en-US" sz="1200" b="0" i="0" dirty="0">
                <a:effectLst/>
                <a:latin typeface="+mj-lt"/>
              </a:rPr>
              <a:t>to drive frequency over </a:t>
            </a:r>
          </a:p>
          <a:p>
            <a:pPr algn="l">
              <a:buNone/>
            </a:pPr>
            <a:r>
              <a:rPr lang="en-US" sz="1200" b="0" i="0" dirty="0">
                <a:effectLst/>
                <a:latin typeface="+mj-lt"/>
              </a:rPr>
              <a:t>transaction size.</a:t>
            </a:r>
          </a:p>
        </p:txBody>
      </p:sp>
      <p:sp>
        <p:nvSpPr>
          <p:cNvPr id="14" name="Oval 13">
            <a:extLst>
              <a:ext uri="{FF2B5EF4-FFF2-40B4-BE49-F238E27FC236}">
                <a16:creationId xmlns:a16="http://schemas.microsoft.com/office/drawing/2014/main" id="{85B042E1-DB8A-0E72-F7B2-3ED901807C60}"/>
              </a:ext>
            </a:extLst>
          </p:cNvPr>
          <p:cNvSpPr/>
          <p:nvPr/>
        </p:nvSpPr>
        <p:spPr>
          <a:xfrm>
            <a:off x="5795867" y="1889925"/>
            <a:ext cx="445001" cy="445001"/>
          </a:xfrm>
          <a:prstGeom prst="ellipse">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b="1" dirty="0"/>
              <a:t>#</a:t>
            </a:r>
            <a:r>
              <a:rPr lang="en-US" b="1" dirty="0"/>
              <a:t>1</a:t>
            </a:r>
          </a:p>
        </p:txBody>
      </p:sp>
      <p:sp>
        <p:nvSpPr>
          <p:cNvPr id="16" name="Freeform 6">
            <a:extLst>
              <a:ext uri="{FF2B5EF4-FFF2-40B4-BE49-F238E27FC236}">
                <a16:creationId xmlns:a16="http://schemas.microsoft.com/office/drawing/2014/main" id="{A922F506-2EA2-0611-31DF-6DC4EE7C80F9}"/>
              </a:ext>
            </a:extLst>
          </p:cNvPr>
          <p:cNvSpPr/>
          <p:nvPr/>
        </p:nvSpPr>
        <p:spPr>
          <a:xfrm>
            <a:off x="3828657" y="2020152"/>
            <a:ext cx="2183361" cy="1408847"/>
          </a:xfrm>
          <a:custGeom>
            <a:avLst/>
            <a:gdLst/>
            <a:ahLst/>
            <a:cxnLst/>
            <a:rect l="l" t="t" r="r" b="b"/>
            <a:pathLst>
              <a:path w="10351698" h="8229600">
                <a:moveTo>
                  <a:pt x="0" y="0"/>
                </a:moveTo>
                <a:lnTo>
                  <a:pt x="10351698" y="0"/>
                </a:lnTo>
                <a:lnTo>
                  <a:pt x="10351698" y="8229600"/>
                </a:lnTo>
                <a:lnTo>
                  <a:pt x="0" y="8229600"/>
                </a:lnTo>
                <a:lnTo>
                  <a:pt x="0" y="0"/>
                </a:lnTo>
                <a:close/>
              </a:path>
            </a:pathLst>
          </a:custGeom>
          <a:blipFill dpi="0" rotWithShape="1">
            <a:blip r:embed="rId2"/>
            <a:srcRect/>
            <a:stretch>
              <a:fillRect t="1" b="-23206"/>
            </a:stretch>
          </a:blipFill>
        </p:spPr>
        <p:txBody>
          <a:bodyPr/>
          <a:lstStyle/>
          <a:p>
            <a:endParaRPr lang="en-US" dirty="0"/>
          </a:p>
        </p:txBody>
      </p:sp>
      <p:sp>
        <p:nvSpPr>
          <p:cNvPr id="18" name="Oval 17">
            <a:extLst>
              <a:ext uri="{FF2B5EF4-FFF2-40B4-BE49-F238E27FC236}">
                <a16:creationId xmlns:a16="http://schemas.microsoft.com/office/drawing/2014/main" id="{BCCA9902-E3F8-E018-8A71-7A47E92638F5}"/>
              </a:ext>
            </a:extLst>
          </p:cNvPr>
          <p:cNvSpPr/>
          <p:nvPr/>
        </p:nvSpPr>
        <p:spPr>
          <a:xfrm>
            <a:off x="7948168" y="1889925"/>
            <a:ext cx="445001" cy="445001"/>
          </a:xfrm>
          <a:prstGeom prst="ellipse">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b="1" dirty="0"/>
              <a:t>#</a:t>
            </a:r>
            <a:r>
              <a:rPr lang="en-US" b="1" dirty="0"/>
              <a:t>2</a:t>
            </a:r>
          </a:p>
        </p:txBody>
      </p:sp>
      <p:sp>
        <p:nvSpPr>
          <p:cNvPr id="4" name="Oval 3">
            <a:extLst>
              <a:ext uri="{FF2B5EF4-FFF2-40B4-BE49-F238E27FC236}">
                <a16:creationId xmlns:a16="http://schemas.microsoft.com/office/drawing/2014/main" id="{B1A1BBD5-ABF5-975F-E76E-8C0552ABD30A}"/>
              </a:ext>
            </a:extLst>
          </p:cNvPr>
          <p:cNvSpPr/>
          <p:nvPr/>
        </p:nvSpPr>
        <p:spPr>
          <a:xfrm>
            <a:off x="3339206" y="3647062"/>
            <a:ext cx="445001" cy="445001"/>
          </a:xfrm>
          <a:prstGeom prst="ellipse">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b="1" dirty="0"/>
              <a:t>#</a:t>
            </a:r>
            <a:r>
              <a:rPr lang="en-US" b="1" dirty="0"/>
              <a:t>3</a:t>
            </a:r>
          </a:p>
        </p:txBody>
      </p:sp>
      <p:sp>
        <p:nvSpPr>
          <p:cNvPr id="12" name="Oval 11">
            <a:extLst>
              <a:ext uri="{FF2B5EF4-FFF2-40B4-BE49-F238E27FC236}">
                <a16:creationId xmlns:a16="http://schemas.microsoft.com/office/drawing/2014/main" id="{61BB8539-424B-7888-9504-8FDE12736681}"/>
              </a:ext>
            </a:extLst>
          </p:cNvPr>
          <p:cNvSpPr/>
          <p:nvPr/>
        </p:nvSpPr>
        <p:spPr>
          <a:xfrm>
            <a:off x="5795867" y="3647062"/>
            <a:ext cx="445001" cy="445001"/>
          </a:xfrm>
          <a:prstGeom prst="ellipse">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b="1" dirty="0"/>
              <a:t>#</a:t>
            </a:r>
            <a:r>
              <a:rPr lang="en-US" b="1" dirty="0"/>
              <a:t>4</a:t>
            </a:r>
          </a:p>
        </p:txBody>
      </p:sp>
      <p:sp>
        <p:nvSpPr>
          <p:cNvPr id="19" name="Oval 18">
            <a:extLst>
              <a:ext uri="{FF2B5EF4-FFF2-40B4-BE49-F238E27FC236}">
                <a16:creationId xmlns:a16="http://schemas.microsoft.com/office/drawing/2014/main" id="{66FE277F-890B-B604-DA77-3C548BC0FF3F}"/>
              </a:ext>
            </a:extLst>
          </p:cNvPr>
          <p:cNvSpPr/>
          <p:nvPr/>
        </p:nvSpPr>
        <p:spPr>
          <a:xfrm>
            <a:off x="3339206" y="5131998"/>
            <a:ext cx="445001" cy="445001"/>
          </a:xfrm>
          <a:prstGeom prst="ellipse">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b="1" dirty="0"/>
              <a:t>#</a:t>
            </a:r>
            <a:r>
              <a:rPr lang="en-US" b="1" dirty="0"/>
              <a:t>5</a:t>
            </a:r>
          </a:p>
        </p:txBody>
      </p:sp>
      <p:sp>
        <p:nvSpPr>
          <p:cNvPr id="22" name="Oval 21">
            <a:extLst>
              <a:ext uri="{FF2B5EF4-FFF2-40B4-BE49-F238E27FC236}">
                <a16:creationId xmlns:a16="http://schemas.microsoft.com/office/drawing/2014/main" id="{6315DF3A-2172-C4A0-2F30-23E2304E1562}"/>
              </a:ext>
            </a:extLst>
          </p:cNvPr>
          <p:cNvSpPr/>
          <p:nvPr/>
        </p:nvSpPr>
        <p:spPr>
          <a:xfrm>
            <a:off x="7948168" y="5131998"/>
            <a:ext cx="445001" cy="445001"/>
          </a:xfrm>
          <a:prstGeom prst="ellipse">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b="1" dirty="0"/>
              <a:t>#</a:t>
            </a:r>
            <a:r>
              <a:rPr lang="en-US" b="1" dirty="0"/>
              <a:t>7</a:t>
            </a:r>
          </a:p>
        </p:txBody>
      </p:sp>
      <p:sp>
        <p:nvSpPr>
          <p:cNvPr id="26" name="Freeform 8">
            <a:extLst>
              <a:ext uri="{FF2B5EF4-FFF2-40B4-BE49-F238E27FC236}">
                <a16:creationId xmlns:a16="http://schemas.microsoft.com/office/drawing/2014/main" id="{53D1116B-2AE9-5502-2717-F54DA60B7FAD}"/>
              </a:ext>
            </a:extLst>
          </p:cNvPr>
          <p:cNvSpPr/>
          <p:nvPr/>
        </p:nvSpPr>
        <p:spPr>
          <a:xfrm flipH="1">
            <a:off x="6957838" y="3426452"/>
            <a:ext cx="1485729" cy="1476444"/>
          </a:xfrm>
          <a:custGeom>
            <a:avLst/>
            <a:gdLst/>
            <a:ahLst/>
            <a:cxnLst/>
            <a:rect l="l" t="t" r="r" b="b"/>
            <a:pathLst>
              <a:path w="8281358" h="8229600">
                <a:moveTo>
                  <a:pt x="0" y="0"/>
                </a:moveTo>
                <a:lnTo>
                  <a:pt x="8281358" y="0"/>
                </a:lnTo>
                <a:lnTo>
                  <a:pt x="8281358" y="8229600"/>
                </a:lnTo>
                <a:lnTo>
                  <a:pt x="0" y="8229600"/>
                </a:lnTo>
                <a:lnTo>
                  <a:pt x="0" y="0"/>
                </a:lnTo>
                <a:close/>
              </a:path>
            </a:pathLst>
          </a:custGeom>
          <a:blipFill>
            <a:blip r:embed="rId3"/>
            <a:stretch>
              <a:fillRect/>
            </a:stretch>
          </a:blipFill>
        </p:spPr>
        <p:txBody>
          <a:bodyPr/>
          <a:lstStyle/>
          <a:p>
            <a:endParaRPr lang="en-US"/>
          </a:p>
        </p:txBody>
      </p:sp>
      <p:sp>
        <p:nvSpPr>
          <p:cNvPr id="3" name="TextBox 2">
            <a:extLst>
              <a:ext uri="{FF2B5EF4-FFF2-40B4-BE49-F238E27FC236}">
                <a16:creationId xmlns:a16="http://schemas.microsoft.com/office/drawing/2014/main" id="{0BE09724-18DB-C771-98C6-3AF028FC3261}"/>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What factors typically make you spend more at fast food restaurants?</a:t>
            </a:r>
          </a:p>
          <a:p>
            <a:r>
              <a:rPr lang="en-US" sz="1000" i="1" dirty="0">
                <a:solidFill>
                  <a:schemeClr val="tx1">
                    <a:lumMod val="60000"/>
                    <a:lumOff val="40000"/>
                  </a:schemeClr>
                </a:solidFill>
              </a:rPr>
              <a:t>Base: All respondents (n=1,323) | Vietnam Fast Food &amp; QSR Market and Consumer Trends | InsightAsia Vietnam Primary Research | January 2026</a:t>
            </a:r>
          </a:p>
        </p:txBody>
      </p:sp>
      <p:sp>
        <p:nvSpPr>
          <p:cNvPr id="15" name="Oval 14">
            <a:extLst>
              <a:ext uri="{FF2B5EF4-FFF2-40B4-BE49-F238E27FC236}">
                <a16:creationId xmlns:a16="http://schemas.microsoft.com/office/drawing/2014/main" id="{6EBAD9F5-C366-BB0B-449A-8319555CD502}"/>
              </a:ext>
            </a:extLst>
          </p:cNvPr>
          <p:cNvSpPr/>
          <p:nvPr/>
        </p:nvSpPr>
        <p:spPr>
          <a:xfrm>
            <a:off x="5795867" y="5138348"/>
            <a:ext cx="445001" cy="445001"/>
          </a:xfrm>
          <a:prstGeom prst="ellipse">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b="1" dirty="0"/>
              <a:t>#</a:t>
            </a:r>
            <a:r>
              <a:rPr lang="en-US" b="1" dirty="0"/>
              <a:t>6</a:t>
            </a:r>
          </a:p>
        </p:txBody>
      </p:sp>
    </p:spTree>
    <p:extLst>
      <p:ext uri="{BB962C8B-B14F-4D97-AF65-F5344CB8AC3E}">
        <p14:creationId xmlns:p14="http://schemas.microsoft.com/office/powerpoint/2010/main" val="3058269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31BF7-356D-B441-6F7E-5180D7015A2C}"/>
            </a:ext>
          </a:extLst>
        </p:cNvPr>
        <p:cNvGrpSpPr/>
        <p:nvPr/>
      </p:nvGrpSpPr>
      <p:grpSpPr>
        <a:xfrm>
          <a:off x="0" y="0"/>
          <a:ext cx="0" cy="0"/>
          <a:chOff x="0" y="0"/>
          <a:chExt cx="0" cy="0"/>
        </a:xfrm>
      </p:grpSpPr>
      <p:graphicFrame>
        <p:nvGraphicFramePr>
          <p:cNvPr id="103" name="Table 102">
            <a:extLst>
              <a:ext uri="{FF2B5EF4-FFF2-40B4-BE49-F238E27FC236}">
                <a16:creationId xmlns:a16="http://schemas.microsoft.com/office/drawing/2014/main" id="{06D5DA71-975E-55D9-F3C6-A1DE304EF262}"/>
              </a:ext>
            </a:extLst>
          </p:cNvPr>
          <p:cNvGraphicFramePr>
            <a:graphicFrameLocks noGrp="1"/>
          </p:cNvGraphicFramePr>
          <p:nvPr>
            <p:extLst>
              <p:ext uri="{D42A27DB-BD31-4B8C-83A1-F6EECF244321}">
                <p14:modId xmlns:p14="http://schemas.microsoft.com/office/powerpoint/2010/main" val="2615537610"/>
              </p:ext>
            </p:extLst>
          </p:nvPr>
        </p:nvGraphicFramePr>
        <p:xfrm>
          <a:off x="534381" y="2225543"/>
          <a:ext cx="8220263" cy="1765094"/>
        </p:xfrm>
        <a:graphic>
          <a:graphicData uri="http://schemas.openxmlformats.org/drawingml/2006/table">
            <a:tbl>
              <a:tblPr firstRow="1" bandRow="1">
                <a:tableStyleId>{2D5ABB26-0587-4C30-8999-92F81FD0307C}</a:tableStyleId>
              </a:tblPr>
              <a:tblGrid>
                <a:gridCol w="1383319">
                  <a:extLst>
                    <a:ext uri="{9D8B030D-6E8A-4147-A177-3AD203B41FA5}">
                      <a16:colId xmlns:a16="http://schemas.microsoft.com/office/drawing/2014/main" val="20000"/>
                    </a:ext>
                  </a:extLst>
                </a:gridCol>
                <a:gridCol w="1709236">
                  <a:extLst>
                    <a:ext uri="{9D8B030D-6E8A-4147-A177-3AD203B41FA5}">
                      <a16:colId xmlns:a16="http://schemas.microsoft.com/office/drawing/2014/main" val="2924392310"/>
                    </a:ext>
                  </a:extLst>
                </a:gridCol>
                <a:gridCol w="1709236">
                  <a:extLst>
                    <a:ext uri="{9D8B030D-6E8A-4147-A177-3AD203B41FA5}">
                      <a16:colId xmlns:a16="http://schemas.microsoft.com/office/drawing/2014/main" val="979783282"/>
                    </a:ext>
                  </a:extLst>
                </a:gridCol>
                <a:gridCol w="1709236">
                  <a:extLst>
                    <a:ext uri="{9D8B030D-6E8A-4147-A177-3AD203B41FA5}">
                      <a16:colId xmlns:a16="http://schemas.microsoft.com/office/drawing/2014/main" val="2130639159"/>
                    </a:ext>
                  </a:extLst>
                </a:gridCol>
                <a:gridCol w="1709236">
                  <a:extLst>
                    <a:ext uri="{9D8B030D-6E8A-4147-A177-3AD203B41FA5}">
                      <a16:colId xmlns:a16="http://schemas.microsoft.com/office/drawing/2014/main" val="3728536279"/>
                    </a:ext>
                  </a:extLst>
                </a:gridCol>
              </a:tblGrid>
              <a:tr h="22081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chemeClr val="tx1"/>
                          </a:solidFill>
                          <a:effectLst/>
                          <a:uLnTx/>
                          <a:uFillTx/>
                          <a:latin typeface="+mn-lt"/>
                          <a:cs typeface="Arial" panose="020B0604020202020204" pitchFamily="34" charset="0"/>
                        </a:rPr>
                        <a:t>Store Count</a:t>
                      </a: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chemeClr val="tx1"/>
                          </a:solidFill>
                          <a:effectLst/>
                          <a:uLnTx/>
                          <a:uFillTx/>
                          <a:latin typeface="+mn-lt"/>
                          <a:cs typeface="Arial" panose="020B0604020202020204" pitchFamily="34" charset="0"/>
                        </a:rPr>
                        <a:t>118</a:t>
                      </a: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chemeClr val="tx1"/>
                          </a:solidFill>
                          <a:effectLst/>
                          <a:uLnTx/>
                          <a:uFillTx/>
                          <a:latin typeface="+mn-lt"/>
                          <a:cs typeface="Arial" panose="020B0604020202020204" pitchFamily="34" charset="0"/>
                        </a:rPr>
                        <a:t>59</a:t>
                      </a: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chemeClr val="tx1"/>
                          </a:solidFill>
                          <a:effectLst/>
                          <a:uLnTx/>
                          <a:uFillTx/>
                          <a:latin typeface="+mn-lt"/>
                          <a:cs typeface="Arial" panose="020B0604020202020204" pitchFamily="34" charset="0"/>
                        </a:rPr>
                        <a:t>74</a:t>
                      </a: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chemeClr val="tx1"/>
                          </a:solidFill>
                          <a:effectLst/>
                          <a:uLnTx/>
                          <a:uFillTx/>
                          <a:latin typeface="+mn-lt"/>
                          <a:cs typeface="Arial" panose="020B0604020202020204" pitchFamily="34" charset="0"/>
                        </a:rPr>
                        <a:t>26</a:t>
                      </a: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30675686"/>
                  </a:ext>
                </a:extLst>
              </a:tr>
              <a:tr h="30885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rPr>
                        <a:t>Top of mind</a:t>
                      </a: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799930318"/>
                  </a:ext>
                </a:extLst>
              </a:tr>
              <a:tr h="30885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rPr>
                        <a:t>Total awareness</a:t>
                      </a: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extLst>
                  <a:ext uri="{0D108BD9-81ED-4DB2-BD59-A6C34878D82A}">
                    <a16:rowId xmlns:a16="http://schemas.microsoft.com/office/drawing/2014/main" val="1845381249"/>
                  </a:ext>
                </a:extLst>
              </a:tr>
              <a:tr h="30885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rPr>
                        <a:t>Ever tried</a:t>
                      </a: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extLst>
                  <a:ext uri="{0D108BD9-81ED-4DB2-BD59-A6C34878D82A}">
                    <a16:rowId xmlns:a16="http://schemas.microsoft.com/office/drawing/2014/main" val="10002"/>
                  </a:ext>
                </a:extLst>
              </a:tr>
              <a:tr h="308855">
                <a:tc>
                  <a:txBody>
                    <a:bodyPr/>
                    <a:lstStyle/>
                    <a:p>
                      <a:pPr algn="r"/>
                      <a:r>
                        <a:rPr lang="en-US" sz="1100" b="1" dirty="0">
                          <a:solidFill>
                            <a:schemeClr val="tx1"/>
                          </a:solidFill>
                          <a:latin typeface="+mn-lt"/>
                          <a:cs typeface="Arial" panose="020B0604020202020204" pitchFamily="34" charset="0"/>
                        </a:rPr>
                        <a:t>Past 6mo usage</a:t>
                      </a: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extLst>
                  <a:ext uri="{0D108BD9-81ED-4DB2-BD59-A6C34878D82A}">
                    <a16:rowId xmlns:a16="http://schemas.microsoft.com/office/drawing/2014/main" val="10003"/>
                  </a:ext>
                </a:extLst>
              </a:tr>
              <a:tr h="308855">
                <a:tc>
                  <a:txBody>
                    <a:bodyPr/>
                    <a:lstStyle/>
                    <a:p>
                      <a:pPr algn="r"/>
                      <a:r>
                        <a:rPr lang="en-US" sz="1100" b="1" dirty="0">
                          <a:solidFill>
                            <a:schemeClr val="tx1"/>
                          </a:solidFill>
                          <a:latin typeface="+mn-lt"/>
                          <a:cs typeface="Arial" panose="020B0604020202020204" pitchFamily="34" charset="0"/>
                        </a:rPr>
                        <a:t>Regular user</a:t>
                      </a: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extLst>
                  <a:ext uri="{0D108BD9-81ED-4DB2-BD59-A6C34878D82A}">
                    <a16:rowId xmlns:a16="http://schemas.microsoft.com/office/drawing/2014/main" val="2777144587"/>
                  </a:ext>
                </a:extLst>
              </a:tr>
            </a:tbl>
          </a:graphicData>
        </a:graphic>
      </p:graphicFrame>
      <p:sp>
        <p:nvSpPr>
          <p:cNvPr id="2" name="Title 1">
            <a:extLst>
              <a:ext uri="{FF2B5EF4-FFF2-40B4-BE49-F238E27FC236}">
                <a16:creationId xmlns:a16="http://schemas.microsoft.com/office/drawing/2014/main" id="{3906405B-7D98-EAFA-7292-7F7B5EEA6486}"/>
              </a:ext>
            </a:extLst>
          </p:cNvPr>
          <p:cNvSpPr>
            <a:spLocks noGrp="1"/>
          </p:cNvSpPr>
          <p:nvPr>
            <p:ph type="title"/>
          </p:nvPr>
        </p:nvSpPr>
        <p:spPr/>
        <p:txBody>
          <a:bodyPr/>
          <a:lstStyle/>
          <a:p>
            <a:r>
              <a:rPr lang="en-US" dirty="0"/>
              <a:t>Brand Awareness &amp; Trial Funnel</a:t>
            </a:r>
          </a:p>
        </p:txBody>
      </p:sp>
      <p:sp>
        <p:nvSpPr>
          <p:cNvPr id="10" name="TextBox 9">
            <a:extLst>
              <a:ext uri="{FF2B5EF4-FFF2-40B4-BE49-F238E27FC236}">
                <a16:creationId xmlns:a16="http://schemas.microsoft.com/office/drawing/2014/main" id="{F11572B6-EAC0-5A25-ADCD-19EDC000CD4D}"/>
              </a:ext>
            </a:extLst>
          </p:cNvPr>
          <p:cNvSpPr txBox="1"/>
          <p:nvPr/>
        </p:nvSpPr>
        <p:spPr>
          <a:xfrm>
            <a:off x="653697" y="1131221"/>
            <a:ext cx="8100945" cy="276999"/>
          </a:xfrm>
          <a:prstGeom prst="rect">
            <a:avLst/>
          </a:prstGeom>
          <a:noFill/>
        </p:spPr>
        <p:txBody>
          <a:bodyPr wrap="square">
            <a:spAutoFit/>
          </a:bodyPr>
          <a:lstStyle/>
          <a:p>
            <a:r>
              <a:rPr lang="en-US" sz="1200" dirty="0"/>
              <a:t>Consumer journey from awareness to regular patronage across major brands</a:t>
            </a:r>
          </a:p>
        </p:txBody>
      </p:sp>
      <p:graphicFrame>
        <p:nvGraphicFramePr>
          <p:cNvPr id="78" name="Chart 83">
            <a:extLst>
              <a:ext uri="{FF2B5EF4-FFF2-40B4-BE49-F238E27FC236}">
                <a16:creationId xmlns:a16="http://schemas.microsoft.com/office/drawing/2014/main" id="{47776E17-6D13-4AC0-7CE3-D19A6511CDBA}"/>
              </a:ext>
            </a:extLst>
          </p:cNvPr>
          <p:cNvGraphicFramePr/>
          <p:nvPr>
            <p:extLst>
              <p:ext uri="{D42A27DB-BD31-4B8C-83A1-F6EECF244321}">
                <p14:modId xmlns:p14="http://schemas.microsoft.com/office/powerpoint/2010/main" val="3422227343"/>
              </p:ext>
            </p:extLst>
          </p:nvPr>
        </p:nvGraphicFramePr>
        <p:xfrm>
          <a:off x="2400219" y="2451536"/>
          <a:ext cx="838020" cy="1521199"/>
        </p:xfrm>
        <a:graphic>
          <a:graphicData uri="http://schemas.openxmlformats.org/drawingml/2006/chart">
            <c:chart xmlns:c="http://schemas.openxmlformats.org/drawingml/2006/chart" xmlns:r="http://schemas.openxmlformats.org/officeDocument/2006/relationships" r:id="rId2"/>
          </a:graphicData>
        </a:graphic>
      </p:graphicFrame>
      <p:sp>
        <p:nvSpPr>
          <p:cNvPr id="109" name="Freeform 7">
            <a:extLst>
              <a:ext uri="{FF2B5EF4-FFF2-40B4-BE49-F238E27FC236}">
                <a16:creationId xmlns:a16="http://schemas.microsoft.com/office/drawing/2014/main" id="{89926F24-0F09-2339-E921-2A6128486023}"/>
              </a:ext>
            </a:extLst>
          </p:cNvPr>
          <p:cNvSpPr/>
          <p:nvPr/>
        </p:nvSpPr>
        <p:spPr>
          <a:xfrm>
            <a:off x="2670835" y="1803839"/>
            <a:ext cx="383790" cy="361242"/>
          </a:xfrm>
          <a:custGeom>
            <a:avLst/>
            <a:gdLst/>
            <a:ahLst/>
            <a:cxnLst/>
            <a:rect l="l" t="t" r="r" b="b"/>
            <a:pathLst>
              <a:path w="6663600" h="6272113">
                <a:moveTo>
                  <a:pt x="0" y="0"/>
                </a:moveTo>
                <a:lnTo>
                  <a:pt x="6663600" y="0"/>
                </a:lnTo>
                <a:lnTo>
                  <a:pt x="6663600" y="6272114"/>
                </a:lnTo>
                <a:lnTo>
                  <a:pt x="0" y="6272114"/>
                </a:lnTo>
                <a:lnTo>
                  <a:pt x="0" y="0"/>
                </a:lnTo>
                <a:close/>
              </a:path>
            </a:pathLst>
          </a:custGeom>
          <a:blipFill>
            <a:blip r:embed="rId3"/>
            <a:stretch>
              <a:fillRect/>
            </a:stretch>
          </a:blipFill>
        </p:spPr>
        <p:txBody>
          <a:bodyPr/>
          <a:lstStyle/>
          <a:p>
            <a:endParaRPr lang="en-US"/>
          </a:p>
        </p:txBody>
      </p:sp>
      <p:sp>
        <p:nvSpPr>
          <p:cNvPr id="110" name="Freeform 8">
            <a:extLst>
              <a:ext uri="{FF2B5EF4-FFF2-40B4-BE49-F238E27FC236}">
                <a16:creationId xmlns:a16="http://schemas.microsoft.com/office/drawing/2014/main" id="{B457B80E-0111-9896-7A2D-A4800ECE4E38}"/>
              </a:ext>
            </a:extLst>
          </p:cNvPr>
          <p:cNvSpPr/>
          <p:nvPr/>
        </p:nvSpPr>
        <p:spPr>
          <a:xfrm>
            <a:off x="4218295" y="1782156"/>
            <a:ext cx="719301" cy="404607"/>
          </a:xfrm>
          <a:custGeom>
            <a:avLst/>
            <a:gdLst/>
            <a:ahLst/>
            <a:cxnLst/>
            <a:rect l="l" t="t" r="r" b="b"/>
            <a:pathLst>
              <a:path w="11301259" h="6356958">
                <a:moveTo>
                  <a:pt x="0" y="0"/>
                </a:moveTo>
                <a:lnTo>
                  <a:pt x="11301258" y="0"/>
                </a:lnTo>
                <a:lnTo>
                  <a:pt x="11301258" y="6356958"/>
                </a:lnTo>
                <a:lnTo>
                  <a:pt x="0" y="6356958"/>
                </a:lnTo>
                <a:lnTo>
                  <a:pt x="0" y="0"/>
                </a:lnTo>
                <a:close/>
              </a:path>
            </a:pathLst>
          </a:custGeom>
          <a:blipFill>
            <a:blip r:embed="rId4"/>
            <a:stretch>
              <a:fillRect/>
            </a:stretch>
          </a:blipFill>
        </p:spPr>
        <p:txBody>
          <a:bodyPr/>
          <a:lstStyle/>
          <a:p>
            <a:endParaRPr lang="en-US"/>
          </a:p>
        </p:txBody>
      </p:sp>
      <p:sp>
        <p:nvSpPr>
          <p:cNvPr id="111" name="Freeform 4">
            <a:extLst>
              <a:ext uri="{FF2B5EF4-FFF2-40B4-BE49-F238E27FC236}">
                <a16:creationId xmlns:a16="http://schemas.microsoft.com/office/drawing/2014/main" id="{844E1279-8045-88AD-0EEA-433B8ACBEF0D}"/>
              </a:ext>
            </a:extLst>
          </p:cNvPr>
          <p:cNvSpPr/>
          <p:nvPr/>
        </p:nvSpPr>
        <p:spPr>
          <a:xfrm>
            <a:off x="6000617" y="1788458"/>
            <a:ext cx="548836" cy="411627"/>
          </a:xfrm>
          <a:custGeom>
            <a:avLst/>
            <a:gdLst/>
            <a:ahLst/>
            <a:cxnLst/>
            <a:rect l="l" t="t" r="r" b="b"/>
            <a:pathLst>
              <a:path w="7960894" h="5970671">
                <a:moveTo>
                  <a:pt x="0" y="0"/>
                </a:moveTo>
                <a:lnTo>
                  <a:pt x="7960894" y="0"/>
                </a:lnTo>
                <a:lnTo>
                  <a:pt x="7960894" y="5970670"/>
                </a:lnTo>
                <a:lnTo>
                  <a:pt x="0" y="5970670"/>
                </a:lnTo>
                <a:lnTo>
                  <a:pt x="0" y="0"/>
                </a:lnTo>
                <a:close/>
              </a:path>
            </a:pathLst>
          </a:custGeom>
          <a:blipFill>
            <a:blip r:embed="rId5"/>
            <a:stretch>
              <a:fillRect/>
            </a:stretch>
          </a:blipFill>
        </p:spPr>
        <p:txBody>
          <a:bodyPr/>
          <a:lstStyle/>
          <a:p>
            <a:endParaRPr lang="en-US"/>
          </a:p>
        </p:txBody>
      </p:sp>
      <p:sp>
        <p:nvSpPr>
          <p:cNvPr id="112" name="Freeform 5">
            <a:extLst>
              <a:ext uri="{FF2B5EF4-FFF2-40B4-BE49-F238E27FC236}">
                <a16:creationId xmlns:a16="http://schemas.microsoft.com/office/drawing/2014/main" id="{9C7BA3AF-D609-788C-C786-A697BE16CFD4}"/>
              </a:ext>
            </a:extLst>
          </p:cNvPr>
          <p:cNvSpPr/>
          <p:nvPr/>
        </p:nvSpPr>
        <p:spPr>
          <a:xfrm>
            <a:off x="7509393" y="1732595"/>
            <a:ext cx="848226" cy="531202"/>
          </a:xfrm>
          <a:custGeom>
            <a:avLst/>
            <a:gdLst/>
            <a:ahLst/>
            <a:cxnLst/>
            <a:rect l="l" t="t" r="r" b="b"/>
            <a:pathLst>
              <a:path w="9186279" h="5752907">
                <a:moveTo>
                  <a:pt x="0" y="0"/>
                </a:moveTo>
                <a:lnTo>
                  <a:pt x="9186279" y="0"/>
                </a:lnTo>
                <a:lnTo>
                  <a:pt x="9186279" y="5752907"/>
                </a:lnTo>
                <a:lnTo>
                  <a:pt x="0" y="5752907"/>
                </a:lnTo>
                <a:lnTo>
                  <a:pt x="0" y="0"/>
                </a:lnTo>
                <a:close/>
              </a:path>
            </a:pathLst>
          </a:custGeom>
          <a:blipFill>
            <a:blip r:embed="rId6"/>
            <a:stretch>
              <a:fillRect/>
            </a:stretch>
          </a:blipFill>
        </p:spPr>
        <p:txBody>
          <a:bodyPr/>
          <a:lstStyle/>
          <a:p>
            <a:endParaRPr lang="en-US"/>
          </a:p>
        </p:txBody>
      </p:sp>
      <p:graphicFrame>
        <p:nvGraphicFramePr>
          <p:cNvPr id="113" name="Chart 83">
            <a:extLst>
              <a:ext uri="{FF2B5EF4-FFF2-40B4-BE49-F238E27FC236}">
                <a16:creationId xmlns:a16="http://schemas.microsoft.com/office/drawing/2014/main" id="{1C268777-B5EF-7F4A-47A1-7A2FB26E5911}"/>
              </a:ext>
            </a:extLst>
          </p:cNvPr>
          <p:cNvGraphicFramePr/>
          <p:nvPr>
            <p:extLst>
              <p:ext uri="{D42A27DB-BD31-4B8C-83A1-F6EECF244321}">
                <p14:modId xmlns:p14="http://schemas.microsoft.com/office/powerpoint/2010/main" val="572433622"/>
              </p:ext>
            </p:extLst>
          </p:nvPr>
        </p:nvGraphicFramePr>
        <p:xfrm>
          <a:off x="4126943" y="2451536"/>
          <a:ext cx="838020" cy="152119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5" name="Chart 83">
            <a:extLst>
              <a:ext uri="{FF2B5EF4-FFF2-40B4-BE49-F238E27FC236}">
                <a16:creationId xmlns:a16="http://schemas.microsoft.com/office/drawing/2014/main" id="{A06A6AB5-87B7-65EA-5337-9738C0344637}"/>
              </a:ext>
            </a:extLst>
          </p:cNvPr>
          <p:cNvGraphicFramePr/>
          <p:nvPr>
            <p:extLst>
              <p:ext uri="{D42A27DB-BD31-4B8C-83A1-F6EECF244321}">
                <p14:modId xmlns:p14="http://schemas.microsoft.com/office/powerpoint/2010/main" val="3373230382"/>
              </p:ext>
            </p:extLst>
          </p:nvPr>
        </p:nvGraphicFramePr>
        <p:xfrm>
          <a:off x="5828263" y="2451536"/>
          <a:ext cx="838020" cy="152119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6" name="Chart 83">
            <a:extLst>
              <a:ext uri="{FF2B5EF4-FFF2-40B4-BE49-F238E27FC236}">
                <a16:creationId xmlns:a16="http://schemas.microsoft.com/office/drawing/2014/main" id="{7602DA49-E3B5-4F85-B323-5AE17C669599}"/>
              </a:ext>
            </a:extLst>
          </p:cNvPr>
          <p:cNvGraphicFramePr/>
          <p:nvPr>
            <p:extLst>
              <p:ext uri="{D42A27DB-BD31-4B8C-83A1-F6EECF244321}">
                <p14:modId xmlns:p14="http://schemas.microsoft.com/office/powerpoint/2010/main" val="468925134"/>
              </p:ext>
            </p:extLst>
          </p:nvPr>
        </p:nvGraphicFramePr>
        <p:xfrm>
          <a:off x="7519599" y="2451536"/>
          <a:ext cx="838020" cy="1521199"/>
        </p:xfrm>
        <a:graphic>
          <a:graphicData uri="http://schemas.openxmlformats.org/drawingml/2006/chart">
            <c:chart xmlns:c="http://schemas.openxmlformats.org/drawingml/2006/chart" xmlns:r="http://schemas.openxmlformats.org/officeDocument/2006/relationships" r:id="rId9"/>
          </a:graphicData>
        </a:graphic>
      </p:graphicFrame>
      <p:sp>
        <p:nvSpPr>
          <p:cNvPr id="117" name="Rectangle: Top Corners Rounded 116">
            <a:extLst>
              <a:ext uri="{FF2B5EF4-FFF2-40B4-BE49-F238E27FC236}">
                <a16:creationId xmlns:a16="http://schemas.microsoft.com/office/drawing/2014/main" id="{C21BCE0C-3A3A-CBE0-B007-E6DE1C811F1A}"/>
              </a:ext>
            </a:extLst>
          </p:cNvPr>
          <p:cNvSpPr/>
          <p:nvPr/>
        </p:nvSpPr>
        <p:spPr>
          <a:xfrm rot="5400000">
            <a:off x="1270086" y="1132575"/>
            <a:ext cx="296767" cy="1768182"/>
          </a:xfrm>
          <a:prstGeom prst="round2SameRect">
            <a:avLst>
              <a:gd name="adj1" fmla="val 50000"/>
              <a:gd name="adj2" fmla="val 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200" b="1" dirty="0"/>
              <a:t>Pizza Chains</a:t>
            </a:r>
          </a:p>
        </p:txBody>
      </p:sp>
      <p:graphicFrame>
        <p:nvGraphicFramePr>
          <p:cNvPr id="123" name="Table 5">
            <a:extLst>
              <a:ext uri="{FF2B5EF4-FFF2-40B4-BE49-F238E27FC236}">
                <a16:creationId xmlns:a16="http://schemas.microsoft.com/office/drawing/2014/main" id="{32846803-7D70-75A8-40F3-5386BD4F7A7D}"/>
              </a:ext>
            </a:extLst>
          </p:cNvPr>
          <p:cNvGraphicFramePr>
            <a:graphicFrameLocks noGrp="1"/>
          </p:cNvGraphicFramePr>
          <p:nvPr>
            <p:extLst>
              <p:ext uri="{D42A27DB-BD31-4B8C-83A1-F6EECF244321}">
                <p14:modId xmlns:p14="http://schemas.microsoft.com/office/powerpoint/2010/main" val="4002945130"/>
              </p:ext>
            </p:extLst>
          </p:nvPr>
        </p:nvGraphicFramePr>
        <p:xfrm>
          <a:off x="3546501" y="2875649"/>
          <a:ext cx="494451" cy="988923"/>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rgbClr val="3F9C31"/>
                          </a:solidFill>
                          <a:effectLst/>
                          <a:latin typeface="Montserrat" pitchFamily="2" charset="0"/>
                        </a:rPr>
                        <a:t>87%</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r h="329641">
                <a:tc>
                  <a:txBody>
                    <a:bodyPr/>
                    <a:lstStyle/>
                    <a:p>
                      <a:pPr algn="ctr" rtl="0" fontAlgn="ctr">
                        <a:buNone/>
                      </a:pPr>
                      <a:r>
                        <a:rPr lang="en-US" sz="1000" b="1" i="0" u="none" strike="noStrike" dirty="0">
                          <a:solidFill>
                            <a:srgbClr val="F49800"/>
                          </a:solidFill>
                          <a:effectLst/>
                          <a:latin typeface="Montserrat" pitchFamily="2" charset="0"/>
                        </a:rPr>
                        <a:t>65%</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128942515"/>
                  </a:ext>
                </a:extLst>
              </a:tr>
              <a:tr h="329641">
                <a:tc>
                  <a:txBody>
                    <a:bodyPr/>
                    <a:lstStyle/>
                    <a:p>
                      <a:pPr algn="ctr" rtl="0" fontAlgn="ctr">
                        <a:buNone/>
                      </a:pPr>
                      <a:r>
                        <a:rPr lang="en-US" sz="1000" b="1" i="0" u="none" strike="noStrike" dirty="0">
                          <a:solidFill>
                            <a:srgbClr val="E95000"/>
                          </a:solidFill>
                          <a:effectLst/>
                          <a:latin typeface="Montserrat" pitchFamily="2" charset="0"/>
                        </a:rPr>
                        <a:t>41%</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4182063019"/>
                  </a:ext>
                </a:extLst>
              </a:tr>
            </a:tbl>
          </a:graphicData>
        </a:graphic>
      </p:graphicFrame>
      <p:grpSp>
        <p:nvGrpSpPr>
          <p:cNvPr id="124" name="Group 123">
            <a:extLst>
              <a:ext uri="{FF2B5EF4-FFF2-40B4-BE49-F238E27FC236}">
                <a16:creationId xmlns:a16="http://schemas.microsoft.com/office/drawing/2014/main" id="{74E22C2B-7491-6911-E381-2A7BCF589F24}"/>
              </a:ext>
            </a:extLst>
          </p:cNvPr>
          <p:cNvGrpSpPr/>
          <p:nvPr/>
        </p:nvGrpSpPr>
        <p:grpSpPr>
          <a:xfrm>
            <a:off x="3384445" y="2936266"/>
            <a:ext cx="214482" cy="947360"/>
            <a:chOff x="3298369" y="2924182"/>
            <a:chExt cx="138951" cy="442059"/>
          </a:xfrm>
          <a:solidFill>
            <a:schemeClr val="bg2"/>
          </a:solidFill>
        </p:grpSpPr>
        <p:sp>
          <p:nvSpPr>
            <p:cNvPr id="125" name="Arrow: Curved Left 124">
              <a:extLst>
                <a:ext uri="{FF2B5EF4-FFF2-40B4-BE49-F238E27FC236}">
                  <a16:creationId xmlns:a16="http://schemas.microsoft.com/office/drawing/2014/main" id="{AFA7E720-88F7-40F4-CE23-D798D65B7661}"/>
                </a:ext>
              </a:extLst>
            </p:cNvPr>
            <p:cNvSpPr/>
            <p:nvPr/>
          </p:nvSpPr>
          <p:spPr bwMode="gray">
            <a:xfrm>
              <a:off x="3298369" y="2924182"/>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126" name="Arrow: Curved Left 125">
              <a:extLst>
                <a:ext uri="{FF2B5EF4-FFF2-40B4-BE49-F238E27FC236}">
                  <a16:creationId xmlns:a16="http://schemas.microsoft.com/office/drawing/2014/main" id="{9859B89E-8465-EB40-C203-23F7BDD01A1F}"/>
                </a:ext>
              </a:extLst>
            </p:cNvPr>
            <p:cNvSpPr/>
            <p:nvPr/>
          </p:nvSpPr>
          <p:spPr bwMode="gray">
            <a:xfrm>
              <a:off x="3298369" y="3069366"/>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127" name="Arrow: Curved Left 126">
              <a:extLst>
                <a:ext uri="{FF2B5EF4-FFF2-40B4-BE49-F238E27FC236}">
                  <a16:creationId xmlns:a16="http://schemas.microsoft.com/office/drawing/2014/main" id="{06C22CB9-E408-A4E0-B7F6-5ADBDA31E8C0}"/>
                </a:ext>
              </a:extLst>
            </p:cNvPr>
            <p:cNvSpPr/>
            <p:nvPr/>
          </p:nvSpPr>
          <p:spPr bwMode="gray">
            <a:xfrm>
              <a:off x="3298369" y="3213939"/>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pSp>
      <p:graphicFrame>
        <p:nvGraphicFramePr>
          <p:cNvPr id="128" name="Table 5">
            <a:extLst>
              <a:ext uri="{FF2B5EF4-FFF2-40B4-BE49-F238E27FC236}">
                <a16:creationId xmlns:a16="http://schemas.microsoft.com/office/drawing/2014/main" id="{73BE113B-9710-7B06-CF32-450B30EC86F6}"/>
              </a:ext>
            </a:extLst>
          </p:cNvPr>
          <p:cNvGraphicFramePr>
            <a:graphicFrameLocks noGrp="1"/>
          </p:cNvGraphicFramePr>
          <p:nvPr>
            <p:extLst>
              <p:ext uri="{D42A27DB-BD31-4B8C-83A1-F6EECF244321}">
                <p14:modId xmlns:p14="http://schemas.microsoft.com/office/powerpoint/2010/main" val="3780377428"/>
              </p:ext>
            </p:extLst>
          </p:nvPr>
        </p:nvGraphicFramePr>
        <p:xfrm>
          <a:off x="5295029" y="2894703"/>
          <a:ext cx="494451" cy="988923"/>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rgbClr val="3F9C31"/>
                          </a:solidFill>
                          <a:effectLst/>
                          <a:latin typeface="Montserrat" pitchFamily="2" charset="0"/>
                        </a:rPr>
                        <a:t>72%</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r h="329641">
                <a:tc>
                  <a:txBody>
                    <a:bodyPr/>
                    <a:lstStyle/>
                    <a:p>
                      <a:pPr algn="ctr" rtl="0" fontAlgn="ctr">
                        <a:buNone/>
                      </a:pPr>
                      <a:r>
                        <a:rPr lang="en-US" sz="1000" b="1" i="0" u="none" strike="noStrike" dirty="0">
                          <a:solidFill>
                            <a:srgbClr val="F49800"/>
                          </a:solidFill>
                          <a:effectLst/>
                          <a:latin typeface="Montserrat" pitchFamily="2" charset="0"/>
                        </a:rPr>
                        <a:t>60%</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128942515"/>
                  </a:ext>
                </a:extLst>
              </a:tr>
              <a:tr h="329641">
                <a:tc>
                  <a:txBody>
                    <a:bodyPr/>
                    <a:lstStyle/>
                    <a:p>
                      <a:pPr algn="ctr" rtl="0" fontAlgn="ctr">
                        <a:buNone/>
                      </a:pPr>
                      <a:r>
                        <a:rPr lang="en-US" sz="1000" b="1" i="0" u="none" strike="noStrike" dirty="0">
                          <a:solidFill>
                            <a:srgbClr val="E95000"/>
                          </a:solidFill>
                          <a:effectLst/>
                          <a:latin typeface="Montserrat" pitchFamily="2" charset="0"/>
                        </a:rPr>
                        <a:t>40%</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4182063019"/>
                  </a:ext>
                </a:extLst>
              </a:tr>
            </a:tbl>
          </a:graphicData>
        </a:graphic>
      </p:graphicFrame>
      <p:grpSp>
        <p:nvGrpSpPr>
          <p:cNvPr id="129" name="Group 128">
            <a:extLst>
              <a:ext uri="{FF2B5EF4-FFF2-40B4-BE49-F238E27FC236}">
                <a16:creationId xmlns:a16="http://schemas.microsoft.com/office/drawing/2014/main" id="{B5542B27-7995-BE85-C673-70DFA058AD96}"/>
              </a:ext>
            </a:extLst>
          </p:cNvPr>
          <p:cNvGrpSpPr/>
          <p:nvPr/>
        </p:nvGrpSpPr>
        <p:grpSpPr>
          <a:xfrm>
            <a:off x="5132973" y="2955320"/>
            <a:ext cx="214482" cy="947360"/>
            <a:chOff x="3298369" y="2924182"/>
            <a:chExt cx="138951" cy="442059"/>
          </a:xfrm>
          <a:solidFill>
            <a:schemeClr val="bg2"/>
          </a:solidFill>
        </p:grpSpPr>
        <p:sp>
          <p:nvSpPr>
            <p:cNvPr id="130" name="Arrow: Curved Left 129">
              <a:extLst>
                <a:ext uri="{FF2B5EF4-FFF2-40B4-BE49-F238E27FC236}">
                  <a16:creationId xmlns:a16="http://schemas.microsoft.com/office/drawing/2014/main" id="{37785A67-67ED-B152-5F2D-ADB43AD85B68}"/>
                </a:ext>
              </a:extLst>
            </p:cNvPr>
            <p:cNvSpPr/>
            <p:nvPr/>
          </p:nvSpPr>
          <p:spPr bwMode="gray">
            <a:xfrm>
              <a:off x="3298369" y="2924182"/>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131" name="Arrow: Curved Left 130">
              <a:extLst>
                <a:ext uri="{FF2B5EF4-FFF2-40B4-BE49-F238E27FC236}">
                  <a16:creationId xmlns:a16="http://schemas.microsoft.com/office/drawing/2014/main" id="{3EB10DBF-085A-3557-7CF0-D8C8BE8255B4}"/>
                </a:ext>
              </a:extLst>
            </p:cNvPr>
            <p:cNvSpPr/>
            <p:nvPr/>
          </p:nvSpPr>
          <p:spPr bwMode="gray">
            <a:xfrm>
              <a:off x="3298369" y="3069366"/>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132" name="Arrow: Curved Left 131">
              <a:extLst>
                <a:ext uri="{FF2B5EF4-FFF2-40B4-BE49-F238E27FC236}">
                  <a16:creationId xmlns:a16="http://schemas.microsoft.com/office/drawing/2014/main" id="{CE8C0E66-152F-23CF-476C-063622F647A7}"/>
                </a:ext>
              </a:extLst>
            </p:cNvPr>
            <p:cNvSpPr/>
            <p:nvPr/>
          </p:nvSpPr>
          <p:spPr bwMode="gray">
            <a:xfrm>
              <a:off x="3298369" y="3213939"/>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pSp>
      <p:graphicFrame>
        <p:nvGraphicFramePr>
          <p:cNvPr id="133" name="Table 5">
            <a:extLst>
              <a:ext uri="{FF2B5EF4-FFF2-40B4-BE49-F238E27FC236}">
                <a16:creationId xmlns:a16="http://schemas.microsoft.com/office/drawing/2014/main" id="{D95E5655-F863-D972-5214-3BC5E8A534A6}"/>
              </a:ext>
            </a:extLst>
          </p:cNvPr>
          <p:cNvGraphicFramePr>
            <a:graphicFrameLocks noGrp="1"/>
          </p:cNvGraphicFramePr>
          <p:nvPr>
            <p:extLst>
              <p:ext uri="{D42A27DB-BD31-4B8C-83A1-F6EECF244321}">
                <p14:modId xmlns:p14="http://schemas.microsoft.com/office/powerpoint/2010/main" val="1764940834"/>
              </p:ext>
            </p:extLst>
          </p:nvPr>
        </p:nvGraphicFramePr>
        <p:xfrm>
          <a:off x="6974545" y="2894703"/>
          <a:ext cx="494451" cy="988923"/>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rgbClr val="3F9C31"/>
                          </a:solidFill>
                          <a:effectLst/>
                          <a:latin typeface="Montserrat" pitchFamily="2" charset="0"/>
                        </a:rPr>
                        <a:t>72%</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r h="329641">
                <a:tc>
                  <a:txBody>
                    <a:bodyPr/>
                    <a:lstStyle/>
                    <a:p>
                      <a:pPr algn="ctr" rtl="0" fontAlgn="ctr">
                        <a:buNone/>
                      </a:pPr>
                      <a:r>
                        <a:rPr lang="en-US" sz="1000" b="1" i="0" u="none" strike="noStrike" dirty="0">
                          <a:solidFill>
                            <a:srgbClr val="F49800"/>
                          </a:solidFill>
                          <a:effectLst/>
                          <a:latin typeface="Montserrat" pitchFamily="2" charset="0"/>
                        </a:rPr>
                        <a:t>58%</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128942515"/>
                  </a:ext>
                </a:extLst>
              </a:tr>
              <a:tr h="329641">
                <a:tc>
                  <a:txBody>
                    <a:bodyPr/>
                    <a:lstStyle/>
                    <a:p>
                      <a:pPr algn="ctr" rtl="0" fontAlgn="ctr">
                        <a:buNone/>
                      </a:pPr>
                      <a:r>
                        <a:rPr lang="en-US" sz="1000" b="1" i="0" u="none" strike="noStrike" dirty="0">
                          <a:solidFill>
                            <a:srgbClr val="E95000"/>
                          </a:solidFill>
                          <a:effectLst/>
                          <a:latin typeface="Montserrat" pitchFamily="2" charset="0"/>
                        </a:rPr>
                        <a:t>35%</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4182063019"/>
                  </a:ext>
                </a:extLst>
              </a:tr>
            </a:tbl>
          </a:graphicData>
        </a:graphic>
      </p:graphicFrame>
      <p:grpSp>
        <p:nvGrpSpPr>
          <p:cNvPr id="134" name="Group 133">
            <a:extLst>
              <a:ext uri="{FF2B5EF4-FFF2-40B4-BE49-F238E27FC236}">
                <a16:creationId xmlns:a16="http://schemas.microsoft.com/office/drawing/2014/main" id="{B198301E-BCF8-7385-C2D9-9D0434F37AAC}"/>
              </a:ext>
            </a:extLst>
          </p:cNvPr>
          <p:cNvGrpSpPr/>
          <p:nvPr/>
        </p:nvGrpSpPr>
        <p:grpSpPr>
          <a:xfrm>
            <a:off x="6812489" y="2955320"/>
            <a:ext cx="214482" cy="947360"/>
            <a:chOff x="3298369" y="2924182"/>
            <a:chExt cx="138951" cy="442059"/>
          </a:xfrm>
          <a:solidFill>
            <a:schemeClr val="bg2"/>
          </a:solidFill>
        </p:grpSpPr>
        <p:sp>
          <p:nvSpPr>
            <p:cNvPr id="135" name="Arrow: Curved Left 134">
              <a:extLst>
                <a:ext uri="{FF2B5EF4-FFF2-40B4-BE49-F238E27FC236}">
                  <a16:creationId xmlns:a16="http://schemas.microsoft.com/office/drawing/2014/main" id="{B8F1A71C-E13E-838B-A3A2-63366E9D66C1}"/>
                </a:ext>
              </a:extLst>
            </p:cNvPr>
            <p:cNvSpPr/>
            <p:nvPr/>
          </p:nvSpPr>
          <p:spPr bwMode="gray">
            <a:xfrm>
              <a:off x="3298369" y="2924182"/>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136" name="Arrow: Curved Left 135">
              <a:extLst>
                <a:ext uri="{FF2B5EF4-FFF2-40B4-BE49-F238E27FC236}">
                  <a16:creationId xmlns:a16="http://schemas.microsoft.com/office/drawing/2014/main" id="{31214C78-AA0C-547F-8C6A-D19F4775C29F}"/>
                </a:ext>
              </a:extLst>
            </p:cNvPr>
            <p:cNvSpPr/>
            <p:nvPr/>
          </p:nvSpPr>
          <p:spPr bwMode="gray">
            <a:xfrm>
              <a:off x="3298369" y="3069366"/>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137" name="Arrow: Curved Left 136">
              <a:extLst>
                <a:ext uri="{FF2B5EF4-FFF2-40B4-BE49-F238E27FC236}">
                  <a16:creationId xmlns:a16="http://schemas.microsoft.com/office/drawing/2014/main" id="{D59D6E22-18AF-3D0D-ECC9-803A33EA407F}"/>
                </a:ext>
              </a:extLst>
            </p:cNvPr>
            <p:cNvSpPr/>
            <p:nvPr/>
          </p:nvSpPr>
          <p:spPr bwMode="gray">
            <a:xfrm>
              <a:off x="3298369" y="3213939"/>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pSp>
      <p:graphicFrame>
        <p:nvGraphicFramePr>
          <p:cNvPr id="138" name="Table 5">
            <a:extLst>
              <a:ext uri="{FF2B5EF4-FFF2-40B4-BE49-F238E27FC236}">
                <a16:creationId xmlns:a16="http://schemas.microsoft.com/office/drawing/2014/main" id="{E3BF0747-1C3C-A40C-2D96-717A93964108}"/>
              </a:ext>
            </a:extLst>
          </p:cNvPr>
          <p:cNvGraphicFramePr>
            <a:graphicFrameLocks noGrp="1"/>
          </p:cNvGraphicFramePr>
          <p:nvPr>
            <p:extLst>
              <p:ext uri="{D42A27DB-BD31-4B8C-83A1-F6EECF244321}">
                <p14:modId xmlns:p14="http://schemas.microsoft.com/office/powerpoint/2010/main" val="2358353225"/>
              </p:ext>
            </p:extLst>
          </p:nvPr>
        </p:nvGraphicFramePr>
        <p:xfrm>
          <a:off x="8608132" y="2875649"/>
          <a:ext cx="494451" cy="988923"/>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rgbClr val="3F9C31"/>
                          </a:solidFill>
                          <a:effectLst/>
                          <a:latin typeface="Montserrat" pitchFamily="2" charset="0"/>
                        </a:rPr>
                        <a:t>61%</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r h="329641">
                <a:tc>
                  <a:txBody>
                    <a:bodyPr/>
                    <a:lstStyle/>
                    <a:p>
                      <a:pPr algn="ctr" rtl="0" fontAlgn="ctr">
                        <a:buNone/>
                      </a:pPr>
                      <a:r>
                        <a:rPr lang="en-US" sz="1000" b="1" i="0" u="none" strike="noStrike" dirty="0">
                          <a:solidFill>
                            <a:srgbClr val="F49800"/>
                          </a:solidFill>
                          <a:effectLst/>
                          <a:latin typeface="Montserrat" pitchFamily="2" charset="0"/>
                        </a:rPr>
                        <a:t>55%</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128942515"/>
                  </a:ext>
                </a:extLst>
              </a:tr>
              <a:tr h="329641">
                <a:tc>
                  <a:txBody>
                    <a:bodyPr/>
                    <a:lstStyle/>
                    <a:p>
                      <a:pPr algn="ctr" rtl="0" fontAlgn="ctr">
                        <a:buNone/>
                      </a:pPr>
                      <a:r>
                        <a:rPr lang="en-US" sz="1000" b="1" i="0" u="none" strike="noStrike" dirty="0">
                          <a:solidFill>
                            <a:srgbClr val="E95000"/>
                          </a:solidFill>
                          <a:effectLst/>
                          <a:latin typeface="Montserrat" pitchFamily="2" charset="0"/>
                        </a:rPr>
                        <a:t>31%</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4182063019"/>
                  </a:ext>
                </a:extLst>
              </a:tr>
            </a:tbl>
          </a:graphicData>
        </a:graphic>
      </p:graphicFrame>
      <p:grpSp>
        <p:nvGrpSpPr>
          <p:cNvPr id="139" name="Group 138">
            <a:extLst>
              <a:ext uri="{FF2B5EF4-FFF2-40B4-BE49-F238E27FC236}">
                <a16:creationId xmlns:a16="http://schemas.microsoft.com/office/drawing/2014/main" id="{33D42680-D929-EE47-A484-4540CBC4DEB0}"/>
              </a:ext>
            </a:extLst>
          </p:cNvPr>
          <p:cNvGrpSpPr/>
          <p:nvPr/>
        </p:nvGrpSpPr>
        <p:grpSpPr>
          <a:xfrm>
            <a:off x="8446076" y="2936266"/>
            <a:ext cx="214482" cy="947360"/>
            <a:chOff x="3298369" y="2924182"/>
            <a:chExt cx="138951" cy="442059"/>
          </a:xfrm>
          <a:solidFill>
            <a:schemeClr val="bg2"/>
          </a:solidFill>
        </p:grpSpPr>
        <p:sp>
          <p:nvSpPr>
            <p:cNvPr id="140" name="Arrow: Curved Left 139">
              <a:extLst>
                <a:ext uri="{FF2B5EF4-FFF2-40B4-BE49-F238E27FC236}">
                  <a16:creationId xmlns:a16="http://schemas.microsoft.com/office/drawing/2014/main" id="{8BA1F418-0DA4-5B5E-030E-D57D0F721570}"/>
                </a:ext>
              </a:extLst>
            </p:cNvPr>
            <p:cNvSpPr/>
            <p:nvPr/>
          </p:nvSpPr>
          <p:spPr bwMode="gray">
            <a:xfrm>
              <a:off x="3298369" y="2924182"/>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141" name="Arrow: Curved Left 140">
              <a:extLst>
                <a:ext uri="{FF2B5EF4-FFF2-40B4-BE49-F238E27FC236}">
                  <a16:creationId xmlns:a16="http://schemas.microsoft.com/office/drawing/2014/main" id="{0B8FA7C1-3B38-8496-0DF3-A61A10370DD1}"/>
                </a:ext>
              </a:extLst>
            </p:cNvPr>
            <p:cNvSpPr/>
            <p:nvPr/>
          </p:nvSpPr>
          <p:spPr bwMode="gray">
            <a:xfrm>
              <a:off x="3298369" y="3069366"/>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142" name="Arrow: Curved Left 141">
              <a:extLst>
                <a:ext uri="{FF2B5EF4-FFF2-40B4-BE49-F238E27FC236}">
                  <a16:creationId xmlns:a16="http://schemas.microsoft.com/office/drawing/2014/main" id="{C685C7BC-1B24-9880-674A-44967BE3D647}"/>
                </a:ext>
              </a:extLst>
            </p:cNvPr>
            <p:cNvSpPr/>
            <p:nvPr/>
          </p:nvSpPr>
          <p:spPr bwMode="gray">
            <a:xfrm>
              <a:off x="3298369" y="3213939"/>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pSp>
      <p:graphicFrame>
        <p:nvGraphicFramePr>
          <p:cNvPr id="143" name="Table 142">
            <a:extLst>
              <a:ext uri="{FF2B5EF4-FFF2-40B4-BE49-F238E27FC236}">
                <a16:creationId xmlns:a16="http://schemas.microsoft.com/office/drawing/2014/main" id="{E018B20E-8763-DD92-3658-111C048AC4A8}"/>
              </a:ext>
            </a:extLst>
          </p:cNvPr>
          <p:cNvGraphicFramePr>
            <a:graphicFrameLocks noGrp="1"/>
          </p:cNvGraphicFramePr>
          <p:nvPr>
            <p:extLst>
              <p:ext uri="{D42A27DB-BD31-4B8C-83A1-F6EECF244321}">
                <p14:modId xmlns:p14="http://schemas.microsoft.com/office/powerpoint/2010/main" val="3619854472"/>
              </p:ext>
            </p:extLst>
          </p:nvPr>
        </p:nvGraphicFramePr>
        <p:xfrm>
          <a:off x="532756" y="4620678"/>
          <a:ext cx="6604643" cy="1765094"/>
        </p:xfrm>
        <a:graphic>
          <a:graphicData uri="http://schemas.openxmlformats.org/drawingml/2006/table">
            <a:tbl>
              <a:tblPr firstRow="1" bandRow="1">
                <a:tableStyleId>{2D5ABB26-0587-4C30-8999-92F81FD0307C}</a:tableStyleId>
              </a:tblPr>
              <a:tblGrid>
                <a:gridCol w="1377215">
                  <a:extLst>
                    <a:ext uri="{9D8B030D-6E8A-4147-A177-3AD203B41FA5}">
                      <a16:colId xmlns:a16="http://schemas.microsoft.com/office/drawing/2014/main" val="20000"/>
                    </a:ext>
                  </a:extLst>
                </a:gridCol>
                <a:gridCol w="1742476">
                  <a:extLst>
                    <a:ext uri="{9D8B030D-6E8A-4147-A177-3AD203B41FA5}">
                      <a16:colId xmlns:a16="http://schemas.microsoft.com/office/drawing/2014/main" val="2924392310"/>
                    </a:ext>
                  </a:extLst>
                </a:gridCol>
                <a:gridCol w="1742476">
                  <a:extLst>
                    <a:ext uri="{9D8B030D-6E8A-4147-A177-3AD203B41FA5}">
                      <a16:colId xmlns:a16="http://schemas.microsoft.com/office/drawing/2014/main" val="979783282"/>
                    </a:ext>
                  </a:extLst>
                </a:gridCol>
                <a:gridCol w="1742476">
                  <a:extLst>
                    <a:ext uri="{9D8B030D-6E8A-4147-A177-3AD203B41FA5}">
                      <a16:colId xmlns:a16="http://schemas.microsoft.com/office/drawing/2014/main" val="2130639159"/>
                    </a:ext>
                  </a:extLst>
                </a:gridCol>
              </a:tblGrid>
              <a:tr h="22081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chemeClr val="tx1"/>
                          </a:solidFill>
                          <a:effectLst/>
                          <a:uLnTx/>
                          <a:uFillTx/>
                          <a:latin typeface="+mn-lt"/>
                          <a:cs typeface="Arial" panose="020B0604020202020204" pitchFamily="34" charset="0"/>
                        </a:rPr>
                        <a:t>Store Count</a:t>
                      </a: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chemeClr val="tx1"/>
                          </a:solidFill>
                          <a:effectLst/>
                          <a:uLnTx/>
                          <a:uFillTx/>
                          <a:latin typeface="+mn-lt"/>
                          <a:cs typeface="Arial" panose="020B0604020202020204" pitchFamily="34" charset="0"/>
                        </a:rPr>
                        <a:t>37</a:t>
                      </a: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chemeClr val="tx1"/>
                          </a:solidFill>
                          <a:effectLst/>
                          <a:uLnTx/>
                          <a:uFillTx/>
                          <a:latin typeface="+mn-lt"/>
                          <a:cs typeface="Arial" panose="020B0604020202020204" pitchFamily="34" charset="0"/>
                        </a:rPr>
                        <a:t>28</a:t>
                      </a: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chemeClr val="tx1"/>
                          </a:solidFill>
                          <a:effectLst/>
                          <a:uLnTx/>
                          <a:uFillTx/>
                          <a:latin typeface="+mn-lt"/>
                          <a:cs typeface="Arial" panose="020B0604020202020204" pitchFamily="34" charset="0"/>
                        </a:rPr>
                        <a:t>222</a:t>
                      </a: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30675686"/>
                  </a:ext>
                </a:extLst>
              </a:tr>
              <a:tr h="30885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rPr>
                        <a:t>Top of mind</a:t>
                      </a: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799930318"/>
                  </a:ext>
                </a:extLst>
              </a:tr>
              <a:tr h="30885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rPr>
                        <a:t>Total awareness</a:t>
                      </a: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extLst>
                  <a:ext uri="{0D108BD9-81ED-4DB2-BD59-A6C34878D82A}">
                    <a16:rowId xmlns:a16="http://schemas.microsoft.com/office/drawing/2014/main" val="1845381249"/>
                  </a:ext>
                </a:extLst>
              </a:tr>
              <a:tr h="30885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rPr>
                        <a:t>Ever tried</a:t>
                      </a: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extLst>
                  <a:ext uri="{0D108BD9-81ED-4DB2-BD59-A6C34878D82A}">
                    <a16:rowId xmlns:a16="http://schemas.microsoft.com/office/drawing/2014/main" val="10002"/>
                  </a:ext>
                </a:extLst>
              </a:tr>
              <a:tr h="308855">
                <a:tc>
                  <a:txBody>
                    <a:bodyPr/>
                    <a:lstStyle/>
                    <a:p>
                      <a:pPr algn="r"/>
                      <a:r>
                        <a:rPr lang="en-US" sz="1100" b="1" dirty="0">
                          <a:solidFill>
                            <a:schemeClr val="tx1"/>
                          </a:solidFill>
                          <a:latin typeface="+mn-lt"/>
                          <a:cs typeface="Arial" panose="020B0604020202020204" pitchFamily="34" charset="0"/>
                        </a:rPr>
                        <a:t>Past 6mo usage</a:t>
                      </a: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extLst>
                  <a:ext uri="{0D108BD9-81ED-4DB2-BD59-A6C34878D82A}">
                    <a16:rowId xmlns:a16="http://schemas.microsoft.com/office/drawing/2014/main" val="10003"/>
                  </a:ext>
                </a:extLst>
              </a:tr>
              <a:tr h="308855">
                <a:tc>
                  <a:txBody>
                    <a:bodyPr/>
                    <a:lstStyle/>
                    <a:p>
                      <a:pPr algn="r"/>
                      <a:r>
                        <a:rPr lang="en-US" sz="1100" b="1" dirty="0">
                          <a:solidFill>
                            <a:schemeClr val="tx1"/>
                          </a:solidFill>
                          <a:latin typeface="+mn-lt"/>
                          <a:cs typeface="Arial" panose="020B0604020202020204" pitchFamily="34" charset="0"/>
                        </a:rPr>
                        <a:t>Regular user</a:t>
                      </a: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extLst>
                  <a:ext uri="{0D108BD9-81ED-4DB2-BD59-A6C34878D82A}">
                    <a16:rowId xmlns:a16="http://schemas.microsoft.com/office/drawing/2014/main" val="2777144587"/>
                  </a:ext>
                </a:extLst>
              </a:tr>
            </a:tbl>
          </a:graphicData>
        </a:graphic>
      </p:graphicFrame>
      <p:graphicFrame>
        <p:nvGraphicFramePr>
          <p:cNvPr id="144" name="Chart 83">
            <a:extLst>
              <a:ext uri="{FF2B5EF4-FFF2-40B4-BE49-F238E27FC236}">
                <a16:creationId xmlns:a16="http://schemas.microsoft.com/office/drawing/2014/main" id="{255914A6-F8FF-3203-1149-15F4EBAF14F2}"/>
              </a:ext>
            </a:extLst>
          </p:cNvPr>
          <p:cNvGraphicFramePr/>
          <p:nvPr>
            <p:extLst>
              <p:ext uri="{D42A27DB-BD31-4B8C-83A1-F6EECF244321}">
                <p14:modId xmlns:p14="http://schemas.microsoft.com/office/powerpoint/2010/main" val="2538850440"/>
              </p:ext>
            </p:extLst>
          </p:nvPr>
        </p:nvGraphicFramePr>
        <p:xfrm>
          <a:off x="2398595" y="4835154"/>
          <a:ext cx="838020" cy="1521199"/>
        </p:xfrm>
        <a:graphic>
          <a:graphicData uri="http://schemas.openxmlformats.org/drawingml/2006/chart">
            <c:chart xmlns:c="http://schemas.openxmlformats.org/drawingml/2006/chart" xmlns:r="http://schemas.openxmlformats.org/officeDocument/2006/relationships" r:id="rId10"/>
          </a:graphicData>
        </a:graphic>
      </p:graphicFrame>
      <p:sp>
        <p:nvSpPr>
          <p:cNvPr id="152" name="Rectangle: Top Corners Rounded 151">
            <a:extLst>
              <a:ext uri="{FF2B5EF4-FFF2-40B4-BE49-F238E27FC236}">
                <a16:creationId xmlns:a16="http://schemas.microsoft.com/office/drawing/2014/main" id="{432D1EA4-27D0-96A6-E487-BC8A2FA68D5A}"/>
              </a:ext>
            </a:extLst>
          </p:cNvPr>
          <p:cNvSpPr/>
          <p:nvPr/>
        </p:nvSpPr>
        <p:spPr>
          <a:xfrm rot="5400000">
            <a:off x="1268462" y="3527710"/>
            <a:ext cx="296767" cy="1768182"/>
          </a:xfrm>
          <a:prstGeom prst="round2SameRect">
            <a:avLst>
              <a:gd name="adj1" fmla="val 50000"/>
              <a:gd name="adj2" fmla="val 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200" b="1" dirty="0"/>
              <a:t>Burger Chains</a:t>
            </a:r>
          </a:p>
        </p:txBody>
      </p:sp>
      <p:graphicFrame>
        <p:nvGraphicFramePr>
          <p:cNvPr id="153" name="Table 5">
            <a:extLst>
              <a:ext uri="{FF2B5EF4-FFF2-40B4-BE49-F238E27FC236}">
                <a16:creationId xmlns:a16="http://schemas.microsoft.com/office/drawing/2014/main" id="{424C5F52-E7AB-E2A3-3DB0-5888EECEB1CF}"/>
              </a:ext>
            </a:extLst>
          </p:cNvPr>
          <p:cNvGraphicFramePr>
            <a:graphicFrameLocks noGrp="1"/>
          </p:cNvGraphicFramePr>
          <p:nvPr>
            <p:extLst>
              <p:ext uri="{D42A27DB-BD31-4B8C-83A1-F6EECF244321}">
                <p14:modId xmlns:p14="http://schemas.microsoft.com/office/powerpoint/2010/main" val="1272779260"/>
              </p:ext>
            </p:extLst>
          </p:nvPr>
        </p:nvGraphicFramePr>
        <p:xfrm>
          <a:off x="3544877" y="5270784"/>
          <a:ext cx="494451" cy="988923"/>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rgbClr val="3F9C31"/>
                          </a:solidFill>
                          <a:effectLst/>
                          <a:latin typeface="Montserrat" pitchFamily="2" charset="0"/>
                        </a:rPr>
                        <a:t>78%</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r h="329641">
                <a:tc>
                  <a:txBody>
                    <a:bodyPr/>
                    <a:lstStyle/>
                    <a:p>
                      <a:pPr algn="ctr" rtl="0" fontAlgn="ctr">
                        <a:buNone/>
                      </a:pPr>
                      <a:r>
                        <a:rPr lang="en-US" sz="1000" b="1" i="0" u="none" strike="noStrike" dirty="0">
                          <a:solidFill>
                            <a:srgbClr val="F49800"/>
                          </a:solidFill>
                          <a:effectLst/>
                          <a:latin typeface="Montserrat" pitchFamily="2" charset="0"/>
                        </a:rPr>
                        <a:t>58%</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128942515"/>
                  </a:ext>
                </a:extLst>
              </a:tr>
              <a:tr h="329641">
                <a:tc>
                  <a:txBody>
                    <a:bodyPr/>
                    <a:lstStyle/>
                    <a:p>
                      <a:pPr algn="ctr" rtl="0" fontAlgn="ctr">
                        <a:buNone/>
                      </a:pPr>
                      <a:r>
                        <a:rPr lang="en-US" sz="1000" b="1" i="0" u="none" strike="noStrike" dirty="0">
                          <a:solidFill>
                            <a:srgbClr val="E95000"/>
                          </a:solidFill>
                          <a:effectLst/>
                          <a:latin typeface="Montserrat" pitchFamily="2" charset="0"/>
                        </a:rPr>
                        <a:t>36%</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4182063019"/>
                  </a:ext>
                </a:extLst>
              </a:tr>
            </a:tbl>
          </a:graphicData>
        </a:graphic>
      </p:graphicFrame>
      <p:grpSp>
        <p:nvGrpSpPr>
          <p:cNvPr id="154" name="Group 153">
            <a:extLst>
              <a:ext uri="{FF2B5EF4-FFF2-40B4-BE49-F238E27FC236}">
                <a16:creationId xmlns:a16="http://schemas.microsoft.com/office/drawing/2014/main" id="{58CEFA97-629E-1A00-7F92-21B603D15716}"/>
              </a:ext>
            </a:extLst>
          </p:cNvPr>
          <p:cNvGrpSpPr/>
          <p:nvPr/>
        </p:nvGrpSpPr>
        <p:grpSpPr>
          <a:xfrm>
            <a:off x="3382821" y="5331401"/>
            <a:ext cx="214482" cy="947360"/>
            <a:chOff x="3298369" y="2924182"/>
            <a:chExt cx="138951" cy="442059"/>
          </a:xfrm>
          <a:solidFill>
            <a:schemeClr val="bg2"/>
          </a:solidFill>
        </p:grpSpPr>
        <p:sp>
          <p:nvSpPr>
            <p:cNvPr id="155" name="Arrow: Curved Left 154">
              <a:extLst>
                <a:ext uri="{FF2B5EF4-FFF2-40B4-BE49-F238E27FC236}">
                  <a16:creationId xmlns:a16="http://schemas.microsoft.com/office/drawing/2014/main" id="{E8D1CC34-E054-CF77-F96E-1739A5B1B351}"/>
                </a:ext>
              </a:extLst>
            </p:cNvPr>
            <p:cNvSpPr/>
            <p:nvPr/>
          </p:nvSpPr>
          <p:spPr bwMode="gray">
            <a:xfrm>
              <a:off x="3298369" y="2924182"/>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156" name="Arrow: Curved Left 155">
              <a:extLst>
                <a:ext uri="{FF2B5EF4-FFF2-40B4-BE49-F238E27FC236}">
                  <a16:creationId xmlns:a16="http://schemas.microsoft.com/office/drawing/2014/main" id="{5C87C377-41F8-C209-3D24-38BF016BD9EB}"/>
                </a:ext>
              </a:extLst>
            </p:cNvPr>
            <p:cNvSpPr/>
            <p:nvPr/>
          </p:nvSpPr>
          <p:spPr bwMode="gray">
            <a:xfrm>
              <a:off x="3298369" y="3069366"/>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157" name="Arrow: Curved Left 156">
              <a:extLst>
                <a:ext uri="{FF2B5EF4-FFF2-40B4-BE49-F238E27FC236}">
                  <a16:creationId xmlns:a16="http://schemas.microsoft.com/office/drawing/2014/main" id="{71959C27-CAE7-9B76-B220-4BF9913B9ED8}"/>
                </a:ext>
              </a:extLst>
            </p:cNvPr>
            <p:cNvSpPr/>
            <p:nvPr/>
          </p:nvSpPr>
          <p:spPr bwMode="gray">
            <a:xfrm>
              <a:off x="3298369" y="3213939"/>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pSp>
      <p:graphicFrame>
        <p:nvGraphicFramePr>
          <p:cNvPr id="158" name="Table 5">
            <a:extLst>
              <a:ext uri="{FF2B5EF4-FFF2-40B4-BE49-F238E27FC236}">
                <a16:creationId xmlns:a16="http://schemas.microsoft.com/office/drawing/2014/main" id="{9556529D-9F42-944C-9CB1-7ECBFCEE4910}"/>
              </a:ext>
            </a:extLst>
          </p:cNvPr>
          <p:cNvGraphicFramePr>
            <a:graphicFrameLocks noGrp="1"/>
          </p:cNvGraphicFramePr>
          <p:nvPr>
            <p:extLst>
              <p:ext uri="{D42A27DB-BD31-4B8C-83A1-F6EECF244321}">
                <p14:modId xmlns:p14="http://schemas.microsoft.com/office/powerpoint/2010/main" val="4157395191"/>
              </p:ext>
            </p:extLst>
          </p:nvPr>
        </p:nvGraphicFramePr>
        <p:xfrm>
          <a:off x="5293405" y="5289838"/>
          <a:ext cx="494451" cy="988923"/>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rgbClr val="3F9C31"/>
                          </a:solidFill>
                          <a:effectLst/>
                          <a:latin typeface="Montserrat" pitchFamily="2" charset="0"/>
                        </a:rPr>
                        <a:t>65%</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r h="329641">
                <a:tc>
                  <a:txBody>
                    <a:bodyPr/>
                    <a:lstStyle/>
                    <a:p>
                      <a:pPr algn="ctr" rtl="0" fontAlgn="ctr">
                        <a:buNone/>
                      </a:pPr>
                      <a:r>
                        <a:rPr lang="en-US" sz="1000" b="1" i="0" u="none" strike="noStrike" dirty="0">
                          <a:solidFill>
                            <a:srgbClr val="F49800"/>
                          </a:solidFill>
                          <a:effectLst/>
                          <a:latin typeface="Montserrat" pitchFamily="2" charset="0"/>
                        </a:rPr>
                        <a:t>52%</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128942515"/>
                  </a:ext>
                </a:extLst>
              </a:tr>
              <a:tr h="329641">
                <a:tc>
                  <a:txBody>
                    <a:bodyPr/>
                    <a:lstStyle/>
                    <a:p>
                      <a:pPr algn="ctr" rtl="0" fontAlgn="ctr">
                        <a:buNone/>
                      </a:pPr>
                      <a:r>
                        <a:rPr lang="en-US" sz="1000" b="1" i="0" u="none" strike="noStrike" dirty="0">
                          <a:solidFill>
                            <a:srgbClr val="E95000"/>
                          </a:solidFill>
                          <a:effectLst/>
                          <a:latin typeface="Montserrat" pitchFamily="2" charset="0"/>
                        </a:rPr>
                        <a:t>31%</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4182063019"/>
                  </a:ext>
                </a:extLst>
              </a:tr>
            </a:tbl>
          </a:graphicData>
        </a:graphic>
      </p:graphicFrame>
      <p:grpSp>
        <p:nvGrpSpPr>
          <p:cNvPr id="159" name="Group 158">
            <a:extLst>
              <a:ext uri="{FF2B5EF4-FFF2-40B4-BE49-F238E27FC236}">
                <a16:creationId xmlns:a16="http://schemas.microsoft.com/office/drawing/2014/main" id="{F92D258C-83F6-3D49-769F-9650DC50538B}"/>
              </a:ext>
            </a:extLst>
          </p:cNvPr>
          <p:cNvGrpSpPr/>
          <p:nvPr/>
        </p:nvGrpSpPr>
        <p:grpSpPr>
          <a:xfrm>
            <a:off x="5131349" y="5350455"/>
            <a:ext cx="214482" cy="947360"/>
            <a:chOff x="3298369" y="2924182"/>
            <a:chExt cx="138951" cy="442059"/>
          </a:xfrm>
          <a:solidFill>
            <a:schemeClr val="bg2"/>
          </a:solidFill>
        </p:grpSpPr>
        <p:sp>
          <p:nvSpPr>
            <p:cNvPr id="160" name="Arrow: Curved Left 159">
              <a:extLst>
                <a:ext uri="{FF2B5EF4-FFF2-40B4-BE49-F238E27FC236}">
                  <a16:creationId xmlns:a16="http://schemas.microsoft.com/office/drawing/2014/main" id="{EF555DAE-4670-0795-51A9-9A470685F213}"/>
                </a:ext>
              </a:extLst>
            </p:cNvPr>
            <p:cNvSpPr/>
            <p:nvPr/>
          </p:nvSpPr>
          <p:spPr bwMode="gray">
            <a:xfrm>
              <a:off x="3298369" y="2924182"/>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161" name="Arrow: Curved Left 160">
              <a:extLst>
                <a:ext uri="{FF2B5EF4-FFF2-40B4-BE49-F238E27FC236}">
                  <a16:creationId xmlns:a16="http://schemas.microsoft.com/office/drawing/2014/main" id="{66EF64E5-A798-915D-8BE6-F142451DB893}"/>
                </a:ext>
              </a:extLst>
            </p:cNvPr>
            <p:cNvSpPr/>
            <p:nvPr/>
          </p:nvSpPr>
          <p:spPr bwMode="gray">
            <a:xfrm>
              <a:off x="3298369" y="3069366"/>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162" name="Arrow: Curved Left 161">
              <a:extLst>
                <a:ext uri="{FF2B5EF4-FFF2-40B4-BE49-F238E27FC236}">
                  <a16:creationId xmlns:a16="http://schemas.microsoft.com/office/drawing/2014/main" id="{9895DFBF-8951-6582-F907-04DDA360C3C9}"/>
                </a:ext>
              </a:extLst>
            </p:cNvPr>
            <p:cNvSpPr/>
            <p:nvPr/>
          </p:nvSpPr>
          <p:spPr bwMode="gray">
            <a:xfrm>
              <a:off x="3298369" y="3213939"/>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pSp>
      <p:graphicFrame>
        <p:nvGraphicFramePr>
          <p:cNvPr id="163" name="Table 5">
            <a:extLst>
              <a:ext uri="{FF2B5EF4-FFF2-40B4-BE49-F238E27FC236}">
                <a16:creationId xmlns:a16="http://schemas.microsoft.com/office/drawing/2014/main" id="{5A7EB919-5246-8DAA-072C-40E54A6F46BF}"/>
              </a:ext>
            </a:extLst>
          </p:cNvPr>
          <p:cNvGraphicFramePr>
            <a:graphicFrameLocks noGrp="1"/>
          </p:cNvGraphicFramePr>
          <p:nvPr>
            <p:extLst>
              <p:ext uri="{D42A27DB-BD31-4B8C-83A1-F6EECF244321}">
                <p14:modId xmlns:p14="http://schemas.microsoft.com/office/powerpoint/2010/main" val="3196065957"/>
              </p:ext>
            </p:extLst>
          </p:nvPr>
        </p:nvGraphicFramePr>
        <p:xfrm>
          <a:off x="6985621" y="5289838"/>
          <a:ext cx="494451" cy="988923"/>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rgbClr val="3F9C31"/>
                          </a:solidFill>
                          <a:effectLst/>
                          <a:latin typeface="Montserrat" pitchFamily="2" charset="0"/>
                        </a:rPr>
                        <a:t>84%</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r h="329641">
                <a:tc>
                  <a:txBody>
                    <a:bodyPr/>
                    <a:lstStyle/>
                    <a:p>
                      <a:pPr algn="ctr" rtl="0" fontAlgn="ctr">
                        <a:buNone/>
                      </a:pPr>
                      <a:r>
                        <a:rPr lang="en-US" sz="1000" b="1" i="0" u="none" strike="noStrike" dirty="0">
                          <a:solidFill>
                            <a:srgbClr val="F49800"/>
                          </a:solidFill>
                          <a:effectLst/>
                          <a:latin typeface="Montserrat" pitchFamily="2" charset="0"/>
                        </a:rPr>
                        <a:t>62%</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128942515"/>
                  </a:ext>
                </a:extLst>
              </a:tr>
              <a:tr h="329641">
                <a:tc>
                  <a:txBody>
                    <a:bodyPr/>
                    <a:lstStyle/>
                    <a:p>
                      <a:pPr algn="ctr" rtl="0" fontAlgn="ctr">
                        <a:buNone/>
                      </a:pPr>
                      <a:r>
                        <a:rPr lang="en-US" sz="1000" b="1" i="0" u="none" strike="noStrike" dirty="0">
                          <a:solidFill>
                            <a:srgbClr val="E95000"/>
                          </a:solidFill>
                          <a:effectLst/>
                          <a:latin typeface="Montserrat" pitchFamily="2" charset="0"/>
                        </a:rPr>
                        <a:t>41%</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4182063019"/>
                  </a:ext>
                </a:extLst>
              </a:tr>
            </a:tbl>
          </a:graphicData>
        </a:graphic>
      </p:graphicFrame>
      <p:grpSp>
        <p:nvGrpSpPr>
          <p:cNvPr id="164" name="Group 163">
            <a:extLst>
              <a:ext uri="{FF2B5EF4-FFF2-40B4-BE49-F238E27FC236}">
                <a16:creationId xmlns:a16="http://schemas.microsoft.com/office/drawing/2014/main" id="{6DC796A0-F905-FCAC-3BE4-4BD91C2D708A}"/>
              </a:ext>
            </a:extLst>
          </p:cNvPr>
          <p:cNvGrpSpPr/>
          <p:nvPr/>
        </p:nvGrpSpPr>
        <p:grpSpPr>
          <a:xfrm>
            <a:off x="6823565" y="5350455"/>
            <a:ext cx="214482" cy="947360"/>
            <a:chOff x="3298369" y="2924182"/>
            <a:chExt cx="138951" cy="442059"/>
          </a:xfrm>
          <a:solidFill>
            <a:schemeClr val="bg2"/>
          </a:solidFill>
        </p:grpSpPr>
        <p:sp>
          <p:nvSpPr>
            <p:cNvPr id="165" name="Arrow: Curved Left 164">
              <a:extLst>
                <a:ext uri="{FF2B5EF4-FFF2-40B4-BE49-F238E27FC236}">
                  <a16:creationId xmlns:a16="http://schemas.microsoft.com/office/drawing/2014/main" id="{56C58764-FB3A-8679-947A-5F4F5BD17616}"/>
                </a:ext>
              </a:extLst>
            </p:cNvPr>
            <p:cNvSpPr/>
            <p:nvPr/>
          </p:nvSpPr>
          <p:spPr bwMode="gray">
            <a:xfrm>
              <a:off x="3298369" y="2924182"/>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166" name="Arrow: Curved Left 165">
              <a:extLst>
                <a:ext uri="{FF2B5EF4-FFF2-40B4-BE49-F238E27FC236}">
                  <a16:creationId xmlns:a16="http://schemas.microsoft.com/office/drawing/2014/main" id="{83E5D5E4-E7FE-9343-2FD1-F7DC090B191C}"/>
                </a:ext>
              </a:extLst>
            </p:cNvPr>
            <p:cNvSpPr/>
            <p:nvPr/>
          </p:nvSpPr>
          <p:spPr bwMode="gray">
            <a:xfrm>
              <a:off x="3298369" y="3069366"/>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167" name="Arrow: Curved Left 166">
              <a:extLst>
                <a:ext uri="{FF2B5EF4-FFF2-40B4-BE49-F238E27FC236}">
                  <a16:creationId xmlns:a16="http://schemas.microsoft.com/office/drawing/2014/main" id="{F09F89D3-A8F9-B118-3CFC-32A5C6C973C3}"/>
                </a:ext>
              </a:extLst>
            </p:cNvPr>
            <p:cNvSpPr/>
            <p:nvPr/>
          </p:nvSpPr>
          <p:spPr bwMode="gray">
            <a:xfrm>
              <a:off x="3298369" y="3213939"/>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pSp>
      <p:sp>
        <p:nvSpPr>
          <p:cNvPr id="174" name="Freeform 6">
            <a:extLst>
              <a:ext uri="{FF2B5EF4-FFF2-40B4-BE49-F238E27FC236}">
                <a16:creationId xmlns:a16="http://schemas.microsoft.com/office/drawing/2014/main" id="{F3479BD5-A5F4-FA99-5E25-91F11641B6B3}"/>
              </a:ext>
            </a:extLst>
          </p:cNvPr>
          <p:cNvSpPr/>
          <p:nvPr/>
        </p:nvSpPr>
        <p:spPr>
          <a:xfrm>
            <a:off x="4424245" y="4127730"/>
            <a:ext cx="307400" cy="418033"/>
          </a:xfrm>
          <a:custGeom>
            <a:avLst/>
            <a:gdLst/>
            <a:ahLst/>
            <a:cxnLst/>
            <a:rect l="l" t="t" r="r" b="b"/>
            <a:pathLst>
              <a:path w="5517829" h="6012397">
                <a:moveTo>
                  <a:pt x="0" y="0"/>
                </a:moveTo>
                <a:lnTo>
                  <a:pt x="5517829" y="0"/>
                </a:lnTo>
                <a:lnTo>
                  <a:pt x="5517829" y="6012397"/>
                </a:lnTo>
                <a:lnTo>
                  <a:pt x="0" y="6012397"/>
                </a:lnTo>
                <a:lnTo>
                  <a:pt x="0" y="0"/>
                </a:lnTo>
                <a:close/>
              </a:path>
            </a:pathLst>
          </a:custGeom>
          <a:blipFill>
            <a:blip r:embed="rId11"/>
            <a:stretch>
              <a:fillRect/>
            </a:stretch>
          </a:blipFill>
        </p:spPr>
        <p:txBody>
          <a:bodyPr/>
          <a:lstStyle/>
          <a:p>
            <a:endParaRPr lang="en-US"/>
          </a:p>
        </p:txBody>
      </p:sp>
      <p:sp>
        <p:nvSpPr>
          <p:cNvPr id="175" name="Freeform 2">
            <a:extLst>
              <a:ext uri="{FF2B5EF4-FFF2-40B4-BE49-F238E27FC236}">
                <a16:creationId xmlns:a16="http://schemas.microsoft.com/office/drawing/2014/main" id="{79197CBE-B8C0-8B36-EB6D-17D065B57416}"/>
              </a:ext>
            </a:extLst>
          </p:cNvPr>
          <p:cNvSpPr/>
          <p:nvPr/>
        </p:nvSpPr>
        <p:spPr>
          <a:xfrm>
            <a:off x="6051417" y="4124615"/>
            <a:ext cx="445759" cy="445759"/>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12"/>
            <a:stretch>
              <a:fillRect/>
            </a:stretch>
          </a:blipFill>
        </p:spPr>
        <p:txBody>
          <a:bodyPr/>
          <a:lstStyle/>
          <a:p>
            <a:endParaRPr lang="en-US"/>
          </a:p>
        </p:txBody>
      </p:sp>
      <p:sp>
        <p:nvSpPr>
          <p:cNvPr id="176" name="Freeform 5">
            <a:extLst>
              <a:ext uri="{FF2B5EF4-FFF2-40B4-BE49-F238E27FC236}">
                <a16:creationId xmlns:a16="http://schemas.microsoft.com/office/drawing/2014/main" id="{8FC3CCDA-27E4-83AE-BB2B-DA190E2541E8}"/>
              </a:ext>
            </a:extLst>
          </p:cNvPr>
          <p:cNvSpPr/>
          <p:nvPr/>
        </p:nvSpPr>
        <p:spPr>
          <a:xfrm>
            <a:off x="2572341" y="4181148"/>
            <a:ext cx="590103" cy="419711"/>
          </a:xfrm>
          <a:custGeom>
            <a:avLst/>
            <a:gdLst/>
            <a:ahLst/>
            <a:cxnLst/>
            <a:rect l="l" t="t" r="r" b="b"/>
            <a:pathLst>
              <a:path w="8301619" h="5904527">
                <a:moveTo>
                  <a:pt x="0" y="0"/>
                </a:moveTo>
                <a:lnTo>
                  <a:pt x="8301620" y="0"/>
                </a:lnTo>
                <a:lnTo>
                  <a:pt x="8301620" y="5904526"/>
                </a:lnTo>
                <a:lnTo>
                  <a:pt x="0" y="5904526"/>
                </a:lnTo>
                <a:lnTo>
                  <a:pt x="0" y="0"/>
                </a:lnTo>
                <a:close/>
              </a:path>
            </a:pathLst>
          </a:custGeom>
          <a:blipFill>
            <a:blip r:embed="rId13"/>
            <a:stretch>
              <a:fillRect/>
            </a:stretch>
          </a:blipFill>
        </p:spPr>
        <p:txBody>
          <a:bodyPr/>
          <a:lstStyle/>
          <a:p>
            <a:endParaRPr lang="en-US"/>
          </a:p>
        </p:txBody>
      </p:sp>
      <p:graphicFrame>
        <p:nvGraphicFramePr>
          <p:cNvPr id="178" name="Chart 83">
            <a:extLst>
              <a:ext uri="{FF2B5EF4-FFF2-40B4-BE49-F238E27FC236}">
                <a16:creationId xmlns:a16="http://schemas.microsoft.com/office/drawing/2014/main" id="{D4377448-DE81-F3A4-B67F-20630F888633}"/>
              </a:ext>
            </a:extLst>
          </p:cNvPr>
          <p:cNvGraphicFramePr/>
          <p:nvPr>
            <p:extLst>
              <p:ext uri="{D42A27DB-BD31-4B8C-83A1-F6EECF244321}">
                <p14:modId xmlns:p14="http://schemas.microsoft.com/office/powerpoint/2010/main" val="3066589405"/>
              </p:ext>
            </p:extLst>
          </p:nvPr>
        </p:nvGraphicFramePr>
        <p:xfrm>
          <a:off x="4158935" y="4835154"/>
          <a:ext cx="838020" cy="1521199"/>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80" name="Chart 83">
            <a:extLst>
              <a:ext uri="{FF2B5EF4-FFF2-40B4-BE49-F238E27FC236}">
                <a16:creationId xmlns:a16="http://schemas.microsoft.com/office/drawing/2014/main" id="{7D274C9B-548F-E63C-0272-AEEBC1A826C6}"/>
              </a:ext>
            </a:extLst>
          </p:cNvPr>
          <p:cNvGraphicFramePr/>
          <p:nvPr>
            <p:extLst>
              <p:ext uri="{D42A27DB-BD31-4B8C-83A1-F6EECF244321}">
                <p14:modId xmlns:p14="http://schemas.microsoft.com/office/powerpoint/2010/main" val="626696230"/>
              </p:ext>
            </p:extLst>
          </p:nvPr>
        </p:nvGraphicFramePr>
        <p:xfrm>
          <a:off x="5819064" y="4835154"/>
          <a:ext cx="838020" cy="1521199"/>
        </p:xfrm>
        <a:graphic>
          <a:graphicData uri="http://schemas.openxmlformats.org/drawingml/2006/chart">
            <c:chart xmlns:c="http://schemas.openxmlformats.org/drawingml/2006/chart" xmlns:r="http://schemas.openxmlformats.org/officeDocument/2006/relationships" r:id="rId15"/>
          </a:graphicData>
        </a:graphic>
      </p:graphicFrame>
      <p:sp>
        <p:nvSpPr>
          <p:cNvPr id="186" name="Rectangle: Rounded Corners 185">
            <a:extLst>
              <a:ext uri="{FF2B5EF4-FFF2-40B4-BE49-F238E27FC236}">
                <a16:creationId xmlns:a16="http://schemas.microsoft.com/office/drawing/2014/main" id="{6FB1B4C3-8C81-7735-76F6-D653E6C6834C}"/>
              </a:ext>
            </a:extLst>
          </p:cNvPr>
          <p:cNvSpPr/>
          <p:nvPr/>
        </p:nvSpPr>
        <p:spPr>
          <a:xfrm>
            <a:off x="9105758" y="4203930"/>
            <a:ext cx="2950945" cy="21351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4000"/>
              </a:lnSpc>
            </a:pPr>
            <a:r>
              <a:rPr lang="en-US" sz="1200" b="1" dirty="0">
                <a:solidFill>
                  <a:srgbClr val="E95000"/>
                </a:solidFill>
              </a:rPr>
              <a:t>McDonald's: The Accessibility Gap</a:t>
            </a:r>
          </a:p>
          <a:p>
            <a:pPr>
              <a:lnSpc>
                <a:spcPct val="114000"/>
              </a:lnSpc>
            </a:pPr>
            <a:r>
              <a:rPr lang="en-US" sz="1100" i="1" dirty="0">
                <a:solidFill>
                  <a:schemeClr val="bg1">
                    <a:lumMod val="50000"/>
                  </a:schemeClr>
                </a:solidFill>
              </a:rPr>
              <a:t>Despite 94% awareness and strong brand equity, McDonald's converts only 45% of aware consumers to P6M usage—weakest among major brands. With merely 37 stores vs Jollibee's 213 or Lotteria's 222, physical accessibility creates a fundamental barrier limiting market penetration</a:t>
            </a:r>
          </a:p>
        </p:txBody>
      </p:sp>
      <p:sp>
        <p:nvSpPr>
          <p:cNvPr id="189" name="Rectangle: Rounded Corners 188">
            <a:extLst>
              <a:ext uri="{FF2B5EF4-FFF2-40B4-BE49-F238E27FC236}">
                <a16:creationId xmlns:a16="http://schemas.microsoft.com/office/drawing/2014/main" id="{AF1D2A3F-50E3-F78D-6F27-CE5FAE275DB7}"/>
              </a:ext>
            </a:extLst>
          </p:cNvPr>
          <p:cNvSpPr/>
          <p:nvPr/>
        </p:nvSpPr>
        <p:spPr>
          <a:xfrm>
            <a:off x="9105758" y="1919082"/>
            <a:ext cx="3086242" cy="173015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4000"/>
              </a:lnSpc>
            </a:pPr>
            <a:endParaRPr lang="en-US" sz="1200" dirty="0">
              <a:solidFill>
                <a:srgbClr val="E95000"/>
              </a:solidFill>
            </a:endParaRPr>
          </a:p>
          <a:p>
            <a:pPr>
              <a:lnSpc>
                <a:spcPct val="114000"/>
              </a:lnSpc>
            </a:pPr>
            <a:r>
              <a:rPr lang="en-US" sz="1200" b="1" dirty="0">
                <a:solidFill>
                  <a:srgbClr val="E95000"/>
                </a:solidFill>
              </a:rPr>
              <a:t>Pizza 4P's: Premium Niche Player</a:t>
            </a:r>
            <a:r>
              <a:rPr lang="en-US" sz="1200" b="1" dirty="0">
                <a:solidFill>
                  <a:srgbClr val="003D5B"/>
                </a:solidFill>
              </a:rPr>
              <a:t> </a:t>
            </a:r>
          </a:p>
          <a:p>
            <a:pPr>
              <a:lnSpc>
                <a:spcPct val="114000"/>
              </a:lnSpc>
            </a:pPr>
            <a:r>
              <a:rPr lang="en-US" sz="1100" i="1" dirty="0">
                <a:solidFill>
                  <a:schemeClr val="bg1">
                    <a:lumMod val="50000"/>
                  </a:schemeClr>
                </a:solidFill>
              </a:rPr>
              <a:t>Despite lowest awareness (64%) and smallest footprint (26 stores), Pizza 4P's maintains 33% conversion—respectable given premium positioning and artisanal focus. Appeals to affluent, food-conscious urbanites seeking authentic Neapolitan pizza vs mass-market chains.</a:t>
            </a:r>
          </a:p>
        </p:txBody>
      </p:sp>
      <p:sp>
        <p:nvSpPr>
          <p:cNvPr id="3" name="TextBox 2">
            <a:extLst>
              <a:ext uri="{FF2B5EF4-FFF2-40B4-BE49-F238E27FC236}">
                <a16:creationId xmlns:a16="http://schemas.microsoft.com/office/drawing/2014/main" id="{7A845C06-0F58-5383-E5B0-EEC1E4264B1F}"/>
              </a:ext>
            </a:extLst>
          </p:cNvPr>
          <p:cNvSpPr txBox="1"/>
          <p:nvPr/>
        </p:nvSpPr>
        <p:spPr>
          <a:xfrm>
            <a:off x="576707" y="6479102"/>
            <a:ext cx="9785702" cy="246221"/>
          </a:xfrm>
          <a:prstGeom prst="rect">
            <a:avLst/>
          </a:prstGeom>
          <a:noFill/>
        </p:spPr>
        <p:txBody>
          <a:bodyPr wrap="square" anchor="b">
            <a:spAutoFit/>
          </a:bodyPr>
          <a:lstStyle/>
          <a:p>
            <a:r>
              <a:rPr lang="en-US" sz="1000" i="1" dirty="0">
                <a:solidFill>
                  <a:schemeClr val="tx1">
                    <a:lumMod val="60000"/>
                    <a:lumOff val="40000"/>
                  </a:schemeClr>
                </a:solidFill>
              </a:rPr>
              <a:t>Base: All respondents (n=1,323) | Vietnam Fast Food &amp; QSR Market and Consumer Trends | InsightAsia Vietnam Primary Research | January 2026</a:t>
            </a:r>
          </a:p>
        </p:txBody>
      </p:sp>
    </p:spTree>
    <p:extLst>
      <p:ext uri="{BB962C8B-B14F-4D97-AF65-F5344CB8AC3E}">
        <p14:creationId xmlns:p14="http://schemas.microsoft.com/office/powerpoint/2010/main" val="191798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EF84B-A3A9-6B54-F607-4C19917B64C6}"/>
            </a:ext>
          </a:extLst>
        </p:cNvPr>
        <p:cNvGrpSpPr/>
        <p:nvPr/>
      </p:nvGrpSpPr>
      <p:grpSpPr>
        <a:xfrm>
          <a:off x="0" y="0"/>
          <a:ext cx="0" cy="0"/>
          <a:chOff x="0" y="0"/>
          <a:chExt cx="0" cy="0"/>
        </a:xfrm>
      </p:grpSpPr>
      <p:graphicFrame>
        <p:nvGraphicFramePr>
          <p:cNvPr id="28" name="Table 27">
            <a:extLst>
              <a:ext uri="{FF2B5EF4-FFF2-40B4-BE49-F238E27FC236}">
                <a16:creationId xmlns:a16="http://schemas.microsoft.com/office/drawing/2014/main" id="{CE2BB8FD-2F8B-D238-9AF9-75B12535D799}"/>
              </a:ext>
            </a:extLst>
          </p:cNvPr>
          <p:cNvGraphicFramePr>
            <a:graphicFrameLocks noGrp="1"/>
          </p:cNvGraphicFramePr>
          <p:nvPr>
            <p:extLst>
              <p:ext uri="{D42A27DB-BD31-4B8C-83A1-F6EECF244321}">
                <p14:modId xmlns:p14="http://schemas.microsoft.com/office/powerpoint/2010/main" val="2099044940"/>
              </p:ext>
            </p:extLst>
          </p:nvPr>
        </p:nvGraphicFramePr>
        <p:xfrm>
          <a:off x="527963" y="2221592"/>
          <a:ext cx="11340877" cy="1765094"/>
        </p:xfrm>
        <a:graphic>
          <a:graphicData uri="http://schemas.openxmlformats.org/drawingml/2006/table">
            <a:tbl>
              <a:tblPr firstRow="1" bandRow="1">
                <a:tableStyleId>{2D5ABB26-0587-4C30-8999-92F81FD0307C}</a:tableStyleId>
              </a:tblPr>
              <a:tblGrid>
                <a:gridCol w="1351637">
                  <a:extLst>
                    <a:ext uri="{9D8B030D-6E8A-4147-A177-3AD203B41FA5}">
                      <a16:colId xmlns:a16="http://schemas.microsoft.com/office/drawing/2014/main" val="20000"/>
                    </a:ext>
                  </a:extLst>
                </a:gridCol>
                <a:gridCol w="1997848">
                  <a:extLst>
                    <a:ext uri="{9D8B030D-6E8A-4147-A177-3AD203B41FA5}">
                      <a16:colId xmlns:a16="http://schemas.microsoft.com/office/drawing/2014/main" val="2924392310"/>
                    </a:ext>
                  </a:extLst>
                </a:gridCol>
                <a:gridCol w="1997848">
                  <a:extLst>
                    <a:ext uri="{9D8B030D-6E8A-4147-A177-3AD203B41FA5}">
                      <a16:colId xmlns:a16="http://schemas.microsoft.com/office/drawing/2014/main" val="979783282"/>
                    </a:ext>
                  </a:extLst>
                </a:gridCol>
                <a:gridCol w="1997848">
                  <a:extLst>
                    <a:ext uri="{9D8B030D-6E8A-4147-A177-3AD203B41FA5}">
                      <a16:colId xmlns:a16="http://schemas.microsoft.com/office/drawing/2014/main" val="2130639159"/>
                    </a:ext>
                  </a:extLst>
                </a:gridCol>
                <a:gridCol w="1997848">
                  <a:extLst>
                    <a:ext uri="{9D8B030D-6E8A-4147-A177-3AD203B41FA5}">
                      <a16:colId xmlns:a16="http://schemas.microsoft.com/office/drawing/2014/main" val="3728536279"/>
                    </a:ext>
                  </a:extLst>
                </a:gridCol>
                <a:gridCol w="1997848">
                  <a:extLst>
                    <a:ext uri="{9D8B030D-6E8A-4147-A177-3AD203B41FA5}">
                      <a16:colId xmlns:a16="http://schemas.microsoft.com/office/drawing/2014/main" val="982444015"/>
                    </a:ext>
                  </a:extLst>
                </a:gridCol>
              </a:tblGrid>
              <a:tr h="22081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chemeClr val="tx1"/>
                          </a:solidFill>
                          <a:effectLst/>
                          <a:uLnTx/>
                          <a:uFillTx/>
                          <a:latin typeface="+mn-lt"/>
                          <a:cs typeface="Arial" panose="020B0604020202020204" pitchFamily="34" charset="0"/>
                        </a:rPr>
                        <a:t>Store Count</a:t>
                      </a: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chemeClr val="tx1"/>
                          </a:solidFill>
                          <a:effectLst/>
                          <a:uLnTx/>
                          <a:uFillTx/>
                          <a:latin typeface="+mn-lt"/>
                          <a:cs typeface="Arial" panose="020B0604020202020204" pitchFamily="34" charset="0"/>
                        </a:rPr>
                        <a:t>213</a:t>
                      </a: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chemeClr val="tx1"/>
                          </a:solidFill>
                          <a:effectLst/>
                          <a:uLnTx/>
                          <a:uFillTx/>
                          <a:latin typeface="+mn-lt"/>
                          <a:cs typeface="Arial" panose="020B0604020202020204" pitchFamily="34" charset="0"/>
                        </a:rPr>
                        <a:t>172</a:t>
                      </a: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chemeClr val="tx1"/>
                          </a:solidFill>
                          <a:effectLst/>
                          <a:uLnTx/>
                          <a:uFillTx/>
                          <a:latin typeface="+mn-lt"/>
                          <a:cs typeface="Arial" panose="020B0604020202020204" pitchFamily="34" charset="0"/>
                        </a:rPr>
                        <a:t>222</a:t>
                      </a: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chemeClr val="tx1"/>
                          </a:solidFill>
                          <a:effectLst/>
                          <a:uLnTx/>
                          <a:uFillTx/>
                          <a:latin typeface="+mn-lt"/>
                          <a:cs typeface="Arial" panose="020B0604020202020204" pitchFamily="34" charset="0"/>
                        </a:rPr>
                        <a:t>59</a:t>
                      </a: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chemeClr val="tx1"/>
                          </a:solidFill>
                          <a:effectLst/>
                          <a:uLnTx/>
                          <a:uFillTx/>
                          <a:latin typeface="+mn-lt"/>
                          <a:cs typeface="Arial" panose="020B0604020202020204" pitchFamily="34" charset="0"/>
                        </a:rPr>
                        <a:t>42</a:t>
                      </a: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30675686"/>
                  </a:ext>
                </a:extLst>
              </a:tr>
              <a:tr h="30885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rPr>
                        <a:t>Top of mind</a:t>
                      </a: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lnT w="635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799930318"/>
                  </a:ext>
                </a:extLst>
              </a:tr>
              <a:tr h="30885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rPr>
                        <a:t>Total awareness</a:t>
                      </a: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extLst>
                  <a:ext uri="{0D108BD9-81ED-4DB2-BD59-A6C34878D82A}">
                    <a16:rowId xmlns:a16="http://schemas.microsoft.com/office/drawing/2014/main" val="1845381249"/>
                  </a:ext>
                </a:extLst>
              </a:tr>
              <a:tr h="30885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rPr>
                        <a:t>Ever tried</a:t>
                      </a: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chemeClr val="tx1"/>
                        </a:solidFill>
                        <a:effectLst/>
                        <a:uLnTx/>
                        <a:uFillTx/>
                        <a:latin typeface="+mn-lt"/>
                        <a:cs typeface="Arial" panose="020B0604020202020204" pitchFamily="34" charset="0"/>
                      </a:endParaRPr>
                    </a:p>
                  </a:txBody>
                  <a:tcPr marL="0" marR="0" marT="0" marB="0" anchor="ctr">
                    <a:noFill/>
                  </a:tcPr>
                </a:tc>
                <a:extLst>
                  <a:ext uri="{0D108BD9-81ED-4DB2-BD59-A6C34878D82A}">
                    <a16:rowId xmlns:a16="http://schemas.microsoft.com/office/drawing/2014/main" val="10002"/>
                  </a:ext>
                </a:extLst>
              </a:tr>
              <a:tr h="308855">
                <a:tc>
                  <a:txBody>
                    <a:bodyPr/>
                    <a:lstStyle/>
                    <a:p>
                      <a:pPr algn="r"/>
                      <a:r>
                        <a:rPr lang="en-US" sz="1100" b="1" dirty="0">
                          <a:solidFill>
                            <a:schemeClr val="tx1"/>
                          </a:solidFill>
                          <a:latin typeface="+mn-lt"/>
                          <a:cs typeface="Arial" panose="020B0604020202020204" pitchFamily="34" charset="0"/>
                        </a:rPr>
                        <a:t>Past 6mo usage</a:t>
                      </a: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extLst>
                  <a:ext uri="{0D108BD9-81ED-4DB2-BD59-A6C34878D82A}">
                    <a16:rowId xmlns:a16="http://schemas.microsoft.com/office/drawing/2014/main" val="10003"/>
                  </a:ext>
                </a:extLst>
              </a:tr>
              <a:tr h="308855">
                <a:tc>
                  <a:txBody>
                    <a:bodyPr/>
                    <a:lstStyle/>
                    <a:p>
                      <a:pPr algn="r"/>
                      <a:r>
                        <a:rPr lang="en-US" sz="1100" b="1" dirty="0">
                          <a:solidFill>
                            <a:schemeClr val="tx1"/>
                          </a:solidFill>
                          <a:latin typeface="+mn-lt"/>
                          <a:cs typeface="Arial" panose="020B0604020202020204" pitchFamily="34" charset="0"/>
                        </a:rPr>
                        <a:t>Regular user</a:t>
                      </a: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tc>
                  <a:txBody>
                    <a:bodyPr/>
                    <a:lstStyle/>
                    <a:p>
                      <a:pPr algn="r"/>
                      <a:endParaRPr lang="en-US" sz="1100" b="1" dirty="0">
                        <a:solidFill>
                          <a:schemeClr val="tx1"/>
                        </a:solidFill>
                        <a:latin typeface="+mn-lt"/>
                        <a:cs typeface="Arial" panose="020B0604020202020204" pitchFamily="34" charset="0"/>
                      </a:endParaRPr>
                    </a:p>
                  </a:txBody>
                  <a:tcPr marL="0" marR="0" marT="0" marB="0" anchor="ctr">
                    <a:noFill/>
                  </a:tcPr>
                </a:tc>
                <a:extLst>
                  <a:ext uri="{0D108BD9-81ED-4DB2-BD59-A6C34878D82A}">
                    <a16:rowId xmlns:a16="http://schemas.microsoft.com/office/drawing/2014/main" val="2777144587"/>
                  </a:ext>
                </a:extLst>
              </a:tr>
            </a:tbl>
          </a:graphicData>
        </a:graphic>
      </p:graphicFrame>
      <p:sp>
        <p:nvSpPr>
          <p:cNvPr id="2" name="Title 1">
            <a:extLst>
              <a:ext uri="{FF2B5EF4-FFF2-40B4-BE49-F238E27FC236}">
                <a16:creationId xmlns:a16="http://schemas.microsoft.com/office/drawing/2014/main" id="{BE499326-64EA-F516-9191-5737A712B8D0}"/>
              </a:ext>
            </a:extLst>
          </p:cNvPr>
          <p:cNvSpPr>
            <a:spLocks noGrp="1"/>
          </p:cNvSpPr>
          <p:nvPr>
            <p:ph type="title"/>
          </p:nvPr>
        </p:nvSpPr>
        <p:spPr/>
        <p:txBody>
          <a:bodyPr/>
          <a:lstStyle/>
          <a:p>
            <a:r>
              <a:rPr lang="en-US" dirty="0"/>
              <a:t>Brand Awareness &amp; Trial Funnel</a:t>
            </a:r>
          </a:p>
        </p:txBody>
      </p:sp>
      <p:sp>
        <p:nvSpPr>
          <p:cNvPr id="10" name="TextBox 9">
            <a:extLst>
              <a:ext uri="{FF2B5EF4-FFF2-40B4-BE49-F238E27FC236}">
                <a16:creationId xmlns:a16="http://schemas.microsoft.com/office/drawing/2014/main" id="{10A6A5F6-862D-C798-940A-7B6E97F5BBF3}"/>
              </a:ext>
            </a:extLst>
          </p:cNvPr>
          <p:cNvSpPr txBox="1"/>
          <p:nvPr/>
        </p:nvSpPr>
        <p:spPr>
          <a:xfrm>
            <a:off x="653697" y="1131221"/>
            <a:ext cx="8100945" cy="276999"/>
          </a:xfrm>
          <a:prstGeom prst="rect">
            <a:avLst/>
          </a:prstGeom>
          <a:noFill/>
        </p:spPr>
        <p:txBody>
          <a:bodyPr wrap="square">
            <a:spAutoFit/>
          </a:bodyPr>
          <a:lstStyle/>
          <a:p>
            <a:r>
              <a:rPr lang="en-US" sz="1200" dirty="0"/>
              <a:t>Consumer journey from awareness to regular patronage across major brands</a:t>
            </a:r>
          </a:p>
        </p:txBody>
      </p:sp>
      <p:graphicFrame>
        <p:nvGraphicFramePr>
          <p:cNvPr id="29" name="Chart 83">
            <a:extLst>
              <a:ext uri="{FF2B5EF4-FFF2-40B4-BE49-F238E27FC236}">
                <a16:creationId xmlns:a16="http://schemas.microsoft.com/office/drawing/2014/main" id="{29766D5C-3A3C-D5D6-BCF4-53A2D6590B1D}"/>
              </a:ext>
            </a:extLst>
          </p:cNvPr>
          <p:cNvGraphicFramePr/>
          <p:nvPr>
            <p:extLst>
              <p:ext uri="{D42A27DB-BD31-4B8C-83A1-F6EECF244321}">
                <p14:modId xmlns:p14="http://schemas.microsoft.com/office/powerpoint/2010/main" val="2209908762"/>
              </p:ext>
            </p:extLst>
          </p:nvPr>
        </p:nvGraphicFramePr>
        <p:xfrm>
          <a:off x="2444603" y="2461613"/>
          <a:ext cx="838020" cy="15250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 name="Table 5">
            <a:extLst>
              <a:ext uri="{FF2B5EF4-FFF2-40B4-BE49-F238E27FC236}">
                <a16:creationId xmlns:a16="http://schemas.microsoft.com/office/drawing/2014/main" id="{B72FD68F-4A53-3BF3-DD3F-7914FD72C836}"/>
              </a:ext>
            </a:extLst>
          </p:cNvPr>
          <p:cNvGraphicFramePr>
            <a:graphicFrameLocks noGrp="1"/>
          </p:cNvGraphicFramePr>
          <p:nvPr/>
        </p:nvGraphicFramePr>
        <p:xfrm>
          <a:off x="3540085" y="2844797"/>
          <a:ext cx="494451" cy="988923"/>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rgbClr val="3F9C31"/>
                          </a:solidFill>
                          <a:effectLst/>
                          <a:latin typeface="Montserrat" pitchFamily="2" charset="0"/>
                        </a:rPr>
                        <a:t>92%</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r h="329641">
                <a:tc>
                  <a:txBody>
                    <a:bodyPr/>
                    <a:lstStyle/>
                    <a:p>
                      <a:pPr algn="ctr" rtl="0" fontAlgn="ctr">
                        <a:buNone/>
                      </a:pPr>
                      <a:r>
                        <a:rPr lang="en-US" sz="1000" b="1" i="0" u="none" strike="noStrike" dirty="0">
                          <a:solidFill>
                            <a:srgbClr val="F49800"/>
                          </a:solidFill>
                          <a:effectLst/>
                          <a:latin typeface="Montserrat" pitchFamily="2" charset="0"/>
                        </a:rPr>
                        <a:t>81%</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128942515"/>
                  </a:ext>
                </a:extLst>
              </a:tr>
              <a:tr h="329641">
                <a:tc>
                  <a:txBody>
                    <a:bodyPr/>
                    <a:lstStyle/>
                    <a:p>
                      <a:pPr algn="ctr" rtl="0" fontAlgn="ctr">
                        <a:buNone/>
                      </a:pPr>
                      <a:r>
                        <a:rPr lang="en-US" sz="1000" b="1" i="0" u="none" strike="noStrike" dirty="0">
                          <a:solidFill>
                            <a:srgbClr val="E95000"/>
                          </a:solidFill>
                          <a:effectLst/>
                          <a:latin typeface="Montserrat" pitchFamily="2" charset="0"/>
                        </a:rPr>
                        <a:t>58%</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4182063019"/>
                  </a:ext>
                </a:extLst>
              </a:tr>
            </a:tbl>
          </a:graphicData>
        </a:graphic>
      </p:graphicFrame>
      <p:grpSp>
        <p:nvGrpSpPr>
          <p:cNvPr id="31" name="Group 30">
            <a:extLst>
              <a:ext uri="{FF2B5EF4-FFF2-40B4-BE49-F238E27FC236}">
                <a16:creationId xmlns:a16="http://schemas.microsoft.com/office/drawing/2014/main" id="{342B01DE-E1F0-E4CC-1854-9AFE849E1421}"/>
              </a:ext>
            </a:extLst>
          </p:cNvPr>
          <p:cNvGrpSpPr/>
          <p:nvPr/>
        </p:nvGrpSpPr>
        <p:grpSpPr>
          <a:xfrm>
            <a:off x="3378029" y="2905414"/>
            <a:ext cx="214482" cy="947360"/>
            <a:chOff x="3298369" y="2924182"/>
            <a:chExt cx="138951" cy="442059"/>
          </a:xfrm>
          <a:solidFill>
            <a:schemeClr val="bg2"/>
          </a:solidFill>
        </p:grpSpPr>
        <p:sp>
          <p:nvSpPr>
            <p:cNvPr id="32" name="Arrow: Curved Left 31">
              <a:extLst>
                <a:ext uri="{FF2B5EF4-FFF2-40B4-BE49-F238E27FC236}">
                  <a16:creationId xmlns:a16="http://schemas.microsoft.com/office/drawing/2014/main" id="{77181350-E516-C86E-D0D4-F8EEB4A5DA51}"/>
                </a:ext>
              </a:extLst>
            </p:cNvPr>
            <p:cNvSpPr/>
            <p:nvPr/>
          </p:nvSpPr>
          <p:spPr bwMode="gray">
            <a:xfrm>
              <a:off x="3298369" y="2924182"/>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33" name="Arrow: Curved Left 32">
              <a:extLst>
                <a:ext uri="{FF2B5EF4-FFF2-40B4-BE49-F238E27FC236}">
                  <a16:creationId xmlns:a16="http://schemas.microsoft.com/office/drawing/2014/main" id="{2E9FD705-E998-AA60-5113-F8CD488EF0A2}"/>
                </a:ext>
              </a:extLst>
            </p:cNvPr>
            <p:cNvSpPr/>
            <p:nvPr/>
          </p:nvSpPr>
          <p:spPr bwMode="gray">
            <a:xfrm>
              <a:off x="3298369" y="3069366"/>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34" name="Arrow: Curved Left 33">
              <a:extLst>
                <a:ext uri="{FF2B5EF4-FFF2-40B4-BE49-F238E27FC236}">
                  <a16:creationId xmlns:a16="http://schemas.microsoft.com/office/drawing/2014/main" id="{9FC7A96A-E426-7F88-D65F-06B16CA54413}"/>
                </a:ext>
              </a:extLst>
            </p:cNvPr>
            <p:cNvSpPr/>
            <p:nvPr/>
          </p:nvSpPr>
          <p:spPr bwMode="gray">
            <a:xfrm>
              <a:off x="3298369" y="3213939"/>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pSp>
      <p:sp>
        <p:nvSpPr>
          <p:cNvPr id="59" name="Freeform 2">
            <a:extLst>
              <a:ext uri="{FF2B5EF4-FFF2-40B4-BE49-F238E27FC236}">
                <a16:creationId xmlns:a16="http://schemas.microsoft.com/office/drawing/2014/main" id="{5859E154-880B-1594-0FA6-5D79BE19721E}"/>
              </a:ext>
            </a:extLst>
          </p:cNvPr>
          <p:cNvSpPr/>
          <p:nvPr/>
        </p:nvSpPr>
        <p:spPr>
          <a:xfrm>
            <a:off x="6613859" y="1716097"/>
            <a:ext cx="511789" cy="511789"/>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3"/>
            <a:stretch>
              <a:fillRect/>
            </a:stretch>
          </a:blipFill>
        </p:spPr>
        <p:txBody>
          <a:bodyPr/>
          <a:lstStyle/>
          <a:p>
            <a:endParaRPr lang="en-US"/>
          </a:p>
        </p:txBody>
      </p:sp>
      <p:sp>
        <p:nvSpPr>
          <p:cNvPr id="60" name="Freeform 4">
            <a:extLst>
              <a:ext uri="{FF2B5EF4-FFF2-40B4-BE49-F238E27FC236}">
                <a16:creationId xmlns:a16="http://schemas.microsoft.com/office/drawing/2014/main" id="{9422CAC2-E4F2-C7FF-67F5-77A4CCBFF37D}"/>
              </a:ext>
            </a:extLst>
          </p:cNvPr>
          <p:cNvSpPr/>
          <p:nvPr/>
        </p:nvSpPr>
        <p:spPr>
          <a:xfrm>
            <a:off x="4683937" y="1780784"/>
            <a:ext cx="382417" cy="382417"/>
          </a:xfrm>
          <a:custGeom>
            <a:avLst/>
            <a:gdLst/>
            <a:ahLst/>
            <a:cxnLst/>
            <a:rect l="l" t="t" r="r" b="b"/>
            <a:pathLst>
              <a:path w="5272966" h="5272966">
                <a:moveTo>
                  <a:pt x="0" y="0"/>
                </a:moveTo>
                <a:lnTo>
                  <a:pt x="5272966" y="0"/>
                </a:lnTo>
                <a:lnTo>
                  <a:pt x="5272966" y="5272966"/>
                </a:lnTo>
                <a:lnTo>
                  <a:pt x="0" y="5272966"/>
                </a:lnTo>
                <a:lnTo>
                  <a:pt x="0" y="0"/>
                </a:lnTo>
                <a:close/>
              </a:path>
            </a:pathLst>
          </a:custGeom>
          <a:blipFill>
            <a:blip r:embed="rId4"/>
            <a:stretch>
              <a:fillRect/>
            </a:stretch>
          </a:blipFill>
        </p:spPr>
        <p:txBody>
          <a:bodyPr/>
          <a:lstStyle/>
          <a:p>
            <a:endParaRPr lang="en-US"/>
          </a:p>
        </p:txBody>
      </p:sp>
      <p:sp>
        <p:nvSpPr>
          <p:cNvPr id="62" name="Freeform 6">
            <a:extLst>
              <a:ext uri="{FF2B5EF4-FFF2-40B4-BE49-F238E27FC236}">
                <a16:creationId xmlns:a16="http://schemas.microsoft.com/office/drawing/2014/main" id="{EB10BA25-E21E-1B7B-C633-CC9216CE3DB7}"/>
              </a:ext>
            </a:extLst>
          </p:cNvPr>
          <p:cNvSpPr/>
          <p:nvPr/>
        </p:nvSpPr>
        <p:spPr>
          <a:xfrm>
            <a:off x="8625225" y="1769010"/>
            <a:ext cx="505083" cy="405961"/>
          </a:xfrm>
          <a:custGeom>
            <a:avLst/>
            <a:gdLst/>
            <a:ahLst/>
            <a:cxnLst/>
            <a:rect l="l" t="t" r="r" b="b"/>
            <a:pathLst>
              <a:path w="7539021" h="6059488">
                <a:moveTo>
                  <a:pt x="0" y="0"/>
                </a:moveTo>
                <a:lnTo>
                  <a:pt x="7539020" y="0"/>
                </a:lnTo>
                <a:lnTo>
                  <a:pt x="7539020" y="6059488"/>
                </a:lnTo>
                <a:lnTo>
                  <a:pt x="0" y="6059488"/>
                </a:lnTo>
                <a:lnTo>
                  <a:pt x="0" y="0"/>
                </a:lnTo>
                <a:close/>
              </a:path>
            </a:pathLst>
          </a:custGeom>
          <a:blipFill>
            <a:blip r:embed="rId5"/>
            <a:stretch>
              <a:fillRect/>
            </a:stretch>
          </a:blipFill>
        </p:spPr>
        <p:txBody>
          <a:bodyPr/>
          <a:lstStyle/>
          <a:p>
            <a:endParaRPr lang="en-US"/>
          </a:p>
        </p:txBody>
      </p:sp>
      <p:sp>
        <p:nvSpPr>
          <p:cNvPr id="63" name="Freeform 9">
            <a:extLst>
              <a:ext uri="{FF2B5EF4-FFF2-40B4-BE49-F238E27FC236}">
                <a16:creationId xmlns:a16="http://schemas.microsoft.com/office/drawing/2014/main" id="{491B4CC4-ACF9-1E3F-1831-BCA17B41D28C}"/>
              </a:ext>
            </a:extLst>
          </p:cNvPr>
          <p:cNvSpPr/>
          <p:nvPr/>
        </p:nvSpPr>
        <p:spPr>
          <a:xfrm>
            <a:off x="10648291" y="1782127"/>
            <a:ext cx="445759" cy="445759"/>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6"/>
            <a:stretch>
              <a:fillRect/>
            </a:stretch>
          </a:blipFill>
        </p:spPr>
        <p:txBody>
          <a:bodyPr/>
          <a:lstStyle/>
          <a:p>
            <a:endParaRPr lang="en-US"/>
          </a:p>
        </p:txBody>
      </p:sp>
      <p:sp>
        <p:nvSpPr>
          <p:cNvPr id="64" name="Freeform 3">
            <a:extLst>
              <a:ext uri="{FF2B5EF4-FFF2-40B4-BE49-F238E27FC236}">
                <a16:creationId xmlns:a16="http://schemas.microsoft.com/office/drawing/2014/main" id="{AFABF259-D8FD-B436-3C47-465EDFB51D39}"/>
              </a:ext>
            </a:extLst>
          </p:cNvPr>
          <p:cNvSpPr/>
          <p:nvPr/>
        </p:nvSpPr>
        <p:spPr>
          <a:xfrm>
            <a:off x="2316837" y="1569465"/>
            <a:ext cx="1131480" cy="753848"/>
          </a:xfrm>
          <a:custGeom>
            <a:avLst/>
            <a:gdLst/>
            <a:ahLst/>
            <a:cxnLst/>
            <a:rect l="l" t="t" r="r" b="b"/>
            <a:pathLst>
              <a:path w="8743570" h="5825403">
                <a:moveTo>
                  <a:pt x="0" y="0"/>
                </a:moveTo>
                <a:lnTo>
                  <a:pt x="8743569" y="0"/>
                </a:lnTo>
                <a:lnTo>
                  <a:pt x="8743569" y="5825403"/>
                </a:lnTo>
                <a:lnTo>
                  <a:pt x="0" y="5825403"/>
                </a:lnTo>
                <a:lnTo>
                  <a:pt x="0" y="0"/>
                </a:lnTo>
                <a:close/>
              </a:path>
            </a:pathLst>
          </a:custGeom>
          <a:blipFill>
            <a:blip r:embed="rId7"/>
            <a:stretch>
              <a:fillRect/>
            </a:stretch>
          </a:blipFill>
        </p:spPr>
        <p:txBody>
          <a:bodyPr/>
          <a:lstStyle/>
          <a:p>
            <a:endParaRPr lang="en-US"/>
          </a:p>
        </p:txBody>
      </p:sp>
      <p:graphicFrame>
        <p:nvGraphicFramePr>
          <p:cNvPr id="73" name="Chart 83">
            <a:extLst>
              <a:ext uri="{FF2B5EF4-FFF2-40B4-BE49-F238E27FC236}">
                <a16:creationId xmlns:a16="http://schemas.microsoft.com/office/drawing/2014/main" id="{8A4F8098-ACB7-BDB1-C547-EBC4693BD6A6}"/>
              </a:ext>
            </a:extLst>
          </p:cNvPr>
          <p:cNvGraphicFramePr/>
          <p:nvPr/>
        </p:nvGraphicFramePr>
        <p:xfrm>
          <a:off x="4408392" y="2461613"/>
          <a:ext cx="838020" cy="149961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74" name="Chart 83">
            <a:extLst>
              <a:ext uri="{FF2B5EF4-FFF2-40B4-BE49-F238E27FC236}">
                <a16:creationId xmlns:a16="http://schemas.microsoft.com/office/drawing/2014/main" id="{0740ECBD-D1F9-131C-95DB-B733BC16F9A2}"/>
              </a:ext>
            </a:extLst>
          </p:cNvPr>
          <p:cNvGraphicFramePr/>
          <p:nvPr/>
        </p:nvGraphicFramePr>
        <p:xfrm>
          <a:off x="6422981" y="2461613"/>
          <a:ext cx="838020" cy="149961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5" name="Chart 83">
            <a:extLst>
              <a:ext uri="{FF2B5EF4-FFF2-40B4-BE49-F238E27FC236}">
                <a16:creationId xmlns:a16="http://schemas.microsoft.com/office/drawing/2014/main" id="{2AADE3AB-CC1B-D12B-15B7-54AC4F24F413}"/>
              </a:ext>
            </a:extLst>
          </p:cNvPr>
          <p:cNvGraphicFramePr/>
          <p:nvPr/>
        </p:nvGraphicFramePr>
        <p:xfrm>
          <a:off x="8437570" y="2461613"/>
          <a:ext cx="838020" cy="149961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76" name="Chart 83">
            <a:extLst>
              <a:ext uri="{FF2B5EF4-FFF2-40B4-BE49-F238E27FC236}">
                <a16:creationId xmlns:a16="http://schemas.microsoft.com/office/drawing/2014/main" id="{A35CEA86-70FC-7B31-C3D2-D46A06857BCA}"/>
              </a:ext>
            </a:extLst>
          </p:cNvPr>
          <p:cNvGraphicFramePr/>
          <p:nvPr/>
        </p:nvGraphicFramePr>
        <p:xfrm>
          <a:off x="10452160" y="2461613"/>
          <a:ext cx="838020" cy="149961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82" name="Table 5">
            <a:extLst>
              <a:ext uri="{FF2B5EF4-FFF2-40B4-BE49-F238E27FC236}">
                <a16:creationId xmlns:a16="http://schemas.microsoft.com/office/drawing/2014/main" id="{E8335EEA-A0FA-DEF0-BAF0-53609C2B2A1F}"/>
              </a:ext>
            </a:extLst>
          </p:cNvPr>
          <p:cNvGraphicFramePr>
            <a:graphicFrameLocks noGrp="1"/>
          </p:cNvGraphicFramePr>
          <p:nvPr/>
        </p:nvGraphicFramePr>
        <p:xfrm>
          <a:off x="5576478" y="2863851"/>
          <a:ext cx="494451" cy="988923"/>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rgbClr val="3F9C31"/>
                          </a:solidFill>
                          <a:effectLst/>
                          <a:latin typeface="Montserrat" pitchFamily="2" charset="0"/>
                        </a:rPr>
                        <a:t>94%</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r h="329641">
                <a:tc>
                  <a:txBody>
                    <a:bodyPr/>
                    <a:lstStyle/>
                    <a:p>
                      <a:pPr algn="ctr" rtl="0" fontAlgn="ctr">
                        <a:buNone/>
                      </a:pPr>
                      <a:r>
                        <a:rPr lang="en-US" sz="1000" b="1" i="0" u="none" strike="noStrike" dirty="0">
                          <a:solidFill>
                            <a:srgbClr val="F49800"/>
                          </a:solidFill>
                          <a:effectLst/>
                          <a:latin typeface="Montserrat" pitchFamily="2" charset="0"/>
                        </a:rPr>
                        <a:t>74%</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128942515"/>
                  </a:ext>
                </a:extLst>
              </a:tr>
              <a:tr h="329641">
                <a:tc>
                  <a:txBody>
                    <a:bodyPr/>
                    <a:lstStyle/>
                    <a:p>
                      <a:pPr algn="ctr" rtl="0" fontAlgn="ctr">
                        <a:buNone/>
                      </a:pPr>
                      <a:r>
                        <a:rPr lang="en-US" sz="1000" b="1" i="0" u="none" strike="noStrike" dirty="0">
                          <a:solidFill>
                            <a:srgbClr val="E95000"/>
                          </a:solidFill>
                          <a:effectLst/>
                          <a:latin typeface="Montserrat" pitchFamily="2" charset="0"/>
                        </a:rPr>
                        <a:t>50%</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4182063019"/>
                  </a:ext>
                </a:extLst>
              </a:tr>
            </a:tbl>
          </a:graphicData>
        </a:graphic>
      </p:graphicFrame>
      <p:grpSp>
        <p:nvGrpSpPr>
          <p:cNvPr id="83" name="Group 82">
            <a:extLst>
              <a:ext uri="{FF2B5EF4-FFF2-40B4-BE49-F238E27FC236}">
                <a16:creationId xmlns:a16="http://schemas.microsoft.com/office/drawing/2014/main" id="{101C9BDF-C874-9375-A103-6B5473696891}"/>
              </a:ext>
            </a:extLst>
          </p:cNvPr>
          <p:cNvGrpSpPr/>
          <p:nvPr/>
        </p:nvGrpSpPr>
        <p:grpSpPr>
          <a:xfrm>
            <a:off x="5414422" y="2924468"/>
            <a:ext cx="214482" cy="947360"/>
            <a:chOff x="3298369" y="2924182"/>
            <a:chExt cx="138951" cy="442059"/>
          </a:xfrm>
          <a:solidFill>
            <a:schemeClr val="bg2"/>
          </a:solidFill>
        </p:grpSpPr>
        <p:sp>
          <p:nvSpPr>
            <p:cNvPr id="84" name="Arrow: Curved Left 83">
              <a:extLst>
                <a:ext uri="{FF2B5EF4-FFF2-40B4-BE49-F238E27FC236}">
                  <a16:creationId xmlns:a16="http://schemas.microsoft.com/office/drawing/2014/main" id="{DB03E39D-0705-3619-C935-83D9CD531876}"/>
                </a:ext>
              </a:extLst>
            </p:cNvPr>
            <p:cNvSpPr/>
            <p:nvPr/>
          </p:nvSpPr>
          <p:spPr bwMode="gray">
            <a:xfrm>
              <a:off x="3298369" y="2924182"/>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85" name="Arrow: Curved Left 84">
              <a:extLst>
                <a:ext uri="{FF2B5EF4-FFF2-40B4-BE49-F238E27FC236}">
                  <a16:creationId xmlns:a16="http://schemas.microsoft.com/office/drawing/2014/main" id="{BD1CD310-C680-37F8-DC41-B5DA71887560}"/>
                </a:ext>
              </a:extLst>
            </p:cNvPr>
            <p:cNvSpPr/>
            <p:nvPr/>
          </p:nvSpPr>
          <p:spPr bwMode="gray">
            <a:xfrm>
              <a:off x="3298369" y="3069366"/>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86" name="Arrow: Curved Left 85">
              <a:extLst>
                <a:ext uri="{FF2B5EF4-FFF2-40B4-BE49-F238E27FC236}">
                  <a16:creationId xmlns:a16="http://schemas.microsoft.com/office/drawing/2014/main" id="{962D34E3-AE6D-8357-C100-3F1A0CA8712F}"/>
                </a:ext>
              </a:extLst>
            </p:cNvPr>
            <p:cNvSpPr/>
            <p:nvPr/>
          </p:nvSpPr>
          <p:spPr bwMode="gray">
            <a:xfrm>
              <a:off x="3298369" y="3213939"/>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pSp>
      <p:graphicFrame>
        <p:nvGraphicFramePr>
          <p:cNvPr id="87" name="Table 5">
            <a:extLst>
              <a:ext uri="{FF2B5EF4-FFF2-40B4-BE49-F238E27FC236}">
                <a16:creationId xmlns:a16="http://schemas.microsoft.com/office/drawing/2014/main" id="{7FC43B65-FEB9-13E4-B819-48C7BF416FF1}"/>
              </a:ext>
            </a:extLst>
          </p:cNvPr>
          <p:cNvGraphicFramePr>
            <a:graphicFrameLocks noGrp="1"/>
          </p:cNvGraphicFramePr>
          <p:nvPr/>
        </p:nvGraphicFramePr>
        <p:xfrm>
          <a:off x="7569263" y="2863851"/>
          <a:ext cx="494451" cy="988923"/>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rgbClr val="3F9C31"/>
                          </a:solidFill>
                          <a:effectLst/>
                          <a:latin typeface="Montserrat" pitchFamily="2" charset="0"/>
                        </a:rPr>
                        <a:t>91%</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r h="329641">
                <a:tc>
                  <a:txBody>
                    <a:bodyPr/>
                    <a:lstStyle/>
                    <a:p>
                      <a:pPr algn="ctr" rtl="0" fontAlgn="ctr">
                        <a:buNone/>
                      </a:pPr>
                      <a:r>
                        <a:rPr lang="en-US" sz="1000" b="1" i="0" u="none" strike="noStrike" dirty="0">
                          <a:solidFill>
                            <a:srgbClr val="F49800"/>
                          </a:solidFill>
                          <a:effectLst/>
                          <a:latin typeface="Montserrat" pitchFamily="2" charset="0"/>
                        </a:rPr>
                        <a:t>75%</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128942515"/>
                  </a:ext>
                </a:extLst>
              </a:tr>
              <a:tr h="329641">
                <a:tc>
                  <a:txBody>
                    <a:bodyPr/>
                    <a:lstStyle/>
                    <a:p>
                      <a:pPr algn="ctr" rtl="0" fontAlgn="ctr">
                        <a:buNone/>
                      </a:pPr>
                      <a:r>
                        <a:rPr lang="en-US" sz="1000" b="1" i="0" u="none" strike="noStrike" dirty="0">
                          <a:solidFill>
                            <a:srgbClr val="E95000"/>
                          </a:solidFill>
                          <a:effectLst/>
                          <a:latin typeface="Montserrat" pitchFamily="2" charset="0"/>
                        </a:rPr>
                        <a:t>51%</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4182063019"/>
                  </a:ext>
                </a:extLst>
              </a:tr>
            </a:tbl>
          </a:graphicData>
        </a:graphic>
      </p:graphicFrame>
      <p:grpSp>
        <p:nvGrpSpPr>
          <p:cNvPr id="88" name="Group 87">
            <a:extLst>
              <a:ext uri="{FF2B5EF4-FFF2-40B4-BE49-F238E27FC236}">
                <a16:creationId xmlns:a16="http://schemas.microsoft.com/office/drawing/2014/main" id="{AC9B7D90-1D08-9D41-898F-B4BD8D6D1404}"/>
              </a:ext>
            </a:extLst>
          </p:cNvPr>
          <p:cNvGrpSpPr/>
          <p:nvPr/>
        </p:nvGrpSpPr>
        <p:grpSpPr>
          <a:xfrm>
            <a:off x="7407207" y="2924468"/>
            <a:ext cx="214482" cy="947360"/>
            <a:chOff x="3298369" y="2924182"/>
            <a:chExt cx="138951" cy="442059"/>
          </a:xfrm>
          <a:solidFill>
            <a:schemeClr val="bg2"/>
          </a:solidFill>
        </p:grpSpPr>
        <p:sp>
          <p:nvSpPr>
            <p:cNvPr id="89" name="Arrow: Curved Left 88">
              <a:extLst>
                <a:ext uri="{FF2B5EF4-FFF2-40B4-BE49-F238E27FC236}">
                  <a16:creationId xmlns:a16="http://schemas.microsoft.com/office/drawing/2014/main" id="{D8A07AE1-D24F-61A1-D3A2-876133F8B232}"/>
                </a:ext>
              </a:extLst>
            </p:cNvPr>
            <p:cNvSpPr/>
            <p:nvPr/>
          </p:nvSpPr>
          <p:spPr bwMode="gray">
            <a:xfrm>
              <a:off x="3298369" y="2924182"/>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90" name="Arrow: Curved Left 89">
              <a:extLst>
                <a:ext uri="{FF2B5EF4-FFF2-40B4-BE49-F238E27FC236}">
                  <a16:creationId xmlns:a16="http://schemas.microsoft.com/office/drawing/2014/main" id="{5FC147A9-456B-AF2B-E26D-8FCE2E3143B2}"/>
                </a:ext>
              </a:extLst>
            </p:cNvPr>
            <p:cNvSpPr/>
            <p:nvPr/>
          </p:nvSpPr>
          <p:spPr bwMode="gray">
            <a:xfrm>
              <a:off x="3298369" y="3069366"/>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91" name="Arrow: Curved Left 90">
              <a:extLst>
                <a:ext uri="{FF2B5EF4-FFF2-40B4-BE49-F238E27FC236}">
                  <a16:creationId xmlns:a16="http://schemas.microsoft.com/office/drawing/2014/main" id="{1C8AD9AC-2CBE-216E-C5AC-80A3A3486A83}"/>
                </a:ext>
              </a:extLst>
            </p:cNvPr>
            <p:cNvSpPr/>
            <p:nvPr/>
          </p:nvSpPr>
          <p:spPr bwMode="gray">
            <a:xfrm>
              <a:off x="3298369" y="3213939"/>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pSp>
      <p:graphicFrame>
        <p:nvGraphicFramePr>
          <p:cNvPr id="92" name="Table 5">
            <a:extLst>
              <a:ext uri="{FF2B5EF4-FFF2-40B4-BE49-F238E27FC236}">
                <a16:creationId xmlns:a16="http://schemas.microsoft.com/office/drawing/2014/main" id="{FFB0D6B1-8436-4860-E281-116AB5E00618}"/>
              </a:ext>
            </a:extLst>
          </p:cNvPr>
          <p:cNvGraphicFramePr>
            <a:graphicFrameLocks noGrp="1"/>
          </p:cNvGraphicFramePr>
          <p:nvPr/>
        </p:nvGraphicFramePr>
        <p:xfrm>
          <a:off x="9583853" y="2844797"/>
          <a:ext cx="494451" cy="988923"/>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rgbClr val="3F9C31"/>
                          </a:solidFill>
                          <a:effectLst/>
                          <a:latin typeface="Montserrat" pitchFamily="2" charset="0"/>
                        </a:rPr>
                        <a:t>66%</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r h="329641">
                <a:tc>
                  <a:txBody>
                    <a:bodyPr/>
                    <a:lstStyle/>
                    <a:p>
                      <a:pPr algn="ctr" rtl="0" fontAlgn="ctr">
                        <a:buNone/>
                      </a:pPr>
                      <a:r>
                        <a:rPr lang="en-US" sz="1000" b="1" i="0" u="none" strike="noStrike" dirty="0">
                          <a:solidFill>
                            <a:srgbClr val="F49800"/>
                          </a:solidFill>
                          <a:effectLst/>
                          <a:latin typeface="Montserrat" pitchFamily="2" charset="0"/>
                        </a:rPr>
                        <a:t>59%</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128942515"/>
                  </a:ext>
                </a:extLst>
              </a:tr>
              <a:tr h="329641">
                <a:tc>
                  <a:txBody>
                    <a:bodyPr/>
                    <a:lstStyle/>
                    <a:p>
                      <a:pPr algn="ctr" rtl="0" fontAlgn="ctr">
                        <a:buNone/>
                      </a:pPr>
                      <a:r>
                        <a:rPr lang="en-US" sz="1000" b="1" i="0" u="none" strike="noStrike" dirty="0">
                          <a:solidFill>
                            <a:srgbClr val="E95000"/>
                          </a:solidFill>
                          <a:effectLst/>
                          <a:latin typeface="Montserrat" pitchFamily="2" charset="0"/>
                        </a:rPr>
                        <a:t>37%</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4182063019"/>
                  </a:ext>
                </a:extLst>
              </a:tr>
            </a:tbl>
          </a:graphicData>
        </a:graphic>
      </p:graphicFrame>
      <p:grpSp>
        <p:nvGrpSpPr>
          <p:cNvPr id="93" name="Group 92">
            <a:extLst>
              <a:ext uri="{FF2B5EF4-FFF2-40B4-BE49-F238E27FC236}">
                <a16:creationId xmlns:a16="http://schemas.microsoft.com/office/drawing/2014/main" id="{FC1B1358-CE88-32FE-BA25-9B9F04751E3F}"/>
              </a:ext>
            </a:extLst>
          </p:cNvPr>
          <p:cNvGrpSpPr/>
          <p:nvPr/>
        </p:nvGrpSpPr>
        <p:grpSpPr>
          <a:xfrm>
            <a:off x="9421797" y="2905414"/>
            <a:ext cx="214482" cy="947360"/>
            <a:chOff x="3298369" y="2924182"/>
            <a:chExt cx="138951" cy="442059"/>
          </a:xfrm>
          <a:solidFill>
            <a:schemeClr val="bg2"/>
          </a:solidFill>
        </p:grpSpPr>
        <p:sp>
          <p:nvSpPr>
            <p:cNvPr id="94" name="Arrow: Curved Left 93">
              <a:extLst>
                <a:ext uri="{FF2B5EF4-FFF2-40B4-BE49-F238E27FC236}">
                  <a16:creationId xmlns:a16="http://schemas.microsoft.com/office/drawing/2014/main" id="{D72CAA3B-C7E3-1BE6-F3B6-10AB7692D655}"/>
                </a:ext>
              </a:extLst>
            </p:cNvPr>
            <p:cNvSpPr/>
            <p:nvPr/>
          </p:nvSpPr>
          <p:spPr bwMode="gray">
            <a:xfrm>
              <a:off x="3298369" y="2924182"/>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95" name="Arrow: Curved Left 94">
              <a:extLst>
                <a:ext uri="{FF2B5EF4-FFF2-40B4-BE49-F238E27FC236}">
                  <a16:creationId xmlns:a16="http://schemas.microsoft.com/office/drawing/2014/main" id="{8DD3B9A1-A48B-A38E-1F50-42D7D03E5739}"/>
                </a:ext>
              </a:extLst>
            </p:cNvPr>
            <p:cNvSpPr/>
            <p:nvPr/>
          </p:nvSpPr>
          <p:spPr bwMode="gray">
            <a:xfrm>
              <a:off x="3298369" y="3069366"/>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96" name="Arrow: Curved Left 95">
              <a:extLst>
                <a:ext uri="{FF2B5EF4-FFF2-40B4-BE49-F238E27FC236}">
                  <a16:creationId xmlns:a16="http://schemas.microsoft.com/office/drawing/2014/main" id="{B4914DC1-4B50-6AF7-1F7F-6713C26B9F7F}"/>
                </a:ext>
              </a:extLst>
            </p:cNvPr>
            <p:cNvSpPr/>
            <p:nvPr/>
          </p:nvSpPr>
          <p:spPr bwMode="gray">
            <a:xfrm>
              <a:off x="3298369" y="3213939"/>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pSp>
      <p:graphicFrame>
        <p:nvGraphicFramePr>
          <p:cNvPr id="97" name="Table 5">
            <a:extLst>
              <a:ext uri="{FF2B5EF4-FFF2-40B4-BE49-F238E27FC236}">
                <a16:creationId xmlns:a16="http://schemas.microsoft.com/office/drawing/2014/main" id="{C844EE2A-413B-9A05-608A-8F85C8672A9A}"/>
              </a:ext>
            </a:extLst>
          </p:cNvPr>
          <p:cNvGraphicFramePr>
            <a:graphicFrameLocks noGrp="1"/>
          </p:cNvGraphicFramePr>
          <p:nvPr/>
        </p:nvGraphicFramePr>
        <p:xfrm>
          <a:off x="11611610" y="2863851"/>
          <a:ext cx="494451" cy="988923"/>
        </p:xfrm>
        <a:graphic>
          <a:graphicData uri="http://schemas.openxmlformats.org/drawingml/2006/table">
            <a:tbl>
              <a:tblPr firstRow="1" bandRow="1"/>
              <a:tblGrid>
                <a:gridCol w="494451">
                  <a:extLst>
                    <a:ext uri="{9D8B030D-6E8A-4147-A177-3AD203B41FA5}">
                      <a16:colId xmlns:a16="http://schemas.microsoft.com/office/drawing/2014/main" val="1379756604"/>
                    </a:ext>
                  </a:extLst>
                </a:gridCol>
              </a:tblGrid>
              <a:tr h="329641">
                <a:tc>
                  <a:txBody>
                    <a:bodyPr/>
                    <a:lstStyle/>
                    <a:p>
                      <a:pPr algn="ctr" rtl="0" fontAlgn="ctr">
                        <a:buNone/>
                      </a:pPr>
                      <a:r>
                        <a:rPr lang="en-US" sz="1000" b="1" i="0" u="none" strike="noStrike" dirty="0">
                          <a:solidFill>
                            <a:srgbClr val="3F9C31"/>
                          </a:solidFill>
                          <a:effectLst/>
                          <a:latin typeface="Montserrat" pitchFamily="2" charset="0"/>
                        </a:rPr>
                        <a:t>58%</a:t>
                      </a:r>
                    </a:p>
                  </a:txBody>
                  <a:tcPr marL="9525" marR="9525" marT="9431" marB="0" anchor="ctr">
                    <a:lnL>
                      <a:noFill/>
                    </a:lnL>
                    <a:lnR>
                      <a:noFill/>
                    </a:lnR>
                    <a:lnT>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313580636"/>
                  </a:ext>
                </a:extLst>
              </a:tr>
              <a:tr h="329641">
                <a:tc>
                  <a:txBody>
                    <a:bodyPr/>
                    <a:lstStyle/>
                    <a:p>
                      <a:pPr algn="ctr" rtl="0" fontAlgn="ctr">
                        <a:buNone/>
                      </a:pPr>
                      <a:r>
                        <a:rPr lang="en-US" sz="1000" b="1" i="0" u="none" strike="noStrike" dirty="0">
                          <a:solidFill>
                            <a:srgbClr val="F49800"/>
                          </a:solidFill>
                          <a:effectLst/>
                          <a:latin typeface="Montserrat" pitchFamily="2" charset="0"/>
                        </a:rPr>
                        <a:t>47%</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1128942515"/>
                  </a:ext>
                </a:extLst>
              </a:tr>
              <a:tr h="329641">
                <a:tc>
                  <a:txBody>
                    <a:bodyPr/>
                    <a:lstStyle/>
                    <a:p>
                      <a:pPr algn="ctr" rtl="0" fontAlgn="ctr">
                        <a:buNone/>
                      </a:pPr>
                      <a:r>
                        <a:rPr lang="en-US" sz="1000" b="1" i="0" u="none" strike="noStrike" dirty="0">
                          <a:solidFill>
                            <a:srgbClr val="E95000"/>
                          </a:solidFill>
                          <a:effectLst/>
                          <a:latin typeface="Montserrat" pitchFamily="2" charset="0"/>
                        </a:rPr>
                        <a:t>31%</a:t>
                      </a:r>
                    </a:p>
                  </a:txBody>
                  <a:tcPr marL="9525" marR="9525" marT="9431" marB="0" anchor="ctr">
                    <a:lnL>
                      <a:noFill/>
                    </a:lnL>
                    <a:lnR>
                      <a:noFill/>
                    </a:lnR>
                    <a:lnT w="6350" cmpd="sng">
                      <a:noFill/>
                    </a:lnT>
                    <a:lnB w="6350" cmpd="sng">
                      <a:noFill/>
                    </a:lnB>
                    <a:lnTlToBr w="12700" cmpd="sng">
                      <a:noFill/>
                      <a:prstDash val="solid"/>
                    </a:lnTlToBr>
                    <a:lnBlToTr w="12700" cmpd="sng">
                      <a:noFill/>
                      <a:prstDash val="solid"/>
                    </a:lnBlToTr>
                  </a:tcPr>
                </a:tc>
                <a:extLst>
                  <a:ext uri="{0D108BD9-81ED-4DB2-BD59-A6C34878D82A}">
                    <a16:rowId xmlns:a16="http://schemas.microsoft.com/office/drawing/2014/main" val="4182063019"/>
                  </a:ext>
                </a:extLst>
              </a:tr>
            </a:tbl>
          </a:graphicData>
        </a:graphic>
      </p:graphicFrame>
      <p:grpSp>
        <p:nvGrpSpPr>
          <p:cNvPr id="98" name="Group 97">
            <a:extLst>
              <a:ext uri="{FF2B5EF4-FFF2-40B4-BE49-F238E27FC236}">
                <a16:creationId xmlns:a16="http://schemas.microsoft.com/office/drawing/2014/main" id="{49CA9A9F-11E5-034A-47C6-682BFC14AC80}"/>
              </a:ext>
            </a:extLst>
          </p:cNvPr>
          <p:cNvGrpSpPr/>
          <p:nvPr/>
        </p:nvGrpSpPr>
        <p:grpSpPr>
          <a:xfrm>
            <a:off x="11449554" y="2924468"/>
            <a:ext cx="214482" cy="947360"/>
            <a:chOff x="3298369" y="2924182"/>
            <a:chExt cx="138951" cy="442059"/>
          </a:xfrm>
          <a:solidFill>
            <a:schemeClr val="bg2"/>
          </a:solidFill>
        </p:grpSpPr>
        <p:sp>
          <p:nvSpPr>
            <p:cNvPr id="99" name="Arrow: Curved Left 98">
              <a:extLst>
                <a:ext uri="{FF2B5EF4-FFF2-40B4-BE49-F238E27FC236}">
                  <a16:creationId xmlns:a16="http://schemas.microsoft.com/office/drawing/2014/main" id="{53393D00-DA86-AA04-D762-66F8F45FAC5C}"/>
                </a:ext>
              </a:extLst>
            </p:cNvPr>
            <p:cNvSpPr/>
            <p:nvPr/>
          </p:nvSpPr>
          <p:spPr bwMode="gray">
            <a:xfrm>
              <a:off x="3298369" y="2924182"/>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100" name="Arrow: Curved Left 99">
              <a:extLst>
                <a:ext uri="{FF2B5EF4-FFF2-40B4-BE49-F238E27FC236}">
                  <a16:creationId xmlns:a16="http://schemas.microsoft.com/office/drawing/2014/main" id="{297DD9AE-E699-FD95-99E2-968A970F1AC1}"/>
                </a:ext>
              </a:extLst>
            </p:cNvPr>
            <p:cNvSpPr/>
            <p:nvPr/>
          </p:nvSpPr>
          <p:spPr bwMode="gray">
            <a:xfrm>
              <a:off x="3298369" y="3069366"/>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sp>
          <p:nvSpPr>
            <p:cNvPr id="101" name="Arrow: Curved Left 100">
              <a:extLst>
                <a:ext uri="{FF2B5EF4-FFF2-40B4-BE49-F238E27FC236}">
                  <a16:creationId xmlns:a16="http://schemas.microsoft.com/office/drawing/2014/main" id="{1B6B8449-A95A-69FA-3C52-0FCCED3DC144}"/>
                </a:ext>
              </a:extLst>
            </p:cNvPr>
            <p:cNvSpPr/>
            <p:nvPr/>
          </p:nvSpPr>
          <p:spPr bwMode="gray">
            <a:xfrm>
              <a:off x="3298369" y="3213939"/>
              <a:ext cx="138951" cy="152302"/>
            </a:xfrm>
            <a:prstGeom prst="curvedLeftArrow">
              <a:avLst>
                <a:gd name="adj1" fmla="val 25000"/>
                <a:gd name="adj2" fmla="val 50000"/>
                <a:gd name="adj3" fmla="val 25000"/>
              </a:avLst>
            </a:prstGeom>
            <a:grpFill/>
            <a:ln w="9525"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err="1">
                <a:ln>
                  <a:noFill/>
                </a:ln>
                <a:solidFill>
                  <a:srgbClr val="000000"/>
                </a:solidFill>
                <a:effectLst/>
                <a:uLnTx/>
                <a:uFillTx/>
                <a:latin typeface="Montserrat"/>
                <a:ea typeface="+mn-ea"/>
                <a:cs typeface="+mn-cs"/>
                <a:sym typeface="Arial"/>
              </a:endParaRPr>
            </a:p>
          </p:txBody>
        </p:sp>
      </p:grpSp>
      <p:sp>
        <p:nvSpPr>
          <p:cNvPr id="102" name="Rectangle: Top Corners Rounded 101">
            <a:extLst>
              <a:ext uri="{FF2B5EF4-FFF2-40B4-BE49-F238E27FC236}">
                <a16:creationId xmlns:a16="http://schemas.microsoft.com/office/drawing/2014/main" id="{A6A71EA3-C957-F41D-E905-E0A960C0F2DB}"/>
              </a:ext>
            </a:extLst>
          </p:cNvPr>
          <p:cNvSpPr/>
          <p:nvPr/>
        </p:nvSpPr>
        <p:spPr>
          <a:xfrm rot="5400000">
            <a:off x="1319465" y="1066875"/>
            <a:ext cx="296767" cy="1879772"/>
          </a:xfrm>
          <a:prstGeom prst="round2SameRect">
            <a:avLst>
              <a:gd name="adj1" fmla="val 50000"/>
              <a:gd name="adj2" fmla="val 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200" b="1" dirty="0"/>
              <a:t>Fried Chicken Chains</a:t>
            </a:r>
          </a:p>
        </p:txBody>
      </p:sp>
      <p:graphicFrame>
        <p:nvGraphicFramePr>
          <p:cNvPr id="108" name="Table 107">
            <a:extLst>
              <a:ext uri="{FF2B5EF4-FFF2-40B4-BE49-F238E27FC236}">
                <a16:creationId xmlns:a16="http://schemas.microsoft.com/office/drawing/2014/main" id="{B86BAE8B-3872-B43F-8CC9-FCAB81B888BE}"/>
              </a:ext>
            </a:extLst>
          </p:cNvPr>
          <p:cNvGraphicFramePr>
            <a:graphicFrameLocks noGrp="1"/>
          </p:cNvGraphicFramePr>
          <p:nvPr/>
        </p:nvGraphicFramePr>
        <p:xfrm>
          <a:off x="5023753" y="-3782743"/>
          <a:ext cx="5791002" cy="2901530"/>
        </p:xfrm>
        <a:graphic>
          <a:graphicData uri="http://schemas.openxmlformats.org/drawingml/2006/table">
            <a:tbl>
              <a:tblPr/>
              <a:tblGrid>
                <a:gridCol w="827286">
                  <a:extLst>
                    <a:ext uri="{9D8B030D-6E8A-4147-A177-3AD203B41FA5}">
                      <a16:colId xmlns:a16="http://schemas.microsoft.com/office/drawing/2014/main" val="1122951874"/>
                    </a:ext>
                  </a:extLst>
                </a:gridCol>
                <a:gridCol w="827286">
                  <a:extLst>
                    <a:ext uri="{9D8B030D-6E8A-4147-A177-3AD203B41FA5}">
                      <a16:colId xmlns:a16="http://schemas.microsoft.com/office/drawing/2014/main" val="1733754904"/>
                    </a:ext>
                  </a:extLst>
                </a:gridCol>
                <a:gridCol w="827286">
                  <a:extLst>
                    <a:ext uri="{9D8B030D-6E8A-4147-A177-3AD203B41FA5}">
                      <a16:colId xmlns:a16="http://schemas.microsoft.com/office/drawing/2014/main" val="2733693148"/>
                    </a:ext>
                  </a:extLst>
                </a:gridCol>
                <a:gridCol w="827286">
                  <a:extLst>
                    <a:ext uri="{9D8B030D-6E8A-4147-A177-3AD203B41FA5}">
                      <a16:colId xmlns:a16="http://schemas.microsoft.com/office/drawing/2014/main" val="751175701"/>
                    </a:ext>
                  </a:extLst>
                </a:gridCol>
                <a:gridCol w="827286">
                  <a:extLst>
                    <a:ext uri="{9D8B030D-6E8A-4147-A177-3AD203B41FA5}">
                      <a16:colId xmlns:a16="http://schemas.microsoft.com/office/drawing/2014/main" val="1752461663"/>
                    </a:ext>
                  </a:extLst>
                </a:gridCol>
                <a:gridCol w="827286">
                  <a:extLst>
                    <a:ext uri="{9D8B030D-6E8A-4147-A177-3AD203B41FA5}">
                      <a16:colId xmlns:a16="http://schemas.microsoft.com/office/drawing/2014/main" val="3477111629"/>
                    </a:ext>
                  </a:extLst>
                </a:gridCol>
                <a:gridCol w="827286">
                  <a:extLst>
                    <a:ext uri="{9D8B030D-6E8A-4147-A177-3AD203B41FA5}">
                      <a16:colId xmlns:a16="http://schemas.microsoft.com/office/drawing/2014/main" val="859585483"/>
                    </a:ext>
                  </a:extLst>
                </a:gridCol>
              </a:tblGrid>
              <a:tr h="596319">
                <a:tc>
                  <a:txBody>
                    <a:bodyPr/>
                    <a:lstStyle/>
                    <a:p>
                      <a:pPr algn="l">
                        <a:buNone/>
                      </a:pPr>
                      <a:r>
                        <a:rPr lang="en-US" sz="1000" b="1" dirty="0">
                          <a:effectLst/>
                        </a:rPr>
                        <a:t>Brand</a:t>
                      </a:r>
                      <a:br>
                        <a:rPr lang="en-US" sz="1000" b="1" dirty="0">
                          <a:effectLst/>
                        </a:rPr>
                      </a:br>
                      <a:r>
                        <a:rPr lang="en-US" sz="1000" b="0" dirty="0">
                          <a:effectLst/>
                        </a:rPr>
                        <a:t>(Store Count)</a:t>
                      </a:r>
                      <a:endParaRPr lang="en-US" sz="1000" b="1" dirty="0">
                        <a:effectLst/>
                      </a:endParaRPr>
                    </a:p>
                  </a:txBody>
                  <a:tcPr marL="54720" marR="54720" marT="65664" marB="65664" anchor="ctr">
                    <a:lnL>
                      <a:noFill/>
                    </a:lnL>
                    <a:lnR>
                      <a:noFill/>
                    </a:lnR>
                    <a:lnT>
                      <a:noFill/>
                    </a:lnT>
                    <a:lnB>
                      <a:noFill/>
                    </a:lnB>
                    <a:solidFill>
                      <a:srgbClr val="FFFFFF"/>
                    </a:solidFill>
                  </a:tcPr>
                </a:tc>
                <a:tc>
                  <a:txBody>
                    <a:bodyPr/>
                    <a:lstStyle/>
                    <a:p>
                      <a:pPr algn="ctr">
                        <a:buNone/>
                      </a:pPr>
                      <a:r>
                        <a:rPr lang="en-US" sz="1000" b="1">
                          <a:effectLst/>
                        </a:rPr>
                        <a:t>Top of</a:t>
                      </a:r>
                      <a:br>
                        <a:rPr lang="en-US" sz="1000" b="1">
                          <a:effectLst/>
                        </a:rPr>
                      </a:br>
                      <a:r>
                        <a:rPr lang="en-US" sz="1000" b="1">
                          <a:effectLst/>
                        </a:rPr>
                        <a:t>Mind</a:t>
                      </a:r>
                    </a:p>
                  </a:txBody>
                  <a:tcPr marL="54720" marR="54720" marT="65664" marB="65664" anchor="ctr">
                    <a:lnL>
                      <a:noFill/>
                    </a:lnL>
                    <a:lnR>
                      <a:noFill/>
                    </a:lnR>
                    <a:lnT>
                      <a:noFill/>
                    </a:lnT>
                    <a:lnB>
                      <a:noFill/>
                    </a:lnB>
                    <a:solidFill>
                      <a:srgbClr val="FFFFFF"/>
                    </a:solidFill>
                  </a:tcPr>
                </a:tc>
                <a:tc>
                  <a:txBody>
                    <a:bodyPr/>
                    <a:lstStyle/>
                    <a:p>
                      <a:pPr algn="ctr">
                        <a:buNone/>
                      </a:pPr>
                      <a:r>
                        <a:rPr lang="en-US" sz="1000" b="1">
                          <a:effectLst/>
                        </a:rPr>
                        <a:t>Total</a:t>
                      </a:r>
                      <a:br>
                        <a:rPr lang="en-US" sz="1000" b="1">
                          <a:effectLst/>
                        </a:rPr>
                      </a:br>
                      <a:r>
                        <a:rPr lang="en-US" sz="1000" b="1">
                          <a:effectLst/>
                        </a:rPr>
                        <a:t>Awareness</a:t>
                      </a:r>
                    </a:p>
                  </a:txBody>
                  <a:tcPr marL="54720" marR="54720" marT="65664" marB="65664" anchor="ctr">
                    <a:lnL>
                      <a:noFill/>
                    </a:lnL>
                    <a:lnR>
                      <a:noFill/>
                    </a:lnR>
                    <a:lnT>
                      <a:noFill/>
                    </a:lnT>
                    <a:lnB>
                      <a:noFill/>
                    </a:lnB>
                    <a:solidFill>
                      <a:srgbClr val="FFFFFF"/>
                    </a:solidFill>
                  </a:tcPr>
                </a:tc>
                <a:tc>
                  <a:txBody>
                    <a:bodyPr/>
                    <a:lstStyle/>
                    <a:p>
                      <a:pPr algn="ctr">
                        <a:buNone/>
                      </a:pPr>
                      <a:r>
                        <a:rPr lang="en-US" sz="1000" b="1">
                          <a:effectLst/>
                        </a:rPr>
                        <a:t>Ever</a:t>
                      </a:r>
                      <a:br>
                        <a:rPr lang="en-US" sz="1000" b="1">
                          <a:effectLst/>
                        </a:rPr>
                      </a:br>
                      <a:r>
                        <a:rPr lang="en-US" sz="1000" b="1">
                          <a:effectLst/>
                        </a:rPr>
                        <a:t>Tried</a:t>
                      </a:r>
                    </a:p>
                  </a:txBody>
                  <a:tcPr marL="54720" marR="54720" marT="65664" marB="65664" anchor="ctr">
                    <a:lnL>
                      <a:noFill/>
                    </a:lnL>
                    <a:lnR>
                      <a:noFill/>
                    </a:lnR>
                    <a:lnT>
                      <a:noFill/>
                    </a:lnT>
                    <a:lnB>
                      <a:noFill/>
                    </a:lnB>
                    <a:solidFill>
                      <a:srgbClr val="FFFFFF"/>
                    </a:solidFill>
                  </a:tcPr>
                </a:tc>
                <a:tc>
                  <a:txBody>
                    <a:bodyPr/>
                    <a:lstStyle/>
                    <a:p>
                      <a:pPr algn="ctr">
                        <a:buNone/>
                      </a:pPr>
                      <a:r>
                        <a:rPr lang="en-US" sz="1000" b="1">
                          <a:effectLst/>
                        </a:rPr>
                        <a:t>Past 6mo</a:t>
                      </a:r>
                      <a:br>
                        <a:rPr lang="en-US" sz="1000" b="1">
                          <a:effectLst/>
                        </a:rPr>
                      </a:br>
                      <a:r>
                        <a:rPr lang="en-US" sz="1000" b="1">
                          <a:effectLst/>
                        </a:rPr>
                        <a:t>Usage</a:t>
                      </a:r>
                    </a:p>
                  </a:txBody>
                  <a:tcPr marL="54720" marR="54720" marT="65664" marB="65664" anchor="ctr">
                    <a:lnL>
                      <a:noFill/>
                    </a:lnL>
                    <a:lnR>
                      <a:noFill/>
                    </a:lnR>
                    <a:lnT>
                      <a:noFill/>
                    </a:lnT>
                    <a:lnB>
                      <a:noFill/>
                    </a:lnB>
                    <a:solidFill>
                      <a:srgbClr val="FFFFFF"/>
                    </a:solidFill>
                  </a:tcPr>
                </a:tc>
                <a:tc>
                  <a:txBody>
                    <a:bodyPr/>
                    <a:lstStyle/>
                    <a:p>
                      <a:pPr algn="ctr">
                        <a:buNone/>
                      </a:pPr>
                      <a:r>
                        <a:rPr lang="en-US" sz="1000" b="1">
                          <a:effectLst/>
                        </a:rPr>
                        <a:t>Regular</a:t>
                      </a:r>
                      <a:br>
                        <a:rPr lang="en-US" sz="1000" b="1">
                          <a:effectLst/>
                        </a:rPr>
                      </a:br>
                      <a:r>
                        <a:rPr lang="en-US" sz="1000" b="1">
                          <a:effectLst/>
                        </a:rPr>
                        <a:t>User</a:t>
                      </a:r>
                    </a:p>
                  </a:txBody>
                  <a:tcPr marL="54720" marR="54720" marT="65664" marB="65664" anchor="ctr">
                    <a:lnL>
                      <a:noFill/>
                    </a:lnL>
                    <a:lnR>
                      <a:noFill/>
                    </a:lnR>
                    <a:lnT>
                      <a:noFill/>
                    </a:lnT>
                    <a:lnB>
                      <a:noFill/>
                    </a:lnB>
                    <a:solidFill>
                      <a:srgbClr val="FFFFFF"/>
                    </a:solidFill>
                  </a:tcPr>
                </a:tc>
                <a:tc>
                  <a:txBody>
                    <a:bodyPr/>
                    <a:lstStyle/>
                    <a:p>
                      <a:pPr algn="ctr">
                        <a:buNone/>
                      </a:pPr>
                      <a:r>
                        <a:rPr lang="en-US" sz="1000" b="1">
                          <a:effectLst/>
                        </a:rPr>
                        <a:t>Conversion</a:t>
                      </a:r>
                      <a:br>
                        <a:rPr lang="en-US" sz="1000" b="1">
                          <a:effectLst/>
                        </a:rPr>
                      </a:br>
                      <a:r>
                        <a:rPr lang="en-US" sz="1000" b="1">
                          <a:effectLst/>
                        </a:rPr>
                        <a:t>(P6M/Aware)</a:t>
                      </a:r>
                    </a:p>
                  </a:txBody>
                  <a:tcPr marL="54720" marR="54720" marT="65664" marB="65664" anchor="ctr">
                    <a:lnL>
                      <a:noFill/>
                    </a:lnL>
                    <a:lnR>
                      <a:noFill/>
                    </a:lnR>
                    <a:lnT>
                      <a:noFill/>
                    </a:lnT>
                    <a:lnB>
                      <a:noFill/>
                    </a:lnB>
                    <a:solidFill>
                      <a:srgbClr val="FFFFFF"/>
                    </a:solidFill>
                  </a:tcPr>
                </a:tc>
                <a:extLst>
                  <a:ext uri="{0D108BD9-81ED-4DB2-BD59-A6C34878D82A}">
                    <a16:rowId xmlns:a16="http://schemas.microsoft.com/office/drawing/2014/main" val="4672599"/>
                  </a:ext>
                </a:extLst>
              </a:tr>
              <a:tr h="479895">
                <a:tc>
                  <a:txBody>
                    <a:bodyPr/>
                    <a:lstStyle/>
                    <a:p>
                      <a:pPr>
                        <a:buNone/>
                      </a:pPr>
                      <a:r>
                        <a:rPr lang="en-US" sz="1000" b="1" dirty="0">
                          <a:effectLst/>
                        </a:rPr>
                        <a:t>Pizza Hut</a:t>
                      </a:r>
                      <a:br>
                        <a:rPr lang="en-US" sz="1000" dirty="0">
                          <a:effectLst/>
                        </a:rPr>
                      </a:br>
                      <a:r>
                        <a:rPr lang="en-US" sz="1000" dirty="0">
                          <a:solidFill>
                            <a:srgbClr val="888888"/>
                          </a:solidFill>
                          <a:effectLst/>
                        </a:rPr>
                        <a:t>118 stores</a:t>
                      </a:r>
                      <a:endParaRPr lang="en-US" sz="1000" dirty="0">
                        <a:effectLst/>
                      </a:endParaRPr>
                    </a:p>
                  </a:txBody>
                  <a:tcPr marL="54720" marR="54720" marT="54720" marB="54720" anchor="ctr">
                    <a:lnL>
                      <a:noFill/>
                    </a:lnL>
                    <a:lnR>
                      <a:noFill/>
                    </a:lnR>
                    <a:lnT>
                      <a:noFill/>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dirty="0">
                          <a:solidFill>
                            <a:srgbClr val="FF6B35"/>
                          </a:solidFill>
                          <a:effectLst/>
                        </a:rPr>
                        <a:t>4.8%</a:t>
                      </a:r>
                    </a:p>
                  </a:txBody>
                  <a:tcPr marL="54720" marR="54720" marT="54720" marB="54720" anchor="ctr">
                    <a:lnL>
                      <a:noFill/>
                    </a:lnL>
                    <a:lnR>
                      <a:noFill/>
                    </a:lnR>
                    <a:lnT>
                      <a:noFill/>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FF6B35"/>
                          </a:solidFill>
                          <a:effectLst/>
                        </a:rPr>
                        <a:t>93.7%</a:t>
                      </a:r>
                    </a:p>
                  </a:txBody>
                  <a:tcPr marL="54720" marR="54720" marT="54720" marB="54720" anchor="ctr">
                    <a:lnL>
                      <a:noFill/>
                    </a:lnL>
                    <a:lnR>
                      <a:noFill/>
                    </a:lnR>
                    <a:lnT>
                      <a:noFill/>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FF6B35"/>
                          </a:solidFill>
                          <a:effectLst/>
                        </a:rPr>
                        <a:t>81.2%</a:t>
                      </a:r>
                    </a:p>
                  </a:txBody>
                  <a:tcPr marL="54720" marR="54720" marT="54720" marB="54720" anchor="ctr">
                    <a:lnL>
                      <a:noFill/>
                    </a:lnL>
                    <a:lnR>
                      <a:noFill/>
                    </a:lnR>
                    <a:lnT>
                      <a:noFill/>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FF6B35"/>
                          </a:solidFill>
                          <a:effectLst/>
                        </a:rPr>
                        <a:t>52.4%</a:t>
                      </a:r>
                    </a:p>
                  </a:txBody>
                  <a:tcPr marL="54720" marR="54720" marT="54720" marB="54720" anchor="ctr">
                    <a:lnL>
                      <a:noFill/>
                    </a:lnL>
                    <a:lnR>
                      <a:noFill/>
                    </a:lnR>
                    <a:lnT>
                      <a:noFill/>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dirty="0">
                          <a:solidFill>
                            <a:srgbClr val="FF6B35"/>
                          </a:solidFill>
                          <a:effectLst/>
                        </a:rPr>
                        <a:t>21.6%</a:t>
                      </a:r>
                    </a:p>
                  </a:txBody>
                  <a:tcPr marL="54720" marR="54720" marT="54720" marB="54720" anchor="ctr">
                    <a:lnL>
                      <a:noFill/>
                    </a:lnL>
                    <a:lnR>
                      <a:noFill/>
                    </a:lnR>
                    <a:lnT>
                      <a:noFill/>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00A8A8"/>
                          </a:solidFill>
                          <a:effectLst/>
                        </a:rPr>
                        <a:t>56%</a:t>
                      </a:r>
                    </a:p>
                  </a:txBody>
                  <a:tcPr marL="54720" marR="54720" marT="54720" marB="54720" anchor="ctr">
                    <a:lnL>
                      <a:noFill/>
                    </a:lnL>
                    <a:lnR>
                      <a:noFill/>
                    </a:lnR>
                    <a:lnT>
                      <a:noFill/>
                    </a:lnT>
                    <a:lnB w="4229" cap="flat" cmpd="sng" algn="ctr">
                      <a:solidFill>
                        <a:srgbClr val="E0E7ED"/>
                      </a:solidFill>
                      <a:prstDash val="solid"/>
                      <a:round/>
                      <a:headEnd type="none" w="med" len="med"/>
                      <a:tailEnd type="none" w="med" len="med"/>
                    </a:lnB>
                    <a:solidFill>
                      <a:srgbClr val="FFFFFF"/>
                    </a:solidFill>
                  </a:tcPr>
                </a:tc>
                <a:extLst>
                  <a:ext uri="{0D108BD9-81ED-4DB2-BD59-A6C34878D82A}">
                    <a16:rowId xmlns:a16="http://schemas.microsoft.com/office/drawing/2014/main" val="1710653797"/>
                  </a:ext>
                </a:extLst>
              </a:tr>
              <a:tr h="582121">
                <a:tc>
                  <a:txBody>
                    <a:bodyPr/>
                    <a:lstStyle/>
                    <a:p>
                      <a:pPr>
                        <a:buNone/>
                      </a:pPr>
                      <a:r>
                        <a:rPr lang="en-US" sz="1000" b="1" dirty="0">
                          <a:effectLst/>
                        </a:rPr>
                        <a:t>Domino's Pizza</a:t>
                      </a:r>
                      <a:br>
                        <a:rPr lang="en-US" sz="1000" dirty="0">
                          <a:effectLst/>
                        </a:rPr>
                      </a:br>
                      <a:r>
                        <a:rPr lang="en-US" sz="1000" dirty="0">
                          <a:solidFill>
                            <a:srgbClr val="888888"/>
                          </a:solidFill>
                          <a:effectLst/>
                        </a:rPr>
                        <a:t>59 stores</a:t>
                      </a:r>
                      <a:endParaRPr lang="en-US" sz="1000" dirty="0">
                        <a:effectLst/>
                      </a:endParaRP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dirty="0">
                          <a:effectLst/>
                        </a:rPr>
                        <a:t>1.8%</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FF6B35"/>
                          </a:solidFill>
                          <a:effectLst/>
                        </a:rPr>
                        <a:t>86.4%</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FF6B35"/>
                          </a:solidFill>
                          <a:effectLst/>
                        </a:rPr>
                        <a:t>62.3%</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FF6B35"/>
                          </a:solidFill>
                          <a:effectLst/>
                        </a:rPr>
                        <a:t>37.1%</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FF6B35"/>
                          </a:solidFill>
                          <a:effectLst/>
                        </a:rPr>
                        <a:t>14.8%</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FF6B35"/>
                          </a:solidFill>
                          <a:effectLst/>
                        </a:rPr>
                        <a:t>43%</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extLst>
                  <a:ext uri="{0D108BD9-81ED-4DB2-BD59-A6C34878D82A}">
                    <a16:rowId xmlns:a16="http://schemas.microsoft.com/office/drawing/2014/main" val="1566806562"/>
                  </a:ext>
                </a:extLst>
              </a:tr>
              <a:tr h="684346">
                <a:tc>
                  <a:txBody>
                    <a:bodyPr/>
                    <a:lstStyle/>
                    <a:p>
                      <a:pPr>
                        <a:buNone/>
                      </a:pPr>
                      <a:r>
                        <a:rPr lang="en-US" sz="1000" b="1" dirty="0">
                          <a:effectLst/>
                        </a:rPr>
                        <a:t>The Pizza Company</a:t>
                      </a:r>
                      <a:br>
                        <a:rPr lang="en-US" sz="1000" dirty="0">
                          <a:effectLst/>
                        </a:rPr>
                      </a:br>
                      <a:r>
                        <a:rPr lang="en-US" sz="1000" dirty="0">
                          <a:solidFill>
                            <a:srgbClr val="888888"/>
                          </a:solidFill>
                          <a:effectLst/>
                        </a:rPr>
                        <a:t>74 stores</a:t>
                      </a:r>
                      <a:endParaRPr lang="en-US" sz="1000" dirty="0">
                        <a:effectLst/>
                      </a:endParaRP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dirty="0">
                          <a:effectLst/>
                        </a:rPr>
                        <a:t>1.2%</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dirty="0">
                          <a:solidFill>
                            <a:srgbClr val="FF6B35"/>
                          </a:solidFill>
                          <a:effectLst/>
                        </a:rPr>
                        <a:t>78.3%</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FF6B35"/>
                          </a:solidFill>
                          <a:effectLst/>
                        </a:rPr>
                        <a:t>56.7%</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FF6B35"/>
                          </a:solidFill>
                          <a:effectLst/>
                        </a:rPr>
                        <a:t>32.8%</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dirty="0">
                          <a:solidFill>
                            <a:srgbClr val="FF6B35"/>
                          </a:solidFill>
                          <a:effectLst/>
                        </a:rPr>
                        <a:t>11.4%</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dirty="0">
                          <a:solidFill>
                            <a:srgbClr val="FF6B35"/>
                          </a:solidFill>
                          <a:effectLst/>
                        </a:rPr>
                        <a:t>42%</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extLst>
                  <a:ext uri="{0D108BD9-81ED-4DB2-BD59-A6C34878D82A}">
                    <a16:rowId xmlns:a16="http://schemas.microsoft.com/office/drawing/2014/main" val="501621046"/>
                  </a:ext>
                </a:extLst>
              </a:tr>
              <a:tr h="361598">
                <a:tc>
                  <a:txBody>
                    <a:bodyPr/>
                    <a:lstStyle/>
                    <a:p>
                      <a:pPr>
                        <a:buNone/>
                      </a:pPr>
                      <a:r>
                        <a:rPr lang="en-US" sz="1000" b="1">
                          <a:effectLst/>
                        </a:rPr>
                        <a:t>Pizza 4P's</a:t>
                      </a:r>
                      <a:br>
                        <a:rPr lang="en-US" sz="1000">
                          <a:effectLst/>
                        </a:rPr>
                      </a:br>
                      <a:r>
                        <a:rPr lang="en-US" sz="1000">
                          <a:solidFill>
                            <a:srgbClr val="888888"/>
                          </a:solidFill>
                          <a:effectLst/>
                        </a:rPr>
                        <a:t>26 stores</a:t>
                      </a:r>
                      <a:endParaRPr lang="en-US" sz="1000">
                        <a:effectLst/>
                      </a:endParaRPr>
                    </a:p>
                  </a:txBody>
                  <a:tcPr marL="54720" marR="54720" marT="54720" marB="54720" anchor="ctr">
                    <a:lnL>
                      <a:noFill/>
                    </a:lnL>
                    <a:lnR>
                      <a:noFill/>
                    </a:lnR>
                    <a:lnT w="4229" cap="flat" cmpd="sng" algn="ctr">
                      <a:solidFill>
                        <a:srgbClr val="E0E7ED"/>
                      </a:solidFill>
                      <a:prstDash val="solid"/>
                      <a:round/>
                      <a:headEnd type="none" w="med" len="med"/>
                      <a:tailEnd type="none" w="med" len="med"/>
                    </a:lnT>
                    <a:lnB>
                      <a:noFill/>
                    </a:lnB>
                    <a:solidFill>
                      <a:srgbClr val="FFFFFF"/>
                    </a:solidFill>
                  </a:tcPr>
                </a:tc>
                <a:tc>
                  <a:txBody>
                    <a:bodyPr/>
                    <a:lstStyle/>
                    <a:p>
                      <a:pPr algn="ctr">
                        <a:buNone/>
                      </a:pPr>
                      <a:r>
                        <a:rPr lang="en-US" sz="1000" dirty="0">
                          <a:effectLst/>
                        </a:rPr>
                        <a:t>0.8%</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a:noFill/>
                    </a:lnB>
                    <a:solidFill>
                      <a:srgbClr val="FFFFFF"/>
                    </a:solidFill>
                  </a:tcPr>
                </a:tc>
                <a:tc>
                  <a:txBody>
                    <a:bodyPr/>
                    <a:lstStyle/>
                    <a:p>
                      <a:pPr algn="ctr">
                        <a:buNone/>
                      </a:pPr>
                      <a:r>
                        <a:rPr lang="en-US" sz="1000" b="1" dirty="0">
                          <a:solidFill>
                            <a:srgbClr val="FF6B35"/>
                          </a:solidFill>
                          <a:effectLst/>
                        </a:rPr>
                        <a:t>64.2%</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a:noFill/>
                    </a:lnB>
                    <a:solidFill>
                      <a:srgbClr val="FFFFFF"/>
                    </a:solidFill>
                  </a:tcPr>
                </a:tc>
                <a:tc>
                  <a:txBody>
                    <a:bodyPr/>
                    <a:lstStyle/>
                    <a:p>
                      <a:pPr algn="ctr">
                        <a:buNone/>
                      </a:pPr>
                      <a:r>
                        <a:rPr lang="en-US" sz="1000" b="1" dirty="0">
                          <a:solidFill>
                            <a:srgbClr val="FF6B35"/>
                          </a:solidFill>
                          <a:effectLst/>
                        </a:rPr>
                        <a:t>38.9%</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a:noFill/>
                    </a:lnB>
                    <a:solidFill>
                      <a:srgbClr val="FFFFFF"/>
                    </a:solidFill>
                  </a:tcPr>
                </a:tc>
                <a:tc>
                  <a:txBody>
                    <a:bodyPr/>
                    <a:lstStyle/>
                    <a:p>
                      <a:pPr algn="ctr">
                        <a:buNone/>
                      </a:pPr>
                      <a:r>
                        <a:rPr lang="en-US" sz="1000" b="1">
                          <a:solidFill>
                            <a:srgbClr val="FF6B35"/>
                          </a:solidFill>
                          <a:effectLst/>
                        </a:rPr>
                        <a:t>21.3%</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a:noFill/>
                    </a:lnB>
                    <a:solidFill>
                      <a:srgbClr val="FFFFFF"/>
                    </a:solidFill>
                  </a:tcPr>
                </a:tc>
                <a:tc>
                  <a:txBody>
                    <a:bodyPr/>
                    <a:lstStyle/>
                    <a:p>
                      <a:pPr algn="ctr">
                        <a:buNone/>
                      </a:pPr>
                      <a:r>
                        <a:rPr lang="en-US" sz="1000" b="1" dirty="0">
                          <a:solidFill>
                            <a:srgbClr val="FF6B35"/>
                          </a:solidFill>
                          <a:effectLst/>
                        </a:rPr>
                        <a:t>6.7%</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a:noFill/>
                    </a:lnB>
                    <a:solidFill>
                      <a:srgbClr val="FFFFFF"/>
                    </a:solidFill>
                  </a:tcPr>
                </a:tc>
                <a:tc>
                  <a:txBody>
                    <a:bodyPr/>
                    <a:lstStyle/>
                    <a:p>
                      <a:pPr algn="ctr">
                        <a:buNone/>
                      </a:pPr>
                      <a:r>
                        <a:rPr lang="en-US" sz="1000" b="1" dirty="0">
                          <a:solidFill>
                            <a:srgbClr val="FF6B35"/>
                          </a:solidFill>
                          <a:effectLst/>
                        </a:rPr>
                        <a:t>33%</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899292499"/>
                  </a:ext>
                </a:extLst>
              </a:tr>
            </a:tbl>
          </a:graphicData>
        </a:graphic>
      </p:graphicFrame>
      <p:sp>
        <p:nvSpPr>
          <p:cNvPr id="5" name="Rectangle: Rounded Corners 4">
            <a:extLst>
              <a:ext uri="{FF2B5EF4-FFF2-40B4-BE49-F238E27FC236}">
                <a16:creationId xmlns:a16="http://schemas.microsoft.com/office/drawing/2014/main" id="{7D82F270-4CD5-60EF-8671-2F1BCC1DD890}"/>
              </a:ext>
            </a:extLst>
          </p:cNvPr>
          <p:cNvSpPr/>
          <p:nvPr/>
        </p:nvSpPr>
        <p:spPr>
          <a:xfrm>
            <a:off x="527963" y="4838311"/>
            <a:ext cx="11340876" cy="1321190"/>
          </a:xfrm>
          <a:prstGeom prst="roundRect">
            <a:avLst>
              <a:gd name="adj" fmla="val 5000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nSpc>
                <a:spcPct val="114000"/>
              </a:lnSpc>
            </a:pPr>
            <a:r>
              <a:rPr lang="en-US" sz="1200" b="1" i="1" dirty="0"/>
              <a:t>Jollibee: Highest Conversion Efficiency</a:t>
            </a:r>
          </a:p>
          <a:p>
            <a:pPr lvl="2">
              <a:lnSpc>
                <a:spcPct val="114000"/>
              </a:lnSpc>
            </a:pPr>
            <a:r>
              <a:rPr lang="en-US" sz="1200" i="1" dirty="0"/>
              <a:t>Jollibee demonstrates the strongest awareness-to-usage conversion at 75%, surpassing even KFC (69%) </a:t>
            </a:r>
          </a:p>
          <a:p>
            <a:pPr lvl="2">
              <a:lnSpc>
                <a:spcPct val="114000"/>
              </a:lnSpc>
            </a:pPr>
            <a:r>
              <a:rPr lang="en-US" sz="1200" i="1" dirty="0"/>
              <a:t>despite having similar awareness levels. With 213 stores (2nd largest network), </a:t>
            </a:r>
          </a:p>
          <a:p>
            <a:pPr lvl="2">
              <a:lnSpc>
                <a:spcPct val="114000"/>
              </a:lnSpc>
            </a:pPr>
            <a:r>
              <a:rPr lang="en-US" sz="1200" i="1" dirty="0"/>
              <a:t>Jollibee's combination of aggressive pricing, localized menu, and viral marketing drives </a:t>
            </a:r>
          </a:p>
          <a:p>
            <a:pPr lvl="2">
              <a:lnSpc>
                <a:spcPct val="114000"/>
              </a:lnSpc>
            </a:pPr>
            <a:r>
              <a:rPr lang="en-US" sz="1200" i="1" dirty="0"/>
              <a:t>superior trial-to-loyalty conversion.</a:t>
            </a:r>
          </a:p>
        </p:txBody>
      </p:sp>
      <p:sp>
        <p:nvSpPr>
          <p:cNvPr id="6" name="Freeform 5">
            <a:extLst>
              <a:ext uri="{FF2B5EF4-FFF2-40B4-BE49-F238E27FC236}">
                <a16:creationId xmlns:a16="http://schemas.microsoft.com/office/drawing/2014/main" id="{B3E24076-8322-FDB2-9EE2-89F1B1925FE7}"/>
              </a:ext>
            </a:extLst>
          </p:cNvPr>
          <p:cNvSpPr/>
          <p:nvPr/>
        </p:nvSpPr>
        <p:spPr>
          <a:xfrm>
            <a:off x="9740607" y="4166402"/>
            <a:ext cx="1871003" cy="2009132"/>
          </a:xfrm>
          <a:custGeom>
            <a:avLst/>
            <a:gdLst/>
            <a:ahLst/>
            <a:cxnLst/>
            <a:rect l="l" t="t" r="r" b="b"/>
            <a:pathLst>
              <a:path w="7663815" h="8229600">
                <a:moveTo>
                  <a:pt x="0" y="0"/>
                </a:moveTo>
                <a:lnTo>
                  <a:pt x="7663815" y="0"/>
                </a:lnTo>
                <a:lnTo>
                  <a:pt x="7663815" y="8229600"/>
                </a:lnTo>
                <a:lnTo>
                  <a:pt x="0" y="8229600"/>
                </a:lnTo>
                <a:lnTo>
                  <a:pt x="0" y="0"/>
                </a:lnTo>
                <a:close/>
              </a:path>
            </a:pathLst>
          </a:custGeom>
          <a:blipFill>
            <a:blip r:embed="rId12"/>
            <a:stretch>
              <a:fillRect/>
            </a:stretch>
          </a:blipFill>
        </p:spPr>
        <p:txBody>
          <a:bodyPr/>
          <a:lstStyle/>
          <a:p>
            <a:endParaRPr lang="en-US"/>
          </a:p>
        </p:txBody>
      </p:sp>
      <p:sp>
        <p:nvSpPr>
          <p:cNvPr id="3" name="Freeform 5">
            <a:extLst>
              <a:ext uri="{FF2B5EF4-FFF2-40B4-BE49-F238E27FC236}">
                <a16:creationId xmlns:a16="http://schemas.microsoft.com/office/drawing/2014/main" id="{C140441A-0E22-E151-FBF2-2CEA5CCE93D2}"/>
              </a:ext>
            </a:extLst>
          </p:cNvPr>
          <p:cNvSpPr/>
          <p:nvPr/>
        </p:nvSpPr>
        <p:spPr>
          <a:xfrm>
            <a:off x="192829" y="3986686"/>
            <a:ext cx="2685757" cy="2319822"/>
          </a:xfrm>
          <a:custGeom>
            <a:avLst/>
            <a:gdLst/>
            <a:ahLst/>
            <a:cxnLst/>
            <a:rect l="l" t="t" r="r" b="b"/>
            <a:pathLst>
              <a:path w="7125641" h="6154773">
                <a:moveTo>
                  <a:pt x="0" y="0"/>
                </a:moveTo>
                <a:lnTo>
                  <a:pt x="7125641" y="0"/>
                </a:lnTo>
                <a:lnTo>
                  <a:pt x="7125641" y="6154772"/>
                </a:lnTo>
                <a:lnTo>
                  <a:pt x="0" y="6154772"/>
                </a:lnTo>
                <a:lnTo>
                  <a:pt x="0" y="0"/>
                </a:lnTo>
                <a:close/>
              </a:path>
            </a:pathLst>
          </a:custGeom>
          <a:blipFill>
            <a:blip r:embed="rId13"/>
            <a:stretch>
              <a:fillRect/>
            </a:stretch>
          </a:blipFill>
        </p:spPr>
        <p:txBody>
          <a:bodyPr/>
          <a:lstStyle/>
          <a:p>
            <a:endParaRPr lang="en-US"/>
          </a:p>
        </p:txBody>
      </p:sp>
      <p:sp>
        <p:nvSpPr>
          <p:cNvPr id="4" name="TextBox 3">
            <a:extLst>
              <a:ext uri="{FF2B5EF4-FFF2-40B4-BE49-F238E27FC236}">
                <a16:creationId xmlns:a16="http://schemas.microsoft.com/office/drawing/2014/main" id="{E6C37F5C-873A-1227-7397-5AB59B7E6451}"/>
              </a:ext>
            </a:extLst>
          </p:cNvPr>
          <p:cNvSpPr txBox="1"/>
          <p:nvPr/>
        </p:nvSpPr>
        <p:spPr>
          <a:xfrm>
            <a:off x="576707" y="6479102"/>
            <a:ext cx="9785702" cy="246221"/>
          </a:xfrm>
          <a:prstGeom prst="rect">
            <a:avLst/>
          </a:prstGeom>
          <a:noFill/>
        </p:spPr>
        <p:txBody>
          <a:bodyPr wrap="square" anchor="b">
            <a:spAutoFit/>
          </a:bodyPr>
          <a:lstStyle/>
          <a:p>
            <a:r>
              <a:rPr lang="en-US" sz="1000" i="1" dirty="0">
                <a:solidFill>
                  <a:schemeClr val="tx1">
                    <a:lumMod val="60000"/>
                    <a:lumOff val="40000"/>
                  </a:schemeClr>
                </a:solidFill>
              </a:rPr>
              <a:t>Base: All respondents (n=1,323) | Vietnam Fast Food &amp; QSR Market and Consumer Trends | InsightAsia Vietnam Primary Research | January 2026</a:t>
            </a:r>
          </a:p>
        </p:txBody>
      </p:sp>
    </p:spTree>
    <p:extLst>
      <p:ext uri="{BB962C8B-B14F-4D97-AF65-F5344CB8AC3E}">
        <p14:creationId xmlns:p14="http://schemas.microsoft.com/office/powerpoint/2010/main" val="663041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F5444-0ACA-4274-3358-17B18FB1AC3A}"/>
            </a:ext>
          </a:extLst>
        </p:cNvPr>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CE929E97-4A09-7CD8-877E-F4FA83BC1312}"/>
              </a:ext>
            </a:extLst>
          </p:cNvPr>
          <p:cNvSpPr/>
          <p:nvPr/>
        </p:nvSpPr>
        <p:spPr>
          <a:xfrm>
            <a:off x="653698" y="2087033"/>
            <a:ext cx="5442302" cy="4072468"/>
          </a:xfrm>
          <a:prstGeom prst="roundRect">
            <a:avLst>
              <a:gd name="adj" fmla="val 2985"/>
            </a:avLst>
          </a:prstGeom>
          <a:solidFill>
            <a:schemeClr val="bg1">
              <a:lumMod val="95000"/>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4000"/>
              </a:lnSpc>
            </a:pPr>
            <a:endParaRPr lang="en-US" sz="1200" i="1" dirty="0"/>
          </a:p>
        </p:txBody>
      </p:sp>
      <p:sp>
        <p:nvSpPr>
          <p:cNvPr id="2" name="Title 1">
            <a:extLst>
              <a:ext uri="{FF2B5EF4-FFF2-40B4-BE49-F238E27FC236}">
                <a16:creationId xmlns:a16="http://schemas.microsoft.com/office/drawing/2014/main" id="{0D614516-E98D-AB4A-C07C-A198274DAD6B}"/>
              </a:ext>
            </a:extLst>
          </p:cNvPr>
          <p:cNvSpPr>
            <a:spLocks noGrp="1"/>
          </p:cNvSpPr>
          <p:nvPr>
            <p:ph type="title"/>
          </p:nvPr>
        </p:nvSpPr>
        <p:spPr/>
        <p:txBody>
          <a:bodyPr/>
          <a:lstStyle/>
          <a:p>
            <a:r>
              <a:rPr lang="en-US" dirty="0"/>
              <a:t>Brand Awareness &amp; Trial Funnel</a:t>
            </a:r>
          </a:p>
        </p:txBody>
      </p:sp>
      <p:sp>
        <p:nvSpPr>
          <p:cNvPr id="10" name="TextBox 9">
            <a:extLst>
              <a:ext uri="{FF2B5EF4-FFF2-40B4-BE49-F238E27FC236}">
                <a16:creationId xmlns:a16="http://schemas.microsoft.com/office/drawing/2014/main" id="{1F69BFB9-7CB0-7446-F19D-F2CC0A9BEEF7}"/>
              </a:ext>
            </a:extLst>
          </p:cNvPr>
          <p:cNvSpPr txBox="1"/>
          <p:nvPr/>
        </p:nvSpPr>
        <p:spPr>
          <a:xfrm>
            <a:off x="653697" y="1131221"/>
            <a:ext cx="8100945" cy="276999"/>
          </a:xfrm>
          <a:prstGeom prst="rect">
            <a:avLst/>
          </a:prstGeom>
          <a:noFill/>
        </p:spPr>
        <p:txBody>
          <a:bodyPr wrap="square">
            <a:spAutoFit/>
          </a:bodyPr>
          <a:lstStyle/>
          <a:p>
            <a:r>
              <a:rPr lang="en-US" sz="1200" dirty="0"/>
              <a:t>Consumer journey from awareness to regular patronage across major brands</a:t>
            </a:r>
          </a:p>
        </p:txBody>
      </p:sp>
      <p:graphicFrame>
        <p:nvGraphicFramePr>
          <p:cNvPr id="108" name="Table 107">
            <a:extLst>
              <a:ext uri="{FF2B5EF4-FFF2-40B4-BE49-F238E27FC236}">
                <a16:creationId xmlns:a16="http://schemas.microsoft.com/office/drawing/2014/main" id="{6D967655-5753-9EFF-3C58-06B61B7CA17F}"/>
              </a:ext>
            </a:extLst>
          </p:cNvPr>
          <p:cNvGraphicFramePr>
            <a:graphicFrameLocks noGrp="1"/>
          </p:cNvGraphicFramePr>
          <p:nvPr/>
        </p:nvGraphicFramePr>
        <p:xfrm>
          <a:off x="5023753" y="-3782743"/>
          <a:ext cx="5791002" cy="2901530"/>
        </p:xfrm>
        <a:graphic>
          <a:graphicData uri="http://schemas.openxmlformats.org/drawingml/2006/table">
            <a:tbl>
              <a:tblPr/>
              <a:tblGrid>
                <a:gridCol w="827286">
                  <a:extLst>
                    <a:ext uri="{9D8B030D-6E8A-4147-A177-3AD203B41FA5}">
                      <a16:colId xmlns:a16="http://schemas.microsoft.com/office/drawing/2014/main" val="1122951874"/>
                    </a:ext>
                  </a:extLst>
                </a:gridCol>
                <a:gridCol w="827286">
                  <a:extLst>
                    <a:ext uri="{9D8B030D-6E8A-4147-A177-3AD203B41FA5}">
                      <a16:colId xmlns:a16="http://schemas.microsoft.com/office/drawing/2014/main" val="1733754904"/>
                    </a:ext>
                  </a:extLst>
                </a:gridCol>
                <a:gridCol w="827286">
                  <a:extLst>
                    <a:ext uri="{9D8B030D-6E8A-4147-A177-3AD203B41FA5}">
                      <a16:colId xmlns:a16="http://schemas.microsoft.com/office/drawing/2014/main" val="2733693148"/>
                    </a:ext>
                  </a:extLst>
                </a:gridCol>
                <a:gridCol w="827286">
                  <a:extLst>
                    <a:ext uri="{9D8B030D-6E8A-4147-A177-3AD203B41FA5}">
                      <a16:colId xmlns:a16="http://schemas.microsoft.com/office/drawing/2014/main" val="751175701"/>
                    </a:ext>
                  </a:extLst>
                </a:gridCol>
                <a:gridCol w="827286">
                  <a:extLst>
                    <a:ext uri="{9D8B030D-6E8A-4147-A177-3AD203B41FA5}">
                      <a16:colId xmlns:a16="http://schemas.microsoft.com/office/drawing/2014/main" val="1752461663"/>
                    </a:ext>
                  </a:extLst>
                </a:gridCol>
                <a:gridCol w="827286">
                  <a:extLst>
                    <a:ext uri="{9D8B030D-6E8A-4147-A177-3AD203B41FA5}">
                      <a16:colId xmlns:a16="http://schemas.microsoft.com/office/drawing/2014/main" val="3477111629"/>
                    </a:ext>
                  </a:extLst>
                </a:gridCol>
                <a:gridCol w="827286">
                  <a:extLst>
                    <a:ext uri="{9D8B030D-6E8A-4147-A177-3AD203B41FA5}">
                      <a16:colId xmlns:a16="http://schemas.microsoft.com/office/drawing/2014/main" val="859585483"/>
                    </a:ext>
                  </a:extLst>
                </a:gridCol>
              </a:tblGrid>
              <a:tr h="596319">
                <a:tc>
                  <a:txBody>
                    <a:bodyPr/>
                    <a:lstStyle/>
                    <a:p>
                      <a:pPr algn="l">
                        <a:buNone/>
                      </a:pPr>
                      <a:r>
                        <a:rPr lang="en-US" sz="1000" b="1" dirty="0">
                          <a:effectLst/>
                        </a:rPr>
                        <a:t>Brand</a:t>
                      </a:r>
                      <a:br>
                        <a:rPr lang="en-US" sz="1000" b="1" dirty="0">
                          <a:effectLst/>
                        </a:rPr>
                      </a:br>
                      <a:r>
                        <a:rPr lang="en-US" sz="1000" b="0" dirty="0">
                          <a:effectLst/>
                        </a:rPr>
                        <a:t>(Store Count)</a:t>
                      </a:r>
                      <a:endParaRPr lang="en-US" sz="1000" b="1" dirty="0">
                        <a:effectLst/>
                      </a:endParaRPr>
                    </a:p>
                  </a:txBody>
                  <a:tcPr marL="54720" marR="54720" marT="65664" marB="65664" anchor="ctr">
                    <a:lnL>
                      <a:noFill/>
                    </a:lnL>
                    <a:lnR>
                      <a:noFill/>
                    </a:lnR>
                    <a:lnT>
                      <a:noFill/>
                    </a:lnT>
                    <a:lnB>
                      <a:noFill/>
                    </a:lnB>
                    <a:solidFill>
                      <a:srgbClr val="FFFFFF"/>
                    </a:solidFill>
                  </a:tcPr>
                </a:tc>
                <a:tc>
                  <a:txBody>
                    <a:bodyPr/>
                    <a:lstStyle/>
                    <a:p>
                      <a:pPr algn="ctr">
                        <a:buNone/>
                      </a:pPr>
                      <a:r>
                        <a:rPr lang="en-US" sz="1000" b="1">
                          <a:effectLst/>
                        </a:rPr>
                        <a:t>Top of</a:t>
                      </a:r>
                      <a:br>
                        <a:rPr lang="en-US" sz="1000" b="1">
                          <a:effectLst/>
                        </a:rPr>
                      </a:br>
                      <a:r>
                        <a:rPr lang="en-US" sz="1000" b="1">
                          <a:effectLst/>
                        </a:rPr>
                        <a:t>Mind</a:t>
                      </a:r>
                    </a:p>
                  </a:txBody>
                  <a:tcPr marL="54720" marR="54720" marT="65664" marB="65664" anchor="ctr">
                    <a:lnL>
                      <a:noFill/>
                    </a:lnL>
                    <a:lnR>
                      <a:noFill/>
                    </a:lnR>
                    <a:lnT>
                      <a:noFill/>
                    </a:lnT>
                    <a:lnB>
                      <a:noFill/>
                    </a:lnB>
                    <a:solidFill>
                      <a:srgbClr val="FFFFFF"/>
                    </a:solidFill>
                  </a:tcPr>
                </a:tc>
                <a:tc>
                  <a:txBody>
                    <a:bodyPr/>
                    <a:lstStyle/>
                    <a:p>
                      <a:pPr algn="ctr">
                        <a:buNone/>
                      </a:pPr>
                      <a:r>
                        <a:rPr lang="en-US" sz="1000" b="1">
                          <a:effectLst/>
                        </a:rPr>
                        <a:t>Total</a:t>
                      </a:r>
                      <a:br>
                        <a:rPr lang="en-US" sz="1000" b="1">
                          <a:effectLst/>
                        </a:rPr>
                      </a:br>
                      <a:r>
                        <a:rPr lang="en-US" sz="1000" b="1">
                          <a:effectLst/>
                        </a:rPr>
                        <a:t>Awareness</a:t>
                      </a:r>
                    </a:p>
                  </a:txBody>
                  <a:tcPr marL="54720" marR="54720" marT="65664" marB="65664" anchor="ctr">
                    <a:lnL>
                      <a:noFill/>
                    </a:lnL>
                    <a:lnR>
                      <a:noFill/>
                    </a:lnR>
                    <a:lnT>
                      <a:noFill/>
                    </a:lnT>
                    <a:lnB>
                      <a:noFill/>
                    </a:lnB>
                    <a:solidFill>
                      <a:srgbClr val="FFFFFF"/>
                    </a:solidFill>
                  </a:tcPr>
                </a:tc>
                <a:tc>
                  <a:txBody>
                    <a:bodyPr/>
                    <a:lstStyle/>
                    <a:p>
                      <a:pPr algn="ctr">
                        <a:buNone/>
                      </a:pPr>
                      <a:r>
                        <a:rPr lang="en-US" sz="1000" b="1">
                          <a:effectLst/>
                        </a:rPr>
                        <a:t>Ever</a:t>
                      </a:r>
                      <a:br>
                        <a:rPr lang="en-US" sz="1000" b="1">
                          <a:effectLst/>
                        </a:rPr>
                      </a:br>
                      <a:r>
                        <a:rPr lang="en-US" sz="1000" b="1">
                          <a:effectLst/>
                        </a:rPr>
                        <a:t>Tried</a:t>
                      </a:r>
                    </a:p>
                  </a:txBody>
                  <a:tcPr marL="54720" marR="54720" marT="65664" marB="65664" anchor="ctr">
                    <a:lnL>
                      <a:noFill/>
                    </a:lnL>
                    <a:lnR>
                      <a:noFill/>
                    </a:lnR>
                    <a:lnT>
                      <a:noFill/>
                    </a:lnT>
                    <a:lnB>
                      <a:noFill/>
                    </a:lnB>
                    <a:solidFill>
                      <a:srgbClr val="FFFFFF"/>
                    </a:solidFill>
                  </a:tcPr>
                </a:tc>
                <a:tc>
                  <a:txBody>
                    <a:bodyPr/>
                    <a:lstStyle/>
                    <a:p>
                      <a:pPr algn="ctr">
                        <a:buNone/>
                      </a:pPr>
                      <a:r>
                        <a:rPr lang="en-US" sz="1000" b="1">
                          <a:effectLst/>
                        </a:rPr>
                        <a:t>Past 6mo</a:t>
                      </a:r>
                      <a:br>
                        <a:rPr lang="en-US" sz="1000" b="1">
                          <a:effectLst/>
                        </a:rPr>
                      </a:br>
                      <a:r>
                        <a:rPr lang="en-US" sz="1000" b="1">
                          <a:effectLst/>
                        </a:rPr>
                        <a:t>Usage</a:t>
                      </a:r>
                    </a:p>
                  </a:txBody>
                  <a:tcPr marL="54720" marR="54720" marT="65664" marB="65664" anchor="ctr">
                    <a:lnL>
                      <a:noFill/>
                    </a:lnL>
                    <a:lnR>
                      <a:noFill/>
                    </a:lnR>
                    <a:lnT>
                      <a:noFill/>
                    </a:lnT>
                    <a:lnB>
                      <a:noFill/>
                    </a:lnB>
                    <a:solidFill>
                      <a:srgbClr val="FFFFFF"/>
                    </a:solidFill>
                  </a:tcPr>
                </a:tc>
                <a:tc>
                  <a:txBody>
                    <a:bodyPr/>
                    <a:lstStyle/>
                    <a:p>
                      <a:pPr algn="ctr">
                        <a:buNone/>
                      </a:pPr>
                      <a:r>
                        <a:rPr lang="en-US" sz="1000" b="1">
                          <a:effectLst/>
                        </a:rPr>
                        <a:t>Regular</a:t>
                      </a:r>
                      <a:br>
                        <a:rPr lang="en-US" sz="1000" b="1">
                          <a:effectLst/>
                        </a:rPr>
                      </a:br>
                      <a:r>
                        <a:rPr lang="en-US" sz="1000" b="1">
                          <a:effectLst/>
                        </a:rPr>
                        <a:t>User</a:t>
                      </a:r>
                    </a:p>
                  </a:txBody>
                  <a:tcPr marL="54720" marR="54720" marT="65664" marB="65664" anchor="ctr">
                    <a:lnL>
                      <a:noFill/>
                    </a:lnL>
                    <a:lnR>
                      <a:noFill/>
                    </a:lnR>
                    <a:lnT>
                      <a:noFill/>
                    </a:lnT>
                    <a:lnB>
                      <a:noFill/>
                    </a:lnB>
                    <a:solidFill>
                      <a:srgbClr val="FFFFFF"/>
                    </a:solidFill>
                  </a:tcPr>
                </a:tc>
                <a:tc>
                  <a:txBody>
                    <a:bodyPr/>
                    <a:lstStyle/>
                    <a:p>
                      <a:pPr algn="ctr">
                        <a:buNone/>
                      </a:pPr>
                      <a:r>
                        <a:rPr lang="en-US" sz="1000" b="1">
                          <a:effectLst/>
                        </a:rPr>
                        <a:t>Conversion</a:t>
                      </a:r>
                      <a:br>
                        <a:rPr lang="en-US" sz="1000" b="1">
                          <a:effectLst/>
                        </a:rPr>
                      </a:br>
                      <a:r>
                        <a:rPr lang="en-US" sz="1000" b="1">
                          <a:effectLst/>
                        </a:rPr>
                        <a:t>(P6M/Aware)</a:t>
                      </a:r>
                    </a:p>
                  </a:txBody>
                  <a:tcPr marL="54720" marR="54720" marT="65664" marB="65664" anchor="ctr">
                    <a:lnL>
                      <a:noFill/>
                    </a:lnL>
                    <a:lnR>
                      <a:noFill/>
                    </a:lnR>
                    <a:lnT>
                      <a:noFill/>
                    </a:lnT>
                    <a:lnB>
                      <a:noFill/>
                    </a:lnB>
                    <a:solidFill>
                      <a:srgbClr val="FFFFFF"/>
                    </a:solidFill>
                  </a:tcPr>
                </a:tc>
                <a:extLst>
                  <a:ext uri="{0D108BD9-81ED-4DB2-BD59-A6C34878D82A}">
                    <a16:rowId xmlns:a16="http://schemas.microsoft.com/office/drawing/2014/main" val="4672599"/>
                  </a:ext>
                </a:extLst>
              </a:tr>
              <a:tr h="479895">
                <a:tc>
                  <a:txBody>
                    <a:bodyPr/>
                    <a:lstStyle/>
                    <a:p>
                      <a:pPr>
                        <a:buNone/>
                      </a:pPr>
                      <a:r>
                        <a:rPr lang="en-US" sz="1000" b="1" dirty="0">
                          <a:effectLst/>
                        </a:rPr>
                        <a:t>Pizza Hut</a:t>
                      </a:r>
                      <a:br>
                        <a:rPr lang="en-US" sz="1000" dirty="0">
                          <a:effectLst/>
                        </a:rPr>
                      </a:br>
                      <a:r>
                        <a:rPr lang="en-US" sz="1000" dirty="0">
                          <a:solidFill>
                            <a:srgbClr val="888888"/>
                          </a:solidFill>
                          <a:effectLst/>
                        </a:rPr>
                        <a:t>118 stores</a:t>
                      </a:r>
                      <a:endParaRPr lang="en-US" sz="1000" dirty="0">
                        <a:effectLst/>
                      </a:endParaRPr>
                    </a:p>
                  </a:txBody>
                  <a:tcPr marL="54720" marR="54720" marT="54720" marB="54720" anchor="ctr">
                    <a:lnL>
                      <a:noFill/>
                    </a:lnL>
                    <a:lnR>
                      <a:noFill/>
                    </a:lnR>
                    <a:lnT>
                      <a:noFill/>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dirty="0">
                          <a:solidFill>
                            <a:srgbClr val="FF6B35"/>
                          </a:solidFill>
                          <a:effectLst/>
                        </a:rPr>
                        <a:t>4.8%</a:t>
                      </a:r>
                    </a:p>
                  </a:txBody>
                  <a:tcPr marL="54720" marR="54720" marT="54720" marB="54720" anchor="ctr">
                    <a:lnL>
                      <a:noFill/>
                    </a:lnL>
                    <a:lnR>
                      <a:noFill/>
                    </a:lnR>
                    <a:lnT>
                      <a:noFill/>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FF6B35"/>
                          </a:solidFill>
                          <a:effectLst/>
                        </a:rPr>
                        <a:t>93.7%</a:t>
                      </a:r>
                    </a:p>
                  </a:txBody>
                  <a:tcPr marL="54720" marR="54720" marT="54720" marB="54720" anchor="ctr">
                    <a:lnL>
                      <a:noFill/>
                    </a:lnL>
                    <a:lnR>
                      <a:noFill/>
                    </a:lnR>
                    <a:lnT>
                      <a:noFill/>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FF6B35"/>
                          </a:solidFill>
                          <a:effectLst/>
                        </a:rPr>
                        <a:t>81.2%</a:t>
                      </a:r>
                    </a:p>
                  </a:txBody>
                  <a:tcPr marL="54720" marR="54720" marT="54720" marB="54720" anchor="ctr">
                    <a:lnL>
                      <a:noFill/>
                    </a:lnL>
                    <a:lnR>
                      <a:noFill/>
                    </a:lnR>
                    <a:lnT>
                      <a:noFill/>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FF6B35"/>
                          </a:solidFill>
                          <a:effectLst/>
                        </a:rPr>
                        <a:t>52.4%</a:t>
                      </a:r>
                    </a:p>
                  </a:txBody>
                  <a:tcPr marL="54720" marR="54720" marT="54720" marB="54720" anchor="ctr">
                    <a:lnL>
                      <a:noFill/>
                    </a:lnL>
                    <a:lnR>
                      <a:noFill/>
                    </a:lnR>
                    <a:lnT>
                      <a:noFill/>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dirty="0">
                          <a:solidFill>
                            <a:srgbClr val="FF6B35"/>
                          </a:solidFill>
                          <a:effectLst/>
                        </a:rPr>
                        <a:t>21.6%</a:t>
                      </a:r>
                    </a:p>
                  </a:txBody>
                  <a:tcPr marL="54720" marR="54720" marT="54720" marB="54720" anchor="ctr">
                    <a:lnL>
                      <a:noFill/>
                    </a:lnL>
                    <a:lnR>
                      <a:noFill/>
                    </a:lnR>
                    <a:lnT>
                      <a:noFill/>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00A8A8"/>
                          </a:solidFill>
                          <a:effectLst/>
                        </a:rPr>
                        <a:t>56%</a:t>
                      </a:r>
                    </a:p>
                  </a:txBody>
                  <a:tcPr marL="54720" marR="54720" marT="54720" marB="54720" anchor="ctr">
                    <a:lnL>
                      <a:noFill/>
                    </a:lnL>
                    <a:lnR>
                      <a:noFill/>
                    </a:lnR>
                    <a:lnT>
                      <a:noFill/>
                    </a:lnT>
                    <a:lnB w="4229" cap="flat" cmpd="sng" algn="ctr">
                      <a:solidFill>
                        <a:srgbClr val="E0E7ED"/>
                      </a:solidFill>
                      <a:prstDash val="solid"/>
                      <a:round/>
                      <a:headEnd type="none" w="med" len="med"/>
                      <a:tailEnd type="none" w="med" len="med"/>
                    </a:lnB>
                    <a:solidFill>
                      <a:srgbClr val="FFFFFF"/>
                    </a:solidFill>
                  </a:tcPr>
                </a:tc>
                <a:extLst>
                  <a:ext uri="{0D108BD9-81ED-4DB2-BD59-A6C34878D82A}">
                    <a16:rowId xmlns:a16="http://schemas.microsoft.com/office/drawing/2014/main" val="1710653797"/>
                  </a:ext>
                </a:extLst>
              </a:tr>
              <a:tr h="582121">
                <a:tc>
                  <a:txBody>
                    <a:bodyPr/>
                    <a:lstStyle/>
                    <a:p>
                      <a:pPr>
                        <a:buNone/>
                      </a:pPr>
                      <a:r>
                        <a:rPr lang="en-US" sz="1000" b="1" dirty="0">
                          <a:effectLst/>
                        </a:rPr>
                        <a:t>Domino's Pizza</a:t>
                      </a:r>
                      <a:br>
                        <a:rPr lang="en-US" sz="1000" dirty="0">
                          <a:effectLst/>
                        </a:rPr>
                      </a:br>
                      <a:r>
                        <a:rPr lang="en-US" sz="1000" dirty="0">
                          <a:solidFill>
                            <a:srgbClr val="888888"/>
                          </a:solidFill>
                          <a:effectLst/>
                        </a:rPr>
                        <a:t>59 stores</a:t>
                      </a:r>
                      <a:endParaRPr lang="en-US" sz="1000" dirty="0">
                        <a:effectLst/>
                      </a:endParaRP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dirty="0">
                          <a:effectLst/>
                        </a:rPr>
                        <a:t>1.8%</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FF6B35"/>
                          </a:solidFill>
                          <a:effectLst/>
                        </a:rPr>
                        <a:t>86.4%</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FF6B35"/>
                          </a:solidFill>
                          <a:effectLst/>
                        </a:rPr>
                        <a:t>62.3%</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FF6B35"/>
                          </a:solidFill>
                          <a:effectLst/>
                        </a:rPr>
                        <a:t>37.1%</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FF6B35"/>
                          </a:solidFill>
                          <a:effectLst/>
                        </a:rPr>
                        <a:t>14.8%</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FF6B35"/>
                          </a:solidFill>
                          <a:effectLst/>
                        </a:rPr>
                        <a:t>43%</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extLst>
                  <a:ext uri="{0D108BD9-81ED-4DB2-BD59-A6C34878D82A}">
                    <a16:rowId xmlns:a16="http://schemas.microsoft.com/office/drawing/2014/main" val="1566806562"/>
                  </a:ext>
                </a:extLst>
              </a:tr>
              <a:tr h="684346">
                <a:tc>
                  <a:txBody>
                    <a:bodyPr/>
                    <a:lstStyle/>
                    <a:p>
                      <a:pPr>
                        <a:buNone/>
                      </a:pPr>
                      <a:r>
                        <a:rPr lang="en-US" sz="1000" b="1" dirty="0">
                          <a:effectLst/>
                        </a:rPr>
                        <a:t>The Pizza Company</a:t>
                      </a:r>
                      <a:br>
                        <a:rPr lang="en-US" sz="1000" dirty="0">
                          <a:effectLst/>
                        </a:rPr>
                      </a:br>
                      <a:r>
                        <a:rPr lang="en-US" sz="1000" dirty="0">
                          <a:solidFill>
                            <a:srgbClr val="888888"/>
                          </a:solidFill>
                          <a:effectLst/>
                        </a:rPr>
                        <a:t>74 stores</a:t>
                      </a:r>
                      <a:endParaRPr lang="en-US" sz="1000" dirty="0">
                        <a:effectLst/>
                      </a:endParaRP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dirty="0">
                          <a:effectLst/>
                        </a:rPr>
                        <a:t>1.2%</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dirty="0">
                          <a:solidFill>
                            <a:srgbClr val="FF6B35"/>
                          </a:solidFill>
                          <a:effectLst/>
                        </a:rPr>
                        <a:t>78.3%</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FF6B35"/>
                          </a:solidFill>
                          <a:effectLst/>
                        </a:rPr>
                        <a:t>56.7%</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a:solidFill>
                            <a:srgbClr val="FF6B35"/>
                          </a:solidFill>
                          <a:effectLst/>
                        </a:rPr>
                        <a:t>32.8%</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dirty="0">
                          <a:solidFill>
                            <a:srgbClr val="FF6B35"/>
                          </a:solidFill>
                          <a:effectLst/>
                        </a:rPr>
                        <a:t>11.4%</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ctr">
                        <a:buNone/>
                      </a:pPr>
                      <a:r>
                        <a:rPr lang="en-US" sz="1000" b="1" dirty="0">
                          <a:solidFill>
                            <a:srgbClr val="FF6B35"/>
                          </a:solidFill>
                          <a:effectLst/>
                        </a:rPr>
                        <a:t>42%</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extLst>
                  <a:ext uri="{0D108BD9-81ED-4DB2-BD59-A6C34878D82A}">
                    <a16:rowId xmlns:a16="http://schemas.microsoft.com/office/drawing/2014/main" val="501621046"/>
                  </a:ext>
                </a:extLst>
              </a:tr>
              <a:tr h="361598">
                <a:tc>
                  <a:txBody>
                    <a:bodyPr/>
                    <a:lstStyle/>
                    <a:p>
                      <a:pPr>
                        <a:buNone/>
                      </a:pPr>
                      <a:r>
                        <a:rPr lang="en-US" sz="1000" b="1">
                          <a:effectLst/>
                        </a:rPr>
                        <a:t>Pizza 4P's</a:t>
                      </a:r>
                      <a:br>
                        <a:rPr lang="en-US" sz="1000">
                          <a:effectLst/>
                        </a:rPr>
                      </a:br>
                      <a:r>
                        <a:rPr lang="en-US" sz="1000">
                          <a:solidFill>
                            <a:srgbClr val="888888"/>
                          </a:solidFill>
                          <a:effectLst/>
                        </a:rPr>
                        <a:t>26 stores</a:t>
                      </a:r>
                      <a:endParaRPr lang="en-US" sz="1000">
                        <a:effectLst/>
                      </a:endParaRPr>
                    </a:p>
                  </a:txBody>
                  <a:tcPr marL="54720" marR="54720" marT="54720" marB="54720" anchor="ctr">
                    <a:lnL>
                      <a:noFill/>
                    </a:lnL>
                    <a:lnR>
                      <a:noFill/>
                    </a:lnR>
                    <a:lnT w="4229" cap="flat" cmpd="sng" algn="ctr">
                      <a:solidFill>
                        <a:srgbClr val="E0E7ED"/>
                      </a:solidFill>
                      <a:prstDash val="solid"/>
                      <a:round/>
                      <a:headEnd type="none" w="med" len="med"/>
                      <a:tailEnd type="none" w="med" len="med"/>
                    </a:lnT>
                    <a:lnB>
                      <a:noFill/>
                    </a:lnB>
                    <a:solidFill>
                      <a:srgbClr val="FFFFFF"/>
                    </a:solidFill>
                  </a:tcPr>
                </a:tc>
                <a:tc>
                  <a:txBody>
                    <a:bodyPr/>
                    <a:lstStyle/>
                    <a:p>
                      <a:pPr algn="ctr">
                        <a:buNone/>
                      </a:pPr>
                      <a:r>
                        <a:rPr lang="en-US" sz="1000" dirty="0">
                          <a:effectLst/>
                        </a:rPr>
                        <a:t>0.8%</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a:noFill/>
                    </a:lnB>
                    <a:solidFill>
                      <a:srgbClr val="FFFFFF"/>
                    </a:solidFill>
                  </a:tcPr>
                </a:tc>
                <a:tc>
                  <a:txBody>
                    <a:bodyPr/>
                    <a:lstStyle/>
                    <a:p>
                      <a:pPr algn="ctr">
                        <a:buNone/>
                      </a:pPr>
                      <a:r>
                        <a:rPr lang="en-US" sz="1000" b="1" dirty="0">
                          <a:solidFill>
                            <a:srgbClr val="FF6B35"/>
                          </a:solidFill>
                          <a:effectLst/>
                        </a:rPr>
                        <a:t>64.2%</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a:noFill/>
                    </a:lnB>
                    <a:solidFill>
                      <a:srgbClr val="FFFFFF"/>
                    </a:solidFill>
                  </a:tcPr>
                </a:tc>
                <a:tc>
                  <a:txBody>
                    <a:bodyPr/>
                    <a:lstStyle/>
                    <a:p>
                      <a:pPr algn="ctr">
                        <a:buNone/>
                      </a:pPr>
                      <a:r>
                        <a:rPr lang="en-US" sz="1000" b="1" dirty="0">
                          <a:solidFill>
                            <a:srgbClr val="FF6B35"/>
                          </a:solidFill>
                          <a:effectLst/>
                        </a:rPr>
                        <a:t>38.9%</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a:noFill/>
                    </a:lnB>
                    <a:solidFill>
                      <a:srgbClr val="FFFFFF"/>
                    </a:solidFill>
                  </a:tcPr>
                </a:tc>
                <a:tc>
                  <a:txBody>
                    <a:bodyPr/>
                    <a:lstStyle/>
                    <a:p>
                      <a:pPr algn="ctr">
                        <a:buNone/>
                      </a:pPr>
                      <a:r>
                        <a:rPr lang="en-US" sz="1000" b="1">
                          <a:solidFill>
                            <a:srgbClr val="FF6B35"/>
                          </a:solidFill>
                          <a:effectLst/>
                        </a:rPr>
                        <a:t>21.3%</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a:noFill/>
                    </a:lnB>
                    <a:solidFill>
                      <a:srgbClr val="FFFFFF"/>
                    </a:solidFill>
                  </a:tcPr>
                </a:tc>
                <a:tc>
                  <a:txBody>
                    <a:bodyPr/>
                    <a:lstStyle/>
                    <a:p>
                      <a:pPr algn="ctr">
                        <a:buNone/>
                      </a:pPr>
                      <a:r>
                        <a:rPr lang="en-US" sz="1000" b="1" dirty="0">
                          <a:solidFill>
                            <a:srgbClr val="FF6B35"/>
                          </a:solidFill>
                          <a:effectLst/>
                        </a:rPr>
                        <a:t>6.7%</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a:noFill/>
                    </a:lnB>
                    <a:solidFill>
                      <a:srgbClr val="FFFFFF"/>
                    </a:solidFill>
                  </a:tcPr>
                </a:tc>
                <a:tc>
                  <a:txBody>
                    <a:bodyPr/>
                    <a:lstStyle/>
                    <a:p>
                      <a:pPr algn="ctr">
                        <a:buNone/>
                      </a:pPr>
                      <a:r>
                        <a:rPr lang="en-US" sz="1000" b="1" dirty="0">
                          <a:solidFill>
                            <a:srgbClr val="FF6B35"/>
                          </a:solidFill>
                          <a:effectLst/>
                        </a:rPr>
                        <a:t>33%</a:t>
                      </a:r>
                    </a:p>
                  </a:txBody>
                  <a:tcPr marL="54720" marR="54720" marT="54720" marB="54720" anchor="ctr">
                    <a:lnL>
                      <a:noFill/>
                    </a:lnL>
                    <a:lnR>
                      <a:noFill/>
                    </a:lnR>
                    <a:lnT w="4229" cap="flat" cmpd="sng" algn="ctr">
                      <a:solidFill>
                        <a:srgbClr val="E0E7E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899292499"/>
                  </a:ext>
                </a:extLst>
              </a:tr>
            </a:tbl>
          </a:graphicData>
        </a:graphic>
      </p:graphicFrame>
      <p:graphicFrame>
        <p:nvGraphicFramePr>
          <p:cNvPr id="12" name="Chart 11">
            <a:extLst>
              <a:ext uri="{FF2B5EF4-FFF2-40B4-BE49-F238E27FC236}">
                <a16:creationId xmlns:a16="http://schemas.microsoft.com/office/drawing/2014/main" id="{580B1A72-A924-C940-E85B-3C829DC7DD06}"/>
              </a:ext>
            </a:extLst>
          </p:cNvPr>
          <p:cNvGraphicFramePr/>
          <p:nvPr>
            <p:extLst>
              <p:ext uri="{D42A27DB-BD31-4B8C-83A1-F6EECF244321}">
                <p14:modId xmlns:p14="http://schemas.microsoft.com/office/powerpoint/2010/main" val="3814242651"/>
              </p:ext>
            </p:extLst>
          </p:nvPr>
        </p:nvGraphicFramePr>
        <p:xfrm>
          <a:off x="1047769" y="2329399"/>
          <a:ext cx="4572646" cy="3241223"/>
        </p:xfrm>
        <a:graphic>
          <a:graphicData uri="http://schemas.openxmlformats.org/drawingml/2006/chart">
            <c:chart xmlns:c="http://schemas.openxmlformats.org/drawingml/2006/chart" xmlns:r="http://schemas.openxmlformats.org/officeDocument/2006/relationships" r:id="rId2"/>
          </a:graphicData>
        </a:graphic>
      </p:graphicFrame>
      <p:cxnSp>
        <p:nvCxnSpPr>
          <p:cNvPr id="36" name="Straight Connector 35">
            <a:extLst>
              <a:ext uri="{FF2B5EF4-FFF2-40B4-BE49-F238E27FC236}">
                <a16:creationId xmlns:a16="http://schemas.microsoft.com/office/drawing/2014/main" id="{1DCBC61E-7530-F0A1-8334-A48B06969006}"/>
              </a:ext>
            </a:extLst>
          </p:cNvPr>
          <p:cNvCxnSpPr>
            <a:cxnSpLocks/>
          </p:cNvCxnSpPr>
          <p:nvPr/>
        </p:nvCxnSpPr>
        <p:spPr>
          <a:xfrm>
            <a:off x="4186989" y="2502568"/>
            <a:ext cx="1528011" cy="0"/>
          </a:xfrm>
          <a:prstGeom prst="line">
            <a:avLst/>
          </a:prstGeom>
          <a:ln w="12700">
            <a:solidFill>
              <a:schemeClr val="bg1">
                <a:lumMod val="75000"/>
              </a:schemeClr>
            </a:solidFill>
            <a:prstDash val="lgDash"/>
            <a:tailEnd type="ova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466E811-CE06-0E62-2ADA-38C0CC22B725}"/>
              </a:ext>
            </a:extLst>
          </p:cNvPr>
          <p:cNvSpPr txBox="1"/>
          <p:nvPr/>
        </p:nvSpPr>
        <p:spPr>
          <a:xfrm>
            <a:off x="5079633" y="2464241"/>
            <a:ext cx="782587" cy="461665"/>
          </a:xfrm>
          <a:prstGeom prst="rect">
            <a:avLst/>
          </a:prstGeom>
          <a:noFill/>
        </p:spPr>
        <p:txBody>
          <a:bodyPr wrap="square" rtlCol="0">
            <a:spAutoFit/>
          </a:bodyPr>
          <a:lstStyle/>
          <a:p>
            <a:r>
              <a:rPr lang="en-US" sz="2400" b="1" dirty="0">
                <a:solidFill>
                  <a:schemeClr val="bg1">
                    <a:lumMod val="65000"/>
                  </a:schemeClr>
                </a:solidFill>
              </a:rPr>
              <a:t>37</a:t>
            </a:r>
            <a:r>
              <a:rPr lang="en-US" b="1" dirty="0">
                <a:solidFill>
                  <a:schemeClr val="bg1">
                    <a:lumMod val="65000"/>
                  </a:schemeClr>
                </a:solidFill>
              </a:rPr>
              <a:t>%</a:t>
            </a:r>
            <a:endParaRPr lang="en-US" sz="2400" b="1" dirty="0">
              <a:solidFill>
                <a:schemeClr val="bg1">
                  <a:lumMod val="65000"/>
                </a:schemeClr>
              </a:solidFill>
            </a:endParaRPr>
          </a:p>
        </p:txBody>
      </p:sp>
      <p:sp>
        <p:nvSpPr>
          <p:cNvPr id="38" name="Freeform 4">
            <a:extLst>
              <a:ext uri="{FF2B5EF4-FFF2-40B4-BE49-F238E27FC236}">
                <a16:creationId xmlns:a16="http://schemas.microsoft.com/office/drawing/2014/main" id="{53036217-BBDA-7B4A-BD7E-015F7EA5B2E9}"/>
              </a:ext>
            </a:extLst>
          </p:cNvPr>
          <p:cNvSpPr/>
          <p:nvPr/>
        </p:nvSpPr>
        <p:spPr>
          <a:xfrm>
            <a:off x="5118213" y="2884478"/>
            <a:ext cx="619092" cy="619092"/>
          </a:xfrm>
          <a:custGeom>
            <a:avLst/>
            <a:gdLst/>
            <a:ahLst/>
            <a:cxnLst/>
            <a:rect l="l" t="t" r="r" b="b"/>
            <a:pathLst>
              <a:path w="5272966" h="5272966">
                <a:moveTo>
                  <a:pt x="0" y="0"/>
                </a:moveTo>
                <a:lnTo>
                  <a:pt x="5272966" y="0"/>
                </a:lnTo>
                <a:lnTo>
                  <a:pt x="5272966" y="5272966"/>
                </a:lnTo>
                <a:lnTo>
                  <a:pt x="0" y="5272966"/>
                </a:lnTo>
                <a:lnTo>
                  <a:pt x="0" y="0"/>
                </a:lnTo>
                <a:close/>
              </a:path>
            </a:pathLst>
          </a:custGeom>
          <a:blipFill>
            <a:blip r:embed="rId3"/>
            <a:stretch>
              <a:fillRect/>
            </a:stretch>
          </a:blipFill>
        </p:spPr>
        <p:txBody>
          <a:bodyPr/>
          <a:lstStyle/>
          <a:p>
            <a:endParaRPr lang="en-US"/>
          </a:p>
        </p:txBody>
      </p:sp>
      <p:cxnSp>
        <p:nvCxnSpPr>
          <p:cNvPr id="39" name="Straight Connector 38">
            <a:extLst>
              <a:ext uri="{FF2B5EF4-FFF2-40B4-BE49-F238E27FC236}">
                <a16:creationId xmlns:a16="http://schemas.microsoft.com/office/drawing/2014/main" id="{0631BCFF-C878-EFDF-2838-D586F01D6CDA}"/>
              </a:ext>
            </a:extLst>
          </p:cNvPr>
          <p:cNvCxnSpPr>
            <a:cxnSpLocks/>
          </p:cNvCxnSpPr>
          <p:nvPr/>
        </p:nvCxnSpPr>
        <p:spPr>
          <a:xfrm>
            <a:off x="4485373" y="5042036"/>
            <a:ext cx="1229627" cy="0"/>
          </a:xfrm>
          <a:prstGeom prst="line">
            <a:avLst/>
          </a:prstGeom>
          <a:ln w="12700">
            <a:solidFill>
              <a:schemeClr val="bg1">
                <a:lumMod val="75000"/>
              </a:schemeClr>
            </a:solidFill>
            <a:prstDash val="lgDash"/>
            <a:tailEnd type="ova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4C3C58FF-D5A3-9D6D-E179-B89F4B972543}"/>
              </a:ext>
            </a:extLst>
          </p:cNvPr>
          <p:cNvSpPr txBox="1"/>
          <p:nvPr/>
        </p:nvSpPr>
        <p:spPr>
          <a:xfrm>
            <a:off x="5106584" y="5003711"/>
            <a:ext cx="758541" cy="461665"/>
          </a:xfrm>
          <a:prstGeom prst="rect">
            <a:avLst/>
          </a:prstGeom>
          <a:noFill/>
        </p:spPr>
        <p:txBody>
          <a:bodyPr wrap="none" rtlCol="0">
            <a:spAutoFit/>
          </a:bodyPr>
          <a:lstStyle/>
          <a:p>
            <a:r>
              <a:rPr lang="en-US" sz="2400" b="1" dirty="0">
                <a:solidFill>
                  <a:schemeClr val="bg1">
                    <a:lumMod val="65000"/>
                  </a:schemeClr>
                </a:solidFill>
              </a:rPr>
              <a:t>27</a:t>
            </a:r>
            <a:r>
              <a:rPr lang="en-US" b="1" dirty="0">
                <a:solidFill>
                  <a:schemeClr val="bg1">
                    <a:lumMod val="65000"/>
                  </a:schemeClr>
                </a:solidFill>
              </a:rPr>
              <a:t>%</a:t>
            </a:r>
            <a:endParaRPr lang="en-US" sz="2400" b="1" dirty="0">
              <a:solidFill>
                <a:schemeClr val="bg1">
                  <a:lumMod val="65000"/>
                </a:schemeClr>
              </a:solidFill>
            </a:endParaRPr>
          </a:p>
        </p:txBody>
      </p:sp>
      <p:sp>
        <p:nvSpPr>
          <p:cNvPr id="42" name="Freeform 3">
            <a:extLst>
              <a:ext uri="{FF2B5EF4-FFF2-40B4-BE49-F238E27FC236}">
                <a16:creationId xmlns:a16="http://schemas.microsoft.com/office/drawing/2014/main" id="{9EE0D4A2-CEB6-EA26-1180-9D6126960BB5}"/>
              </a:ext>
            </a:extLst>
          </p:cNvPr>
          <p:cNvSpPr/>
          <p:nvPr/>
        </p:nvSpPr>
        <p:spPr>
          <a:xfrm>
            <a:off x="4727950" y="5250440"/>
            <a:ext cx="1447691" cy="964524"/>
          </a:xfrm>
          <a:custGeom>
            <a:avLst/>
            <a:gdLst/>
            <a:ahLst/>
            <a:cxnLst/>
            <a:rect l="l" t="t" r="r" b="b"/>
            <a:pathLst>
              <a:path w="8743570" h="5825403">
                <a:moveTo>
                  <a:pt x="0" y="0"/>
                </a:moveTo>
                <a:lnTo>
                  <a:pt x="8743569" y="0"/>
                </a:lnTo>
                <a:lnTo>
                  <a:pt x="8743569" y="5825403"/>
                </a:lnTo>
                <a:lnTo>
                  <a:pt x="0" y="5825403"/>
                </a:lnTo>
                <a:lnTo>
                  <a:pt x="0" y="0"/>
                </a:lnTo>
                <a:close/>
              </a:path>
            </a:pathLst>
          </a:custGeom>
          <a:blipFill>
            <a:blip r:embed="rId4"/>
            <a:stretch>
              <a:fillRect/>
            </a:stretch>
          </a:blipFill>
        </p:spPr>
        <p:txBody>
          <a:bodyPr/>
          <a:lstStyle/>
          <a:p>
            <a:endParaRPr lang="en-US"/>
          </a:p>
        </p:txBody>
      </p:sp>
      <p:sp>
        <p:nvSpPr>
          <p:cNvPr id="44" name="TextBox 43">
            <a:extLst>
              <a:ext uri="{FF2B5EF4-FFF2-40B4-BE49-F238E27FC236}">
                <a16:creationId xmlns:a16="http://schemas.microsoft.com/office/drawing/2014/main" id="{B09CDC15-0152-3DCA-8E68-2318B72D588A}"/>
              </a:ext>
            </a:extLst>
          </p:cNvPr>
          <p:cNvSpPr txBox="1"/>
          <p:nvPr/>
        </p:nvSpPr>
        <p:spPr>
          <a:xfrm>
            <a:off x="6273176" y="4587737"/>
            <a:ext cx="5704737" cy="1664879"/>
          </a:xfrm>
          <a:prstGeom prst="rect">
            <a:avLst/>
          </a:prstGeom>
          <a:noFill/>
        </p:spPr>
        <p:txBody>
          <a:bodyPr wrap="square">
            <a:spAutoFit/>
          </a:bodyPr>
          <a:lstStyle/>
          <a:p>
            <a:pPr algn="l">
              <a:spcAft>
                <a:spcPts val="900"/>
              </a:spcAft>
              <a:buNone/>
            </a:pPr>
            <a:r>
              <a:rPr lang="en-US" sz="1600" b="1" i="0" dirty="0">
                <a:solidFill>
                  <a:srgbClr val="E95000"/>
                </a:solidFill>
                <a:effectLst/>
                <a:latin typeface="+mj-lt"/>
              </a:rPr>
              <a:t>Store Count Correlation</a:t>
            </a:r>
          </a:p>
          <a:p>
            <a:pPr algn="l">
              <a:lnSpc>
                <a:spcPct val="114000"/>
              </a:lnSpc>
              <a:buNone/>
            </a:pPr>
            <a:r>
              <a:rPr lang="en-US" sz="1400" b="0" i="0" dirty="0">
                <a:effectLst/>
                <a:latin typeface="+mj-lt"/>
              </a:rPr>
              <a:t>Strong positive correlation (r=0.78) between </a:t>
            </a:r>
            <a:r>
              <a:rPr lang="en-US" sz="1400" b="1" i="0" dirty="0">
                <a:effectLst/>
                <a:latin typeface="+mj-lt"/>
              </a:rPr>
              <a:t>store count and P6M usage penetration</a:t>
            </a:r>
            <a:r>
              <a:rPr lang="en-US" sz="1400" b="0" i="0" dirty="0">
                <a:effectLst/>
                <a:latin typeface="+mj-lt"/>
              </a:rPr>
              <a:t>. Lotteria (222 stores, 64.7% P6M), Jollibee (213 stores, 72.1% P6M), KFC (172 stores, 68.3% P6M) demonstrate that physical presence drives accessibility and trial opportunities.</a:t>
            </a:r>
          </a:p>
        </p:txBody>
      </p:sp>
      <p:sp>
        <p:nvSpPr>
          <p:cNvPr id="45" name="Rectangle: Rounded Corners 44">
            <a:extLst>
              <a:ext uri="{FF2B5EF4-FFF2-40B4-BE49-F238E27FC236}">
                <a16:creationId xmlns:a16="http://schemas.microsoft.com/office/drawing/2014/main" id="{942B68B8-813F-148D-FD5F-DD9A73188428}"/>
              </a:ext>
            </a:extLst>
          </p:cNvPr>
          <p:cNvSpPr/>
          <p:nvPr/>
        </p:nvSpPr>
        <p:spPr>
          <a:xfrm>
            <a:off x="6426536" y="1660358"/>
            <a:ext cx="5442302" cy="2825488"/>
          </a:xfrm>
          <a:prstGeom prst="roundRect">
            <a:avLst>
              <a:gd name="adj" fmla="val 4563"/>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4000"/>
              </a:lnSpc>
            </a:pPr>
            <a:endParaRPr lang="en-US" sz="1200" i="1" dirty="0"/>
          </a:p>
        </p:txBody>
      </p:sp>
      <p:cxnSp>
        <p:nvCxnSpPr>
          <p:cNvPr id="3" name="Straight Connector 2">
            <a:extLst>
              <a:ext uri="{FF2B5EF4-FFF2-40B4-BE49-F238E27FC236}">
                <a16:creationId xmlns:a16="http://schemas.microsoft.com/office/drawing/2014/main" id="{40A864F1-CDBA-5624-D48E-819C081853C8}"/>
              </a:ext>
            </a:extLst>
          </p:cNvPr>
          <p:cNvCxnSpPr>
            <a:cxnSpLocks/>
          </p:cNvCxnSpPr>
          <p:nvPr/>
        </p:nvCxnSpPr>
        <p:spPr>
          <a:xfrm flipH="1">
            <a:off x="1047769" y="2524403"/>
            <a:ext cx="1433426" cy="0"/>
          </a:xfrm>
          <a:prstGeom prst="line">
            <a:avLst/>
          </a:prstGeom>
          <a:ln w="12700">
            <a:solidFill>
              <a:schemeClr val="bg1">
                <a:lumMod val="75000"/>
              </a:schemeClr>
            </a:solidFill>
            <a:prstDash val="lgDash"/>
            <a:tailEnd type="ova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A3D1A13-5048-0FE1-B21B-E35DDADFB5E0}"/>
              </a:ext>
            </a:extLst>
          </p:cNvPr>
          <p:cNvSpPr txBox="1"/>
          <p:nvPr/>
        </p:nvSpPr>
        <p:spPr>
          <a:xfrm>
            <a:off x="909639" y="2521059"/>
            <a:ext cx="569387" cy="461665"/>
          </a:xfrm>
          <a:prstGeom prst="rect">
            <a:avLst/>
          </a:prstGeom>
          <a:noFill/>
        </p:spPr>
        <p:txBody>
          <a:bodyPr wrap="none" rtlCol="0">
            <a:spAutoFit/>
          </a:bodyPr>
          <a:lstStyle/>
          <a:p>
            <a:r>
              <a:rPr lang="en-US" sz="2400" b="1" dirty="0">
                <a:solidFill>
                  <a:schemeClr val="bg1">
                    <a:lumMod val="65000"/>
                  </a:schemeClr>
                </a:solidFill>
              </a:rPr>
              <a:t>5</a:t>
            </a:r>
            <a:r>
              <a:rPr lang="en-US" b="1" dirty="0">
                <a:solidFill>
                  <a:schemeClr val="bg1">
                    <a:lumMod val="65000"/>
                  </a:schemeClr>
                </a:solidFill>
              </a:rPr>
              <a:t>%</a:t>
            </a:r>
            <a:endParaRPr lang="en-US" sz="2400" b="1" dirty="0">
              <a:solidFill>
                <a:schemeClr val="bg1">
                  <a:lumMod val="65000"/>
                </a:schemeClr>
              </a:solidFill>
            </a:endParaRPr>
          </a:p>
        </p:txBody>
      </p:sp>
      <p:sp>
        <p:nvSpPr>
          <p:cNvPr id="5" name="Freeform 5">
            <a:extLst>
              <a:ext uri="{FF2B5EF4-FFF2-40B4-BE49-F238E27FC236}">
                <a16:creationId xmlns:a16="http://schemas.microsoft.com/office/drawing/2014/main" id="{7B15CF73-2BA7-7D3D-3D20-435FA3D87694}"/>
              </a:ext>
            </a:extLst>
          </p:cNvPr>
          <p:cNvSpPr/>
          <p:nvPr/>
        </p:nvSpPr>
        <p:spPr>
          <a:xfrm>
            <a:off x="1303710" y="2569327"/>
            <a:ext cx="569387" cy="356579"/>
          </a:xfrm>
          <a:custGeom>
            <a:avLst/>
            <a:gdLst/>
            <a:ahLst/>
            <a:cxnLst/>
            <a:rect l="l" t="t" r="r" b="b"/>
            <a:pathLst>
              <a:path w="9186279" h="5752907">
                <a:moveTo>
                  <a:pt x="0" y="0"/>
                </a:moveTo>
                <a:lnTo>
                  <a:pt x="9186279" y="0"/>
                </a:lnTo>
                <a:lnTo>
                  <a:pt x="9186279" y="5752907"/>
                </a:lnTo>
                <a:lnTo>
                  <a:pt x="0" y="5752907"/>
                </a:lnTo>
                <a:lnTo>
                  <a:pt x="0" y="0"/>
                </a:lnTo>
                <a:close/>
              </a:path>
            </a:pathLst>
          </a:custGeom>
          <a:blipFill>
            <a:blip r:embed="rId5"/>
            <a:stretch>
              <a:fillRect/>
            </a:stretch>
          </a:blipFill>
        </p:spPr>
        <p:txBody>
          <a:bodyPr/>
          <a:lstStyle/>
          <a:p>
            <a:endParaRPr lang="en-US"/>
          </a:p>
        </p:txBody>
      </p:sp>
      <p:cxnSp>
        <p:nvCxnSpPr>
          <p:cNvPr id="6" name="Straight Connector 5">
            <a:extLst>
              <a:ext uri="{FF2B5EF4-FFF2-40B4-BE49-F238E27FC236}">
                <a16:creationId xmlns:a16="http://schemas.microsoft.com/office/drawing/2014/main" id="{DF4EBCE1-9DFD-8F48-1B06-B994E852766E}"/>
              </a:ext>
            </a:extLst>
          </p:cNvPr>
          <p:cNvCxnSpPr>
            <a:cxnSpLocks/>
          </p:cNvCxnSpPr>
          <p:nvPr/>
        </p:nvCxnSpPr>
        <p:spPr>
          <a:xfrm flipH="1">
            <a:off x="1047769" y="3027647"/>
            <a:ext cx="1018098" cy="0"/>
          </a:xfrm>
          <a:prstGeom prst="line">
            <a:avLst/>
          </a:prstGeom>
          <a:ln w="12700">
            <a:solidFill>
              <a:schemeClr val="bg1">
                <a:lumMod val="75000"/>
              </a:schemeClr>
            </a:solidFill>
            <a:prstDash val="lgDash"/>
            <a:tailEnd type="ova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A099782-6A2B-A10C-C7DF-7888BD8DD719}"/>
              </a:ext>
            </a:extLst>
          </p:cNvPr>
          <p:cNvSpPr txBox="1"/>
          <p:nvPr/>
        </p:nvSpPr>
        <p:spPr>
          <a:xfrm>
            <a:off x="909639" y="3024303"/>
            <a:ext cx="590226" cy="461665"/>
          </a:xfrm>
          <a:prstGeom prst="rect">
            <a:avLst/>
          </a:prstGeom>
          <a:noFill/>
        </p:spPr>
        <p:txBody>
          <a:bodyPr wrap="none" rtlCol="0">
            <a:spAutoFit/>
          </a:bodyPr>
          <a:lstStyle/>
          <a:p>
            <a:r>
              <a:rPr lang="en-US" sz="2400" b="1" dirty="0">
                <a:solidFill>
                  <a:schemeClr val="bg1">
                    <a:lumMod val="65000"/>
                  </a:schemeClr>
                </a:solidFill>
              </a:rPr>
              <a:t>8</a:t>
            </a:r>
            <a:r>
              <a:rPr lang="en-US" b="1" dirty="0">
                <a:solidFill>
                  <a:schemeClr val="bg1">
                    <a:lumMod val="65000"/>
                  </a:schemeClr>
                </a:solidFill>
              </a:rPr>
              <a:t>%</a:t>
            </a:r>
            <a:endParaRPr lang="en-US" sz="2400" b="1" dirty="0">
              <a:solidFill>
                <a:schemeClr val="bg1">
                  <a:lumMod val="65000"/>
                </a:schemeClr>
              </a:solidFill>
            </a:endParaRPr>
          </a:p>
        </p:txBody>
      </p:sp>
      <p:sp>
        <p:nvSpPr>
          <p:cNvPr id="11" name="Freeform 5">
            <a:extLst>
              <a:ext uri="{FF2B5EF4-FFF2-40B4-BE49-F238E27FC236}">
                <a16:creationId xmlns:a16="http://schemas.microsoft.com/office/drawing/2014/main" id="{39545D78-6435-BC7D-426A-548AD9DBB895}"/>
              </a:ext>
            </a:extLst>
          </p:cNvPr>
          <p:cNvSpPr/>
          <p:nvPr/>
        </p:nvSpPr>
        <p:spPr>
          <a:xfrm>
            <a:off x="930879" y="3429000"/>
            <a:ext cx="636393" cy="452634"/>
          </a:xfrm>
          <a:custGeom>
            <a:avLst/>
            <a:gdLst/>
            <a:ahLst/>
            <a:cxnLst/>
            <a:rect l="l" t="t" r="r" b="b"/>
            <a:pathLst>
              <a:path w="8301619" h="5904527">
                <a:moveTo>
                  <a:pt x="0" y="0"/>
                </a:moveTo>
                <a:lnTo>
                  <a:pt x="8301620" y="0"/>
                </a:lnTo>
                <a:lnTo>
                  <a:pt x="8301620" y="5904526"/>
                </a:lnTo>
                <a:lnTo>
                  <a:pt x="0" y="5904526"/>
                </a:lnTo>
                <a:lnTo>
                  <a:pt x="0" y="0"/>
                </a:lnTo>
                <a:close/>
              </a:path>
            </a:pathLst>
          </a:custGeom>
          <a:blipFill>
            <a:blip r:embed="rId6"/>
            <a:stretch>
              <a:fillRect/>
            </a:stretch>
          </a:blipFill>
        </p:spPr>
        <p:txBody>
          <a:bodyPr/>
          <a:lstStyle/>
          <a:p>
            <a:endParaRPr lang="en-US"/>
          </a:p>
        </p:txBody>
      </p:sp>
      <p:cxnSp>
        <p:nvCxnSpPr>
          <p:cNvPr id="13" name="Straight Connector 12">
            <a:extLst>
              <a:ext uri="{FF2B5EF4-FFF2-40B4-BE49-F238E27FC236}">
                <a16:creationId xmlns:a16="http://schemas.microsoft.com/office/drawing/2014/main" id="{FD3243AF-F0ED-81E0-42B8-E5341FE84424}"/>
              </a:ext>
            </a:extLst>
          </p:cNvPr>
          <p:cNvCxnSpPr>
            <a:cxnSpLocks/>
          </p:cNvCxnSpPr>
          <p:nvPr/>
        </p:nvCxnSpPr>
        <p:spPr>
          <a:xfrm flipH="1">
            <a:off x="1047769" y="4347491"/>
            <a:ext cx="745471" cy="0"/>
          </a:xfrm>
          <a:prstGeom prst="line">
            <a:avLst/>
          </a:prstGeom>
          <a:ln w="12700">
            <a:solidFill>
              <a:schemeClr val="bg1">
                <a:lumMod val="75000"/>
              </a:schemeClr>
            </a:solidFill>
            <a:prstDash val="lgDash"/>
            <a:tail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169617F-A8E6-64DC-6C0A-7F35E32A134B}"/>
              </a:ext>
            </a:extLst>
          </p:cNvPr>
          <p:cNvSpPr txBox="1"/>
          <p:nvPr/>
        </p:nvSpPr>
        <p:spPr>
          <a:xfrm>
            <a:off x="909639" y="4344147"/>
            <a:ext cx="702436" cy="461665"/>
          </a:xfrm>
          <a:prstGeom prst="rect">
            <a:avLst/>
          </a:prstGeom>
          <a:noFill/>
        </p:spPr>
        <p:txBody>
          <a:bodyPr wrap="none" rtlCol="0">
            <a:spAutoFit/>
          </a:bodyPr>
          <a:lstStyle/>
          <a:p>
            <a:r>
              <a:rPr lang="en-US" sz="2400" b="1" dirty="0">
                <a:solidFill>
                  <a:schemeClr val="bg1">
                    <a:lumMod val="65000"/>
                  </a:schemeClr>
                </a:solidFill>
              </a:rPr>
              <a:t>19</a:t>
            </a:r>
            <a:r>
              <a:rPr lang="en-US" b="1" dirty="0">
                <a:solidFill>
                  <a:schemeClr val="bg1">
                    <a:lumMod val="65000"/>
                  </a:schemeClr>
                </a:solidFill>
              </a:rPr>
              <a:t>%</a:t>
            </a:r>
            <a:endParaRPr lang="en-US" sz="2400" b="1" dirty="0">
              <a:solidFill>
                <a:schemeClr val="bg1">
                  <a:lumMod val="65000"/>
                </a:schemeClr>
              </a:solidFill>
            </a:endParaRPr>
          </a:p>
        </p:txBody>
      </p:sp>
      <p:sp>
        <p:nvSpPr>
          <p:cNvPr id="16" name="Freeform 2">
            <a:extLst>
              <a:ext uri="{FF2B5EF4-FFF2-40B4-BE49-F238E27FC236}">
                <a16:creationId xmlns:a16="http://schemas.microsoft.com/office/drawing/2014/main" id="{1FE1E6F5-8C5D-781A-130A-020F0C5FC3E5}"/>
              </a:ext>
            </a:extLst>
          </p:cNvPr>
          <p:cNvSpPr/>
          <p:nvPr/>
        </p:nvSpPr>
        <p:spPr>
          <a:xfrm>
            <a:off x="959201" y="4751227"/>
            <a:ext cx="531737" cy="531737"/>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7"/>
            <a:stretch>
              <a:fillRect/>
            </a:stretch>
          </a:blipFill>
        </p:spPr>
        <p:txBody>
          <a:bodyPr/>
          <a:lstStyle/>
          <a:p>
            <a:endParaRPr lang="en-US"/>
          </a:p>
        </p:txBody>
      </p:sp>
      <p:sp>
        <p:nvSpPr>
          <p:cNvPr id="17" name="Freeform 2">
            <a:extLst>
              <a:ext uri="{FF2B5EF4-FFF2-40B4-BE49-F238E27FC236}">
                <a16:creationId xmlns:a16="http://schemas.microsoft.com/office/drawing/2014/main" id="{C50C4A06-8BE4-D80B-D478-BE6C30EA9FC9}"/>
              </a:ext>
            </a:extLst>
          </p:cNvPr>
          <p:cNvSpPr/>
          <p:nvPr/>
        </p:nvSpPr>
        <p:spPr>
          <a:xfrm>
            <a:off x="6420825" y="856252"/>
            <a:ext cx="5448014" cy="3639569"/>
          </a:xfrm>
          <a:custGeom>
            <a:avLst/>
            <a:gdLst/>
            <a:ahLst/>
            <a:cxnLst/>
            <a:rect l="l" t="t" r="r" b="b"/>
            <a:pathLst>
              <a:path w="8756645" h="5823169">
                <a:moveTo>
                  <a:pt x="0" y="0"/>
                </a:moveTo>
                <a:lnTo>
                  <a:pt x="8756646" y="0"/>
                </a:lnTo>
                <a:lnTo>
                  <a:pt x="8756646" y="5823168"/>
                </a:lnTo>
                <a:lnTo>
                  <a:pt x="0" y="5823168"/>
                </a:lnTo>
                <a:lnTo>
                  <a:pt x="0" y="0"/>
                </a:lnTo>
                <a:close/>
              </a:path>
            </a:pathLst>
          </a:custGeom>
          <a:blipFill>
            <a:blip r:embed="rId8"/>
            <a:stretch>
              <a:fillRect/>
            </a:stretch>
          </a:blipFill>
        </p:spPr>
        <p:txBody>
          <a:bodyPr/>
          <a:lstStyle/>
          <a:p>
            <a:endParaRPr lang="en-US"/>
          </a:p>
        </p:txBody>
      </p:sp>
      <p:sp>
        <p:nvSpPr>
          <p:cNvPr id="15" name="Rectangle: Rounded Corners 14">
            <a:extLst>
              <a:ext uri="{FF2B5EF4-FFF2-40B4-BE49-F238E27FC236}">
                <a16:creationId xmlns:a16="http://schemas.microsoft.com/office/drawing/2014/main" id="{F3F05736-ADC3-531C-DB65-7094B58DC653}"/>
              </a:ext>
            </a:extLst>
          </p:cNvPr>
          <p:cNvSpPr/>
          <p:nvPr/>
        </p:nvSpPr>
        <p:spPr>
          <a:xfrm>
            <a:off x="653698" y="1658320"/>
            <a:ext cx="5442302" cy="294043"/>
          </a:xfrm>
          <a:prstGeom prst="roundRect">
            <a:avLst>
              <a:gd name="adj" fmla="val 5000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mj-lt"/>
              </a:rPr>
              <a:t>Top-of-Mind Brand Recall Breakdown</a:t>
            </a:r>
            <a:endParaRPr lang="en-US" sz="1200" dirty="0">
              <a:solidFill>
                <a:schemeClr val="bg1"/>
              </a:solidFill>
              <a:latin typeface="+mj-lt"/>
            </a:endParaRPr>
          </a:p>
        </p:txBody>
      </p:sp>
      <p:sp>
        <p:nvSpPr>
          <p:cNvPr id="21" name="TextBox 20">
            <a:extLst>
              <a:ext uri="{FF2B5EF4-FFF2-40B4-BE49-F238E27FC236}">
                <a16:creationId xmlns:a16="http://schemas.microsoft.com/office/drawing/2014/main" id="{BB82E579-BEC3-907D-9B90-BDF1838B799F}"/>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When you think of fast food in Vietnam, what is the FIRST brand that comes to mind?</a:t>
            </a:r>
          </a:p>
          <a:p>
            <a:r>
              <a:rPr lang="en-US" sz="1000" i="1" dirty="0">
                <a:solidFill>
                  <a:schemeClr val="tx1">
                    <a:lumMod val="60000"/>
                    <a:lumOff val="40000"/>
                  </a:schemeClr>
                </a:solidFill>
              </a:rPr>
              <a:t>Base: All respondents (n=1,323) | Vietnam Fast Food &amp; QSR Market and Consumer Trends | InsightAsia Vietnam Primary Research | January 2026</a:t>
            </a:r>
          </a:p>
        </p:txBody>
      </p:sp>
    </p:spTree>
    <p:extLst>
      <p:ext uri="{BB962C8B-B14F-4D97-AF65-F5344CB8AC3E}">
        <p14:creationId xmlns:p14="http://schemas.microsoft.com/office/powerpoint/2010/main" val="3146104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1942F-B7FA-2D1A-B399-C11DAD3D669E}"/>
            </a:ext>
          </a:extLst>
        </p:cNvPr>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6EFD9E41-4C79-7807-49F0-275DB0AA52FA}"/>
              </a:ext>
            </a:extLst>
          </p:cNvPr>
          <p:cNvSpPr/>
          <p:nvPr/>
        </p:nvSpPr>
        <p:spPr>
          <a:xfrm>
            <a:off x="701679" y="2519745"/>
            <a:ext cx="3360768" cy="357525"/>
          </a:xfrm>
          <a:prstGeom prst="roundRect">
            <a:avLst>
              <a:gd name="adj" fmla="val 5000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4000"/>
              </a:lnSpc>
            </a:pPr>
            <a:endParaRPr lang="en-US" sz="1200" i="1" dirty="0"/>
          </a:p>
        </p:txBody>
      </p:sp>
      <p:grpSp>
        <p:nvGrpSpPr>
          <p:cNvPr id="63" name="Group 62">
            <a:extLst>
              <a:ext uri="{FF2B5EF4-FFF2-40B4-BE49-F238E27FC236}">
                <a16:creationId xmlns:a16="http://schemas.microsoft.com/office/drawing/2014/main" id="{46733409-52BA-2913-852F-586FB4C87490}"/>
              </a:ext>
            </a:extLst>
          </p:cNvPr>
          <p:cNvGrpSpPr/>
          <p:nvPr/>
        </p:nvGrpSpPr>
        <p:grpSpPr>
          <a:xfrm>
            <a:off x="4580525" y="2519745"/>
            <a:ext cx="3360768" cy="357525"/>
            <a:chOff x="706407" y="2541418"/>
            <a:chExt cx="3360768" cy="357525"/>
          </a:xfrm>
        </p:grpSpPr>
        <p:sp>
          <p:nvSpPr>
            <p:cNvPr id="64" name="Rectangle: Rounded Corners 63">
              <a:extLst>
                <a:ext uri="{FF2B5EF4-FFF2-40B4-BE49-F238E27FC236}">
                  <a16:creationId xmlns:a16="http://schemas.microsoft.com/office/drawing/2014/main" id="{C3EF1CE4-97A8-58B1-FA5B-FEDC4BE87629}"/>
                </a:ext>
              </a:extLst>
            </p:cNvPr>
            <p:cNvSpPr/>
            <p:nvPr/>
          </p:nvSpPr>
          <p:spPr>
            <a:xfrm>
              <a:off x="706407" y="2541418"/>
              <a:ext cx="3360768" cy="357525"/>
            </a:xfrm>
            <a:prstGeom prst="roundRect">
              <a:avLst>
                <a:gd name="adj" fmla="val 5000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4000"/>
                </a:lnSpc>
              </a:pPr>
              <a:endParaRPr lang="en-US" sz="1200" i="1" dirty="0"/>
            </a:p>
          </p:txBody>
        </p:sp>
        <p:grpSp>
          <p:nvGrpSpPr>
            <p:cNvPr id="65" name="Group 64">
              <a:extLst>
                <a:ext uri="{FF2B5EF4-FFF2-40B4-BE49-F238E27FC236}">
                  <a16:creationId xmlns:a16="http://schemas.microsoft.com/office/drawing/2014/main" id="{3B9F8572-E768-BD4A-472D-ED55297D2DEE}"/>
                </a:ext>
              </a:extLst>
            </p:cNvPr>
            <p:cNvGrpSpPr/>
            <p:nvPr/>
          </p:nvGrpSpPr>
          <p:grpSpPr>
            <a:xfrm>
              <a:off x="1855437" y="2646653"/>
              <a:ext cx="2105126" cy="147054"/>
              <a:chOff x="2209886" y="2694126"/>
              <a:chExt cx="2105126" cy="147054"/>
            </a:xfrm>
            <a:solidFill>
              <a:schemeClr val="accent4"/>
            </a:solidFill>
          </p:grpSpPr>
          <p:grpSp>
            <p:nvGrpSpPr>
              <p:cNvPr id="66" name="Group 65">
                <a:extLst>
                  <a:ext uri="{FF2B5EF4-FFF2-40B4-BE49-F238E27FC236}">
                    <a16:creationId xmlns:a16="http://schemas.microsoft.com/office/drawing/2014/main" id="{EE2D0E3A-A754-01C6-4A56-4CC7F0BF6D60}"/>
                  </a:ext>
                </a:extLst>
              </p:cNvPr>
              <p:cNvGrpSpPr/>
              <p:nvPr/>
            </p:nvGrpSpPr>
            <p:grpSpPr>
              <a:xfrm>
                <a:off x="2209886" y="2694127"/>
                <a:ext cx="1009224" cy="147053"/>
                <a:chOff x="4122141" y="2717300"/>
                <a:chExt cx="1009224" cy="147053"/>
              </a:xfrm>
              <a:grpFill/>
            </p:grpSpPr>
            <p:sp>
              <p:nvSpPr>
                <p:cNvPr id="73" name="Star: 5 Points 72">
                  <a:extLst>
                    <a:ext uri="{FF2B5EF4-FFF2-40B4-BE49-F238E27FC236}">
                      <a16:creationId xmlns:a16="http://schemas.microsoft.com/office/drawing/2014/main" id="{4B9458F1-1E62-9A4C-299D-6B1C9FB765E5}"/>
                    </a:ext>
                  </a:extLst>
                </p:cNvPr>
                <p:cNvSpPr/>
                <p:nvPr/>
              </p:nvSpPr>
              <p:spPr>
                <a:xfrm>
                  <a:off x="4337684"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Star: 5 Points 73">
                  <a:extLst>
                    <a:ext uri="{FF2B5EF4-FFF2-40B4-BE49-F238E27FC236}">
                      <a16:creationId xmlns:a16="http://schemas.microsoft.com/office/drawing/2014/main" id="{993253AB-896A-A04C-9BDA-23F01490F58B}"/>
                    </a:ext>
                  </a:extLst>
                </p:cNvPr>
                <p:cNvSpPr/>
                <p:nvPr/>
              </p:nvSpPr>
              <p:spPr>
                <a:xfrm>
                  <a:off x="4553227"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5 Points 74">
                  <a:extLst>
                    <a:ext uri="{FF2B5EF4-FFF2-40B4-BE49-F238E27FC236}">
                      <a16:creationId xmlns:a16="http://schemas.microsoft.com/office/drawing/2014/main" id="{A08973AF-E253-E52C-0129-7586E058EC9C}"/>
                    </a:ext>
                  </a:extLst>
                </p:cNvPr>
                <p:cNvSpPr/>
                <p:nvPr/>
              </p:nvSpPr>
              <p:spPr>
                <a:xfrm>
                  <a:off x="4122141"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5 Points 75">
                  <a:extLst>
                    <a:ext uri="{FF2B5EF4-FFF2-40B4-BE49-F238E27FC236}">
                      <a16:creationId xmlns:a16="http://schemas.microsoft.com/office/drawing/2014/main" id="{01E8BA20-EF4A-3A28-7913-8039E197BCFC}"/>
                    </a:ext>
                  </a:extLst>
                </p:cNvPr>
                <p:cNvSpPr/>
                <p:nvPr/>
              </p:nvSpPr>
              <p:spPr>
                <a:xfrm>
                  <a:off x="4984312"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5 Points 76">
                  <a:extLst>
                    <a:ext uri="{FF2B5EF4-FFF2-40B4-BE49-F238E27FC236}">
                      <a16:creationId xmlns:a16="http://schemas.microsoft.com/office/drawing/2014/main" id="{9FC1C264-F5B1-0109-8738-8EB614AA3436}"/>
                    </a:ext>
                  </a:extLst>
                </p:cNvPr>
                <p:cNvSpPr/>
                <p:nvPr/>
              </p:nvSpPr>
              <p:spPr>
                <a:xfrm>
                  <a:off x="4768770"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6C8C1401-76ED-7D2D-6909-1DAE9E94D493}"/>
                  </a:ext>
                </a:extLst>
              </p:cNvPr>
              <p:cNvGrpSpPr/>
              <p:nvPr/>
            </p:nvGrpSpPr>
            <p:grpSpPr>
              <a:xfrm>
                <a:off x="3305788" y="2694126"/>
                <a:ext cx="1009224" cy="147053"/>
                <a:chOff x="4122141" y="2717300"/>
                <a:chExt cx="1009224" cy="147053"/>
              </a:xfrm>
              <a:grpFill/>
            </p:grpSpPr>
            <p:sp>
              <p:nvSpPr>
                <p:cNvPr id="68" name="Star: 5 Points 67">
                  <a:extLst>
                    <a:ext uri="{FF2B5EF4-FFF2-40B4-BE49-F238E27FC236}">
                      <a16:creationId xmlns:a16="http://schemas.microsoft.com/office/drawing/2014/main" id="{1DEF215A-8554-90C6-1439-47FA492476C0}"/>
                    </a:ext>
                  </a:extLst>
                </p:cNvPr>
                <p:cNvSpPr/>
                <p:nvPr/>
              </p:nvSpPr>
              <p:spPr>
                <a:xfrm>
                  <a:off x="4337684"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Star: 5 Points 68">
                  <a:extLst>
                    <a:ext uri="{FF2B5EF4-FFF2-40B4-BE49-F238E27FC236}">
                      <a16:creationId xmlns:a16="http://schemas.microsoft.com/office/drawing/2014/main" id="{14B3E15C-5A95-7B29-B1FE-4F7C8FE430F1}"/>
                    </a:ext>
                  </a:extLst>
                </p:cNvPr>
                <p:cNvSpPr/>
                <p:nvPr/>
              </p:nvSpPr>
              <p:spPr>
                <a:xfrm>
                  <a:off x="4553227"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Star: 5 Points 69">
                  <a:extLst>
                    <a:ext uri="{FF2B5EF4-FFF2-40B4-BE49-F238E27FC236}">
                      <a16:creationId xmlns:a16="http://schemas.microsoft.com/office/drawing/2014/main" id="{AFEE22DF-ADC6-D076-9BD6-8D64C7DF16A6}"/>
                    </a:ext>
                  </a:extLst>
                </p:cNvPr>
                <p:cNvSpPr/>
                <p:nvPr/>
              </p:nvSpPr>
              <p:spPr>
                <a:xfrm>
                  <a:off x="4122141"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Star: 5 Points 70">
                  <a:extLst>
                    <a:ext uri="{FF2B5EF4-FFF2-40B4-BE49-F238E27FC236}">
                      <a16:creationId xmlns:a16="http://schemas.microsoft.com/office/drawing/2014/main" id="{099984A0-FA68-F8D9-E56E-6804EA713600}"/>
                    </a:ext>
                  </a:extLst>
                </p:cNvPr>
                <p:cNvSpPr/>
                <p:nvPr/>
              </p:nvSpPr>
              <p:spPr>
                <a:xfrm>
                  <a:off x="4984312" y="2717300"/>
                  <a:ext cx="147053" cy="147053"/>
                </a:xfrm>
                <a:prstGeom prst="star5">
                  <a:avLst>
                    <a:gd name="adj" fmla="val 29483"/>
                    <a:gd name="hf" fmla="val 105146"/>
                    <a:gd name="vf" fmla="val 1105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Star: 5 Points 71">
                  <a:extLst>
                    <a:ext uri="{FF2B5EF4-FFF2-40B4-BE49-F238E27FC236}">
                      <a16:creationId xmlns:a16="http://schemas.microsoft.com/office/drawing/2014/main" id="{B483AEE4-1F34-6B9B-6A84-62050472DDE0}"/>
                    </a:ext>
                  </a:extLst>
                </p:cNvPr>
                <p:cNvSpPr/>
                <p:nvPr/>
              </p:nvSpPr>
              <p:spPr>
                <a:xfrm>
                  <a:off x="4768770" y="2717300"/>
                  <a:ext cx="147053" cy="147053"/>
                </a:xfrm>
                <a:prstGeom prst="star5">
                  <a:avLst>
                    <a:gd name="adj" fmla="val 29483"/>
                    <a:gd name="hf" fmla="val 105146"/>
                    <a:gd name="vf" fmla="val 1105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5" name="Group 24">
            <a:extLst>
              <a:ext uri="{FF2B5EF4-FFF2-40B4-BE49-F238E27FC236}">
                <a16:creationId xmlns:a16="http://schemas.microsoft.com/office/drawing/2014/main" id="{D9C2F773-3AE2-91FA-7081-04A0CB56814E}"/>
              </a:ext>
            </a:extLst>
          </p:cNvPr>
          <p:cNvGrpSpPr/>
          <p:nvPr/>
        </p:nvGrpSpPr>
        <p:grpSpPr>
          <a:xfrm>
            <a:off x="1855437" y="2624981"/>
            <a:ext cx="1009224" cy="147053"/>
            <a:chOff x="4122141" y="2717300"/>
            <a:chExt cx="1009224" cy="147053"/>
          </a:xfrm>
          <a:solidFill>
            <a:schemeClr val="accent4"/>
          </a:solidFill>
        </p:grpSpPr>
        <p:sp>
          <p:nvSpPr>
            <p:cNvPr id="26" name="Star: 5 Points 25">
              <a:extLst>
                <a:ext uri="{FF2B5EF4-FFF2-40B4-BE49-F238E27FC236}">
                  <a16:creationId xmlns:a16="http://schemas.microsoft.com/office/drawing/2014/main" id="{97F58A03-E000-6B9C-0264-832743A6AE07}"/>
                </a:ext>
              </a:extLst>
            </p:cNvPr>
            <p:cNvSpPr/>
            <p:nvPr/>
          </p:nvSpPr>
          <p:spPr>
            <a:xfrm>
              <a:off x="4337684"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5 Points 27">
              <a:extLst>
                <a:ext uri="{FF2B5EF4-FFF2-40B4-BE49-F238E27FC236}">
                  <a16:creationId xmlns:a16="http://schemas.microsoft.com/office/drawing/2014/main" id="{50E80072-2893-6706-53B1-8239D8AB67DA}"/>
                </a:ext>
              </a:extLst>
            </p:cNvPr>
            <p:cNvSpPr/>
            <p:nvPr/>
          </p:nvSpPr>
          <p:spPr>
            <a:xfrm>
              <a:off x="4553227"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5 Points 28">
              <a:extLst>
                <a:ext uri="{FF2B5EF4-FFF2-40B4-BE49-F238E27FC236}">
                  <a16:creationId xmlns:a16="http://schemas.microsoft.com/office/drawing/2014/main" id="{D853EFFC-5B92-5AB8-34F5-99B5A27576A9}"/>
                </a:ext>
              </a:extLst>
            </p:cNvPr>
            <p:cNvSpPr/>
            <p:nvPr/>
          </p:nvSpPr>
          <p:spPr>
            <a:xfrm>
              <a:off x="4122141"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tar: 5 Points 29">
              <a:extLst>
                <a:ext uri="{FF2B5EF4-FFF2-40B4-BE49-F238E27FC236}">
                  <a16:creationId xmlns:a16="http://schemas.microsoft.com/office/drawing/2014/main" id="{7A25641F-7884-B15E-A8EC-746F42FC41BD}"/>
                </a:ext>
              </a:extLst>
            </p:cNvPr>
            <p:cNvSpPr/>
            <p:nvPr/>
          </p:nvSpPr>
          <p:spPr>
            <a:xfrm>
              <a:off x="4984312"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5 Points 30">
              <a:extLst>
                <a:ext uri="{FF2B5EF4-FFF2-40B4-BE49-F238E27FC236}">
                  <a16:creationId xmlns:a16="http://schemas.microsoft.com/office/drawing/2014/main" id="{1FD14D9C-5CCB-CCCF-FAEA-5CB6F64305A6}"/>
                </a:ext>
              </a:extLst>
            </p:cNvPr>
            <p:cNvSpPr/>
            <p:nvPr/>
          </p:nvSpPr>
          <p:spPr>
            <a:xfrm>
              <a:off x="4768770"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Star: 5 Points 32">
            <a:extLst>
              <a:ext uri="{FF2B5EF4-FFF2-40B4-BE49-F238E27FC236}">
                <a16:creationId xmlns:a16="http://schemas.microsoft.com/office/drawing/2014/main" id="{880CAA6F-6E33-6331-0279-2B0A28DC8A68}"/>
              </a:ext>
            </a:extLst>
          </p:cNvPr>
          <p:cNvSpPr/>
          <p:nvPr/>
        </p:nvSpPr>
        <p:spPr>
          <a:xfrm>
            <a:off x="3166882" y="2624980"/>
            <a:ext cx="147053" cy="147053"/>
          </a:xfrm>
          <a:prstGeom prst="star5">
            <a:avLst>
              <a:gd name="adj" fmla="val 29483"/>
              <a:gd name="hf" fmla="val 105146"/>
              <a:gd name="vf" fmla="val 11055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tar: 5 Points 33">
            <a:extLst>
              <a:ext uri="{FF2B5EF4-FFF2-40B4-BE49-F238E27FC236}">
                <a16:creationId xmlns:a16="http://schemas.microsoft.com/office/drawing/2014/main" id="{25CFF4C3-31C0-75F6-69A9-C2B20C8DF053}"/>
              </a:ext>
            </a:extLst>
          </p:cNvPr>
          <p:cNvSpPr/>
          <p:nvPr/>
        </p:nvSpPr>
        <p:spPr>
          <a:xfrm>
            <a:off x="3382425" y="2624980"/>
            <a:ext cx="147053" cy="147053"/>
          </a:xfrm>
          <a:prstGeom prst="star5">
            <a:avLst>
              <a:gd name="adj" fmla="val 29483"/>
              <a:gd name="hf" fmla="val 105146"/>
              <a:gd name="vf" fmla="val 11055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tar: 5 Points 34">
            <a:extLst>
              <a:ext uri="{FF2B5EF4-FFF2-40B4-BE49-F238E27FC236}">
                <a16:creationId xmlns:a16="http://schemas.microsoft.com/office/drawing/2014/main" id="{5060D7FA-734D-9E78-A9F1-68CAAB47DDFE}"/>
              </a:ext>
            </a:extLst>
          </p:cNvPr>
          <p:cNvSpPr/>
          <p:nvPr/>
        </p:nvSpPr>
        <p:spPr>
          <a:xfrm>
            <a:off x="2951339" y="2624980"/>
            <a:ext cx="147053" cy="147053"/>
          </a:xfrm>
          <a:prstGeom prst="star5">
            <a:avLst>
              <a:gd name="adj" fmla="val 29483"/>
              <a:gd name="hf" fmla="val 105146"/>
              <a:gd name="vf" fmla="val 11055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tar: 5 Points 39">
            <a:extLst>
              <a:ext uri="{FF2B5EF4-FFF2-40B4-BE49-F238E27FC236}">
                <a16:creationId xmlns:a16="http://schemas.microsoft.com/office/drawing/2014/main" id="{50A576C4-C373-3A20-FEAD-59B3587476F2}"/>
              </a:ext>
            </a:extLst>
          </p:cNvPr>
          <p:cNvSpPr/>
          <p:nvPr/>
        </p:nvSpPr>
        <p:spPr>
          <a:xfrm>
            <a:off x="3813510" y="2624980"/>
            <a:ext cx="147053" cy="147053"/>
          </a:xfrm>
          <a:prstGeom prst="star5">
            <a:avLst>
              <a:gd name="adj" fmla="val 29483"/>
              <a:gd name="hf" fmla="val 105146"/>
              <a:gd name="vf" fmla="val 1105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tar: 5 Points 42">
            <a:extLst>
              <a:ext uri="{FF2B5EF4-FFF2-40B4-BE49-F238E27FC236}">
                <a16:creationId xmlns:a16="http://schemas.microsoft.com/office/drawing/2014/main" id="{A58F1D9B-03CD-B368-EDA0-DCB41049A31F}"/>
              </a:ext>
            </a:extLst>
          </p:cNvPr>
          <p:cNvSpPr/>
          <p:nvPr/>
        </p:nvSpPr>
        <p:spPr>
          <a:xfrm>
            <a:off x="3597968" y="2624980"/>
            <a:ext cx="147053" cy="147053"/>
          </a:xfrm>
          <a:prstGeom prst="star5">
            <a:avLst>
              <a:gd name="adj" fmla="val 29483"/>
              <a:gd name="hf" fmla="val 105146"/>
              <a:gd name="vf" fmla="val 1105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FC2F3197-3066-4CA7-3C38-0EEF1F426764}"/>
              </a:ext>
            </a:extLst>
          </p:cNvPr>
          <p:cNvGrpSpPr/>
          <p:nvPr/>
        </p:nvGrpSpPr>
        <p:grpSpPr>
          <a:xfrm>
            <a:off x="8554614" y="2519745"/>
            <a:ext cx="3360768" cy="357525"/>
            <a:chOff x="706407" y="2541418"/>
            <a:chExt cx="3360768" cy="357525"/>
          </a:xfrm>
        </p:grpSpPr>
        <p:sp>
          <p:nvSpPr>
            <p:cNvPr id="79" name="Rectangle: Rounded Corners 78">
              <a:extLst>
                <a:ext uri="{FF2B5EF4-FFF2-40B4-BE49-F238E27FC236}">
                  <a16:creationId xmlns:a16="http://schemas.microsoft.com/office/drawing/2014/main" id="{36B670FB-160A-CF8A-E659-8F3C25D63AB5}"/>
                </a:ext>
              </a:extLst>
            </p:cNvPr>
            <p:cNvSpPr/>
            <p:nvPr/>
          </p:nvSpPr>
          <p:spPr>
            <a:xfrm>
              <a:off x="706407" y="2541418"/>
              <a:ext cx="3360768" cy="357525"/>
            </a:xfrm>
            <a:prstGeom prst="roundRect">
              <a:avLst>
                <a:gd name="adj" fmla="val 5000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4000"/>
                </a:lnSpc>
              </a:pPr>
              <a:endParaRPr lang="en-US" sz="1200" i="1" dirty="0"/>
            </a:p>
          </p:txBody>
        </p:sp>
        <p:grpSp>
          <p:nvGrpSpPr>
            <p:cNvPr id="80" name="Group 79">
              <a:extLst>
                <a:ext uri="{FF2B5EF4-FFF2-40B4-BE49-F238E27FC236}">
                  <a16:creationId xmlns:a16="http://schemas.microsoft.com/office/drawing/2014/main" id="{F61BB012-5FF4-60F5-C654-0CCA4B895CA2}"/>
                </a:ext>
              </a:extLst>
            </p:cNvPr>
            <p:cNvGrpSpPr/>
            <p:nvPr/>
          </p:nvGrpSpPr>
          <p:grpSpPr>
            <a:xfrm>
              <a:off x="1855437" y="2646653"/>
              <a:ext cx="2105126" cy="147054"/>
              <a:chOff x="2209886" y="2694126"/>
              <a:chExt cx="2105126" cy="147054"/>
            </a:xfrm>
            <a:solidFill>
              <a:schemeClr val="accent4"/>
            </a:solidFill>
          </p:grpSpPr>
          <p:grpSp>
            <p:nvGrpSpPr>
              <p:cNvPr id="81" name="Group 80">
                <a:extLst>
                  <a:ext uri="{FF2B5EF4-FFF2-40B4-BE49-F238E27FC236}">
                    <a16:creationId xmlns:a16="http://schemas.microsoft.com/office/drawing/2014/main" id="{9D933455-D0BB-DF6B-64CD-7BEC2E2F5BCA}"/>
                  </a:ext>
                </a:extLst>
              </p:cNvPr>
              <p:cNvGrpSpPr/>
              <p:nvPr/>
            </p:nvGrpSpPr>
            <p:grpSpPr>
              <a:xfrm>
                <a:off x="2209886" y="2694127"/>
                <a:ext cx="1009224" cy="147053"/>
                <a:chOff x="4122141" y="2717300"/>
                <a:chExt cx="1009224" cy="147053"/>
              </a:xfrm>
              <a:grpFill/>
            </p:grpSpPr>
            <p:sp>
              <p:nvSpPr>
                <p:cNvPr id="88" name="Star: 5 Points 87">
                  <a:extLst>
                    <a:ext uri="{FF2B5EF4-FFF2-40B4-BE49-F238E27FC236}">
                      <a16:creationId xmlns:a16="http://schemas.microsoft.com/office/drawing/2014/main" id="{59AAA168-0DA2-C847-EF64-9C78AE6E9CF4}"/>
                    </a:ext>
                  </a:extLst>
                </p:cNvPr>
                <p:cNvSpPr/>
                <p:nvPr/>
              </p:nvSpPr>
              <p:spPr>
                <a:xfrm>
                  <a:off x="4337684"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Star: 5 Points 88">
                  <a:extLst>
                    <a:ext uri="{FF2B5EF4-FFF2-40B4-BE49-F238E27FC236}">
                      <a16:creationId xmlns:a16="http://schemas.microsoft.com/office/drawing/2014/main" id="{6EE97FDD-003E-F0EE-C482-8FAF82757345}"/>
                    </a:ext>
                  </a:extLst>
                </p:cNvPr>
                <p:cNvSpPr/>
                <p:nvPr/>
              </p:nvSpPr>
              <p:spPr>
                <a:xfrm>
                  <a:off x="4553227"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Star: 5 Points 89">
                  <a:extLst>
                    <a:ext uri="{FF2B5EF4-FFF2-40B4-BE49-F238E27FC236}">
                      <a16:creationId xmlns:a16="http://schemas.microsoft.com/office/drawing/2014/main" id="{1D3793BB-0B09-9932-11F4-DCD19697F6F8}"/>
                    </a:ext>
                  </a:extLst>
                </p:cNvPr>
                <p:cNvSpPr/>
                <p:nvPr/>
              </p:nvSpPr>
              <p:spPr>
                <a:xfrm>
                  <a:off x="4122141"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Star: 5 Points 90">
                  <a:extLst>
                    <a:ext uri="{FF2B5EF4-FFF2-40B4-BE49-F238E27FC236}">
                      <a16:creationId xmlns:a16="http://schemas.microsoft.com/office/drawing/2014/main" id="{9CF159A8-34AD-B41B-25A1-A6CBE80AB164}"/>
                    </a:ext>
                  </a:extLst>
                </p:cNvPr>
                <p:cNvSpPr/>
                <p:nvPr/>
              </p:nvSpPr>
              <p:spPr>
                <a:xfrm>
                  <a:off x="4984312"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Star: 5 Points 91">
                  <a:extLst>
                    <a:ext uri="{FF2B5EF4-FFF2-40B4-BE49-F238E27FC236}">
                      <a16:creationId xmlns:a16="http://schemas.microsoft.com/office/drawing/2014/main" id="{80E5CDC8-4BC1-FB8C-4D46-9231916A40E0}"/>
                    </a:ext>
                  </a:extLst>
                </p:cNvPr>
                <p:cNvSpPr/>
                <p:nvPr/>
              </p:nvSpPr>
              <p:spPr>
                <a:xfrm>
                  <a:off x="4768770"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0F1E7868-5B18-4B1A-B6A1-F51E9E6ED895}"/>
                  </a:ext>
                </a:extLst>
              </p:cNvPr>
              <p:cNvGrpSpPr/>
              <p:nvPr/>
            </p:nvGrpSpPr>
            <p:grpSpPr>
              <a:xfrm>
                <a:off x="3305788" y="2694126"/>
                <a:ext cx="1009224" cy="147053"/>
                <a:chOff x="4122141" y="2717300"/>
                <a:chExt cx="1009224" cy="147053"/>
              </a:xfrm>
              <a:grpFill/>
            </p:grpSpPr>
            <p:sp>
              <p:nvSpPr>
                <p:cNvPr id="83" name="Star: 5 Points 82">
                  <a:extLst>
                    <a:ext uri="{FF2B5EF4-FFF2-40B4-BE49-F238E27FC236}">
                      <a16:creationId xmlns:a16="http://schemas.microsoft.com/office/drawing/2014/main" id="{D5B60495-5147-05F0-4F47-E3676F98A100}"/>
                    </a:ext>
                  </a:extLst>
                </p:cNvPr>
                <p:cNvSpPr/>
                <p:nvPr/>
              </p:nvSpPr>
              <p:spPr>
                <a:xfrm>
                  <a:off x="4337684"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Star: 5 Points 83">
                  <a:extLst>
                    <a:ext uri="{FF2B5EF4-FFF2-40B4-BE49-F238E27FC236}">
                      <a16:creationId xmlns:a16="http://schemas.microsoft.com/office/drawing/2014/main" id="{8C166C4B-2494-7E31-7392-6176DC0332DE}"/>
                    </a:ext>
                  </a:extLst>
                </p:cNvPr>
                <p:cNvSpPr/>
                <p:nvPr/>
              </p:nvSpPr>
              <p:spPr>
                <a:xfrm>
                  <a:off x="4553227" y="2717300"/>
                  <a:ext cx="147053" cy="147053"/>
                </a:xfrm>
                <a:prstGeom prst="star5">
                  <a:avLst>
                    <a:gd name="adj" fmla="val 29483"/>
                    <a:gd name="hf" fmla="val 105146"/>
                    <a:gd name="vf" fmla="val 1105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tar: 5 Points 84">
                  <a:extLst>
                    <a:ext uri="{FF2B5EF4-FFF2-40B4-BE49-F238E27FC236}">
                      <a16:creationId xmlns:a16="http://schemas.microsoft.com/office/drawing/2014/main" id="{A46E5867-C0A6-FFE0-C0D5-BE3B5E91F229}"/>
                    </a:ext>
                  </a:extLst>
                </p:cNvPr>
                <p:cNvSpPr/>
                <p:nvPr/>
              </p:nvSpPr>
              <p:spPr>
                <a:xfrm>
                  <a:off x="4122141"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Star: 5 Points 85">
                  <a:extLst>
                    <a:ext uri="{FF2B5EF4-FFF2-40B4-BE49-F238E27FC236}">
                      <a16:creationId xmlns:a16="http://schemas.microsoft.com/office/drawing/2014/main" id="{26280CA2-14D1-518F-FDB9-ED85B46B71C2}"/>
                    </a:ext>
                  </a:extLst>
                </p:cNvPr>
                <p:cNvSpPr/>
                <p:nvPr/>
              </p:nvSpPr>
              <p:spPr>
                <a:xfrm>
                  <a:off x="4984312" y="2717300"/>
                  <a:ext cx="147053" cy="147053"/>
                </a:xfrm>
                <a:prstGeom prst="star5">
                  <a:avLst>
                    <a:gd name="adj" fmla="val 29483"/>
                    <a:gd name="hf" fmla="val 105146"/>
                    <a:gd name="vf" fmla="val 1105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Star: 5 Points 86">
                  <a:extLst>
                    <a:ext uri="{FF2B5EF4-FFF2-40B4-BE49-F238E27FC236}">
                      <a16:creationId xmlns:a16="http://schemas.microsoft.com/office/drawing/2014/main" id="{F41DCD07-82C1-4096-EB02-A51ECE88F996}"/>
                    </a:ext>
                  </a:extLst>
                </p:cNvPr>
                <p:cNvSpPr/>
                <p:nvPr/>
              </p:nvSpPr>
              <p:spPr>
                <a:xfrm>
                  <a:off x="4768770" y="2717300"/>
                  <a:ext cx="147053" cy="147053"/>
                </a:xfrm>
                <a:prstGeom prst="star5">
                  <a:avLst>
                    <a:gd name="adj" fmla="val 29483"/>
                    <a:gd name="hf" fmla="val 105146"/>
                    <a:gd name="vf" fmla="val 1105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aphicFrame>
        <p:nvGraphicFramePr>
          <p:cNvPr id="18" name="Table 17">
            <a:extLst>
              <a:ext uri="{FF2B5EF4-FFF2-40B4-BE49-F238E27FC236}">
                <a16:creationId xmlns:a16="http://schemas.microsoft.com/office/drawing/2014/main" id="{04CE4CB9-EE2A-3C33-6A2E-781D5B42D5D7}"/>
              </a:ext>
            </a:extLst>
          </p:cNvPr>
          <p:cNvGraphicFramePr>
            <a:graphicFrameLocks noGrp="1"/>
          </p:cNvGraphicFramePr>
          <p:nvPr/>
        </p:nvGraphicFramePr>
        <p:xfrm>
          <a:off x="706406" y="3259436"/>
          <a:ext cx="11208976" cy="2940498"/>
        </p:xfrm>
        <a:graphic>
          <a:graphicData uri="http://schemas.openxmlformats.org/drawingml/2006/table">
            <a:tbl>
              <a:tblPr firstRow="1" bandRow="1">
                <a:tableStyleId>{2D5ABB26-0587-4C30-8999-92F81FD0307C}</a:tableStyleId>
              </a:tblPr>
              <a:tblGrid>
                <a:gridCol w="3027394">
                  <a:extLst>
                    <a:ext uri="{9D8B030D-6E8A-4147-A177-3AD203B41FA5}">
                      <a16:colId xmlns:a16="http://schemas.microsoft.com/office/drawing/2014/main" val="979783282"/>
                    </a:ext>
                  </a:extLst>
                </a:gridCol>
                <a:gridCol w="965200">
                  <a:extLst>
                    <a:ext uri="{9D8B030D-6E8A-4147-A177-3AD203B41FA5}">
                      <a16:colId xmlns:a16="http://schemas.microsoft.com/office/drawing/2014/main" val="3489943646"/>
                    </a:ext>
                  </a:extLst>
                </a:gridCol>
                <a:gridCol w="2908300">
                  <a:extLst>
                    <a:ext uri="{9D8B030D-6E8A-4147-A177-3AD203B41FA5}">
                      <a16:colId xmlns:a16="http://schemas.microsoft.com/office/drawing/2014/main" val="2130639159"/>
                    </a:ext>
                  </a:extLst>
                </a:gridCol>
                <a:gridCol w="982959">
                  <a:extLst>
                    <a:ext uri="{9D8B030D-6E8A-4147-A177-3AD203B41FA5}">
                      <a16:colId xmlns:a16="http://schemas.microsoft.com/office/drawing/2014/main" val="4086140804"/>
                    </a:ext>
                  </a:extLst>
                </a:gridCol>
                <a:gridCol w="2865141">
                  <a:extLst>
                    <a:ext uri="{9D8B030D-6E8A-4147-A177-3AD203B41FA5}">
                      <a16:colId xmlns:a16="http://schemas.microsoft.com/office/drawing/2014/main" val="3728536279"/>
                    </a:ext>
                  </a:extLst>
                </a:gridCol>
                <a:gridCol w="459982">
                  <a:extLst>
                    <a:ext uri="{9D8B030D-6E8A-4147-A177-3AD203B41FA5}">
                      <a16:colId xmlns:a16="http://schemas.microsoft.com/office/drawing/2014/main" val="4057770624"/>
                    </a:ext>
                  </a:extLst>
                </a:gridCol>
              </a:tblGrid>
              <a:tr h="490083">
                <a:tc>
                  <a:txBody>
                    <a:bodyPr/>
                    <a:lstStyle/>
                    <a:p>
                      <a:pPr algn="l">
                        <a:buNone/>
                      </a:pPr>
                      <a:r>
                        <a:rPr lang="en-US" sz="1200" b="0" i="0" u="none" strike="noStrike" baseline="0" dirty="0">
                          <a:solidFill>
                            <a:schemeClr val="tx1"/>
                          </a:solidFill>
                          <a:latin typeface="+mj-lt"/>
                        </a:rPr>
                        <a:t>Convenient locations</a:t>
                      </a:r>
                      <a:endParaRPr lang="en-US" sz="1200" b="0" dirty="0">
                        <a:solidFill>
                          <a:schemeClr val="tx1"/>
                        </a:solidFill>
                        <a:effectLst/>
                        <a:latin typeface="+mj-lt"/>
                      </a:endParaRPr>
                    </a:p>
                  </a:txBody>
                  <a:tcPr marL="0" marR="0" marB="0">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200" b="1" dirty="0">
                          <a:solidFill>
                            <a:srgbClr val="E95000"/>
                          </a:solidFill>
                          <a:effectLst/>
                          <a:latin typeface="+mj-lt"/>
                        </a:rPr>
                        <a:t>91%</a:t>
                      </a:r>
                    </a:p>
                  </a:txBody>
                  <a:tcPr marL="0" marR="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200" b="0" i="0" u="none" strike="noStrike" baseline="0" dirty="0">
                          <a:solidFill>
                            <a:schemeClr val="tx1"/>
                          </a:solidFill>
                          <a:latin typeface="+mj-lt"/>
                        </a:rPr>
                        <a:t>Good for group sharing</a:t>
                      </a:r>
                      <a:endParaRPr lang="en-US" sz="1200" b="0" dirty="0">
                        <a:solidFill>
                          <a:schemeClr val="tx1"/>
                        </a:solidFill>
                        <a:effectLst/>
                        <a:latin typeface="+mj-lt"/>
                      </a:endParaRPr>
                    </a:p>
                  </a:txBody>
                  <a:tcPr marL="0" marR="0" marB="0">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rgbClr val="E95000"/>
                          </a:solidFill>
                          <a:effectLst/>
                          <a:uLnTx/>
                          <a:uFillTx/>
                          <a:latin typeface="+mj-lt"/>
                          <a:cs typeface="Arial" panose="020B0604020202020204" pitchFamily="34" charset="0"/>
                        </a:rPr>
                        <a:t>93%</a:t>
                      </a:r>
                    </a:p>
                  </a:txBody>
                  <a:tcPr marL="0" marR="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chemeClr val="tx1"/>
                          </a:solidFill>
                          <a:latin typeface="+mj-lt"/>
                        </a:rPr>
                        <a:t>International standard</a:t>
                      </a:r>
                      <a:endParaRPr kumimoji="0" lang="en-US" sz="1200" b="0" i="1" u="none" strike="noStrike" kern="0" cap="none" spc="0" normalizeH="0" baseline="0" noProof="0" dirty="0">
                        <a:ln>
                          <a:noFill/>
                        </a:ln>
                        <a:solidFill>
                          <a:schemeClr val="tx1"/>
                        </a:solidFill>
                        <a:effectLst/>
                        <a:uLnTx/>
                        <a:uFillTx/>
                        <a:latin typeface="+mj-lt"/>
                        <a:cs typeface="Arial" panose="020B0604020202020204" pitchFamily="34" charset="0"/>
                      </a:endParaRPr>
                    </a:p>
                  </a:txBody>
                  <a:tcPr marL="0" marR="0" marB="0">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E95000"/>
                          </a:solidFill>
                          <a:effectLst/>
                          <a:uLnTx/>
                          <a:uFillTx/>
                          <a:latin typeface="+mj-lt"/>
                          <a:cs typeface="Arial" panose="020B0604020202020204" pitchFamily="34" charset="0"/>
                        </a:rPr>
                        <a:t>89%</a:t>
                      </a:r>
                    </a:p>
                  </a:txBody>
                  <a:tcPr marL="0" marR="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30675686"/>
                  </a:ext>
                </a:extLst>
              </a:tr>
              <a:tr h="490083">
                <a:tc>
                  <a:txBody>
                    <a:bodyPr/>
                    <a:lstStyle/>
                    <a:p>
                      <a:pPr algn="l">
                        <a:buNone/>
                      </a:pPr>
                      <a:r>
                        <a:rPr lang="en-US" sz="1200" b="0" i="0" u="none" strike="noStrike" baseline="0" dirty="0">
                          <a:solidFill>
                            <a:schemeClr val="tx1"/>
                          </a:solidFill>
                          <a:latin typeface="+mj-lt"/>
                        </a:rPr>
                        <a:t>Good for families</a:t>
                      </a:r>
                      <a:endParaRPr lang="en-US" sz="1200" b="0" dirty="0">
                        <a:solidFill>
                          <a:schemeClr val="tx1"/>
                        </a:solidFill>
                        <a:effectLst/>
                        <a:latin typeface="+mj-lt"/>
                      </a:endParaRPr>
                    </a:p>
                  </a:txBody>
                  <a:tcPr marL="0" marR="0" marB="0">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200" b="1" dirty="0">
                          <a:solidFill>
                            <a:srgbClr val="E95000"/>
                          </a:solidFill>
                          <a:effectLst/>
                          <a:latin typeface="+mj-lt"/>
                        </a:rPr>
                        <a:t>88%</a:t>
                      </a:r>
                    </a:p>
                  </a:txBody>
                  <a:tcPr marL="0" marR="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200" b="0" i="0" u="none" strike="noStrike" baseline="0" dirty="0">
                          <a:solidFill>
                            <a:schemeClr val="tx1"/>
                          </a:solidFill>
                          <a:latin typeface="+mj-lt"/>
                        </a:rPr>
                        <a:t>Wide menu variety</a:t>
                      </a:r>
                      <a:endParaRPr lang="en-US" sz="1200" b="0" dirty="0">
                        <a:solidFill>
                          <a:schemeClr val="tx1"/>
                        </a:solidFill>
                        <a:effectLst/>
                        <a:latin typeface="+mj-lt"/>
                      </a:endParaRPr>
                    </a:p>
                  </a:txBody>
                  <a:tcPr marL="0" marR="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E95000"/>
                          </a:solidFill>
                          <a:effectLst/>
                          <a:uLnTx/>
                          <a:uFillTx/>
                          <a:latin typeface="+mj-lt"/>
                          <a:cs typeface="Arial" panose="020B0604020202020204" pitchFamily="34" charset="0"/>
                        </a:rPr>
                        <a:t>84%</a:t>
                      </a:r>
                    </a:p>
                  </a:txBody>
                  <a:tcPr marL="0" marR="0" marB="0" anchor="ctr">
                    <a:lnL w="6350" cap="flat" cmpd="sng" algn="ctr">
                      <a:no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chemeClr val="tx1"/>
                          </a:solidFill>
                          <a:latin typeface="+mj-lt"/>
                        </a:rPr>
                        <a:t>Consistent quality</a:t>
                      </a:r>
                      <a:endParaRPr kumimoji="0" lang="en-US" sz="1200" b="0" i="0" u="none" strike="noStrike" kern="0" cap="none" spc="0" normalizeH="0" baseline="0" noProof="0" dirty="0">
                        <a:ln>
                          <a:noFill/>
                        </a:ln>
                        <a:solidFill>
                          <a:schemeClr val="tx1"/>
                        </a:solidFill>
                        <a:effectLst/>
                        <a:uLnTx/>
                        <a:uFillTx/>
                        <a:latin typeface="+mj-lt"/>
                        <a:cs typeface="Arial" panose="020B0604020202020204" pitchFamily="34" charset="0"/>
                      </a:endParaRPr>
                    </a:p>
                  </a:txBody>
                  <a:tcPr marL="0" marR="0" marB="0">
                    <a:lnL w="6350" cap="flat" cmpd="sng" algn="ctr">
                      <a:no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E95000"/>
                          </a:solidFill>
                          <a:effectLst/>
                          <a:uLnTx/>
                          <a:uFillTx/>
                          <a:latin typeface="+mj-lt"/>
                          <a:cs typeface="Arial" panose="020B0604020202020204" pitchFamily="34" charset="0"/>
                        </a:rPr>
                        <a:t>84%</a:t>
                      </a:r>
                    </a:p>
                  </a:txBody>
                  <a:tcPr marL="0" marR="0" marB="0" anchor="ctr">
                    <a:lnL w="6350" cap="flat" cmpd="sng" algn="ctr">
                      <a:no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99930318"/>
                  </a:ext>
                </a:extLst>
              </a:tr>
              <a:tr h="490083">
                <a:tc>
                  <a:txBody>
                    <a:bodyPr/>
                    <a:lstStyle/>
                    <a:p>
                      <a:pPr algn="l">
                        <a:buNone/>
                      </a:pPr>
                      <a:r>
                        <a:rPr lang="en-US" sz="1200" b="0" i="0" u="none" strike="noStrike" baseline="0" dirty="0">
                          <a:solidFill>
                            <a:schemeClr val="tx1"/>
                          </a:solidFill>
                          <a:latin typeface="+mj-lt"/>
                        </a:rPr>
                        <a:t>Quick service</a:t>
                      </a:r>
                      <a:endParaRPr lang="en-US" sz="1200" b="0" dirty="0">
                        <a:solidFill>
                          <a:schemeClr val="tx1"/>
                        </a:solidFill>
                        <a:effectLst/>
                        <a:latin typeface="+mj-lt"/>
                      </a:endParaRPr>
                    </a:p>
                  </a:txBody>
                  <a:tcPr marL="0" marR="0" marB="0">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200" b="1" dirty="0">
                          <a:solidFill>
                            <a:srgbClr val="E95000"/>
                          </a:solidFill>
                          <a:effectLst/>
                          <a:latin typeface="+mj-lt"/>
                        </a:rPr>
                        <a:t>87%</a:t>
                      </a:r>
                    </a:p>
                  </a:txBody>
                  <a:tcPr marL="0" marR="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200" b="0" i="0" u="none" strike="noStrike" baseline="0" dirty="0">
                          <a:solidFill>
                            <a:schemeClr val="tx1"/>
                          </a:solidFill>
                          <a:latin typeface="+mj-lt"/>
                        </a:rPr>
                        <a:t>Tastes great</a:t>
                      </a:r>
                      <a:endParaRPr lang="en-US" sz="1200" b="0" dirty="0">
                        <a:solidFill>
                          <a:schemeClr val="tx1"/>
                        </a:solidFill>
                        <a:effectLst/>
                        <a:latin typeface="+mj-lt"/>
                      </a:endParaRPr>
                    </a:p>
                  </a:txBody>
                  <a:tcPr marL="0" marR="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E95000"/>
                          </a:solidFill>
                          <a:effectLst/>
                          <a:uLnTx/>
                          <a:uFillTx/>
                          <a:latin typeface="+mj-lt"/>
                          <a:cs typeface="Arial" panose="020B0604020202020204" pitchFamily="34" charset="0"/>
                        </a:rPr>
                        <a:t>81%</a:t>
                      </a:r>
                    </a:p>
                  </a:txBody>
                  <a:tcPr marL="0" marR="0" marB="0" anchor="ctr">
                    <a:lnL w="6350" cap="flat" cmpd="sng" algn="ctr">
                      <a:no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chemeClr val="tx1"/>
                          </a:solidFill>
                          <a:latin typeface="+mj-lt"/>
                        </a:rPr>
                        <a:t>Tastes great</a:t>
                      </a:r>
                      <a:endParaRPr kumimoji="0" lang="en-US" sz="1200" b="0" i="0" u="none" strike="noStrike" kern="0" cap="none" spc="0" normalizeH="0" baseline="0" noProof="0" dirty="0">
                        <a:ln>
                          <a:noFill/>
                        </a:ln>
                        <a:solidFill>
                          <a:schemeClr val="tx1"/>
                        </a:solidFill>
                        <a:effectLst/>
                        <a:uLnTx/>
                        <a:uFillTx/>
                        <a:latin typeface="+mj-lt"/>
                        <a:cs typeface="Arial" panose="020B0604020202020204" pitchFamily="34" charset="0"/>
                      </a:endParaRPr>
                    </a:p>
                  </a:txBody>
                  <a:tcPr marL="0" marR="0" marB="0">
                    <a:lnL w="6350" cap="flat" cmpd="sng" algn="ctr">
                      <a:no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E95000"/>
                          </a:solidFill>
                          <a:effectLst/>
                          <a:uLnTx/>
                          <a:uFillTx/>
                          <a:latin typeface="+mj-lt"/>
                          <a:cs typeface="Arial" panose="020B0604020202020204" pitchFamily="34" charset="0"/>
                        </a:rPr>
                        <a:t>77%</a:t>
                      </a:r>
                    </a:p>
                  </a:txBody>
                  <a:tcPr marL="0" marR="0" marB="0" anchor="ctr">
                    <a:lnL w="6350" cap="flat" cmpd="sng" algn="ctr">
                      <a:no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845381249"/>
                  </a:ext>
                </a:extLst>
              </a:tr>
              <a:tr h="490083">
                <a:tc>
                  <a:txBody>
                    <a:bodyPr/>
                    <a:lstStyle/>
                    <a:p>
                      <a:pPr algn="l">
                        <a:buNone/>
                      </a:pPr>
                      <a:r>
                        <a:rPr lang="en-US" sz="1200" b="0" i="0" u="none" strike="noStrike" baseline="0" dirty="0">
                          <a:solidFill>
                            <a:schemeClr val="tx1"/>
                          </a:solidFill>
                          <a:latin typeface="+mj-lt"/>
                        </a:rPr>
                        <a:t>Tastes great</a:t>
                      </a:r>
                      <a:endParaRPr lang="en-US" sz="1200" b="0" dirty="0">
                        <a:solidFill>
                          <a:schemeClr val="tx1"/>
                        </a:solidFill>
                        <a:effectLst/>
                        <a:latin typeface="+mj-lt"/>
                      </a:endParaRPr>
                    </a:p>
                  </a:txBody>
                  <a:tcPr marL="0" marR="0" marB="0">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200" b="0" dirty="0">
                          <a:solidFill>
                            <a:schemeClr val="tx1"/>
                          </a:solidFill>
                          <a:effectLst/>
                          <a:latin typeface="+mj-lt"/>
                        </a:rPr>
                        <a:t>85%</a:t>
                      </a:r>
                    </a:p>
                  </a:txBody>
                  <a:tcPr marL="0" marR="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200" b="0" i="0" u="none" strike="noStrike" baseline="0" dirty="0">
                          <a:solidFill>
                            <a:schemeClr val="tx1"/>
                          </a:solidFill>
                          <a:latin typeface="+mj-lt"/>
                        </a:rPr>
                        <a:t>Consistent quality</a:t>
                      </a:r>
                      <a:endParaRPr lang="en-US" sz="1200" b="0" dirty="0">
                        <a:solidFill>
                          <a:schemeClr val="tx1"/>
                        </a:solidFill>
                        <a:effectLst/>
                        <a:latin typeface="+mj-lt"/>
                      </a:endParaRPr>
                    </a:p>
                  </a:txBody>
                  <a:tcPr marL="0" marR="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Arial" panose="020B0604020202020204" pitchFamily="34" charset="0"/>
                        </a:rPr>
                        <a:t>76%</a:t>
                      </a:r>
                    </a:p>
                  </a:txBody>
                  <a:tcPr marL="0" marR="0" marB="0" anchor="ctr">
                    <a:lnL w="6350" cap="flat" cmpd="sng" algn="ctr">
                      <a:no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chemeClr val="tx1"/>
                          </a:solidFill>
                          <a:latin typeface="+mj-lt"/>
                        </a:rPr>
                        <a:t>Convenient locations</a:t>
                      </a:r>
                      <a:endParaRPr kumimoji="0" lang="en-US" sz="1200" b="0" i="0" u="none" strike="noStrike" kern="0" cap="none" spc="0" normalizeH="0" baseline="0" noProof="0" dirty="0">
                        <a:ln>
                          <a:noFill/>
                        </a:ln>
                        <a:solidFill>
                          <a:schemeClr val="tx1"/>
                        </a:solidFill>
                        <a:effectLst/>
                        <a:uLnTx/>
                        <a:uFillTx/>
                        <a:latin typeface="+mj-lt"/>
                        <a:cs typeface="Arial" panose="020B0604020202020204" pitchFamily="34" charset="0"/>
                      </a:endParaRPr>
                    </a:p>
                  </a:txBody>
                  <a:tcPr marL="0" marR="0" marB="0">
                    <a:lnL w="6350" cap="flat" cmpd="sng" algn="ctr">
                      <a:no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cs typeface="Arial" panose="020B0604020202020204" pitchFamily="34" charset="0"/>
                        </a:rPr>
                        <a:t>61%</a:t>
                      </a:r>
                    </a:p>
                  </a:txBody>
                  <a:tcPr marL="0" marR="0" marB="0" anchor="ctr">
                    <a:lnL w="6350" cap="flat" cmpd="sng" algn="ctr">
                      <a:no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2"/>
                  </a:ext>
                </a:extLst>
              </a:tr>
              <a:tr h="490083">
                <a:tc>
                  <a:txBody>
                    <a:bodyPr/>
                    <a:lstStyle/>
                    <a:p>
                      <a:pPr algn="l">
                        <a:buNone/>
                      </a:pPr>
                      <a:r>
                        <a:rPr lang="en-US" sz="1200" b="0" i="0" u="none" strike="noStrike" baseline="0" dirty="0">
                          <a:solidFill>
                            <a:schemeClr val="tx1"/>
                          </a:solidFill>
                          <a:latin typeface="+mj-lt"/>
                        </a:rPr>
                        <a:t>Good value for money</a:t>
                      </a:r>
                      <a:endParaRPr lang="en-US" sz="1200" b="0" dirty="0">
                        <a:solidFill>
                          <a:schemeClr val="tx1"/>
                        </a:solidFill>
                        <a:effectLst/>
                        <a:latin typeface="+mj-lt"/>
                      </a:endParaRPr>
                    </a:p>
                  </a:txBody>
                  <a:tcPr marL="0" marR="0" marB="0">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200" b="0" dirty="0">
                          <a:solidFill>
                            <a:schemeClr val="tx1"/>
                          </a:solidFill>
                          <a:effectLst/>
                          <a:latin typeface="+mj-lt"/>
                        </a:rPr>
                        <a:t>83%</a:t>
                      </a:r>
                    </a:p>
                  </a:txBody>
                  <a:tcPr marL="0" marR="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200" b="0" i="0" u="none" strike="noStrike" baseline="0" dirty="0">
                          <a:solidFill>
                            <a:schemeClr val="tx1"/>
                          </a:solidFill>
                          <a:latin typeface="+mj-lt"/>
                        </a:rPr>
                        <a:t>Convenient locations</a:t>
                      </a:r>
                      <a:endParaRPr lang="en-US" sz="1200" b="0" dirty="0">
                        <a:solidFill>
                          <a:schemeClr val="tx1"/>
                        </a:solidFill>
                        <a:effectLst/>
                        <a:latin typeface="+mj-lt"/>
                      </a:endParaRPr>
                    </a:p>
                  </a:txBody>
                  <a:tcPr marL="0" marR="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l"/>
                      <a:r>
                        <a:rPr lang="en-US" sz="1200" b="0" dirty="0">
                          <a:solidFill>
                            <a:schemeClr val="tx1"/>
                          </a:solidFill>
                          <a:latin typeface="+mj-lt"/>
                          <a:cs typeface="Arial" panose="020B0604020202020204" pitchFamily="34" charset="0"/>
                        </a:rPr>
                        <a:t>64%</a:t>
                      </a:r>
                    </a:p>
                  </a:txBody>
                  <a:tcPr marL="0" marR="0" marB="0" anchor="ctr">
                    <a:lnL w="6350" cap="flat" cmpd="sng" algn="ctr">
                      <a:no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l"/>
                      <a:r>
                        <a:rPr lang="en-US" sz="1200" b="0" dirty="0">
                          <a:solidFill>
                            <a:schemeClr val="tx1"/>
                          </a:solidFill>
                          <a:latin typeface="+mj-lt"/>
                          <a:cs typeface="Arial" panose="020B0604020202020204" pitchFamily="34" charset="0"/>
                        </a:rPr>
                        <a:t>G</a:t>
                      </a:r>
                      <a:r>
                        <a:rPr lang="en-US" sz="1200" b="0" i="0" u="none" strike="noStrike" baseline="0" dirty="0">
                          <a:solidFill>
                            <a:schemeClr val="tx1"/>
                          </a:solidFill>
                          <a:latin typeface="+mj-lt"/>
                        </a:rPr>
                        <a:t>ood value for money</a:t>
                      </a:r>
                      <a:endParaRPr lang="en-US" sz="1200" b="0" dirty="0">
                        <a:solidFill>
                          <a:schemeClr val="tx1"/>
                        </a:solidFill>
                        <a:latin typeface="+mj-lt"/>
                        <a:cs typeface="Arial" panose="020B0604020202020204" pitchFamily="34" charset="0"/>
                      </a:endParaRPr>
                    </a:p>
                  </a:txBody>
                  <a:tcPr marL="0" marR="0" marB="0">
                    <a:lnL w="6350" cap="flat" cmpd="sng" algn="ctr">
                      <a:no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l"/>
                      <a:r>
                        <a:rPr lang="en-US" sz="1200" b="0" dirty="0">
                          <a:solidFill>
                            <a:schemeClr val="tx1"/>
                          </a:solidFill>
                          <a:latin typeface="+mj-lt"/>
                          <a:cs typeface="Arial" panose="020B0604020202020204" pitchFamily="34" charset="0"/>
                        </a:rPr>
                        <a:t>58%</a:t>
                      </a:r>
                    </a:p>
                  </a:txBody>
                  <a:tcPr marL="0" marR="0" marB="0" anchor="ctr">
                    <a:lnL w="6350" cap="flat" cmpd="sng" algn="ctr">
                      <a:no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3"/>
                  </a:ext>
                </a:extLst>
              </a:tr>
              <a:tr h="490083">
                <a:tc>
                  <a:txBody>
                    <a:bodyPr/>
                    <a:lstStyle/>
                    <a:p>
                      <a:pPr algn="l">
                        <a:buNone/>
                      </a:pPr>
                      <a:r>
                        <a:rPr lang="en-US" sz="1200" b="0" i="0" u="none" strike="noStrike" baseline="0" dirty="0">
                          <a:solidFill>
                            <a:schemeClr val="tx1"/>
                          </a:solidFill>
                          <a:latin typeface="+mj-lt"/>
                        </a:rPr>
                        <a:t>Consistent quality</a:t>
                      </a:r>
                      <a:endParaRPr lang="en-US" sz="1200" b="0" dirty="0">
                        <a:solidFill>
                          <a:schemeClr val="tx1"/>
                        </a:solidFill>
                        <a:effectLst/>
                        <a:latin typeface="+mj-lt"/>
                      </a:endParaRPr>
                    </a:p>
                  </a:txBody>
                  <a:tcPr marL="0" marR="0" marB="0">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noFill/>
                  </a:tcPr>
                </a:tc>
                <a:tc>
                  <a:txBody>
                    <a:bodyPr/>
                    <a:lstStyle/>
                    <a:p>
                      <a:pPr algn="l">
                        <a:buNone/>
                      </a:pPr>
                      <a:r>
                        <a:rPr lang="en-US" sz="1200" b="0" dirty="0">
                          <a:solidFill>
                            <a:schemeClr val="tx1"/>
                          </a:solidFill>
                          <a:effectLst/>
                          <a:latin typeface="+mj-lt"/>
                        </a:rPr>
                        <a:t>82%</a:t>
                      </a:r>
                    </a:p>
                  </a:txBody>
                  <a:tcPr marL="0" marR="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noFill/>
                  </a:tcPr>
                </a:tc>
                <a:tc>
                  <a:txBody>
                    <a:bodyPr/>
                    <a:lstStyle/>
                    <a:p>
                      <a:pPr algn="l">
                        <a:buNone/>
                      </a:pPr>
                      <a:r>
                        <a:rPr lang="en-US" sz="1200" b="0" i="0" u="none" strike="noStrike" baseline="0" dirty="0">
                          <a:solidFill>
                            <a:schemeClr val="tx1"/>
                          </a:solidFill>
                          <a:latin typeface="+mj-lt"/>
                        </a:rPr>
                        <a:t>Good value for money</a:t>
                      </a:r>
                      <a:endParaRPr lang="en-US" sz="1200" b="0" dirty="0">
                        <a:solidFill>
                          <a:schemeClr val="tx1"/>
                        </a:solidFill>
                        <a:effectLst/>
                        <a:latin typeface="+mj-lt"/>
                      </a:endParaRPr>
                    </a:p>
                  </a:txBody>
                  <a:tcPr marL="0" marR="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noFill/>
                  </a:tcPr>
                </a:tc>
                <a:tc>
                  <a:txBody>
                    <a:bodyPr/>
                    <a:lstStyle/>
                    <a:p>
                      <a:pPr algn="l"/>
                      <a:r>
                        <a:rPr lang="en-US" sz="1200" b="0" dirty="0">
                          <a:solidFill>
                            <a:schemeClr val="tx1"/>
                          </a:solidFill>
                          <a:latin typeface="+mj-lt"/>
                          <a:cs typeface="Arial" panose="020B0604020202020204" pitchFamily="34" charset="0"/>
                        </a:rPr>
                        <a:t>61%</a:t>
                      </a:r>
                    </a:p>
                  </a:txBody>
                  <a:tcPr marL="0" marR="0" marB="0" anchor="ctr">
                    <a:lnL w="6350" cap="flat" cmpd="sng" algn="ctr">
                      <a:no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noFill/>
                  </a:tcPr>
                </a:tc>
                <a:tc>
                  <a:txBody>
                    <a:bodyPr/>
                    <a:lstStyle/>
                    <a:p>
                      <a:pPr algn="l"/>
                      <a:r>
                        <a:rPr lang="en-US" sz="1200" b="0" i="0" u="none" strike="noStrike" baseline="0" dirty="0">
                          <a:solidFill>
                            <a:schemeClr val="tx1"/>
                          </a:solidFill>
                          <a:latin typeface="+mj-lt"/>
                        </a:rPr>
                        <a:t>Wide menu variety</a:t>
                      </a:r>
                      <a:endParaRPr lang="en-US" sz="1200" b="0" dirty="0">
                        <a:solidFill>
                          <a:schemeClr val="tx1"/>
                        </a:solidFill>
                        <a:latin typeface="+mj-lt"/>
                        <a:cs typeface="Arial" panose="020B0604020202020204" pitchFamily="34" charset="0"/>
                      </a:endParaRPr>
                    </a:p>
                  </a:txBody>
                  <a:tcPr marL="0" marR="0" marB="0">
                    <a:lnL w="6350" cap="flat" cmpd="sng" algn="ctr">
                      <a:no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noFill/>
                  </a:tcPr>
                </a:tc>
                <a:tc>
                  <a:txBody>
                    <a:bodyPr/>
                    <a:lstStyle/>
                    <a:p>
                      <a:pPr algn="l"/>
                      <a:r>
                        <a:rPr lang="en-US" sz="1200" b="0" dirty="0">
                          <a:solidFill>
                            <a:schemeClr val="tx1"/>
                          </a:solidFill>
                          <a:latin typeface="+mj-lt"/>
                          <a:cs typeface="Arial" panose="020B0604020202020204" pitchFamily="34" charset="0"/>
                        </a:rPr>
                        <a:t>52%</a:t>
                      </a:r>
                    </a:p>
                  </a:txBody>
                  <a:tcPr marL="0" marR="0" marB="0" anchor="ctr">
                    <a:lnL w="6350" cap="flat" cmpd="sng" algn="ctr">
                      <a:no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2777144587"/>
                  </a:ext>
                </a:extLst>
              </a:tr>
            </a:tbl>
          </a:graphicData>
        </a:graphic>
      </p:graphicFrame>
      <p:graphicFrame>
        <p:nvGraphicFramePr>
          <p:cNvPr id="59" name="Chart 58">
            <a:extLst>
              <a:ext uri="{FF2B5EF4-FFF2-40B4-BE49-F238E27FC236}">
                <a16:creationId xmlns:a16="http://schemas.microsoft.com/office/drawing/2014/main" id="{293CCDC3-28E9-728C-FCB8-4C30436E8FBB}"/>
              </a:ext>
            </a:extLst>
          </p:cNvPr>
          <p:cNvGraphicFramePr/>
          <p:nvPr/>
        </p:nvGraphicFramePr>
        <p:xfrm>
          <a:off x="8434280" y="3249235"/>
          <a:ext cx="2971800" cy="31419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11C829D-8C35-C3BD-FC2B-D974501C677B}"/>
              </a:ext>
            </a:extLst>
          </p:cNvPr>
          <p:cNvSpPr>
            <a:spLocks noGrp="1"/>
          </p:cNvSpPr>
          <p:nvPr>
            <p:ph type="title"/>
          </p:nvPr>
        </p:nvSpPr>
        <p:spPr/>
        <p:txBody>
          <a:bodyPr/>
          <a:lstStyle/>
          <a:p>
            <a:r>
              <a:rPr lang="en-US" dirty="0"/>
              <a:t>Category Sentiment &amp; Satisfaction Comparison</a:t>
            </a:r>
          </a:p>
        </p:txBody>
      </p:sp>
      <p:sp>
        <p:nvSpPr>
          <p:cNvPr id="10" name="TextBox 9">
            <a:extLst>
              <a:ext uri="{FF2B5EF4-FFF2-40B4-BE49-F238E27FC236}">
                <a16:creationId xmlns:a16="http://schemas.microsoft.com/office/drawing/2014/main" id="{28B107E9-919A-708B-8CF2-AF70ECC072DF}"/>
              </a:ext>
            </a:extLst>
          </p:cNvPr>
          <p:cNvSpPr txBox="1"/>
          <p:nvPr/>
        </p:nvSpPr>
        <p:spPr>
          <a:xfrm>
            <a:off x="653697" y="1131221"/>
            <a:ext cx="8100945" cy="276999"/>
          </a:xfrm>
          <a:prstGeom prst="rect">
            <a:avLst/>
          </a:prstGeom>
          <a:noFill/>
        </p:spPr>
        <p:txBody>
          <a:bodyPr wrap="square">
            <a:spAutoFit/>
          </a:bodyPr>
          <a:lstStyle/>
          <a:p>
            <a:r>
              <a:rPr lang="en-US" sz="1200" dirty="0"/>
              <a:t>Consumer attitudes and satisfaction levels across fast food categories</a:t>
            </a:r>
          </a:p>
        </p:txBody>
      </p:sp>
      <p:sp>
        <p:nvSpPr>
          <p:cNvPr id="19" name="Freeform 22">
            <a:extLst>
              <a:ext uri="{FF2B5EF4-FFF2-40B4-BE49-F238E27FC236}">
                <a16:creationId xmlns:a16="http://schemas.microsoft.com/office/drawing/2014/main" id="{E7D4BC1E-66E3-33EC-E899-C7F316CDB971}"/>
              </a:ext>
            </a:extLst>
          </p:cNvPr>
          <p:cNvSpPr/>
          <p:nvPr/>
        </p:nvSpPr>
        <p:spPr>
          <a:xfrm>
            <a:off x="4366003" y="1987045"/>
            <a:ext cx="1137471" cy="1137471"/>
          </a:xfrm>
          <a:custGeom>
            <a:avLst/>
            <a:gdLst/>
            <a:ahLst/>
            <a:cxnLst/>
            <a:rect l="l" t="t" r="r" b="b"/>
            <a:pathLst>
              <a:path w="3748765" h="3748765">
                <a:moveTo>
                  <a:pt x="0" y="0"/>
                </a:moveTo>
                <a:lnTo>
                  <a:pt x="3748765" y="0"/>
                </a:lnTo>
                <a:lnTo>
                  <a:pt x="3748765" y="3748765"/>
                </a:lnTo>
                <a:lnTo>
                  <a:pt x="0" y="3748765"/>
                </a:lnTo>
                <a:lnTo>
                  <a:pt x="0" y="0"/>
                </a:lnTo>
                <a:close/>
              </a:path>
            </a:pathLst>
          </a:custGeom>
          <a:blipFill>
            <a:blip r:embed="rId4"/>
            <a:stretch>
              <a:fillRect/>
            </a:stretch>
          </a:blipFill>
        </p:spPr>
        <p:txBody>
          <a:bodyPr/>
          <a:lstStyle/>
          <a:p>
            <a:endParaRPr lang="en-US" dirty="0"/>
          </a:p>
        </p:txBody>
      </p:sp>
      <p:sp>
        <p:nvSpPr>
          <p:cNvPr id="20" name="Freeform 3">
            <a:extLst>
              <a:ext uri="{FF2B5EF4-FFF2-40B4-BE49-F238E27FC236}">
                <a16:creationId xmlns:a16="http://schemas.microsoft.com/office/drawing/2014/main" id="{C3E1FE8E-32CC-0FEE-FB68-4C62A7743FE4}"/>
              </a:ext>
            </a:extLst>
          </p:cNvPr>
          <p:cNvSpPr/>
          <p:nvPr/>
        </p:nvSpPr>
        <p:spPr>
          <a:xfrm>
            <a:off x="439198" y="2001812"/>
            <a:ext cx="1296031" cy="1027106"/>
          </a:xfrm>
          <a:custGeom>
            <a:avLst/>
            <a:gdLst/>
            <a:ahLst/>
            <a:cxnLst/>
            <a:rect l="l" t="t" r="r" b="b"/>
            <a:pathLst>
              <a:path w="7622932" h="6041174">
                <a:moveTo>
                  <a:pt x="0" y="0"/>
                </a:moveTo>
                <a:lnTo>
                  <a:pt x="7622932" y="0"/>
                </a:lnTo>
                <a:lnTo>
                  <a:pt x="7622932" y="6041174"/>
                </a:lnTo>
                <a:lnTo>
                  <a:pt x="0" y="6041174"/>
                </a:lnTo>
                <a:lnTo>
                  <a:pt x="0" y="0"/>
                </a:lnTo>
                <a:close/>
              </a:path>
            </a:pathLst>
          </a:custGeom>
          <a:blipFill>
            <a:blip r:embed="rId5"/>
            <a:stretch>
              <a:fillRect/>
            </a:stretch>
          </a:blipFill>
        </p:spPr>
        <p:txBody>
          <a:bodyPr/>
          <a:lstStyle/>
          <a:p>
            <a:endParaRPr lang="en-US"/>
          </a:p>
        </p:txBody>
      </p:sp>
      <p:sp>
        <p:nvSpPr>
          <p:cNvPr id="21" name="Freeform 2">
            <a:extLst>
              <a:ext uri="{FF2B5EF4-FFF2-40B4-BE49-F238E27FC236}">
                <a16:creationId xmlns:a16="http://schemas.microsoft.com/office/drawing/2014/main" id="{3E338803-F317-DC17-D526-E9EA662A508C}"/>
              </a:ext>
            </a:extLst>
          </p:cNvPr>
          <p:cNvSpPr/>
          <p:nvPr/>
        </p:nvSpPr>
        <p:spPr>
          <a:xfrm>
            <a:off x="7987776" y="1740991"/>
            <a:ext cx="2064997" cy="1548748"/>
          </a:xfrm>
          <a:custGeom>
            <a:avLst/>
            <a:gdLst/>
            <a:ahLst/>
            <a:cxnLst/>
            <a:rect l="l" t="t" r="r" b="b"/>
            <a:pathLst>
              <a:path w="7960894" h="5970671">
                <a:moveTo>
                  <a:pt x="0" y="0"/>
                </a:moveTo>
                <a:lnTo>
                  <a:pt x="7960895" y="0"/>
                </a:lnTo>
                <a:lnTo>
                  <a:pt x="7960895" y="5970671"/>
                </a:lnTo>
                <a:lnTo>
                  <a:pt x="0" y="5970671"/>
                </a:lnTo>
                <a:lnTo>
                  <a:pt x="0" y="0"/>
                </a:lnTo>
                <a:close/>
              </a:path>
            </a:pathLst>
          </a:custGeom>
          <a:blipFill>
            <a:blip r:embed="rId6"/>
            <a:stretch>
              <a:fillRect/>
            </a:stretch>
          </a:blipFill>
        </p:spPr>
        <p:txBody>
          <a:bodyPr/>
          <a:lstStyle/>
          <a:p>
            <a:endParaRPr lang="en-US"/>
          </a:p>
        </p:txBody>
      </p:sp>
      <p:sp>
        <p:nvSpPr>
          <p:cNvPr id="47" name="TextBox 46">
            <a:extLst>
              <a:ext uri="{FF2B5EF4-FFF2-40B4-BE49-F238E27FC236}">
                <a16:creationId xmlns:a16="http://schemas.microsoft.com/office/drawing/2014/main" id="{5E200DA9-EFD1-2D02-4F54-53F4BD4312F7}"/>
              </a:ext>
            </a:extLst>
          </p:cNvPr>
          <p:cNvSpPr txBox="1"/>
          <p:nvPr/>
        </p:nvSpPr>
        <p:spPr>
          <a:xfrm>
            <a:off x="1791971" y="2003607"/>
            <a:ext cx="2396295" cy="523220"/>
          </a:xfrm>
          <a:prstGeom prst="rect">
            <a:avLst/>
          </a:prstGeom>
          <a:noFill/>
        </p:spPr>
        <p:txBody>
          <a:bodyPr wrap="square">
            <a:spAutoFit/>
          </a:bodyPr>
          <a:lstStyle/>
          <a:p>
            <a:pPr algn="l">
              <a:buNone/>
            </a:pPr>
            <a:r>
              <a:rPr lang="en-US" sz="1400" b="1" i="0" dirty="0">
                <a:solidFill>
                  <a:srgbClr val="E95000"/>
                </a:solidFill>
                <a:effectLst/>
                <a:latin typeface="+mj-lt"/>
              </a:rPr>
              <a:t>Fried Chicken QSR</a:t>
            </a:r>
          </a:p>
          <a:p>
            <a:pPr algn="l">
              <a:buNone/>
            </a:pPr>
            <a:r>
              <a:rPr lang="en-US" sz="1400" i="1" dirty="0"/>
              <a:t>Satisfaction Level – 84%</a:t>
            </a:r>
          </a:p>
        </p:txBody>
      </p:sp>
      <p:graphicFrame>
        <p:nvGraphicFramePr>
          <p:cNvPr id="49" name="Chart 48">
            <a:extLst>
              <a:ext uri="{FF2B5EF4-FFF2-40B4-BE49-F238E27FC236}">
                <a16:creationId xmlns:a16="http://schemas.microsoft.com/office/drawing/2014/main" id="{70063F9F-AFF2-DDD4-1A27-D5A6E0C61B1B}"/>
              </a:ext>
            </a:extLst>
          </p:cNvPr>
          <p:cNvGraphicFramePr/>
          <p:nvPr/>
        </p:nvGraphicFramePr>
        <p:xfrm>
          <a:off x="541990" y="3249235"/>
          <a:ext cx="2971800" cy="3141940"/>
        </p:xfrm>
        <a:graphic>
          <a:graphicData uri="http://schemas.openxmlformats.org/drawingml/2006/chart">
            <c:chart xmlns:c="http://schemas.openxmlformats.org/drawingml/2006/chart" xmlns:r="http://schemas.openxmlformats.org/officeDocument/2006/relationships" r:id="rId7"/>
          </a:graphicData>
        </a:graphic>
      </p:graphicFrame>
      <p:sp>
        <p:nvSpPr>
          <p:cNvPr id="55" name="TextBox 54">
            <a:extLst>
              <a:ext uri="{FF2B5EF4-FFF2-40B4-BE49-F238E27FC236}">
                <a16:creationId xmlns:a16="http://schemas.microsoft.com/office/drawing/2014/main" id="{6398E7A5-3A80-49DE-EA8B-2B63283A12C9}"/>
              </a:ext>
            </a:extLst>
          </p:cNvPr>
          <p:cNvSpPr txBox="1"/>
          <p:nvPr/>
        </p:nvSpPr>
        <p:spPr>
          <a:xfrm>
            <a:off x="5455849" y="2003607"/>
            <a:ext cx="2396295" cy="523220"/>
          </a:xfrm>
          <a:prstGeom prst="rect">
            <a:avLst/>
          </a:prstGeom>
          <a:noFill/>
        </p:spPr>
        <p:txBody>
          <a:bodyPr wrap="square">
            <a:spAutoFit/>
          </a:bodyPr>
          <a:lstStyle/>
          <a:p>
            <a:pPr algn="l">
              <a:buNone/>
            </a:pPr>
            <a:r>
              <a:rPr lang="en-US" sz="1400" b="1" i="0" dirty="0">
                <a:solidFill>
                  <a:srgbClr val="E95000"/>
                </a:solidFill>
                <a:effectLst/>
                <a:latin typeface="+mj-lt"/>
              </a:rPr>
              <a:t>Pizza Chains</a:t>
            </a:r>
          </a:p>
          <a:p>
            <a:pPr algn="l">
              <a:buNone/>
            </a:pPr>
            <a:r>
              <a:rPr lang="en-US" sz="1400" i="1" dirty="0"/>
              <a:t>Satisfaction Level – 80%</a:t>
            </a:r>
          </a:p>
        </p:txBody>
      </p:sp>
      <p:graphicFrame>
        <p:nvGraphicFramePr>
          <p:cNvPr id="56" name="Chart 55">
            <a:extLst>
              <a:ext uri="{FF2B5EF4-FFF2-40B4-BE49-F238E27FC236}">
                <a16:creationId xmlns:a16="http://schemas.microsoft.com/office/drawing/2014/main" id="{81E6CBAD-20CE-E5FA-213E-BEF831076171}"/>
              </a:ext>
            </a:extLst>
          </p:cNvPr>
          <p:cNvGraphicFramePr/>
          <p:nvPr/>
        </p:nvGraphicFramePr>
        <p:xfrm>
          <a:off x="4488135" y="3249235"/>
          <a:ext cx="2971800" cy="3141940"/>
        </p:xfrm>
        <a:graphic>
          <a:graphicData uri="http://schemas.openxmlformats.org/drawingml/2006/chart">
            <c:chart xmlns:c="http://schemas.openxmlformats.org/drawingml/2006/chart" xmlns:r="http://schemas.openxmlformats.org/officeDocument/2006/relationships" r:id="rId8"/>
          </a:graphicData>
        </a:graphic>
      </p:graphicFrame>
      <p:sp>
        <p:nvSpPr>
          <p:cNvPr id="93" name="TextBox 92">
            <a:extLst>
              <a:ext uri="{FF2B5EF4-FFF2-40B4-BE49-F238E27FC236}">
                <a16:creationId xmlns:a16="http://schemas.microsoft.com/office/drawing/2014/main" id="{4612BC53-809E-FAD1-118E-960AD9E2CA6A}"/>
              </a:ext>
            </a:extLst>
          </p:cNvPr>
          <p:cNvSpPr txBox="1"/>
          <p:nvPr/>
        </p:nvSpPr>
        <p:spPr>
          <a:xfrm>
            <a:off x="9616607" y="2003607"/>
            <a:ext cx="2396295" cy="523220"/>
          </a:xfrm>
          <a:prstGeom prst="rect">
            <a:avLst/>
          </a:prstGeom>
          <a:noFill/>
        </p:spPr>
        <p:txBody>
          <a:bodyPr wrap="square">
            <a:spAutoFit/>
          </a:bodyPr>
          <a:lstStyle/>
          <a:p>
            <a:pPr algn="l">
              <a:buNone/>
            </a:pPr>
            <a:r>
              <a:rPr lang="en-US" sz="1400" b="1" i="0" dirty="0">
                <a:solidFill>
                  <a:srgbClr val="E95000"/>
                </a:solidFill>
                <a:effectLst/>
                <a:latin typeface="+mj-lt"/>
              </a:rPr>
              <a:t>Burger Chains</a:t>
            </a:r>
          </a:p>
          <a:p>
            <a:pPr algn="l">
              <a:buNone/>
            </a:pPr>
            <a:r>
              <a:rPr lang="en-US" sz="1400" i="1" dirty="0"/>
              <a:t>Satisfaction Level – 76%</a:t>
            </a:r>
          </a:p>
        </p:txBody>
      </p:sp>
      <p:pic>
        <p:nvPicPr>
          <p:cNvPr id="5" name="Picture 4">
            <a:extLst>
              <a:ext uri="{FF2B5EF4-FFF2-40B4-BE49-F238E27FC236}">
                <a16:creationId xmlns:a16="http://schemas.microsoft.com/office/drawing/2014/main" id="{BB7538E2-5623-FF3A-C2CA-1310DDC0F7FB}"/>
              </a:ext>
            </a:extLst>
          </p:cNvPr>
          <p:cNvPicPr>
            <a:picLocks noChangeAspect="1"/>
          </p:cNvPicPr>
          <p:nvPr/>
        </p:nvPicPr>
        <p:blipFill>
          <a:blip r:embed="rId9"/>
          <a:srcRect r="56068"/>
          <a:stretch>
            <a:fillRect/>
          </a:stretch>
        </p:blipFill>
        <p:spPr>
          <a:xfrm>
            <a:off x="3565910" y="2598066"/>
            <a:ext cx="94223" cy="246647"/>
          </a:xfrm>
          <a:prstGeom prst="rect">
            <a:avLst/>
          </a:prstGeom>
        </p:spPr>
      </p:pic>
      <p:pic>
        <p:nvPicPr>
          <p:cNvPr id="8" name="Picture 7">
            <a:extLst>
              <a:ext uri="{FF2B5EF4-FFF2-40B4-BE49-F238E27FC236}">
                <a16:creationId xmlns:a16="http://schemas.microsoft.com/office/drawing/2014/main" id="{2BF78F71-3DDB-FEB7-A044-33603B69A3E0}"/>
              </a:ext>
            </a:extLst>
          </p:cNvPr>
          <p:cNvPicPr>
            <a:picLocks noChangeAspect="1"/>
          </p:cNvPicPr>
          <p:nvPr/>
        </p:nvPicPr>
        <p:blipFill>
          <a:blip r:embed="rId9"/>
          <a:srcRect r="46101"/>
          <a:stretch>
            <a:fillRect/>
          </a:stretch>
        </p:blipFill>
        <p:spPr>
          <a:xfrm>
            <a:off x="11204979" y="2597426"/>
            <a:ext cx="115601" cy="246647"/>
          </a:xfrm>
          <a:prstGeom prst="rect">
            <a:avLst/>
          </a:prstGeom>
        </p:spPr>
      </p:pic>
      <p:sp>
        <p:nvSpPr>
          <p:cNvPr id="9" name="TextBox 8">
            <a:extLst>
              <a:ext uri="{FF2B5EF4-FFF2-40B4-BE49-F238E27FC236}">
                <a16:creationId xmlns:a16="http://schemas.microsoft.com/office/drawing/2014/main" id="{33A6A32E-C2FE-C6CF-9225-9DC058DB2F02}"/>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How satisfied are you overall with your experiences in each fast food category? (% Top 2 Boxes)</a:t>
            </a:r>
          </a:p>
          <a:p>
            <a:r>
              <a:rPr lang="en-US" sz="1000" i="1" dirty="0">
                <a:solidFill>
                  <a:schemeClr val="tx1">
                    <a:lumMod val="60000"/>
                    <a:lumOff val="40000"/>
                  </a:schemeClr>
                </a:solidFill>
              </a:rPr>
              <a:t>Base: All respondents (n=1,323) | Vietnam Fast Food &amp; QSR Market and Consumer Trends | InsightAsia Vietnam Primary Research | January 2026</a:t>
            </a:r>
          </a:p>
        </p:txBody>
      </p:sp>
    </p:spTree>
    <p:extLst>
      <p:ext uri="{BB962C8B-B14F-4D97-AF65-F5344CB8AC3E}">
        <p14:creationId xmlns:p14="http://schemas.microsoft.com/office/powerpoint/2010/main" val="3242885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79E53-FC12-AB41-1172-03A28B48B5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B8E629-3383-7BC2-1AD1-C6769FCE26F5}"/>
              </a:ext>
            </a:extLst>
          </p:cNvPr>
          <p:cNvSpPr>
            <a:spLocks noGrp="1"/>
          </p:cNvSpPr>
          <p:nvPr>
            <p:ph type="title"/>
          </p:nvPr>
        </p:nvSpPr>
        <p:spPr/>
        <p:txBody>
          <a:bodyPr/>
          <a:lstStyle/>
          <a:p>
            <a:r>
              <a:rPr lang="en-US" dirty="0"/>
              <a:t>Category Preference by Occasion Type</a:t>
            </a:r>
          </a:p>
        </p:txBody>
      </p:sp>
      <p:sp>
        <p:nvSpPr>
          <p:cNvPr id="10" name="TextBox 9">
            <a:extLst>
              <a:ext uri="{FF2B5EF4-FFF2-40B4-BE49-F238E27FC236}">
                <a16:creationId xmlns:a16="http://schemas.microsoft.com/office/drawing/2014/main" id="{F5DD6687-50A3-10B4-3374-5D20A92A44FE}"/>
              </a:ext>
            </a:extLst>
          </p:cNvPr>
          <p:cNvSpPr txBox="1"/>
          <p:nvPr/>
        </p:nvSpPr>
        <p:spPr>
          <a:xfrm>
            <a:off x="653697" y="1131221"/>
            <a:ext cx="8100945" cy="276999"/>
          </a:xfrm>
          <a:prstGeom prst="rect">
            <a:avLst/>
          </a:prstGeom>
          <a:noFill/>
        </p:spPr>
        <p:txBody>
          <a:bodyPr wrap="square">
            <a:spAutoFit/>
          </a:bodyPr>
          <a:lstStyle/>
          <a:p>
            <a:r>
              <a:rPr lang="en-US" sz="1200" dirty="0"/>
              <a:t>Consumer usage across fast food categories</a:t>
            </a:r>
          </a:p>
        </p:txBody>
      </p:sp>
      <p:sp>
        <p:nvSpPr>
          <p:cNvPr id="4" name="TextBox 3">
            <a:extLst>
              <a:ext uri="{FF2B5EF4-FFF2-40B4-BE49-F238E27FC236}">
                <a16:creationId xmlns:a16="http://schemas.microsoft.com/office/drawing/2014/main" id="{53A6F874-41FA-6781-8349-9CBC29C14EEE}"/>
              </a:ext>
            </a:extLst>
          </p:cNvPr>
          <p:cNvSpPr txBox="1"/>
          <p:nvPr/>
        </p:nvSpPr>
        <p:spPr>
          <a:xfrm>
            <a:off x="543307" y="4631454"/>
            <a:ext cx="3857399" cy="1569660"/>
          </a:xfrm>
          <a:prstGeom prst="rect">
            <a:avLst/>
          </a:prstGeom>
          <a:noFill/>
        </p:spPr>
        <p:txBody>
          <a:bodyPr wrap="square">
            <a:spAutoFit/>
          </a:bodyPr>
          <a:lstStyle/>
          <a:p>
            <a:r>
              <a:rPr lang="en-US" sz="1200" b="1" dirty="0">
                <a:solidFill>
                  <a:srgbClr val="3F9C31"/>
                </a:solidFill>
              </a:rPr>
              <a:t>Fried Chicken</a:t>
            </a:r>
            <a:endParaRPr lang="en-US" sz="1200" b="1" i="0" dirty="0">
              <a:solidFill>
                <a:srgbClr val="3F9C31"/>
              </a:solidFill>
              <a:effectLst/>
              <a:latin typeface="+mj-lt"/>
            </a:endParaRPr>
          </a:p>
          <a:p>
            <a:r>
              <a:rPr lang="en-US" sz="1200" b="1" i="0" dirty="0">
                <a:solidFill>
                  <a:srgbClr val="E95000"/>
                </a:solidFill>
                <a:effectLst/>
                <a:latin typeface="+mj-lt"/>
              </a:rPr>
              <a:t>Leads overall satisfaction (84.2%), </a:t>
            </a:r>
            <a:r>
              <a:rPr lang="en-US" sz="1200" i="0" dirty="0">
                <a:effectLst/>
                <a:latin typeface="+mj-lt"/>
              </a:rPr>
              <a:t>d</a:t>
            </a:r>
            <a:r>
              <a:rPr lang="en-US" sz="1200" dirty="0"/>
              <a:t>riven by unmatched accessibility (91%), strong value perception (83%), and fast service (87%). Dominates kids’ parties (74%)—KFC and </a:t>
            </a:r>
          </a:p>
          <a:p>
            <a:r>
              <a:rPr lang="en-US" sz="1200" dirty="0"/>
              <a:t>Jollibee packages are Vietnamese childhood staples. The category’s strength is versatility across all occasions without trade-offs.</a:t>
            </a:r>
          </a:p>
        </p:txBody>
      </p:sp>
      <p:sp>
        <p:nvSpPr>
          <p:cNvPr id="3" name="TextBox 2">
            <a:extLst>
              <a:ext uri="{FF2B5EF4-FFF2-40B4-BE49-F238E27FC236}">
                <a16:creationId xmlns:a16="http://schemas.microsoft.com/office/drawing/2014/main" id="{DBB7F171-422C-DAC9-C05A-F12625F02276}"/>
              </a:ext>
            </a:extLst>
          </p:cNvPr>
          <p:cNvSpPr txBox="1"/>
          <p:nvPr/>
        </p:nvSpPr>
        <p:spPr>
          <a:xfrm>
            <a:off x="4262712" y="4631454"/>
            <a:ext cx="3857399" cy="1569660"/>
          </a:xfrm>
          <a:prstGeom prst="rect">
            <a:avLst/>
          </a:prstGeom>
          <a:noFill/>
        </p:spPr>
        <p:txBody>
          <a:bodyPr wrap="square">
            <a:spAutoFit/>
          </a:bodyPr>
          <a:lstStyle/>
          <a:p>
            <a:r>
              <a:rPr lang="en-US" sz="1200" b="1" dirty="0">
                <a:solidFill>
                  <a:srgbClr val="3F9C31"/>
                </a:solidFill>
              </a:rPr>
              <a:t>Pizza </a:t>
            </a:r>
          </a:p>
          <a:p>
            <a:r>
              <a:rPr lang="en-US" sz="1200" b="1" dirty="0">
                <a:solidFill>
                  <a:srgbClr val="E95000"/>
                </a:solidFill>
              </a:rPr>
              <a:t>Excels in group/sharing contexts (93% rate as good for sharing) </a:t>
            </a:r>
            <a:r>
              <a:rPr lang="en-US" sz="1200" dirty="0"/>
              <a:t>and offers widest menu variety (84% agree), but weaker on value (61%) and accessibility vs chicken. This creates an “occasion tax”—pizza is saved for special gatherings, limiting visit frequency despite high satisfaction.</a:t>
            </a:r>
          </a:p>
        </p:txBody>
      </p:sp>
      <p:sp>
        <p:nvSpPr>
          <p:cNvPr id="5" name="TextBox 4">
            <a:extLst>
              <a:ext uri="{FF2B5EF4-FFF2-40B4-BE49-F238E27FC236}">
                <a16:creationId xmlns:a16="http://schemas.microsoft.com/office/drawing/2014/main" id="{DBB7F171-422C-DAC9-C05A-F12625F02276}"/>
              </a:ext>
            </a:extLst>
          </p:cNvPr>
          <p:cNvSpPr txBox="1"/>
          <p:nvPr/>
        </p:nvSpPr>
        <p:spPr>
          <a:xfrm>
            <a:off x="8187858" y="4631454"/>
            <a:ext cx="3857398" cy="1569660"/>
          </a:xfrm>
          <a:prstGeom prst="rect">
            <a:avLst/>
          </a:prstGeom>
          <a:noFill/>
        </p:spPr>
        <p:txBody>
          <a:bodyPr wrap="square">
            <a:spAutoFit/>
          </a:bodyPr>
          <a:lstStyle/>
          <a:p>
            <a:r>
              <a:rPr lang="en-US" sz="1200" b="1" dirty="0">
                <a:solidFill>
                  <a:srgbClr val="3F9C31"/>
                </a:solidFill>
              </a:rPr>
              <a:t>Burgers </a:t>
            </a:r>
          </a:p>
          <a:p>
            <a:r>
              <a:rPr lang="en-US" sz="1200" b="1" dirty="0">
                <a:solidFill>
                  <a:srgbClr val="E95000"/>
                </a:solidFill>
              </a:rPr>
              <a:t>Face Lowest satisfaction (76.3%) and an identity crisis, </a:t>
            </a:r>
            <a:r>
              <a:rPr lang="en-US" sz="1200" dirty="0"/>
              <a:t>seen as international/premium (89%) but weakly differentiated on taste vs fried chicken and inferior on value. Limited store access worsens the issue. Burgers lose the </a:t>
            </a:r>
          </a:p>
          <a:p>
            <a:r>
              <a:rPr lang="en-US" sz="1200" dirty="0"/>
              <a:t>value fight to chicken and the premium fight </a:t>
            </a:r>
          </a:p>
          <a:p>
            <a:r>
              <a:rPr lang="en-US" sz="1200" dirty="0"/>
              <a:t>to artisanal pizza.</a:t>
            </a:r>
          </a:p>
        </p:txBody>
      </p:sp>
      <p:graphicFrame>
        <p:nvGraphicFramePr>
          <p:cNvPr id="97" name="Table 96">
            <a:extLst>
              <a:ext uri="{FF2B5EF4-FFF2-40B4-BE49-F238E27FC236}">
                <a16:creationId xmlns:a16="http://schemas.microsoft.com/office/drawing/2014/main" id="{7D18FB8B-B459-1A8A-1C94-B7F072591B5E}"/>
              </a:ext>
            </a:extLst>
          </p:cNvPr>
          <p:cNvGraphicFramePr>
            <a:graphicFrameLocks noGrp="1"/>
          </p:cNvGraphicFramePr>
          <p:nvPr>
            <p:extLst>
              <p:ext uri="{D42A27DB-BD31-4B8C-83A1-F6EECF244321}">
                <p14:modId xmlns:p14="http://schemas.microsoft.com/office/powerpoint/2010/main" val="492767193"/>
              </p:ext>
            </p:extLst>
          </p:nvPr>
        </p:nvGraphicFramePr>
        <p:xfrm>
          <a:off x="773450" y="1576246"/>
          <a:ext cx="11151854" cy="585496"/>
        </p:xfrm>
        <a:graphic>
          <a:graphicData uri="http://schemas.openxmlformats.org/drawingml/2006/table">
            <a:tbl>
              <a:tblPr firstRow="1" bandRow="1">
                <a:tableStyleId>{2D5ABB26-0587-4C30-8999-92F81FD0307C}</a:tableStyleId>
              </a:tblPr>
              <a:tblGrid>
                <a:gridCol w="1593122">
                  <a:extLst>
                    <a:ext uri="{9D8B030D-6E8A-4147-A177-3AD203B41FA5}">
                      <a16:colId xmlns:a16="http://schemas.microsoft.com/office/drawing/2014/main" val="979783282"/>
                    </a:ext>
                  </a:extLst>
                </a:gridCol>
                <a:gridCol w="1593122">
                  <a:extLst>
                    <a:ext uri="{9D8B030D-6E8A-4147-A177-3AD203B41FA5}">
                      <a16:colId xmlns:a16="http://schemas.microsoft.com/office/drawing/2014/main" val="2965650242"/>
                    </a:ext>
                  </a:extLst>
                </a:gridCol>
                <a:gridCol w="1593122">
                  <a:extLst>
                    <a:ext uri="{9D8B030D-6E8A-4147-A177-3AD203B41FA5}">
                      <a16:colId xmlns:a16="http://schemas.microsoft.com/office/drawing/2014/main" val="3247222610"/>
                    </a:ext>
                  </a:extLst>
                </a:gridCol>
                <a:gridCol w="1593122">
                  <a:extLst>
                    <a:ext uri="{9D8B030D-6E8A-4147-A177-3AD203B41FA5}">
                      <a16:colId xmlns:a16="http://schemas.microsoft.com/office/drawing/2014/main" val="1089015744"/>
                    </a:ext>
                  </a:extLst>
                </a:gridCol>
                <a:gridCol w="1593122">
                  <a:extLst>
                    <a:ext uri="{9D8B030D-6E8A-4147-A177-3AD203B41FA5}">
                      <a16:colId xmlns:a16="http://schemas.microsoft.com/office/drawing/2014/main" val="3489943646"/>
                    </a:ext>
                  </a:extLst>
                </a:gridCol>
                <a:gridCol w="1593122">
                  <a:extLst>
                    <a:ext uri="{9D8B030D-6E8A-4147-A177-3AD203B41FA5}">
                      <a16:colId xmlns:a16="http://schemas.microsoft.com/office/drawing/2014/main" val="3514508028"/>
                    </a:ext>
                  </a:extLst>
                </a:gridCol>
                <a:gridCol w="1593122">
                  <a:extLst>
                    <a:ext uri="{9D8B030D-6E8A-4147-A177-3AD203B41FA5}">
                      <a16:colId xmlns:a16="http://schemas.microsoft.com/office/drawing/2014/main" val="1739241441"/>
                    </a:ext>
                  </a:extLst>
                </a:gridCol>
              </a:tblGrid>
              <a:tr h="585496">
                <a:tc>
                  <a:txBody>
                    <a:bodyPr/>
                    <a:lstStyle/>
                    <a:p>
                      <a:pPr algn="ctr">
                        <a:buNone/>
                      </a:pPr>
                      <a:r>
                        <a:rPr lang="en-US" sz="1200" b="0" dirty="0">
                          <a:effectLst/>
                          <a:latin typeface="+mj-lt"/>
                        </a:rPr>
                        <a:t>Quick </a:t>
                      </a:r>
                    </a:p>
                    <a:p>
                      <a:pPr algn="ctr">
                        <a:buNone/>
                      </a:pPr>
                      <a:r>
                        <a:rPr lang="en-US" sz="1200" b="0" dirty="0">
                          <a:effectLst/>
                          <a:latin typeface="+mj-lt"/>
                        </a:rPr>
                        <a:t>weekday lunch</a:t>
                      </a:r>
                    </a:p>
                  </a:txBody>
                  <a:tcPr marL="45720" marR="4572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j-lt"/>
                          <a:ea typeface="+mn-ea"/>
                          <a:cs typeface="+mn-cs"/>
                        </a:rPr>
                        <a:t>Hanging out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j-lt"/>
                          <a:ea typeface="+mn-ea"/>
                          <a:cs typeface="+mn-cs"/>
                        </a:rPr>
                        <a:t>with friends</a:t>
                      </a:r>
                    </a:p>
                  </a:txBody>
                  <a:tcPr marL="45720" marR="4572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j-lt"/>
                          <a:ea typeface="+mn-ea"/>
                          <a:cs typeface="+mn-cs"/>
                        </a:rPr>
                        <a:t>Family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j-lt"/>
                          <a:ea typeface="+mn-ea"/>
                          <a:cs typeface="+mn-cs"/>
                        </a:rPr>
                        <a:t>weekend dinner</a:t>
                      </a:r>
                    </a:p>
                  </a:txBody>
                  <a:tcPr marL="45720" marR="4572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j-lt"/>
                          <a:ea typeface="+mn-ea"/>
                          <a:cs typeface="+mn-cs"/>
                        </a:rPr>
                        <a:t>Kids' birthday parties (under 12)</a:t>
                      </a:r>
                    </a:p>
                  </a:txBody>
                  <a:tcPr marL="45720" marR="4572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j-lt"/>
                          <a:ea typeface="+mn-ea"/>
                          <a:cs typeface="+mn-cs"/>
                        </a:rPr>
                        <a:t>Office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j-lt"/>
                          <a:ea typeface="+mn-ea"/>
                          <a:cs typeface="+mn-cs"/>
                        </a:rPr>
                        <a:t>team meals</a:t>
                      </a:r>
                    </a:p>
                  </a:txBody>
                  <a:tcPr marL="45720" marR="4572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j-lt"/>
                          <a:ea typeface="+mn-ea"/>
                          <a:cs typeface="+mn-cs"/>
                        </a:rPr>
                        <a:t>Solo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j-lt"/>
                          <a:ea typeface="+mn-ea"/>
                          <a:cs typeface="+mn-cs"/>
                        </a:rPr>
                        <a:t> dining</a:t>
                      </a:r>
                    </a:p>
                  </a:txBody>
                  <a:tcPr marL="45720" marR="4572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j-lt"/>
                          <a:ea typeface="+mn-ea"/>
                          <a:cs typeface="+mn-cs"/>
                        </a:rPr>
                        <a:t>Date/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j-lt"/>
                          <a:ea typeface="+mn-ea"/>
                          <a:cs typeface="+mn-cs"/>
                        </a:rPr>
                        <a:t>romantic meal</a:t>
                      </a:r>
                    </a:p>
                  </a:txBody>
                  <a:tcPr marL="45720" marR="4572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30675686"/>
                  </a:ext>
                </a:extLst>
              </a:tr>
            </a:tbl>
          </a:graphicData>
        </a:graphic>
      </p:graphicFrame>
      <p:graphicFrame>
        <p:nvGraphicFramePr>
          <p:cNvPr id="98" name="Chart 97">
            <a:extLst>
              <a:ext uri="{FF2B5EF4-FFF2-40B4-BE49-F238E27FC236}">
                <a16:creationId xmlns:a16="http://schemas.microsoft.com/office/drawing/2014/main" id="{A904A4C7-D2C7-3B47-E967-2807E1251F69}"/>
              </a:ext>
            </a:extLst>
          </p:cNvPr>
          <p:cNvGraphicFramePr/>
          <p:nvPr>
            <p:extLst>
              <p:ext uri="{D42A27DB-BD31-4B8C-83A1-F6EECF244321}">
                <p14:modId xmlns:p14="http://schemas.microsoft.com/office/powerpoint/2010/main" val="330486296"/>
              </p:ext>
            </p:extLst>
          </p:nvPr>
        </p:nvGraphicFramePr>
        <p:xfrm>
          <a:off x="773450" y="2408544"/>
          <a:ext cx="11151854" cy="163871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Rounded Corners 8">
            <a:extLst>
              <a:ext uri="{FF2B5EF4-FFF2-40B4-BE49-F238E27FC236}">
                <a16:creationId xmlns:a16="http://schemas.microsoft.com/office/drawing/2014/main" id="{A891A501-00FE-1D40-199D-5C6BE81A93E0}"/>
              </a:ext>
            </a:extLst>
          </p:cNvPr>
          <p:cNvSpPr/>
          <p:nvPr/>
        </p:nvSpPr>
        <p:spPr>
          <a:xfrm>
            <a:off x="653698" y="4258635"/>
            <a:ext cx="11271606" cy="294043"/>
          </a:xfrm>
          <a:prstGeom prst="roundRect">
            <a:avLst>
              <a:gd name="adj" fmla="val 5000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mj-lt"/>
              </a:rPr>
              <a:t>Category Insights &amp; Strategic Positioning</a:t>
            </a:r>
            <a:endParaRPr lang="en-US" sz="1200" dirty="0">
              <a:solidFill>
                <a:schemeClr val="bg1"/>
              </a:solidFill>
              <a:latin typeface="+mj-lt"/>
            </a:endParaRPr>
          </a:p>
        </p:txBody>
      </p:sp>
      <p:sp>
        <p:nvSpPr>
          <p:cNvPr id="11" name="TextBox 10">
            <a:extLst>
              <a:ext uri="{FF2B5EF4-FFF2-40B4-BE49-F238E27FC236}">
                <a16:creationId xmlns:a16="http://schemas.microsoft.com/office/drawing/2014/main" id="{EEA3A6ED-421A-D9E5-E87D-17CC80285C5A}"/>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Which category do you prefer for each occasion type?</a:t>
            </a:r>
          </a:p>
          <a:p>
            <a:r>
              <a:rPr lang="en-US" sz="1000" i="1" dirty="0">
                <a:solidFill>
                  <a:schemeClr val="tx1">
                    <a:lumMod val="60000"/>
                    <a:lumOff val="40000"/>
                  </a:schemeClr>
                </a:solidFill>
              </a:rPr>
              <a:t>Base: All respondents (n=1,323) | Vietnam Fast Food &amp; QSR Market and Consumer Trends | InsightAsia Vietnam Primary Research | January 2026</a:t>
            </a:r>
          </a:p>
        </p:txBody>
      </p:sp>
    </p:spTree>
    <p:extLst>
      <p:ext uri="{BB962C8B-B14F-4D97-AF65-F5344CB8AC3E}">
        <p14:creationId xmlns:p14="http://schemas.microsoft.com/office/powerpoint/2010/main" val="81057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F1D90-7394-7178-9611-1A0C50A6BDC0}"/>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330A051A-0690-6BCD-FA40-9E211B3F6DC5}"/>
              </a:ext>
            </a:extLst>
          </p:cNvPr>
          <p:cNvSpPr/>
          <p:nvPr/>
        </p:nvSpPr>
        <p:spPr>
          <a:xfrm>
            <a:off x="556460" y="5191971"/>
            <a:ext cx="11342771" cy="980229"/>
          </a:xfrm>
          <a:prstGeom prst="roundRect">
            <a:avLst>
              <a:gd name="adj" fmla="val 8236"/>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4000"/>
              </a:lnSpc>
            </a:pPr>
            <a:r>
              <a:rPr lang="en-US" sz="1200" dirty="0">
                <a:solidFill>
                  <a:schemeClr val="bg1"/>
                </a:solidFill>
              </a:rPr>
              <a:t>Jollibee dominates localized taste (89%), rice meals, Filipino-Vietnamese fusion, sweeter flavor profiles resonate strongly. </a:t>
            </a:r>
          </a:p>
          <a:p>
            <a:pPr>
              <a:lnSpc>
                <a:spcPct val="114000"/>
              </a:lnSpc>
            </a:pPr>
            <a:r>
              <a:rPr lang="en-US" sz="1200" dirty="0">
                <a:solidFill>
                  <a:schemeClr val="bg1"/>
                </a:solidFill>
              </a:rPr>
              <a:t>KFC balances both consistency (87%, highest) and localization (76%) effectively. Popeyes leads on unique taste (81%) with </a:t>
            </a:r>
          </a:p>
          <a:p>
            <a:pPr>
              <a:lnSpc>
                <a:spcPct val="114000"/>
              </a:lnSpc>
            </a:pPr>
            <a:r>
              <a:rPr lang="en-US" sz="1200" dirty="0">
                <a:solidFill>
                  <a:schemeClr val="bg1"/>
                </a:solidFill>
              </a:rPr>
              <a:t>bold Cajun spices but scores lowest on localization (52%), maintaining Louisiana authenticity limits Vietnamese adaptation. </a:t>
            </a:r>
          </a:p>
          <a:p>
            <a:pPr>
              <a:lnSpc>
                <a:spcPct val="114000"/>
              </a:lnSpc>
            </a:pPr>
            <a:r>
              <a:rPr lang="en-US" sz="1200" b="1" dirty="0">
                <a:solidFill>
                  <a:schemeClr val="bg1"/>
                </a:solidFill>
              </a:rPr>
              <a:t>Menu variety is Jollibee's weapon (84%) vs Popeyes' focused offering (58%).</a:t>
            </a:r>
          </a:p>
        </p:txBody>
      </p:sp>
      <p:sp>
        <p:nvSpPr>
          <p:cNvPr id="2" name="Title 1">
            <a:extLst>
              <a:ext uri="{FF2B5EF4-FFF2-40B4-BE49-F238E27FC236}">
                <a16:creationId xmlns:a16="http://schemas.microsoft.com/office/drawing/2014/main" id="{87232AC4-CC5A-1CE7-0838-43C7AABC2CD4}"/>
              </a:ext>
            </a:extLst>
          </p:cNvPr>
          <p:cNvSpPr>
            <a:spLocks noGrp="1"/>
          </p:cNvSpPr>
          <p:nvPr>
            <p:ph type="title"/>
          </p:nvPr>
        </p:nvSpPr>
        <p:spPr/>
        <p:txBody>
          <a:bodyPr/>
          <a:lstStyle/>
          <a:p>
            <a:r>
              <a:rPr lang="en-US" dirty="0"/>
              <a:t>Brand Performance: Product Quality &amp; Menu</a:t>
            </a:r>
          </a:p>
        </p:txBody>
      </p:sp>
      <p:sp>
        <p:nvSpPr>
          <p:cNvPr id="10" name="TextBox 9">
            <a:extLst>
              <a:ext uri="{FF2B5EF4-FFF2-40B4-BE49-F238E27FC236}">
                <a16:creationId xmlns:a16="http://schemas.microsoft.com/office/drawing/2014/main" id="{9386B759-89FF-164D-B98E-8871A127EEA7}"/>
              </a:ext>
            </a:extLst>
          </p:cNvPr>
          <p:cNvSpPr txBox="1"/>
          <p:nvPr/>
        </p:nvSpPr>
        <p:spPr>
          <a:xfrm>
            <a:off x="653697" y="1131221"/>
            <a:ext cx="8100945" cy="276999"/>
          </a:xfrm>
          <a:prstGeom prst="rect">
            <a:avLst/>
          </a:prstGeom>
          <a:noFill/>
        </p:spPr>
        <p:txBody>
          <a:bodyPr wrap="square">
            <a:spAutoFit/>
          </a:bodyPr>
          <a:lstStyle/>
          <a:p>
            <a:r>
              <a:rPr lang="en-US" sz="1200" dirty="0"/>
              <a:t>Consumer ratings on food quality, taste, consistency, and menu variety</a:t>
            </a:r>
          </a:p>
        </p:txBody>
      </p:sp>
      <p:graphicFrame>
        <p:nvGraphicFramePr>
          <p:cNvPr id="3" name="Table 2">
            <a:extLst>
              <a:ext uri="{FF2B5EF4-FFF2-40B4-BE49-F238E27FC236}">
                <a16:creationId xmlns:a16="http://schemas.microsoft.com/office/drawing/2014/main" id="{1B3916E9-91F0-D9BA-9117-3A5FB517DC0C}"/>
              </a:ext>
            </a:extLst>
          </p:cNvPr>
          <p:cNvGraphicFramePr>
            <a:graphicFrameLocks noGrp="1"/>
          </p:cNvGraphicFramePr>
          <p:nvPr>
            <p:extLst>
              <p:ext uri="{D42A27DB-BD31-4B8C-83A1-F6EECF244321}">
                <p14:modId xmlns:p14="http://schemas.microsoft.com/office/powerpoint/2010/main" val="2600239524"/>
              </p:ext>
            </p:extLst>
          </p:nvPr>
        </p:nvGraphicFramePr>
        <p:xfrm>
          <a:off x="653698" y="1702846"/>
          <a:ext cx="11245534" cy="3060190"/>
        </p:xfrm>
        <a:graphic>
          <a:graphicData uri="http://schemas.openxmlformats.org/drawingml/2006/table">
            <a:tbl>
              <a:tblPr>
                <a:tableStyleId>{5C22544A-7EE6-4342-B048-85BDC9FD1C3A}</a:tableStyleId>
              </a:tblPr>
              <a:tblGrid>
                <a:gridCol w="2065439">
                  <a:extLst>
                    <a:ext uri="{9D8B030D-6E8A-4147-A177-3AD203B41FA5}">
                      <a16:colId xmlns:a16="http://schemas.microsoft.com/office/drawing/2014/main" val="2609019301"/>
                    </a:ext>
                  </a:extLst>
                </a:gridCol>
                <a:gridCol w="1836019">
                  <a:extLst>
                    <a:ext uri="{9D8B030D-6E8A-4147-A177-3AD203B41FA5}">
                      <a16:colId xmlns:a16="http://schemas.microsoft.com/office/drawing/2014/main" val="2208765939"/>
                    </a:ext>
                  </a:extLst>
                </a:gridCol>
                <a:gridCol w="1836019">
                  <a:extLst>
                    <a:ext uri="{9D8B030D-6E8A-4147-A177-3AD203B41FA5}">
                      <a16:colId xmlns:a16="http://schemas.microsoft.com/office/drawing/2014/main" val="2947227904"/>
                    </a:ext>
                  </a:extLst>
                </a:gridCol>
                <a:gridCol w="1836019">
                  <a:extLst>
                    <a:ext uri="{9D8B030D-6E8A-4147-A177-3AD203B41FA5}">
                      <a16:colId xmlns:a16="http://schemas.microsoft.com/office/drawing/2014/main" val="856585975"/>
                    </a:ext>
                  </a:extLst>
                </a:gridCol>
                <a:gridCol w="1836019">
                  <a:extLst>
                    <a:ext uri="{9D8B030D-6E8A-4147-A177-3AD203B41FA5}">
                      <a16:colId xmlns:a16="http://schemas.microsoft.com/office/drawing/2014/main" val="4001209562"/>
                    </a:ext>
                  </a:extLst>
                </a:gridCol>
                <a:gridCol w="1836019">
                  <a:extLst>
                    <a:ext uri="{9D8B030D-6E8A-4147-A177-3AD203B41FA5}">
                      <a16:colId xmlns:a16="http://schemas.microsoft.com/office/drawing/2014/main" val="2900559510"/>
                    </a:ext>
                  </a:extLst>
                </a:gridCol>
              </a:tblGrid>
              <a:tr h="342814">
                <a:tc>
                  <a:txBody>
                    <a:bodyPr/>
                    <a:lstStyle/>
                    <a:p>
                      <a:pPr algn="ctr" fontAlgn="b">
                        <a:buNone/>
                      </a:pPr>
                      <a:endParaRPr lang="en-US" sz="1100" b="0"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8673646"/>
                  </a:ext>
                </a:extLst>
              </a:tr>
              <a:tr h="339672">
                <a:tc>
                  <a:txBody>
                    <a:bodyPr/>
                    <a:lstStyle/>
                    <a:p>
                      <a:pPr algn="l" fontAlgn="b">
                        <a:buNone/>
                      </a:pPr>
                      <a:endParaRPr lang="en-US" sz="1100" b="0" i="0" u="none" strike="noStrike" dirty="0">
                        <a:solidFill>
                          <a:schemeClr val="tx1"/>
                        </a:solidFill>
                        <a:effectLst/>
                        <a:latin typeface="+mn-lt"/>
                      </a:endParaRPr>
                    </a:p>
                  </a:txBody>
                  <a:tcPr marL="6350" marR="6350" marT="6350" marB="0" anchor="ctr">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i="1" dirty="0">
                        <a:solidFill>
                          <a:schemeClr val="bg1">
                            <a:lumMod val="50000"/>
                          </a:schemeClr>
                        </a:solidFill>
                      </a:endParaRPr>
                    </a:p>
                  </a:txBody>
                  <a:tcPr marL="0" marR="0" marT="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i="1" dirty="0">
                        <a:solidFill>
                          <a:schemeClr val="bg1">
                            <a:lumMod val="50000"/>
                          </a:schemeClr>
                        </a:solidFill>
                      </a:endParaRPr>
                    </a:p>
                  </a:txBody>
                  <a:tcPr marL="0" marR="0" marT="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schemeClr val="bg1">
                            <a:lumMod val="50000"/>
                          </a:schemeClr>
                        </a:solidFill>
                        <a:effectLst/>
                        <a:uLnTx/>
                        <a:uFillTx/>
                        <a:latin typeface="+mn-lt"/>
                        <a:ea typeface="+mn-ea"/>
                        <a:cs typeface="+mn-cs"/>
                      </a:endParaRP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i="1" dirty="0">
                        <a:solidFill>
                          <a:schemeClr val="bg1">
                            <a:lumMod val="50000"/>
                          </a:schemeClr>
                        </a:solidFill>
                      </a:endParaRP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i="1" dirty="0">
                        <a:solidFill>
                          <a:schemeClr val="bg1">
                            <a:lumMod val="50000"/>
                          </a:schemeClr>
                        </a:solidFill>
                      </a:endParaRP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6331435"/>
                  </a:ext>
                </a:extLst>
              </a:tr>
              <a:tr h="339672">
                <a:tc>
                  <a:txBody>
                    <a:bodyPr/>
                    <a:lstStyle/>
                    <a:p>
                      <a:pPr>
                        <a:buNone/>
                      </a:pPr>
                      <a:r>
                        <a:rPr lang="en-US" sz="1200" b="0" dirty="0"/>
                        <a:t>Taste &amp; Flavor</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79%</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82%</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t>73%</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84%</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69%</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8214081"/>
                  </a:ext>
                </a:extLst>
              </a:tr>
              <a:tr h="339672">
                <a:tc>
                  <a:txBody>
                    <a:bodyPr/>
                    <a:lstStyle/>
                    <a:p>
                      <a:pPr>
                        <a:buNone/>
                      </a:pPr>
                      <a:r>
                        <a:rPr lang="en-US" sz="1200" b="0" dirty="0"/>
                        <a:t>Quality Consistency</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76%</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87%</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71%</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78%</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64%</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339672">
                <a:tc>
                  <a:txBody>
                    <a:bodyPr/>
                    <a:lstStyle/>
                    <a:p>
                      <a:pPr>
                        <a:buNone/>
                      </a:pPr>
                      <a:r>
                        <a:rPr lang="en-US" sz="1200" b="0" dirty="0"/>
                        <a:t>Portion Size</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81%</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74%</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76%</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72%</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68%</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591748"/>
                  </a:ext>
                </a:extLst>
              </a:tr>
              <a:tr h="339672">
                <a:tc>
                  <a:txBody>
                    <a:bodyPr/>
                    <a:lstStyle/>
                    <a:p>
                      <a:pPr>
                        <a:buNone/>
                      </a:pPr>
                      <a:r>
                        <a:rPr lang="en-US" sz="1200" b="0"/>
                        <a:t>Menu Variety</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84%</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71%</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79%</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58%</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54%</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3526366"/>
                  </a:ext>
                </a:extLst>
              </a:tr>
              <a:tr h="339672">
                <a:tc>
                  <a:txBody>
                    <a:bodyPr/>
                    <a:lstStyle/>
                    <a:p>
                      <a:pPr>
                        <a:buNone/>
                      </a:pPr>
                      <a:r>
                        <a:rPr lang="en-US" sz="1200" b="0" dirty="0"/>
                        <a:t>Freshness</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t>73%</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79%</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69%</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76%</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67%</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476500"/>
                  </a:ext>
                </a:extLst>
              </a:tr>
              <a:tr h="339672">
                <a:tc>
                  <a:txBody>
                    <a:bodyPr/>
                    <a:lstStyle/>
                    <a:p>
                      <a:pPr>
                        <a:buNone/>
                      </a:pPr>
                      <a:r>
                        <a:rPr lang="en-US" sz="1200" b="0" dirty="0"/>
                        <a:t>Unique Taste</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t>72%</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68%</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64%</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81%</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58%</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69848"/>
                  </a:ext>
                </a:extLst>
              </a:tr>
              <a:tr h="339672">
                <a:tc>
                  <a:txBody>
                    <a:bodyPr/>
                    <a:lstStyle/>
                    <a:p>
                      <a:pPr>
                        <a:buNone/>
                      </a:pPr>
                      <a:r>
                        <a:rPr lang="en-US" sz="1200" b="0" dirty="0"/>
                        <a:t>Localized Taste</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89%</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76%</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78%</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t>52%</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t>61%</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2774326"/>
                  </a:ext>
                </a:extLst>
              </a:tr>
            </a:tbl>
          </a:graphicData>
        </a:graphic>
      </p:graphicFrame>
      <p:sp>
        <p:nvSpPr>
          <p:cNvPr id="7" name="TextBox 6">
            <a:extLst>
              <a:ext uri="{FF2B5EF4-FFF2-40B4-BE49-F238E27FC236}">
                <a16:creationId xmlns:a16="http://schemas.microsoft.com/office/drawing/2014/main" id="{4924A98A-26D5-AC00-CA1D-79CC1108F9B3}"/>
              </a:ext>
            </a:extLst>
          </p:cNvPr>
          <p:cNvSpPr txBox="1"/>
          <p:nvPr/>
        </p:nvSpPr>
        <p:spPr>
          <a:xfrm>
            <a:off x="613610" y="4907706"/>
            <a:ext cx="9862887" cy="276999"/>
          </a:xfrm>
          <a:prstGeom prst="rect">
            <a:avLst/>
          </a:prstGeom>
          <a:noFill/>
        </p:spPr>
        <p:txBody>
          <a:bodyPr wrap="square">
            <a:spAutoFit/>
          </a:bodyPr>
          <a:lstStyle/>
          <a:p>
            <a:pPr algn="l">
              <a:spcAft>
                <a:spcPts val="900"/>
              </a:spcAft>
              <a:buNone/>
            </a:pPr>
            <a:r>
              <a:rPr lang="en-US" sz="1200" b="1" i="0" dirty="0">
                <a:solidFill>
                  <a:srgbClr val="E95000"/>
                </a:solidFill>
                <a:effectLst/>
                <a:latin typeface="+mj-lt"/>
              </a:rPr>
              <a:t>Fried Chicken Insights: Localization vs Authenticity</a:t>
            </a:r>
          </a:p>
        </p:txBody>
      </p:sp>
      <p:sp>
        <p:nvSpPr>
          <p:cNvPr id="8" name="Freeform 2">
            <a:extLst>
              <a:ext uri="{FF2B5EF4-FFF2-40B4-BE49-F238E27FC236}">
                <a16:creationId xmlns:a16="http://schemas.microsoft.com/office/drawing/2014/main" id="{3B219716-E02A-FCB4-A171-FE89FCCC08BF}"/>
              </a:ext>
            </a:extLst>
          </p:cNvPr>
          <p:cNvSpPr/>
          <p:nvPr/>
        </p:nvSpPr>
        <p:spPr>
          <a:xfrm>
            <a:off x="6967326" y="1693027"/>
            <a:ext cx="637970" cy="637970"/>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3"/>
            <a:stretch>
              <a:fillRect/>
            </a:stretch>
          </a:blipFill>
        </p:spPr>
        <p:txBody>
          <a:bodyPr/>
          <a:lstStyle/>
          <a:p>
            <a:endParaRPr lang="en-US"/>
          </a:p>
        </p:txBody>
      </p:sp>
      <p:sp>
        <p:nvSpPr>
          <p:cNvPr id="9" name="Freeform 4">
            <a:extLst>
              <a:ext uri="{FF2B5EF4-FFF2-40B4-BE49-F238E27FC236}">
                <a16:creationId xmlns:a16="http://schemas.microsoft.com/office/drawing/2014/main" id="{2E27752F-A55F-8D38-161C-B090FDEC6196}"/>
              </a:ext>
            </a:extLst>
          </p:cNvPr>
          <p:cNvSpPr/>
          <p:nvPr/>
        </p:nvSpPr>
        <p:spPr>
          <a:xfrm>
            <a:off x="5276712" y="1789609"/>
            <a:ext cx="476701" cy="476701"/>
          </a:xfrm>
          <a:custGeom>
            <a:avLst/>
            <a:gdLst/>
            <a:ahLst/>
            <a:cxnLst/>
            <a:rect l="l" t="t" r="r" b="b"/>
            <a:pathLst>
              <a:path w="5272966" h="5272966">
                <a:moveTo>
                  <a:pt x="0" y="0"/>
                </a:moveTo>
                <a:lnTo>
                  <a:pt x="5272966" y="0"/>
                </a:lnTo>
                <a:lnTo>
                  <a:pt x="5272966" y="5272966"/>
                </a:lnTo>
                <a:lnTo>
                  <a:pt x="0" y="5272966"/>
                </a:lnTo>
                <a:lnTo>
                  <a:pt x="0" y="0"/>
                </a:lnTo>
                <a:close/>
              </a:path>
            </a:pathLst>
          </a:custGeom>
          <a:blipFill>
            <a:blip r:embed="rId4"/>
            <a:stretch>
              <a:fillRect/>
            </a:stretch>
          </a:blipFill>
        </p:spPr>
        <p:txBody>
          <a:bodyPr/>
          <a:lstStyle/>
          <a:p>
            <a:endParaRPr lang="en-US"/>
          </a:p>
        </p:txBody>
      </p:sp>
      <p:sp>
        <p:nvSpPr>
          <p:cNvPr id="11" name="Freeform 6">
            <a:extLst>
              <a:ext uri="{FF2B5EF4-FFF2-40B4-BE49-F238E27FC236}">
                <a16:creationId xmlns:a16="http://schemas.microsoft.com/office/drawing/2014/main" id="{7F569951-5AEB-ECB1-7E71-F17559476DD6}"/>
              </a:ext>
            </a:extLst>
          </p:cNvPr>
          <p:cNvSpPr/>
          <p:nvPr/>
        </p:nvSpPr>
        <p:spPr>
          <a:xfrm>
            <a:off x="8835437" y="1772031"/>
            <a:ext cx="629611" cy="506051"/>
          </a:xfrm>
          <a:custGeom>
            <a:avLst/>
            <a:gdLst/>
            <a:ahLst/>
            <a:cxnLst/>
            <a:rect l="l" t="t" r="r" b="b"/>
            <a:pathLst>
              <a:path w="7539021" h="6059488">
                <a:moveTo>
                  <a:pt x="0" y="0"/>
                </a:moveTo>
                <a:lnTo>
                  <a:pt x="7539020" y="0"/>
                </a:lnTo>
                <a:lnTo>
                  <a:pt x="7539020" y="6059488"/>
                </a:lnTo>
                <a:lnTo>
                  <a:pt x="0" y="6059488"/>
                </a:lnTo>
                <a:lnTo>
                  <a:pt x="0" y="0"/>
                </a:lnTo>
                <a:close/>
              </a:path>
            </a:pathLst>
          </a:custGeom>
          <a:blipFill>
            <a:blip r:embed="rId5"/>
            <a:stretch>
              <a:fillRect/>
            </a:stretch>
          </a:blipFill>
        </p:spPr>
        <p:txBody>
          <a:bodyPr/>
          <a:lstStyle/>
          <a:p>
            <a:endParaRPr lang="en-US"/>
          </a:p>
        </p:txBody>
      </p:sp>
      <p:sp>
        <p:nvSpPr>
          <p:cNvPr id="12" name="Freeform 9">
            <a:extLst>
              <a:ext uri="{FF2B5EF4-FFF2-40B4-BE49-F238E27FC236}">
                <a16:creationId xmlns:a16="http://schemas.microsoft.com/office/drawing/2014/main" id="{8B81E5F6-7ED0-B9F0-16F4-1BA2054521E2}"/>
              </a:ext>
            </a:extLst>
          </p:cNvPr>
          <p:cNvSpPr/>
          <p:nvPr/>
        </p:nvSpPr>
        <p:spPr>
          <a:xfrm>
            <a:off x="10687216" y="1742322"/>
            <a:ext cx="555660" cy="555660"/>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6"/>
            <a:stretch>
              <a:fillRect/>
            </a:stretch>
          </a:blipFill>
        </p:spPr>
        <p:txBody>
          <a:bodyPr/>
          <a:lstStyle/>
          <a:p>
            <a:endParaRPr lang="en-US"/>
          </a:p>
        </p:txBody>
      </p:sp>
      <p:sp>
        <p:nvSpPr>
          <p:cNvPr id="13" name="Freeform 3">
            <a:extLst>
              <a:ext uri="{FF2B5EF4-FFF2-40B4-BE49-F238E27FC236}">
                <a16:creationId xmlns:a16="http://schemas.microsoft.com/office/drawing/2014/main" id="{1A13E820-42A3-DD50-8FE1-1E1619A0B763}"/>
              </a:ext>
            </a:extLst>
          </p:cNvPr>
          <p:cNvSpPr/>
          <p:nvPr/>
        </p:nvSpPr>
        <p:spPr>
          <a:xfrm>
            <a:off x="2942909" y="1512317"/>
            <a:ext cx="1410445" cy="939708"/>
          </a:xfrm>
          <a:custGeom>
            <a:avLst/>
            <a:gdLst/>
            <a:ahLst/>
            <a:cxnLst/>
            <a:rect l="l" t="t" r="r" b="b"/>
            <a:pathLst>
              <a:path w="8743570" h="5825403">
                <a:moveTo>
                  <a:pt x="0" y="0"/>
                </a:moveTo>
                <a:lnTo>
                  <a:pt x="8743569" y="0"/>
                </a:lnTo>
                <a:lnTo>
                  <a:pt x="8743569" y="5825403"/>
                </a:lnTo>
                <a:lnTo>
                  <a:pt x="0" y="5825403"/>
                </a:lnTo>
                <a:lnTo>
                  <a:pt x="0" y="0"/>
                </a:lnTo>
                <a:close/>
              </a:path>
            </a:pathLst>
          </a:custGeom>
          <a:blipFill>
            <a:blip r:embed="rId7"/>
            <a:stretch>
              <a:fillRect/>
            </a:stretch>
          </a:blipFill>
        </p:spPr>
        <p:txBody>
          <a:bodyPr/>
          <a:lstStyle/>
          <a:p>
            <a:endParaRPr lang="en-US"/>
          </a:p>
        </p:txBody>
      </p:sp>
      <p:sp>
        <p:nvSpPr>
          <p:cNvPr id="14" name="Freeform 5">
            <a:extLst>
              <a:ext uri="{FF2B5EF4-FFF2-40B4-BE49-F238E27FC236}">
                <a16:creationId xmlns:a16="http://schemas.microsoft.com/office/drawing/2014/main" id="{A1126B3D-80A7-B587-8BD6-3B4EA811D1B5}"/>
              </a:ext>
            </a:extLst>
          </p:cNvPr>
          <p:cNvSpPr/>
          <p:nvPr/>
        </p:nvSpPr>
        <p:spPr>
          <a:xfrm>
            <a:off x="10215132" y="4560019"/>
            <a:ext cx="2055488" cy="2055488"/>
          </a:xfrm>
          <a:custGeom>
            <a:avLst/>
            <a:gdLst/>
            <a:ahLst/>
            <a:cxnLst/>
            <a:rect l="l" t="t" r="r" b="b"/>
            <a:pathLst>
              <a:path w="6172200" h="6172200">
                <a:moveTo>
                  <a:pt x="0" y="0"/>
                </a:moveTo>
                <a:lnTo>
                  <a:pt x="6172200" y="0"/>
                </a:lnTo>
                <a:lnTo>
                  <a:pt x="6172200" y="6172200"/>
                </a:lnTo>
                <a:lnTo>
                  <a:pt x="0" y="6172200"/>
                </a:lnTo>
                <a:lnTo>
                  <a:pt x="0" y="0"/>
                </a:lnTo>
                <a:close/>
              </a:path>
            </a:pathLst>
          </a:custGeom>
          <a:blipFill>
            <a:blip r:embed="rId8"/>
            <a:stretch>
              <a:fillRect/>
            </a:stretch>
          </a:blipFill>
        </p:spPr>
        <p:txBody>
          <a:bodyPr/>
          <a:lstStyle/>
          <a:p>
            <a:endParaRPr lang="en-US"/>
          </a:p>
        </p:txBody>
      </p:sp>
      <p:sp>
        <p:nvSpPr>
          <p:cNvPr id="15" name="Rectangle: Top Corners Rounded 14">
            <a:extLst>
              <a:ext uri="{FF2B5EF4-FFF2-40B4-BE49-F238E27FC236}">
                <a16:creationId xmlns:a16="http://schemas.microsoft.com/office/drawing/2014/main" id="{1EB61C44-E509-3998-912C-D72159F07EDF}"/>
              </a:ext>
            </a:extLst>
          </p:cNvPr>
          <p:cNvSpPr/>
          <p:nvPr/>
        </p:nvSpPr>
        <p:spPr>
          <a:xfrm rot="5400000">
            <a:off x="1445199" y="1045653"/>
            <a:ext cx="296767" cy="1879772"/>
          </a:xfrm>
          <a:prstGeom prst="round2SameRect">
            <a:avLst>
              <a:gd name="adj1" fmla="val 50000"/>
              <a:gd name="adj2" fmla="val 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200" b="1" dirty="0"/>
              <a:t>Fried Chicken Chains</a:t>
            </a:r>
          </a:p>
        </p:txBody>
      </p:sp>
      <p:sp>
        <p:nvSpPr>
          <p:cNvPr id="4" name="TextBox 3">
            <a:extLst>
              <a:ext uri="{FF2B5EF4-FFF2-40B4-BE49-F238E27FC236}">
                <a16:creationId xmlns:a16="http://schemas.microsoft.com/office/drawing/2014/main" id="{37C7498D-C02E-E219-C7EC-191C97A14179}"/>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Please rate each brand on the following attributes.</a:t>
            </a:r>
          </a:p>
          <a:p>
            <a:r>
              <a:rPr lang="en-US" sz="1000" i="1" dirty="0">
                <a:solidFill>
                  <a:schemeClr val="tx1">
                    <a:lumMod val="60000"/>
                    <a:lumOff val="40000"/>
                  </a:schemeClr>
                </a:solidFill>
              </a:rPr>
              <a:t>Base: Users in past 6 months | Vietnam Fast Food &amp; QSR Market and Consumer Trends | InsightAsia Vietnam Primary Research | January 2026</a:t>
            </a:r>
          </a:p>
        </p:txBody>
      </p:sp>
    </p:spTree>
    <p:extLst>
      <p:ext uri="{BB962C8B-B14F-4D97-AF65-F5344CB8AC3E}">
        <p14:creationId xmlns:p14="http://schemas.microsoft.com/office/powerpoint/2010/main" val="3980717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19E07-3E66-FC87-F3E0-92BA8ABE678E}"/>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7D7E769E-5B56-BE30-988F-C37D1CFA24F7}"/>
              </a:ext>
            </a:extLst>
          </p:cNvPr>
          <p:cNvSpPr/>
          <p:nvPr/>
        </p:nvSpPr>
        <p:spPr>
          <a:xfrm>
            <a:off x="653696" y="5191971"/>
            <a:ext cx="11245535" cy="980229"/>
          </a:xfrm>
          <a:prstGeom prst="roundRect">
            <a:avLst>
              <a:gd name="adj" fmla="val 8236"/>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lnSpc>
                <a:spcPct val="114000"/>
              </a:lnSpc>
            </a:pPr>
            <a:r>
              <a:rPr lang="en-US" sz="1200" dirty="0">
                <a:solidFill>
                  <a:schemeClr val="bg1"/>
                </a:solidFill>
              </a:rPr>
              <a:t>Despite smallest footprint (26 stores), Pizza 4P's achieves highest ratings across taste (88%), freshness (91%), unique taste (86%), </a:t>
            </a:r>
          </a:p>
          <a:p>
            <a:pPr algn="r">
              <a:lnSpc>
                <a:spcPct val="114000"/>
              </a:lnSpc>
            </a:pPr>
            <a:r>
              <a:rPr lang="en-US" sz="1200" dirty="0">
                <a:solidFill>
                  <a:schemeClr val="bg1"/>
                </a:solidFill>
              </a:rPr>
              <a:t>and consistency (84%). Artisanal Neapolitan approach, homemade cheese, and farm-to-table sourcing </a:t>
            </a:r>
          </a:p>
          <a:p>
            <a:pPr algn="r">
              <a:lnSpc>
                <a:spcPct val="114000"/>
              </a:lnSpc>
            </a:pPr>
            <a:r>
              <a:rPr lang="en-US" sz="1200" dirty="0">
                <a:solidFill>
                  <a:schemeClr val="bg1"/>
                </a:solidFill>
              </a:rPr>
              <a:t>create differentiated premium experience. However, lower menu variety (68%) and portion size ratings (71%) reflect focused, </a:t>
            </a:r>
          </a:p>
          <a:p>
            <a:pPr algn="r">
              <a:lnSpc>
                <a:spcPct val="114000"/>
              </a:lnSpc>
            </a:pPr>
            <a:r>
              <a:rPr lang="en-US" sz="1200" dirty="0">
                <a:solidFill>
                  <a:schemeClr val="bg1"/>
                </a:solidFill>
              </a:rPr>
              <a:t>authentic offering vs mass-market variety of Pizza Hut/Domino's.</a:t>
            </a:r>
            <a:endParaRPr lang="en-US" sz="1200" b="1" dirty="0">
              <a:solidFill>
                <a:schemeClr val="bg1"/>
              </a:solidFill>
            </a:endParaRPr>
          </a:p>
        </p:txBody>
      </p:sp>
      <p:sp>
        <p:nvSpPr>
          <p:cNvPr id="2" name="Title 1">
            <a:extLst>
              <a:ext uri="{FF2B5EF4-FFF2-40B4-BE49-F238E27FC236}">
                <a16:creationId xmlns:a16="http://schemas.microsoft.com/office/drawing/2014/main" id="{DA5F1813-3C52-2980-F760-5CC1B2C4BFB8}"/>
              </a:ext>
            </a:extLst>
          </p:cNvPr>
          <p:cNvSpPr>
            <a:spLocks noGrp="1"/>
          </p:cNvSpPr>
          <p:nvPr>
            <p:ph type="title"/>
          </p:nvPr>
        </p:nvSpPr>
        <p:spPr/>
        <p:txBody>
          <a:bodyPr/>
          <a:lstStyle/>
          <a:p>
            <a:r>
              <a:rPr lang="en-US" dirty="0"/>
              <a:t>Brand Performance: Product Quality &amp; Menu</a:t>
            </a:r>
          </a:p>
        </p:txBody>
      </p:sp>
      <p:sp>
        <p:nvSpPr>
          <p:cNvPr id="10" name="TextBox 9">
            <a:extLst>
              <a:ext uri="{FF2B5EF4-FFF2-40B4-BE49-F238E27FC236}">
                <a16:creationId xmlns:a16="http://schemas.microsoft.com/office/drawing/2014/main" id="{1A240A85-687F-BB0D-4BE7-09092E21ED2C}"/>
              </a:ext>
            </a:extLst>
          </p:cNvPr>
          <p:cNvSpPr txBox="1"/>
          <p:nvPr/>
        </p:nvSpPr>
        <p:spPr>
          <a:xfrm>
            <a:off x="653697" y="1131221"/>
            <a:ext cx="8100945" cy="276999"/>
          </a:xfrm>
          <a:prstGeom prst="rect">
            <a:avLst/>
          </a:prstGeom>
          <a:noFill/>
        </p:spPr>
        <p:txBody>
          <a:bodyPr wrap="square">
            <a:spAutoFit/>
          </a:bodyPr>
          <a:lstStyle/>
          <a:p>
            <a:r>
              <a:rPr lang="en-US" sz="1200" dirty="0"/>
              <a:t>Consumer ratings on food quality, taste, consistency, and menu variety</a:t>
            </a:r>
          </a:p>
        </p:txBody>
      </p:sp>
      <p:graphicFrame>
        <p:nvGraphicFramePr>
          <p:cNvPr id="3" name="Table 2">
            <a:extLst>
              <a:ext uri="{FF2B5EF4-FFF2-40B4-BE49-F238E27FC236}">
                <a16:creationId xmlns:a16="http://schemas.microsoft.com/office/drawing/2014/main" id="{7EA6CB10-32D7-EA23-B18A-325E19884E52}"/>
              </a:ext>
            </a:extLst>
          </p:cNvPr>
          <p:cNvGraphicFramePr>
            <a:graphicFrameLocks noGrp="1"/>
          </p:cNvGraphicFramePr>
          <p:nvPr>
            <p:extLst>
              <p:ext uri="{D42A27DB-BD31-4B8C-83A1-F6EECF244321}">
                <p14:modId xmlns:p14="http://schemas.microsoft.com/office/powerpoint/2010/main" val="3272553254"/>
              </p:ext>
            </p:extLst>
          </p:nvPr>
        </p:nvGraphicFramePr>
        <p:xfrm>
          <a:off x="653697" y="1702846"/>
          <a:ext cx="11245530" cy="2720518"/>
        </p:xfrm>
        <a:graphic>
          <a:graphicData uri="http://schemas.openxmlformats.org/drawingml/2006/table">
            <a:tbl>
              <a:tblPr>
                <a:tableStyleId>{5C22544A-7EE6-4342-B048-85BDC9FD1C3A}</a:tableStyleId>
              </a:tblPr>
              <a:tblGrid>
                <a:gridCol w="1781495">
                  <a:extLst>
                    <a:ext uri="{9D8B030D-6E8A-4147-A177-3AD203B41FA5}">
                      <a16:colId xmlns:a16="http://schemas.microsoft.com/office/drawing/2014/main" val="2609019301"/>
                    </a:ext>
                  </a:extLst>
                </a:gridCol>
                <a:gridCol w="1106905">
                  <a:extLst>
                    <a:ext uri="{9D8B030D-6E8A-4147-A177-3AD203B41FA5}">
                      <a16:colId xmlns:a16="http://schemas.microsoft.com/office/drawing/2014/main" val="2208765939"/>
                    </a:ext>
                  </a:extLst>
                </a:gridCol>
                <a:gridCol w="1106905">
                  <a:extLst>
                    <a:ext uri="{9D8B030D-6E8A-4147-A177-3AD203B41FA5}">
                      <a16:colId xmlns:a16="http://schemas.microsoft.com/office/drawing/2014/main" val="2947227904"/>
                    </a:ext>
                  </a:extLst>
                </a:gridCol>
                <a:gridCol w="1106905">
                  <a:extLst>
                    <a:ext uri="{9D8B030D-6E8A-4147-A177-3AD203B41FA5}">
                      <a16:colId xmlns:a16="http://schemas.microsoft.com/office/drawing/2014/main" val="856585975"/>
                    </a:ext>
                  </a:extLst>
                </a:gridCol>
                <a:gridCol w="1106905">
                  <a:extLst>
                    <a:ext uri="{9D8B030D-6E8A-4147-A177-3AD203B41FA5}">
                      <a16:colId xmlns:a16="http://schemas.microsoft.com/office/drawing/2014/main" val="4001209562"/>
                    </a:ext>
                  </a:extLst>
                </a:gridCol>
                <a:gridCol w="2040555">
                  <a:extLst>
                    <a:ext uri="{9D8B030D-6E8A-4147-A177-3AD203B41FA5}">
                      <a16:colId xmlns:a16="http://schemas.microsoft.com/office/drawing/2014/main" val="120503841"/>
                    </a:ext>
                  </a:extLst>
                </a:gridCol>
                <a:gridCol w="998620">
                  <a:extLst>
                    <a:ext uri="{9D8B030D-6E8A-4147-A177-3AD203B41FA5}">
                      <a16:colId xmlns:a16="http://schemas.microsoft.com/office/drawing/2014/main" val="1473198696"/>
                    </a:ext>
                  </a:extLst>
                </a:gridCol>
                <a:gridCol w="998620">
                  <a:extLst>
                    <a:ext uri="{9D8B030D-6E8A-4147-A177-3AD203B41FA5}">
                      <a16:colId xmlns:a16="http://schemas.microsoft.com/office/drawing/2014/main" val="2064959591"/>
                    </a:ext>
                  </a:extLst>
                </a:gridCol>
                <a:gridCol w="998620">
                  <a:extLst>
                    <a:ext uri="{9D8B030D-6E8A-4147-A177-3AD203B41FA5}">
                      <a16:colId xmlns:a16="http://schemas.microsoft.com/office/drawing/2014/main" val="4218166493"/>
                    </a:ext>
                  </a:extLst>
                </a:gridCol>
              </a:tblGrid>
              <a:tr h="342814">
                <a:tc>
                  <a:txBody>
                    <a:bodyPr/>
                    <a:lstStyle/>
                    <a:p>
                      <a:pPr algn="ctr" fontAlgn="b">
                        <a:buNone/>
                      </a:pPr>
                      <a:endParaRPr lang="en-US" sz="1100" b="0"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endParaRPr lang="en-US" sz="1100" b="1" i="0" u="none" strike="noStrike" dirty="0">
                        <a:solidFill>
                          <a:srgbClr val="000000"/>
                        </a:solidFill>
                        <a:effectLst/>
                        <a:latin typeface="+mj-lt"/>
                      </a:endParaRPr>
                    </a:p>
                  </a:txBody>
                  <a:tcPr marL="6350" marR="6350" marT="635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8673646"/>
                  </a:ext>
                </a:extLst>
              </a:tr>
              <a:tr h="339672">
                <a:tc>
                  <a:txBody>
                    <a:bodyPr/>
                    <a:lstStyle/>
                    <a:p>
                      <a:pPr algn="l" fontAlgn="b">
                        <a:buNone/>
                      </a:pPr>
                      <a:endParaRPr lang="en-US" sz="1100" b="0" i="0" u="none" strike="noStrike" dirty="0">
                        <a:solidFill>
                          <a:schemeClr val="tx1"/>
                        </a:solidFill>
                        <a:effectLst/>
                        <a:latin typeface="+mn-lt"/>
                      </a:endParaRPr>
                    </a:p>
                  </a:txBody>
                  <a:tcPr marL="6350" marR="6350" marT="6350" marB="0" anchor="ctr">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i="1" dirty="0">
                        <a:solidFill>
                          <a:schemeClr val="bg1">
                            <a:lumMod val="50000"/>
                          </a:schemeClr>
                        </a:solidFill>
                      </a:endParaRPr>
                    </a:p>
                  </a:txBody>
                  <a:tcPr marL="0" marR="0" marT="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i="1" dirty="0">
                        <a:solidFill>
                          <a:schemeClr val="bg1">
                            <a:lumMod val="50000"/>
                          </a:schemeClr>
                        </a:solidFill>
                      </a:endParaRPr>
                    </a:p>
                  </a:txBody>
                  <a:tcPr marL="0" marR="0" marT="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schemeClr val="bg1">
                            <a:lumMod val="50000"/>
                          </a:schemeClr>
                        </a:solidFill>
                        <a:effectLst/>
                        <a:uLnTx/>
                        <a:uFillTx/>
                        <a:latin typeface="+mn-lt"/>
                        <a:ea typeface="+mn-ea"/>
                        <a:cs typeface="+mn-cs"/>
                      </a:endParaRP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i="1" dirty="0">
                        <a:solidFill>
                          <a:schemeClr val="bg1">
                            <a:lumMod val="50000"/>
                          </a:schemeClr>
                        </a:solidFill>
                      </a:endParaRP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i="1" dirty="0">
                        <a:solidFill>
                          <a:schemeClr val="bg1">
                            <a:lumMod val="50000"/>
                          </a:schemeClr>
                        </a:solidFill>
                      </a:endParaRP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i="1" dirty="0">
                        <a:solidFill>
                          <a:schemeClr val="bg1">
                            <a:lumMod val="50000"/>
                          </a:schemeClr>
                        </a:solidFill>
                      </a:endParaRP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i="1" dirty="0">
                        <a:solidFill>
                          <a:schemeClr val="bg1">
                            <a:lumMod val="50000"/>
                          </a:schemeClr>
                        </a:solidFill>
                      </a:endParaRP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i="1" dirty="0">
                        <a:solidFill>
                          <a:schemeClr val="bg1">
                            <a:lumMod val="50000"/>
                          </a:schemeClr>
                        </a:solidFill>
                      </a:endParaRP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6331435"/>
                  </a:ext>
                </a:extLst>
              </a:tr>
              <a:tr h="339672">
                <a:tc>
                  <a:txBody>
                    <a:bodyPr/>
                    <a:lstStyle/>
                    <a:p>
                      <a:pPr>
                        <a:buNone/>
                      </a:pPr>
                      <a:r>
                        <a:rPr lang="en-US" sz="1200" b="0" dirty="0"/>
                        <a:t>Taste &amp; Flavor</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solidFill>
                            <a:srgbClr val="E95000"/>
                          </a:solidFill>
                        </a:rPr>
                        <a:t>76%</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t>74%</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t>72%</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solidFill>
                            <a:srgbClr val="E95000"/>
                          </a:solidFill>
                        </a:rPr>
                        <a:t>88%</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200" b="0" dirty="0"/>
                        <a:t>Taste &amp; Flavor</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85%</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78%</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71%</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8214081"/>
                  </a:ext>
                </a:extLst>
              </a:tr>
              <a:tr h="339672">
                <a:tc>
                  <a:txBody>
                    <a:bodyPr/>
                    <a:lstStyle/>
                    <a:p>
                      <a:pPr>
                        <a:buNone/>
                      </a:pPr>
                      <a:r>
                        <a:rPr lang="en-US" sz="1200" b="0" dirty="0"/>
                        <a:t>Quality Consistency</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t>74%</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solidFill>
                            <a:srgbClr val="E95000"/>
                          </a:solidFill>
                        </a:rPr>
                        <a:t>76%</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t>71%</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solidFill>
                            <a:srgbClr val="E95000"/>
                          </a:solidFill>
                        </a:rPr>
                        <a:t>84%</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200" b="0" dirty="0"/>
                        <a:t>Quality Consistency</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89%</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74%</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69%</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339672">
                <a:tc>
                  <a:txBody>
                    <a:bodyPr/>
                    <a:lstStyle/>
                    <a:p>
                      <a:pPr>
                        <a:buNone/>
                      </a:pPr>
                      <a:r>
                        <a:rPr lang="en-US" sz="1200" b="0" dirty="0"/>
                        <a:t>Portion Size</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solidFill>
                            <a:srgbClr val="E95000"/>
                          </a:solidFill>
                        </a:rPr>
                        <a:t>83%</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solidFill>
                            <a:srgbClr val="E95000"/>
                          </a:solidFill>
                        </a:rPr>
                        <a:t>76%</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solidFill>
                            <a:srgbClr val="E95000"/>
                          </a:solidFill>
                        </a:rPr>
                        <a:t>78%</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t>71%</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200" b="0" dirty="0"/>
                        <a:t>Portion Size</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68%</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76%</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73%</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591748"/>
                  </a:ext>
                </a:extLst>
              </a:tr>
              <a:tr h="339672">
                <a:tc>
                  <a:txBody>
                    <a:bodyPr/>
                    <a:lstStyle/>
                    <a:p>
                      <a:pPr>
                        <a:buNone/>
                      </a:pPr>
                      <a:r>
                        <a:rPr lang="en-US" sz="1200" b="0" dirty="0"/>
                        <a:t>Menu Variety</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solidFill>
                            <a:srgbClr val="E95000"/>
                          </a:solidFill>
                        </a:rPr>
                        <a:t>81%</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t>73%</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solidFill>
                            <a:srgbClr val="E95000"/>
                          </a:solidFill>
                        </a:rPr>
                        <a:t>76%</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a:t>68%</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200" b="0" dirty="0"/>
                        <a:t>Menu Variety</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t>62%</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71%</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74%</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3526366"/>
                  </a:ext>
                </a:extLst>
              </a:tr>
              <a:tr h="339672">
                <a:tc>
                  <a:txBody>
                    <a:bodyPr/>
                    <a:lstStyle/>
                    <a:p>
                      <a:pPr>
                        <a:buNone/>
                      </a:pPr>
                      <a:r>
                        <a:rPr lang="en-US" sz="1200" b="0" dirty="0"/>
                        <a:t>Freshness</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t>72%</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t>73%</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t>69%</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solidFill>
                            <a:srgbClr val="E95000"/>
                          </a:solidFill>
                        </a:rPr>
                        <a:t>91%</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200" b="0" dirty="0"/>
                        <a:t>Freshness</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84%</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t>72%</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a:t>68%</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476500"/>
                  </a:ext>
                </a:extLst>
              </a:tr>
              <a:tr h="339672">
                <a:tc>
                  <a:txBody>
                    <a:bodyPr/>
                    <a:lstStyle/>
                    <a:p>
                      <a:pPr>
                        <a:buNone/>
                      </a:pPr>
                      <a:r>
                        <a:rPr lang="en-US" sz="1200" b="0" dirty="0"/>
                        <a:t>Unique Taste</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t>69%</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t>67%</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t>71%</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solidFill>
                            <a:srgbClr val="E95000"/>
                          </a:solidFill>
                        </a:rPr>
                        <a:t>86%</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International Standard</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91%</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solidFill>
                            <a:srgbClr val="E95000"/>
                          </a:solidFill>
                        </a:rPr>
                        <a:t>82%</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dirty="0"/>
                        <a:t>64%</a:t>
                      </a:r>
                    </a:p>
                  </a:txBody>
                  <a:tcPr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69848"/>
                  </a:ext>
                </a:extLst>
              </a:tr>
            </a:tbl>
          </a:graphicData>
        </a:graphic>
      </p:graphicFrame>
      <p:sp>
        <p:nvSpPr>
          <p:cNvPr id="7" name="TextBox 6">
            <a:extLst>
              <a:ext uri="{FF2B5EF4-FFF2-40B4-BE49-F238E27FC236}">
                <a16:creationId xmlns:a16="http://schemas.microsoft.com/office/drawing/2014/main" id="{1879106F-D7BA-5FB2-2C86-945E0614F391}"/>
              </a:ext>
            </a:extLst>
          </p:cNvPr>
          <p:cNvSpPr txBox="1"/>
          <p:nvPr/>
        </p:nvSpPr>
        <p:spPr>
          <a:xfrm>
            <a:off x="2036344" y="4881121"/>
            <a:ext cx="9862887" cy="276999"/>
          </a:xfrm>
          <a:prstGeom prst="rect">
            <a:avLst/>
          </a:prstGeom>
          <a:noFill/>
        </p:spPr>
        <p:txBody>
          <a:bodyPr wrap="square">
            <a:spAutoFit/>
          </a:bodyPr>
          <a:lstStyle/>
          <a:p>
            <a:pPr algn="r">
              <a:spcAft>
                <a:spcPts val="900"/>
              </a:spcAft>
              <a:buNone/>
            </a:pPr>
            <a:r>
              <a:rPr lang="en-US" sz="1200" b="1" i="0" dirty="0">
                <a:solidFill>
                  <a:srgbClr val="E95000"/>
                </a:solidFill>
                <a:effectLst/>
                <a:latin typeface="+mj-lt"/>
              </a:rPr>
              <a:t>Pizza 4P's: Premium Quality Champion</a:t>
            </a:r>
          </a:p>
        </p:txBody>
      </p:sp>
      <p:sp>
        <p:nvSpPr>
          <p:cNvPr id="15" name="Rectangle: Top Corners Rounded 14">
            <a:extLst>
              <a:ext uri="{FF2B5EF4-FFF2-40B4-BE49-F238E27FC236}">
                <a16:creationId xmlns:a16="http://schemas.microsoft.com/office/drawing/2014/main" id="{55636A51-69BF-EBC2-F7CF-F9523E9BE301}"/>
              </a:ext>
            </a:extLst>
          </p:cNvPr>
          <p:cNvSpPr/>
          <p:nvPr/>
        </p:nvSpPr>
        <p:spPr>
          <a:xfrm rot="5400000">
            <a:off x="1445199" y="1045653"/>
            <a:ext cx="296767" cy="1879772"/>
          </a:xfrm>
          <a:prstGeom prst="round2SameRect">
            <a:avLst>
              <a:gd name="adj1" fmla="val 50000"/>
              <a:gd name="adj2" fmla="val 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200" b="1" dirty="0"/>
              <a:t>Pizza Chains</a:t>
            </a:r>
          </a:p>
        </p:txBody>
      </p:sp>
      <p:sp>
        <p:nvSpPr>
          <p:cNvPr id="22" name="Freeform 7">
            <a:extLst>
              <a:ext uri="{FF2B5EF4-FFF2-40B4-BE49-F238E27FC236}">
                <a16:creationId xmlns:a16="http://schemas.microsoft.com/office/drawing/2014/main" id="{8E699480-AE7D-B805-6653-8E44FA65004B}"/>
              </a:ext>
            </a:extLst>
          </p:cNvPr>
          <p:cNvSpPr/>
          <p:nvPr/>
        </p:nvSpPr>
        <p:spPr>
          <a:xfrm>
            <a:off x="2833544" y="1806314"/>
            <a:ext cx="383790" cy="361242"/>
          </a:xfrm>
          <a:custGeom>
            <a:avLst/>
            <a:gdLst/>
            <a:ahLst/>
            <a:cxnLst/>
            <a:rect l="l" t="t" r="r" b="b"/>
            <a:pathLst>
              <a:path w="6663600" h="6272113">
                <a:moveTo>
                  <a:pt x="0" y="0"/>
                </a:moveTo>
                <a:lnTo>
                  <a:pt x="6663600" y="0"/>
                </a:lnTo>
                <a:lnTo>
                  <a:pt x="6663600" y="6272114"/>
                </a:lnTo>
                <a:lnTo>
                  <a:pt x="0" y="6272114"/>
                </a:lnTo>
                <a:lnTo>
                  <a:pt x="0" y="0"/>
                </a:lnTo>
                <a:close/>
              </a:path>
            </a:pathLst>
          </a:custGeom>
          <a:blipFill>
            <a:blip r:embed="rId3"/>
            <a:stretch>
              <a:fillRect/>
            </a:stretch>
          </a:blipFill>
        </p:spPr>
        <p:txBody>
          <a:bodyPr/>
          <a:lstStyle/>
          <a:p>
            <a:endParaRPr lang="en-US"/>
          </a:p>
        </p:txBody>
      </p:sp>
      <p:sp>
        <p:nvSpPr>
          <p:cNvPr id="23" name="Freeform 8">
            <a:extLst>
              <a:ext uri="{FF2B5EF4-FFF2-40B4-BE49-F238E27FC236}">
                <a16:creationId xmlns:a16="http://schemas.microsoft.com/office/drawing/2014/main" id="{1777A212-81A2-62B8-DC80-ED9BBA9C087C}"/>
              </a:ext>
            </a:extLst>
          </p:cNvPr>
          <p:cNvSpPr/>
          <p:nvPr/>
        </p:nvSpPr>
        <p:spPr>
          <a:xfrm>
            <a:off x="3758077" y="1805618"/>
            <a:ext cx="719301" cy="404607"/>
          </a:xfrm>
          <a:custGeom>
            <a:avLst/>
            <a:gdLst/>
            <a:ahLst/>
            <a:cxnLst/>
            <a:rect l="l" t="t" r="r" b="b"/>
            <a:pathLst>
              <a:path w="11301259" h="6356958">
                <a:moveTo>
                  <a:pt x="0" y="0"/>
                </a:moveTo>
                <a:lnTo>
                  <a:pt x="11301258" y="0"/>
                </a:lnTo>
                <a:lnTo>
                  <a:pt x="11301258" y="6356958"/>
                </a:lnTo>
                <a:lnTo>
                  <a:pt x="0" y="6356958"/>
                </a:lnTo>
                <a:lnTo>
                  <a:pt x="0" y="0"/>
                </a:lnTo>
                <a:close/>
              </a:path>
            </a:pathLst>
          </a:custGeom>
          <a:blipFill>
            <a:blip r:embed="rId4"/>
            <a:stretch>
              <a:fillRect/>
            </a:stretch>
          </a:blipFill>
        </p:spPr>
        <p:txBody>
          <a:bodyPr/>
          <a:lstStyle/>
          <a:p>
            <a:endParaRPr lang="en-US"/>
          </a:p>
        </p:txBody>
      </p:sp>
      <p:sp>
        <p:nvSpPr>
          <p:cNvPr id="24" name="Freeform 4">
            <a:extLst>
              <a:ext uri="{FF2B5EF4-FFF2-40B4-BE49-F238E27FC236}">
                <a16:creationId xmlns:a16="http://schemas.microsoft.com/office/drawing/2014/main" id="{0CBA19DD-6135-F705-E0F0-900EB4886ECA}"/>
              </a:ext>
            </a:extLst>
          </p:cNvPr>
          <p:cNvSpPr/>
          <p:nvPr/>
        </p:nvSpPr>
        <p:spPr>
          <a:xfrm>
            <a:off x="4914857" y="1814338"/>
            <a:ext cx="548836" cy="411627"/>
          </a:xfrm>
          <a:custGeom>
            <a:avLst/>
            <a:gdLst/>
            <a:ahLst/>
            <a:cxnLst/>
            <a:rect l="l" t="t" r="r" b="b"/>
            <a:pathLst>
              <a:path w="7960894" h="5970671">
                <a:moveTo>
                  <a:pt x="0" y="0"/>
                </a:moveTo>
                <a:lnTo>
                  <a:pt x="7960894" y="0"/>
                </a:lnTo>
                <a:lnTo>
                  <a:pt x="7960894" y="5970670"/>
                </a:lnTo>
                <a:lnTo>
                  <a:pt x="0" y="5970670"/>
                </a:lnTo>
                <a:lnTo>
                  <a:pt x="0" y="0"/>
                </a:lnTo>
                <a:close/>
              </a:path>
            </a:pathLst>
          </a:custGeom>
          <a:blipFill>
            <a:blip r:embed="rId5"/>
            <a:stretch>
              <a:fillRect/>
            </a:stretch>
          </a:blipFill>
        </p:spPr>
        <p:txBody>
          <a:bodyPr/>
          <a:lstStyle/>
          <a:p>
            <a:endParaRPr lang="en-US"/>
          </a:p>
        </p:txBody>
      </p:sp>
      <p:sp>
        <p:nvSpPr>
          <p:cNvPr id="25" name="Freeform 5">
            <a:extLst>
              <a:ext uri="{FF2B5EF4-FFF2-40B4-BE49-F238E27FC236}">
                <a16:creationId xmlns:a16="http://schemas.microsoft.com/office/drawing/2014/main" id="{640B234B-6D1F-BF45-D3B6-FDF1C74FF6DE}"/>
              </a:ext>
            </a:extLst>
          </p:cNvPr>
          <p:cNvSpPr/>
          <p:nvPr/>
        </p:nvSpPr>
        <p:spPr>
          <a:xfrm>
            <a:off x="5849183" y="1730890"/>
            <a:ext cx="848226" cy="531202"/>
          </a:xfrm>
          <a:custGeom>
            <a:avLst/>
            <a:gdLst/>
            <a:ahLst/>
            <a:cxnLst/>
            <a:rect l="l" t="t" r="r" b="b"/>
            <a:pathLst>
              <a:path w="9186279" h="5752907">
                <a:moveTo>
                  <a:pt x="0" y="0"/>
                </a:moveTo>
                <a:lnTo>
                  <a:pt x="9186279" y="0"/>
                </a:lnTo>
                <a:lnTo>
                  <a:pt x="9186279" y="5752907"/>
                </a:lnTo>
                <a:lnTo>
                  <a:pt x="0" y="5752907"/>
                </a:lnTo>
                <a:lnTo>
                  <a:pt x="0" y="0"/>
                </a:lnTo>
                <a:close/>
              </a:path>
            </a:pathLst>
          </a:custGeom>
          <a:blipFill>
            <a:blip r:embed="rId6"/>
            <a:stretch>
              <a:fillRect/>
            </a:stretch>
          </a:blipFill>
        </p:spPr>
        <p:txBody>
          <a:bodyPr/>
          <a:lstStyle/>
          <a:p>
            <a:endParaRPr lang="en-US"/>
          </a:p>
        </p:txBody>
      </p:sp>
      <p:sp>
        <p:nvSpPr>
          <p:cNvPr id="27" name="Rectangle: Top Corners Rounded 26">
            <a:extLst>
              <a:ext uri="{FF2B5EF4-FFF2-40B4-BE49-F238E27FC236}">
                <a16:creationId xmlns:a16="http://schemas.microsoft.com/office/drawing/2014/main" id="{893B9995-008F-E48E-AF28-1BDA40B8D2EA}"/>
              </a:ext>
            </a:extLst>
          </p:cNvPr>
          <p:cNvSpPr/>
          <p:nvPr/>
        </p:nvSpPr>
        <p:spPr>
          <a:xfrm rot="5400000">
            <a:off x="7505881" y="1321444"/>
            <a:ext cx="296767" cy="1372955"/>
          </a:xfrm>
          <a:prstGeom prst="round2SameRect">
            <a:avLst>
              <a:gd name="adj1" fmla="val 50000"/>
              <a:gd name="adj2" fmla="val 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200" b="1" dirty="0"/>
              <a:t>Burger Chains</a:t>
            </a:r>
          </a:p>
        </p:txBody>
      </p:sp>
      <p:sp>
        <p:nvSpPr>
          <p:cNvPr id="28" name="Freeform 6">
            <a:extLst>
              <a:ext uri="{FF2B5EF4-FFF2-40B4-BE49-F238E27FC236}">
                <a16:creationId xmlns:a16="http://schemas.microsoft.com/office/drawing/2014/main" id="{AA659346-8EE2-9CA2-0FDB-FE8CBBA09D08}"/>
              </a:ext>
            </a:extLst>
          </p:cNvPr>
          <p:cNvSpPr/>
          <p:nvPr/>
        </p:nvSpPr>
        <p:spPr>
          <a:xfrm>
            <a:off x="10225810" y="1702846"/>
            <a:ext cx="307400" cy="418033"/>
          </a:xfrm>
          <a:custGeom>
            <a:avLst/>
            <a:gdLst/>
            <a:ahLst/>
            <a:cxnLst/>
            <a:rect l="l" t="t" r="r" b="b"/>
            <a:pathLst>
              <a:path w="5517829" h="6012397">
                <a:moveTo>
                  <a:pt x="0" y="0"/>
                </a:moveTo>
                <a:lnTo>
                  <a:pt x="5517829" y="0"/>
                </a:lnTo>
                <a:lnTo>
                  <a:pt x="5517829" y="6012397"/>
                </a:lnTo>
                <a:lnTo>
                  <a:pt x="0" y="6012397"/>
                </a:lnTo>
                <a:lnTo>
                  <a:pt x="0" y="0"/>
                </a:lnTo>
                <a:close/>
              </a:path>
            </a:pathLst>
          </a:custGeom>
          <a:blipFill>
            <a:blip r:embed="rId7"/>
            <a:stretch>
              <a:fillRect/>
            </a:stretch>
          </a:blipFill>
        </p:spPr>
        <p:txBody>
          <a:bodyPr/>
          <a:lstStyle/>
          <a:p>
            <a:endParaRPr lang="en-US"/>
          </a:p>
        </p:txBody>
      </p:sp>
      <p:sp>
        <p:nvSpPr>
          <p:cNvPr id="29" name="Freeform 2">
            <a:extLst>
              <a:ext uri="{FF2B5EF4-FFF2-40B4-BE49-F238E27FC236}">
                <a16:creationId xmlns:a16="http://schemas.microsoft.com/office/drawing/2014/main" id="{39CE4817-98F1-CB90-80F8-3C5A9225698B}"/>
              </a:ext>
            </a:extLst>
          </p:cNvPr>
          <p:cNvSpPr/>
          <p:nvPr/>
        </p:nvSpPr>
        <p:spPr>
          <a:xfrm>
            <a:off x="11109713" y="1668995"/>
            <a:ext cx="491949" cy="491949"/>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8"/>
            <a:stretch>
              <a:fillRect/>
            </a:stretch>
          </a:blipFill>
        </p:spPr>
        <p:txBody>
          <a:bodyPr/>
          <a:lstStyle/>
          <a:p>
            <a:endParaRPr lang="en-US"/>
          </a:p>
        </p:txBody>
      </p:sp>
      <p:sp>
        <p:nvSpPr>
          <p:cNvPr id="30" name="Freeform 5">
            <a:extLst>
              <a:ext uri="{FF2B5EF4-FFF2-40B4-BE49-F238E27FC236}">
                <a16:creationId xmlns:a16="http://schemas.microsoft.com/office/drawing/2014/main" id="{CEBF225F-D655-5431-ACDA-52FBE2CEDA43}"/>
              </a:ext>
            </a:extLst>
          </p:cNvPr>
          <p:cNvSpPr/>
          <p:nvPr/>
        </p:nvSpPr>
        <p:spPr>
          <a:xfrm>
            <a:off x="9106155" y="1741233"/>
            <a:ext cx="590103" cy="419711"/>
          </a:xfrm>
          <a:custGeom>
            <a:avLst/>
            <a:gdLst/>
            <a:ahLst/>
            <a:cxnLst/>
            <a:rect l="l" t="t" r="r" b="b"/>
            <a:pathLst>
              <a:path w="8301619" h="5904527">
                <a:moveTo>
                  <a:pt x="0" y="0"/>
                </a:moveTo>
                <a:lnTo>
                  <a:pt x="8301620" y="0"/>
                </a:lnTo>
                <a:lnTo>
                  <a:pt x="8301620" y="5904526"/>
                </a:lnTo>
                <a:lnTo>
                  <a:pt x="0" y="5904526"/>
                </a:lnTo>
                <a:lnTo>
                  <a:pt x="0" y="0"/>
                </a:lnTo>
                <a:close/>
              </a:path>
            </a:pathLst>
          </a:custGeom>
          <a:blipFill>
            <a:blip r:embed="rId9"/>
            <a:stretch>
              <a:fillRect/>
            </a:stretch>
          </a:blipFill>
        </p:spPr>
        <p:txBody>
          <a:bodyPr/>
          <a:lstStyle/>
          <a:p>
            <a:endParaRPr lang="en-US"/>
          </a:p>
        </p:txBody>
      </p:sp>
      <p:sp>
        <p:nvSpPr>
          <p:cNvPr id="32" name="Freeform 6">
            <a:extLst>
              <a:ext uri="{FF2B5EF4-FFF2-40B4-BE49-F238E27FC236}">
                <a16:creationId xmlns:a16="http://schemas.microsoft.com/office/drawing/2014/main" id="{52A37A41-1975-AA5A-8E2F-D51114860818}"/>
              </a:ext>
            </a:extLst>
          </p:cNvPr>
          <p:cNvSpPr/>
          <p:nvPr/>
        </p:nvSpPr>
        <p:spPr>
          <a:xfrm flipH="1">
            <a:off x="307807" y="4749112"/>
            <a:ext cx="1728537" cy="1728537"/>
          </a:xfrm>
          <a:custGeom>
            <a:avLst/>
            <a:gdLst/>
            <a:ahLst/>
            <a:cxnLst/>
            <a:rect l="l" t="t" r="r" b="b"/>
            <a:pathLst>
              <a:path w="6210443" h="6210443">
                <a:moveTo>
                  <a:pt x="0" y="0"/>
                </a:moveTo>
                <a:lnTo>
                  <a:pt x="6210444" y="0"/>
                </a:lnTo>
                <a:lnTo>
                  <a:pt x="6210444" y="6210444"/>
                </a:lnTo>
                <a:lnTo>
                  <a:pt x="0" y="6210444"/>
                </a:lnTo>
                <a:lnTo>
                  <a:pt x="0" y="0"/>
                </a:lnTo>
                <a:close/>
              </a:path>
            </a:pathLst>
          </a:custGeom>
          <a:blipFill>
            <a:blip r:embed="rId10"/>
            <a:stretch>
              <a:fillRect/>
            </a:stretch>
          </a:blipFill>
        </p:spPr>
        <p:txBody>
          <a:bodyPr/>
          <a:lstStyle/>
          <a:p>
            <a:endParaRPr lang="en-US"/>
          </a:p>
        </p:txBody>
      </p:sp>
      <p:sp>
        <p:nvSpPr>
          <p:cNvPr id="4" name="TextBox 3">
            <a:extLst>
              <a:ext uri="{FF2B5EF4-FFF2-40B4-BE49-F238E27FC236}">
                <a16:creationId xmlns:a16="http://schemas.microsoft.com/office/drawing/2014/main" id="{D15CB2E6-4287-7084-6DE5-D08BE90054A4}"/>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Please rate each brand on the following attributes.</a:t>
            </a:r>
          </a:p>
          <a:p>
            <a:r>
              <a:rPr lang="en-US" sz="1000" i="1" dirty="0">
                <a:solidFill>
                  <a:schemeClr val="tx1">
                    <a:lumMod val="60000"/>
                    <a:lumOff val="40000"/>
                  </a:schemeClr>
                </a:solidFill>
              </a:rPr>
              <a:t>Base: Users in past 6 months | Vietnam Fast Food &amp; QSR Market and Consumer Trends | InsightAsia Vietnam Primary Research | January 2026</a:t>
            </a:r>
          </a:p>
        </p:txBody>
      </p:sp>
    </p:spTree>
    <p:extLst>
      <p:ext uri="{BB962C8B-B14F-4D97-AF65-F5344CB8AC3E}">
        <p14:creationId xmlns:p14="http://schemas.microsoft.com/office/powerpoint/2010/main" val="912466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0183A-CBB7-BF21-8046-79FDFA8AB361}"/>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FDB05A0-57C3-4B12-82E7-968561BEACEF}"/>
              </a:ext>
            </a:extLst>
          </p:cNvPr>
          <p:cNvSpPr/>
          <p:nvPr/>
        </p:nvSpPr>
        <p:spPr>
          <a:xfrm>
            <a:off x="587159" y="4790507"/>
            <a:ext cx="11353807" cy="294043"/>
          </a:xfrm>
          <a:prstGeom prst="roundRect">
            <a:avLst>
              <a:gd name="adj" fmla="val 5000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j-lt"/>
            </a:endParaRPr>
          </a:p>
        </p:txBody>
      </p:sp>
      <p:graphicFrame>
        <p:nvGraphicFramePr>
          <p:cNvPr id="4" name="Table 3">
            <a:extLst>
              <a:ext uri="{FF2B5EF4-FFF2-40B4-BE49-F238E27FC236}">
                <a16:creationId xmlns:a16="http://schemas.microsoft.com/office/drawing/2014/main" id="{D98A2A9B-E90A-B194-E97E-5EB6BDBF2B65}"/>
              </a:ext>
            </a:extLst>
          </p:cNvPr>
          <p:cNvGraphicFramePr>
            <a:graphicFrameLocks noGrp="1"/>
          </p:cNvGraphicFramePr>
          <p:nvPr>
            <p:extLst>
              <p:ext uri="{D42A27DB-BD31-4B8C-83A1-F6EECF244321}">
                <p14:modId xmlns:p14="http://schemas.microsoft.com/office/powerpoint/2010/main" val="1696470374"/>
              </p:ext>
            </p:extLst>
          </p:nvPr>
        </p:nvGraphicFramePr>
        <p:xfrm>
          <a:off x="653697" y="1941376"/>
          <a:ext cx="11243130" cy="3172878"/>
        </p:xfrm>
        <a:graphic>
          <a:graphicData uri="http://schemas.openxmlformats.org/drawingml/2006/table">
            <a:tbl>
              <a:tblPr>
                <a:tableStyleId>{5C22544A-7EE6-4342-B048-85BDC9FD1C3A}</a:tableStyleId>
              </a:tblPr>
              <a:tblGrid>
                <a:gridCol w="1788714">
                  <a:extLst>
                    <a:ext uri="{9D8B030D-6E8A-4147-A177-3AD203B41FA5}">
                      <a16:colId xmlns:a16="http://schemas.microsoft.com/office/drawing/2014/main" val="2609019301"/>
                    </a:ext>
                  </a:extLst>
                </a:gridCol>
                <a:gridCol w="1575736">
                  <a:extLst>
                    <a:ext uri="{9D8B030D-6E8A-4147-A177-3AD203B41FA5}">
                      <a16:colId xmlns:a16="http://schemas.microsoft.com/office/drawing/2014/main" val="2208765939"/>
                    </a:ext>
                  </a:extLst>
                </a:gridCol>
                <a:gridCol w="1575736">
                  <a:extLst>
                    <a:ext uri="{9D8B030D-6E8A-4147-A177-3AD203B41FA5}">
                      <a16:colId xmlns:a16="http://schemas.microsoft.com/office/drawing/2014/main" val="2947227904"/>
                    </a:ext>
                  </a:extLst>
                </a:gridCol>
                <a:gridCol w="1575736">
                  <a:extLst>
                    <a:ext uri="{9D8B030D-6E8A-4147-A177-3AD203B41FA5}">
                      <a16:colId xmlns:a16="http://schemas.microsoft.com/office/drawing/2014/main" val="856585975"/>
                    </a:ext>
                  </a:extLst>
                </a:gridCol>
                <a:gridCol w="1575736">
                  <a:extLst>
                    <a:ext uri="{9D8B030D-6E8A-4147-A177-3AD203B41FA5}">
                      <a16:colId xmlns:a16="http://schemas.microsoft.com/office/drawing/2014/main" val="4001209562"/>
                    </a:ext>
                  </a:extLst>
                </a:gridCol>
                <a:gridCol w="1575736">
                  <a:extLst>
                    <a:ext uri="{9D8B030D-6E8A-4147-A177-3AD203B41FA5}">
                      <a16:colId xmlns:a16="http://schemas.microsoft.com/office/drawing/2014/main" val="120503841"/>
                    </a:ext>
                  </a:extLst>
                </a:gridCol>
                <a:gridCol w="1575736">
                  <a:extLst>
                    <a:ext uri="{9D8B030D-6E8A-4147-A177-3AD203B41FA5}">
                      <a16:colId xmlns:a16="http://schemas.microsoft.com/office/drawing/2014/main" val="1473198696"/>
                    </a:ext>
                  </a:extLst>
                </a:gridCol>
              </a:tblGrid>
              <a:tr h="361103">
                <a:tc>
                  <a:txBody>
                    <a:bodyPr/>
                    <a:lstStyle/>
                    <a:p>
                      <a:pPr algn="l" fontAlgn="b">
                        <a:buNone/>
                      </a:pPr>
                      <a:endParaRPr lang="en-US" sz="1100" b="0" i="0" u="none" strike="noStrike" dirty="0">
                        <a:solidFill>
                          <a:schemeClr val="tx1"/>
                        </a:solidFill>
                        <a:effectLst/>
                        <a:latin typeface="+mn-lt"/>
                      </a:endParaRPr>
                    </a:p>
                  </a:txBody>
                  <a:tcPr marL="6350" marR="6350" marT="6350" marB="0" anchor="ctr">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i="1" dirty="0">
                        <a:solidFill>
                          <a:schemeClr val="bg1">
                            <a:lumMod val="50000"/>
                          </a:schemeClr>
                        </a:solidFill>
                      </a:endParaRPr>
                    </a:p>
                  </a:txBody>
                  <a:tcPr marL="0" marR="0" marT="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i="1" dirty="0">
                        <a:solidFill>
                          <a:schemeClr val="bg1">
                            <a:lumMod val="50000"/>
                          </a:schemeClr>
                        </a:solidFill>
                      </a:endParaRPr>
                    </a:p>
                  </a:txBody>
                  <a:tcPr marL="0" marR="0" marT="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schemeClr val="bg1">
                            <a:lumMod val="50000"/>
                          </a:schemeClr>
                        </a:solidFill>
                        <a:effectLst/>
                        <a:uLnTx/>
                        <a:uFillTx/>
                        <a:latin typeface="+mn-lt"/>
                        <a:ea typeface="+mn-ea"/>
                        <a:cs typeface="+mn-cs"/>
                      </a:endParaRP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i="1" dirty="0">
                        <a:solidFill>
                          <a:schemeClr val="bg1">
                            <a:lumMod val="50000"/>
                          </a:schemeClr>
                        </a:solidFill>
                      </a:endParaRP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i="1" dirty="0">
                        <a:solidFill>
                          <a:schemeClr val="bg1">
                            <a:lumMod val="50000"/>
                          </a:schemeClr>
                        </a:solidFill>
                      </a:endParaRP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i="1" dirty="0">
                        <a:solidFill>
                          <a:schemeClr val="bg1">
                            <a:lumMod val="50000"/>
                          </a:schemeClr>
                        </a:solidFill>
                      </a:endParaRPr>
                    </a:p>
                  </a:txBody>
                  <a:tcPr marL="6350" marR="6350" marT="6350" marB="0">
                    <a:lnL w="12700" cap="flat" cmpd="sng" algn="ctr">
                      <a:noFill/>
                      <a:prstDash val="solid"/>
                      <a:round/>
                      <a:headEnd type="none" w="med" len="med"/>
                      <a:tailEnd type="none" w="med" len="med"/>
                    </a:lnL>
                    <a:lnR w="12700" cmpd="sng">
                      <a:noFill/>
                    </a:lnR>
                    <a:lnT w="6350"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6331435"/>
                  </a:ext>
                </a:extLst>
              </a:tr>
              <a:tr h="612668">
                <a:tc>
                  <a:txBody>
                    <a:bodyPr/>
                    <a:lstStyle/>
                    <a:p>
                      <a:pPr>
                        <a:buNone/>
                      </a:pPr>
                      <a:r>
                        <a:rPr lang="en-US" sz="1200" b="0" i="0" u="none" strike="noStrike" baseline="0" dirty="0">
                          <a:solidFill>
                            <a:srgbClr val="333333"/>
                          </a:solidFill>
                          <a:latin typeface="Montserrat" pitchFamily="2" charset="0"/>
                        </a:rPr>
                        <a:t>Attractive Promotions</a:t>
                      </a:r>
                      <a:endParaRPr lang="en-US" sz="1200" b="0" dirty="0"/>
                    </a:p>
                  </a:txBody>
                  <a:tcPr marL="0" marR="0" marT="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b="0" dirty="0"/>
                        <a:t>86%</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b="0" dirty="0"/>
                        <a:t>81%</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t>74%</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t>79%</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a:t>68%</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a:t>61%</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8214081"/>
                  </a:ext>
                </a:extLst>
              </a:tr>
              <a:tr h="612668">
                <a:tc>
                  <a:txBody>
                    <a:bodyPr/>
                    <a:lstStyle/>
                    <a:p>
                      <a:pPr>
                        <a:buNone/>
                      </a:pPr>
                      <a:r>
                        <a:rPr lang="en-US" sz="1200" b="0" i="0" u="none" strike="noStrike" baseline="0" dirty="0">
                          <a:solidFill>
                            <a:srgbClr val="333333"/>
                          </a:solidFill>
                          <a:latin typeface="Montserrat" pitchFamily="2" charset="0"/>
                        </a:rPr>
                        <a:t>Combo Meal Value</a:t>
                      </a:r>
                      <a:endParaRPr lang="en-US" sz="1200" b="0" dirty="0"/>
                    </a:p>
                  </a:txBody>
                  <a:tcPr marL="0" marR="0" marT="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b="0" dirty="0"/>
                        <a:t>84%</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b="0" dirty="0"/>
                        <a:t>80%</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t>76%</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a:t>72%</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a:t>73%</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a:t>64%</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612668">
                <a:tc>
                  <a:txBody>
                    <a:bodyPr/>
                    <a:lstStyle/>
                    <a:p>
                      <a:pPr>
                        <a:buNone/>
                      </a:pPr>
                      <a:r>
                        <a:rPr lang="en-US" sz="1200" b="0" i="0" u="none" strike="noStrike" baseline="0" dirty="0">
                          <a:solidFill>
                            <a:srgbClr val="333333"/>
                          </a:solidFill>
                          <a:latin typeface="Montserrat" pitchFamily="2" charset="0"/>
                        </a:rPr>
                        <a:t>Affordable Pricing</a:t>
                      </a:r>
                      <a:endParaRPr lang="en-US" sz="1200" b="0" dirty="0"/>
                    </a:p>
                  </a:txBody>
                  <a:tcPr marL="0" marR="0" marT="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b="0" dirty="0"/>
                        <a:t>81%</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b="0" dirty="0"/>
                        <a:t>79%</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t>61%</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t>58%</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t>64%</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t>42%</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591748"/>
                  </a:ext>
                </a:extLst>
              </a:tr>
              <a:tr h="612668">
                <a:tc>
                  <a:txBody>
                    <a:bodyPr/>
                    <a:lstStyle/>
                    <a:p>
                      <a:pPr>
                        <a:buNone/>
                      </a:pPr>
                      <a:r>
                        <a:rPr lang="en-US" sz="1200" b="0" i="0" u="none" strike="noStrike" baseline="0" dirty="0">
                          <a:solidFill>
                            <a:srgbClr val="333333"/>
                          </a:solidFill>
                          <a:latin typeface="Montserrat" pitchFamily="2" charset="0"/>
                        </a:rPr>
                        <a:t>Value for Money</a:t>
                      </a:r>
                      <a:endParaRPr lang="en-US" sz="1200" b="0" dirty="0"/>
                    </a:p>
                  </a:txBody>
                  <a:tcPr marL="0" marR="0" marT="0" marB="0"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b="0" dirty="0"/>
                        <a:t>78%</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b="0" dirty="0"/>
                        <a:t>76%</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t>69%</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t>67%</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t>71%</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t>58%</a:t>
                      </a:r>
                    </a:p>
                  </a:txBody>
                  <a:tcPr marL="90653" marR="90653" marT="45326" marB="45326" anchor="ctr">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3526366"/>
                  </a:ext>
                </a:extLst>
              </a:tr>
              <a:tr h="361103">
                <a:tc>
                  <a:txBody>
                    <a:bodyPr/>
                    <a:lstStyle/>
                    <a:p>
                      <a:pPr>
                        <a:buNone/>
                      </a:pPr>
                      <a:r>
                        <a:rPr lang="en-US" sz="1200" b="1" dirty="0">
                          <a:solidFill>
                            <a:schemeClr val="bg1"/>
                          </a:solidFill>
                        </a:rPr>
                        <a:t>Overall Value Index</a:t>
                      </a:r>
                    </a:p>
                  </a:txBody>
                  <a:tcPr marL="0" marR="0" marT="0" marB="0" anchor="ctr">
                    <a:lnL w="1270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1" dirty="0">
                          <a:solidFill>
                            <a:schemeClr val="bg1"/>
                          </a:solidFill>
                        </a:rPr>
                        <a:t>82</a:t>
                      </a:r>
                    </a:p>
                  </a:txBody>
                  <a:tcPr marL="90653" marR="90653" marT="45326" marB="45326" anchor="ctr">
                    <a:lnL w="1270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1" dirty="0">
                          <a:solidFill>
                            <a:schemeClr val="bg1"/>
                          </a:solidFill>
                        </a:rPr>
                        <a:t>79</a:t>
                      </a:r>
                    </a:p>
                  </a:txBody>
                  <a:tcPr marL="90653" marR="90653" marT="45326" marB="45326" anchor="ctr">
                    <a:lnL w="1270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1" dirty="0">
                          <a:solidFill>
                            <a:schemeClr val="bg1"/>
                          </a:solidFill>
                        </a:rPr>
                        <a:t>70</a:t>
                      </a:r>
                    </a:p>
                  </a:txBody>
                  <a:tcPr marL="90653" marR="90653" marT="45326" marB="45326" anchor="ctr">
                    <a:lnL w="1270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1" dirty="0">
                          <a:solidFill>
                            <a:schemeClr val="bg1"/>
                          </a:solidFill>
                        </a:rPr>
                        <a:t>69</a:t>
                      </a:r>
                    </a:p>
                  </a:txBody>
                  <a:tcPr marL="90653" marR="90653" marT="45326" marB="45326" anchor="ctr">
                    <a:lnL w="1270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1" dirty="0">
                          <a:solidFill>
                            <a:schemeClr val="bg1"/>
                          </a:solidFill>
                        </a:rPr>
                        <a:t>69</a:t>
                      </a:r>
                    </a:p>
                  </a:txBody>
                  <a:tcPr marL="90653" marR="90653" marT="45326" marB="45326" anchor="ctr">
                    <a:lnL w="1270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1" dirty="0">
                          <a:solidFill>
                            <a:schemeClr val="bg1"/>
                          </a:solidFill>
                        </a:rPr>
                        <a:t>56</a:t>
                      </a:r>
                    </a:p>
                  </a:txBody>
                  <a:tcPr marL="90653" marR="90653" marT="45326" marB="45326" anchor="ctr">
                    <a:lnL w="1270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476500"/>
                  </a:ext>
                </a:extLst>
              </a:tr>
            </a:tbl>
          </a:graphicData>
        </a:graphic>
      </p:graphicFrame>
      <p:sp>
        <p:nvSpPr>
          <p:cNvPr id="2" name="Title 1">
            <a:extLst>
              <a:ext uri="{FF2B5EF4-FFF2-40B4-BE49-F238E27FC236}">
                <a16:creationId xmlns:a16="http://schemas.microsoft.com/office/drawing/2014/main" id="{C7BF8E5C-181A-1253-B877-45F8459621D0}"/>
              </a:ext>
            </a:extLst>
          </p:cNvPr>
          <p:cNvSpPr>
            <a:spLocks noGrp="1"/>
          </p:cNvSpPr>
          <p:nvPr>
            <p:ph type="title"/>
          </p:nvPr>
        </p:nvSpPr>
        <p:spPr/>
        <p:txBody>
          <a:bodyPr/>
          <a:lstStyle/>
          <a:p>
            <a:r>
              <a:rPr lang="en-US" dirty="0"/>
              <a:t>Brand Performance: Value for Money &amp; Pricing</a:t>
            </a:r>
          </a:p>
        </p:txBody>
      </p:sp>
      <p:sp>
        <p:nvSpPr>
          <p:cNvPr id="10" name="TextBox 9">
            <a:extLst>
              <a:ext uri="{FF2B5EF4-FFF2-40B4-BE49-F238E27FC236}">
                <a16:creationId xmlns:a16="http://schemas.microsoft.com/office/drawing/2014/main" id="{EDAD6D01-61DD-7381-15E1-BDB42AA38EB6}"/>
              </a:ext>
            </a:extLst>
          </p:cNvPr>
          <p:cNvSpPr txBox="1"/>
          <p:nvPr/>
        </p:nvSpPr>
        <p:spPr>
          <a:xfrm>
            <a:off x="653697" y="1131221"/>
            <a:ext cx="8100945" cy="276999"/>
          </a:xfrm>
          <a:prstGeom prst="rect">
            <a:avLst/>
          </a:prstGeom>
          <a:noFill/>
        </p:spPr>
        <p:txBody>
          <a:bodyPr wrap="square">
            <a:spAutoFit/>
          </a:bodyPr>
          <a:lstStyle/>
          <a:p>
            <a:r>
              <a:rPr lang="en-US" sz="1200" dirty="0"/>
              <a:t>Perceived value, affordability, and promotional effectiveness</a:t>
            </a:r>
          </a:p>
        </p:txBody>
      </p:sp>
      <p:sp>
        <p:nvSpPr>
          <p:cNvPr id="6" name="Freeform 3">
            <a:extLst>
              <a:ext uri="{FF2B5EF4-FFF2-40B4-BE49-F238E27FC236}">
                <a16:creationId xmlns:a16="http://schemas.microsoft.com/office/drawing/2014/main" id="{EFC8C947-4629-9230-5511-63D804F0DD2A}"/>
              </a:ext>
            </a:extLst>
          </p:cNvPr>
          <p:cNvSpPr/>
          <p:nvPr/>
        </p:nvSpPr>
        <p:spPr>
          <a:xfrm>
            <a:off x="2542401" y="1346989"/>
            <a:ext cx="1422827" cy="947958"/>
          </a:xfrm>
          <a:custGeom>
            <a:avLst/>
            <a:gdLst/>
            <a:ahLst/>
            <a:cxnLst/>
            <a:rect l="l" t="t" r="r" b="b"/>
            <a:pathLst>
              <a:path w="8743570" h="5825403">
                <a:moveTo>
                  <a:pt x="0" y="0"/>
                </a:moveTo>
                <a:lnTo>
                  <a:pt x="8743569" y="0"/>
                </a:lnTo>
                <a:lnTo>
                  <a:pt x="8743569" y="5825403"/>
                </a:lnTo>
                <a:lnTo>
                  <a:pt x="0" y="5825403"/>
                </a:lnTo>
                <a:lnTo>
                  <a:pt x="0" y="0"/>
                </a:lnTo>
                <a:close/>
              </a:path>
            </a:pathLst>
          </a:custGeom>
          <a:blipFill>
            <a:blip r:embed="rId3"/>
            <a:stretch>
              <a:fillRect/>
            </a:stretch>
          </a:blipFill>
        </p:spPr>
        <p:txBody>
          <a:bodyPr/>
          <a:lstStyle/>
          <a:p>
            <a:endParaRPr lang="en-US"/>
          </a:p>
        </p:txBody>
      </p:sp>
      <p:sp>
        <p:nvSpPr>
          <p:cNvPr id="8" name="Freeform 2">
            <a:extLst>
              <a:ext uri="{FF2B5EF4-FFF2-40B4-BE49-F238E27FC236}">
                <a16:creationId xmlns:a16="http://schemas.microsoft.com/office/drawing/2014/main" id="{5DA605BE-8606-B7C4-9D9B-CBA79C260445}"/>
              </a:ext>
            </a:extLst>
          </p:cNvPr>
          <p:cNvSpPr/>
          <p:nvPr/>
        </p:nvSpPr>
        <p:spPr>
          <a:xfrm>
            <a:off x="4449603" y="1605573"/>
            <a:ext cx="637970" cy="637970"/>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4"/>
            <a:stretch>
              <a:fillRect/>
            </a:stretch>
          </a:blipFill>
        </p:spPr>
        <p:txBody>
          <a:bodyPr/>
          <a:lstStyle/>
          <a:p>
            <a:endParaRPr lang="en-US"/>
          </a:p>
        </p:txBody>
      </p:sp>
      <p:sp>
        <p:nvSpPr>
          <p:cNvPr id="11" name="Freeform 5">
            <a:extLst>
              <a:ext uri="{FF2B5EF4-FFF2-40B4-BE49-F238E27FC236}">
                <a16:creationId xmlns:a16="http://schemas.microsoft.com/office/drawing/2014/main" id="{B7CE5DF3-2B82-2317-1CD2-40567A61912B}"/>
              </a:ext>
            </a:extLst>
          </p:cNvPr>
          <p:cNvSpPr/>
          <p:nvPr/>
        </p:nvSpPr>
        <p:spPr>
          <a:xfrm>
            <a:off x="2749593" y="5114254"/>
            <a:ext cx="1021262" cy="1021262"/>
          </a:xfrm>
          <a:custGeom>
            <a:avLst/>
            <a:gdLst/>
            <a:ahLst/>
            <a:cxnLst/>
            <a:rect l="l" t="t" r="r" b="b"/>
            <a:pathLst>
              <a:path w="6172200" h="6172200">
                <a:moveTo>
                  <a:pt x="0" y="0"/>
                </a:moveTo>
                <a:lnTo>
                  <a:pt x="6172200" y="0"/>
                </a:lnTo>
                <a:lnTo>
                  <a:pt x="6172200" y="6172200"/>
                </a:lnTo>
                <a:lnTo>
                  <a:pt x="0" y="6172200"/>
                </a:lnTo>
                <a:lnTo>
                  <a:pt x="0" y="0"/>
                </a:lnTo>
                <a:close/>
              </a:path>
            </a:pathLst>
          </a:custGeom>
          <a:blipFill>
            <a:blip r:embed="rId5"/>
            <a:stretch>
              <a:fillRect/>
            </a:stretch>
          </a:blipFill>
        </p:spPr>
        <p:txBody>
          <a:bodyPr/>
          <a:lstStyle/>
          <a:p>
            <a:endParaRPr lang="en-US"/>
          </a:p>
        </p:txBody>
      </p:sp>
      <p:sp>
        <p:nvSpPr>
          <p:cNvPr id="14" name="Freeform 4">
            <a:extLst>
              <a:ext uri="{FF2B5EF4-FFF2-40B4-BE49-F238E27FC236}">
                <a16:creationId xmlns:a16="http://schemas.microsoft.com/office/drawing/2014/main" id="{43C4FB1D-A1A9-A5ED-6B86-3E70C9DE2059}"/>
              </a:ext>
            </a:extLst>
          </p:cNvPr>
          <p:cNvSpPr/>
          <p:nvPr/>
        </p:nvSpPr>
        <p:spPr>
          <a:xfrm>
            <a:off x="6096000" y="1666957"/>
            <a:ext cx="476701" cy="476701"/>
          </a:xfrm>
          <a:custGeom>
            <a:avLst/>
            <a:gdLst/>
            <a:ahLst/>
            <a:cxnLst/>
            <a:rect l="l" t="t" r="r" b="b"/>
            <a:pathLst>
              <a:path w="5272966" h="5272966">
                <a:moveTo>
                  <a:pt x="0" y="0"/>
                </a:moveTo>
                <a:lnTo>
                  <a:pt x="5272966" y="0"/>
                </a:lnTo>
                <a:lnTo>
                  <a:pt x="5272966" y="5272966"/>
                </a:lnTo>
                <a:lnTo>
                  <a:pt x="0" y="5272966"/>
                </a:lnTo>
                <a:lnTo>
                  <a:pt x="0" y="0"/>
                </a:lnTo>
                <a:close/>
              </a:path>
            </a:pathLst>
          </a:custGeom>
          <a:blipFill>
            <a:blip r:embed="rId6"/>
            <a:stretch>
              <a:fillRect/>
            </a:stretch>
          </a:blipFill>
        </p:spPr>
        <p:txBody>
          <a:bodyPr/>
          <a:lstStyle/>
          <a:p>
            <a:endParaRPr lang="en-US"/>
          </a:p>
        </p:txBody>
      </p:sp>
      <p:sp>
        <p:nvSpPr>
          <p:cNvPr id="17" name="Freeform 7">
            <a:extLst>
              <a:ext uri="{FF2B5EF4-FFF2-40B4-BE49-F238E27FC236}">
                <a16:creationId xmlns:a16="http://schemas.microsoft.com/office/drawing/2014/main" id="{F352C6C2-4EFD-6D38-D9E6-B4E1A05F79A3}"/>
              </a:ext>
            </a:extLst>
          </p:cNvPr>
          <p:cNvSpPr/>
          <p:nvPr/>
        </p:nvSpPr>
        <p:spPr>
          <a:xfrm>
            <a:off x="7660051" y="1641172"/>
            <a:ext cx="554302" cy="521736"/>
          </a:xfrm>
          <a:custGeom>
            <a:avLst/>
            <a:gdLst/>
            <a:ahLst/>
            <a:cxnLst/>
            <a:rect l="l" t="t" r="r" b="b"/>
            <a:pathLst>
              <a:path w="6663600" h="6272113">
                <a:moveTo>
                  <a:pt x="0" y="0"/>
                </a:moveTo>
                <a:lnTo>
                  <a:pt x="6663600" y="0"/>
                </a:lnTo>
                <a:lnTo>
                  <a:pt x="6663600" y="6272114"/>
                </a:lnTo>
                <a:lnTo>
                  <a:pt x="0" y="6272114"/>
                </a:lnTo>
                <a:lnTo>
                  <a:pt x="0" y="0"/>
                </a:lnTo>
                <a:close/>
              </a:path>
            </a:pathLst>
          </a:custGeom>
          <a:blipFill>
            <a:blip r:embed="rId7"/>
            <a:stretch>
              <a:fillRect/>
            </a:stretch>
          </a:blipFill>
        </p:spPr>
        <p:txBody>
          <a:bodyPr/>
          <a:lstStyle/>
          <a:p>
            <a:endParaRPr lang="en-US"/>
          </a:p>
        </p:txBody>
      </p:sp>
      <p:sp>
        <p:nvSpPr>
          <p:cNvPr id="18" name="Freeform 6">
            <a:extLst>
              <a:ext uri="{FF2B5EF4-FFF2-40B4-BE49-F238E27FC236}">
                <a16:creationId xmlns:a16="http://schemas.microsoft.com/office/drawing/2014/main" id="{614C599F-453F-C1BE-2FB4-D56BF374EE1E}"/>
              </a:ext>
            </a:extLst>
          </p:cNvPr>
          <p:cNvSpPr/>
          <p:nvPr/>
        </p:nvSpPr>
        <p:spPr>
          <a:xfrm>
            <a:off x="9220450" y="1610399"/>
            <a:ext cx="723548" cy="581553"/>
          </a:xfrm>
          <a:custGeom>
            <a:avLst/>
            <a:gdLst/>
            <a:ahLst/>
            <a:cxnLst/>
            <a:rect l="l" t="t" r="r" b="b"/>
            <a:pathLst>
              <a:path w="7539021" h="6059488">
                <a:moveTo>
                  <a:pt x="0" y="0"/>
                </a:moveTo>
                <a:lnTo>
                  <a:pt x="7539020" y="0"/>
                </a:lnTo>
                <a:lnTo>
                  <a:pt x="7539020" y="6059488"/>
                </a:lnTo>
                <a:lnTo>
                  <a:pt x="0" y="6059488"/>
                </a:lnTo>
                <a:lnTo>
                  <a:pt x="0" y="0"/>
                </a:lnTo>
                <a:close/>
              </a:path>
            </a:pathLst>
          </a:custGeom>
          <a:blipFill>
            <a:blip r:embed="rId8"/>
            <a:stretch>
              <a:fillRect/>
            </a:stretch>
          </a:blipFill>
        </p:spPr>
        <p:txBody>
          <a:bodyPr/>
          <a:lstStyle/>
          <a:p>
            <a:endParaRPr lang="en-US"/>
          </a:p>
        </p:txBody>
      </p:sp>
      <p:sp>
        <p:nvSpPr>
          <p:cNvPr id="19" name="Freeform 5">
            <a:extLst>
              <a:ext uri="{FF2B5EF4-FFF2-40B4-BE49-F238E27FC236}">
                <a16:creationId xmlns:a16="http://schemas.microsoft.com/office/drawing/2014/main" id="{D74D4288-CB5E-0D2E-07D4-4BF0AAB37A51}"/>
              </a:ext>
            </a:extLst>
          </p:cNvPr>
          <p:cNvSpPr/>
          <p:nvPr/>
        </p:nvSpPr>
        <p:spPr>
          <a:xfrm>
            <a:off x="10814756" y="1638828"/>
            <a:ext cx="817648" cy="581553"/>
          </a:xfrm>
          <a:custGeom>
            <a:avLst/>
            <a:gdLst/>
            <a:ahLst/>
            <a:cxnLst/>
            <a:rect l="l" t="t" r="r" b="b"/>
            <a:pathLst>
              <a:path w="8301619" h="5904527">
                <a:moveTo>
                  <a:pt x="0" y="0"/>
                </a:moveTo>
                <a:lnTo>
                  <a:pt x="8301620" y="0"/>
                </a:lnTo>
                <a:lnTo>
                  <a:pt x="8301620" y="5904526"/>
                </a:lnTo>
                <a:lnTo>
                  <a:pt x="0" y="5904526"/>
                </a:lnTo>
                <a:lnTo>
                  <a:pt x="0" y="0"/>
                </a:lnTo>
                <a:close/>
              </a:path>
            </a:pathLst>
          </a:custGeom>
          <a:blipFill>
            <a:blip r:embed="rId9"/>
            <a:stretch>
              <a:fillRect/>
            </a:stretch>
          </a:blipFill>
        </p:spPr>
        <p:txBody>
          <a:bodyPr/>
          <a:lstStyle/>
          <a:p>
            <a:endParaRPr lang="en-US"/>
          </a:p>
        </p:txBody>
      </p:sp>
      <p:graphicFrame>
        <p:nvGraphicFramePr>
          <p:cNvPr id="20" name="Chart 19">
            <a:extLst>
              <a:ext uri="{FF2B5EF4-FFF2-40B4-BE49-F238E27FC236}">
                <a16:creationId xmlns:a16="http://schemas.microsoft.com/office/drawing/2014/main" id="{DEB6A05C-05A0-EB38-F010-4118E9ACBE0B}"/>
              </a:ext>
            </a:extLst>
          </p:cNvPr>
          <p:cNvGraphicFramePr/>
          <p:nvPr>
            <p:extLst>
              <p:ext uri="{D42A27DB-BD31-4B8C-83A1-F6EECF244321}">
                <p14:modId xmlns:p14="http://schemas.microsoft.com/office/powerpoint/2010/main" val="1278287788"/>
              </p:ext>
            </p:extLst>
          </p:nvPr>
        </p:nvGraphicFramePr>
        <p:xfrm>
          <a:off x="2586056" y="2215361"/>
          <a:ext cx="1237500" cy="2631431"/>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3" name="Chart 32">
            <a:extLst>
              <a:ext uri="{FF2B5EF4-FFF2-40B4-BE49-F238E27FC236}">
                <a16:creationId xmlns:a16="http://schemas.microsoft.com/office/drawing/2014/main" id="{D3DF2C60-BF17-C7EF-8597-6DD8EF15D54D}"/>
              </a:ext>
            </a:extLst>
          </p:cNvPr>
          <p:cNvGraphicFramePr/>
          <p:nvPr>
            <p:extLst>
              <p:ext uri="{D42A27DB-BD31-4B8C-83A1-F6EECF244321}">
                <p14:modId xmlns:p14="http://schemas.microsoft.com/office/powerpoint/2010/main" val="2556281108"/>
              </p:ext>
            </p:extLst>
          </p:nvPr>
        </p:nvGraphicFramePr>
        <p:xfrm>
          <a:off x="4028490" y="2215361"/>
          <a:ext cx="1237500" cy="263143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4" name="Chart 33">
            <a:extLst>
              <a:ext uri="{FF2B5EF4-FFF2-40B4-BE49-F238E27FC236}">
                <a16:creationId xmlns:a16="http://schemas.microsoft.com/office/drawing/2014/main" id="{6FBA7307-3920-06B7-BCA6-723D0C6FEE09}"/>
              </a:ext>
            </a:extLst>
          </p:cNvPr>
          <p:cNvGraphicFramePr/>
          <p:nvPr>
            <p:extLst>
              <p:ext uri="{D42A27DB-BD31-4B8C-83A1-F6EECF244321}">
                <p14:modId xmlns:p14="http://schemas.microsoft.com/office/powerpoint/2010/main" val="3179060877"/>
              </p:ext>
            </p:extLst>
          </p:nvPr>
        </p:nvGraphicFramePr>
        <p:xfrm>
          <a:off x="5636024" y="2215361"/>
          <a:ext cx="1237500" cy="263143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5" name="Chart 34">
            <a:extLst>
              <a:ext uri="{FF2B5EF4-FFF2-40B4-BE49-F238E27FC236}">
                <a16:creationId xmlns:a16="http://schemas.microsoft.com/office/drawing/2014/main" id="{9E4DD154-AE89-603F-4CF1-780BF6EDAA45}"/>
              </a:ext>
            </a:extLst>
          </p:cNvPr>
          <p:cNvGraphicFramePr/>
          <p:nvPr>
            <p:extLst>
              <p:ext uri="{D42A27DB-BD31-4B8C-83A1-F6EECF244321}">
                <p14:modId xmlns:p14="http://schemas.microsoft.com/office/powerpoint/2010/main" val="1709249736"/>
              </p:ext>
            </p:extLst>
          </p:nvPr>
        </p:nvGraphicFramePr>
        <p:xfrm>
          <a:off x="7243558" y="2215361"/>
          <a:ext cx="1237500" cy="263143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36" name="Chart 35">
            <a:extLst>
              <a:ext uri="{FF2B5EF4-FFF2-40B4-BE49-F238E27FC236}">
                <a16:creationId xmlns:a16="http://schemas.microsoft.com/office/drawing/2014/main" id="{8AD0B470-2D16-FA31-E449-94FE5793691A}"/>
              </a:ext>
            </a:extLst>
          </p:cNvPr>
          <p:cNvGraphicFramePr/>
          <p:nvPr>
            <p:extLst>
              <p:ext uri="{D42A27DB-BD31-4B8C-83A1-F6EECF244321}">
                <p14:modId xmlns:p14="http://schemas.microsoft.com/office/powerpoint/2010/main" val="1572272573"/>
              </p:ext>
            </p:extLst>
          </p:nvPr>
        </p:nvGraphicFramePr>
        <p:xfrm>
          <a:off x="8851092" y="2215361"/>
          <a:ext cx="1237500" cy="263143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37" name="Chart 36">
            <a:extLst>
              <a:ext uri="{FF2B5EF4-FFF2-40B4-BE49-F238E27FC236}">
                <a16:creationId xmlns:a16="http://schemas.microsoft.com/office/drawing/2014/main" id="{175DAA25-D849-88C5-EEA1-61902F72405E}"/>
              </a:ext>
            </a:extLst>
          </p:cNvPr>
          <p:cNvGraphicFramePr/>
          <p:nvPr>
            <p:extLst>
              <p:ext uri="{D42A27DB-BD31-4B8C-83A1-F6EECF244321}">
                <p14:modId xmlns:p14="http://schemas.microsoft.com/office/powerpoint/2010/main" val="1712748192"/>
              </p:ext>
            </p:extLst>
          </p:nvPr>
        </p:nvGraphicFramePr>
        <p:xfrm>
          <a:off x="10547525" y="2215361"/>
          <a:ext cx="1237500" cy="2631431"/>
        </p:xfrm>
        <a:graphic>
          <a:graphicData uri="http://schemas.openxmlformats.org/drawingml/2006/chart">
            <c:chart xmlns:c="http://schemas.openxmlformats.org/drawingml/2006/chart" xmlns:r="http://schemas.openxmlformats.org/officeDocument/2006/relationships" r:id="rId15"/>
          </a:graphicData>
        </a:graphic>
      </p:graphicFrame>
      <p:sp>
        <p:nvSpPr>
          <p:cNvPr id="43" name="Freeform 9">
            <a:extLst>
              <a:ext uri="{FF2B5EF4-FFF2-40B4-BE49-F238E27FC236}">
                <a16:creationId xmlns:a16="http://schemas.microsoft.com/office/drawing/2014/main" id="{34ACFF74-9E99-1030-0B57-FA86FD13C9C1}"/>
              </a:ext>
            </a:extLst>
          </p:cNvPr>
          <p:cNvSpPr/>
          <p:nvPr/>
        </p:nvSpPr>
        <p:spPr>
          <a:xfrm>
            <a:off x="10395653" y="5098015"/>
            <a:ext cx="1541244" cy="1127034"/>
          </a:xfrm>
          <a:custGeom>
            <a:avLst/>
            <a:gdLst/>
            <a:ahLst/>
            <a:cxnLst/>
            <a:rect l="l" t="t" r="r" b="b"/>
            <a:pathLst>
              <a:path w="8121561" h="5938891">
                <a:moveTo>
                  <a:pt x="0" y="0"/>
                </a:moveTo>
                <a:lnTo>
                  <a:pt x="8121560" y="0"/>
                </a:lnTo>
                <a:lnTo>
                  <a:pt x="8121560" y="5938892"/>
                </a:lnTo>
                <a:lnTo>
                  <a:pt x="0" y="5938892"/>
                </a:lnTo>
                <a:lnTo>
                  <a:pt x="0" y="0"/>
                </a:lnTo>
                <a:close/>
              </a:path>
            </a:pathLst>
          </a:custGeom>
          <a:blipFill>
            <a:blip r:embed="rId16"/>
            <a:stretch>
              <a:fillRect/>
            </a:stretch>
          </a:blipFill>
        </p:spPr>
        <p:txBody>
          <a:bodyPr/>
          <a:lstStyle/>
          <a:p>
            <a:endParaRPr lang="en-US"/>
          </a:p>
        </p:txBody>
      </p:sp>
      <p:sp>
        <p:nvSpPr>
          <p:cNvPr id="44" name="Freeform 11">
            <a:extLst>
              <a:ext uri="{FF2B5EF4-FFF2-40B4-BE49-F238E27FC236}">
                <a16:creationId xmlns:a16="http://schemas.microsoft.com/office/drawing/2014/main" id="{9A306CE9-5321-6F8D-BB47-80FC6BEF5FBA}"/>
              </a:ext>
            </a:extLst>
          </p:cNvPr>
          <p:cNvSpPr/>
          <p:nvPr/>
        </p:nvSpPr>
        <p:spPr>
          <a:xfrm>
            <a:off x="8901144" y="5178530"/>
            <a:ext cx="1407655" cy="966003"/>
          </a:xfrm>
          <a:custGeom>
            <a:avLst/>
            <a:gdLst/>
            <a:ahLst/>
            <a:cxnLst/>
            <a:rect l="l" t="t" r="r" b="b"/>
            <a:pathLst>
              <a:path w="8540447" h="5860882">
                <a:moveTo>
                  <a:pt x="0" y="0"/>
                </a:moveTo>
                <a:lnTo>
                  <a:pt x="8540447" y="0"/>
                </a:lnTo>
                <a:lnTo>
                  <a:pt x="8540447" y="5860882"/>
                </a:lnTo>
                <a:lnTo>
                  <a:pt x="0" y="5860882"/>
                </a:lnTo>
                <a:lnTo>
                  <a:pt x="0" y="0"/>
                </a:lnTo>
                <a:close/>
              </a:path>
            </a:pathLst>
          </a:custGeom>
          <a:blipFill>
            <a:blip r:embed="rId17"/>
            <a:stretch>
              <a:fillRect/>
            </a:stretch>
          </a:blipFill>
        </p:spPr>
        <p:txBody>
          <a:bodyPr/>
          <a:lstStyle/>
          <a:p>
            <a:endParaRPr lang="en-US"/>
          </a:p>
        </p:txBody>
      </p:sp>
      <p:sp>
        <p:nvSpPr>
          <p:cNvPr id="45" name="Freeform 7">
            <a:extLst>
              <a:ext uri="{FF2B5EF4-FFF2-40B4-BE49-F238E27FC236}">
                <a16:creationId xmlns:a16="http://schemas.microsoft.com/office/drawing/2014/main" id="{81084435-E515-44EE-B378-B026A9CB9489}"/>
              </a:ext>
            </a:extLst>
          </p:cNvPr>
          <p:cNvSpPr/>
          <p:nvPr/>
        </p:nvSpPr>
        <p:spPr>
          <a:xfrm>
            <a:off x="4034539" y="5109052"/>
            <a:ext cx="1601485" cy="1121039"/>
          </a:xfrm>
          <a:custGeom>
            <a:avLst/>
            <a:gdLst/>
            <a:ahLst/>
            <a:cxnLst/>
            <a:rect l="l" t="t" r="r" b="b"/>
            <a:pathLst>
              <a:path w="8407117" h="5884982">
                <a:moveTo>
                  <a:pt x="0" y="0"/>
                </a:moveTo>
                <a:lnTo>
                  <a:pt x="8407118" y="0"/>
                </a:lnTo>
                <a:lnTo>
                  <a:pt x="8407118" y="5884982"/>
                </a:lnTo>
                <a:lnTo>
                  <a:pt x="0" y="5884982"/>
                </a:lnTo>
                <a:lnTo>
                  <a:pt x="0" y="0"/>
                </a:lnTo>
                <a:close/>
              </a:path>
            </a:pathLst>
          </a:custGeom>
          <a:blipFill>
            <a:blip r:embed="rId18"/>
            <a:stretch>
              <a:fillRect/>
            </a:stretch>
          </a:blipFill>
        </p:spPr>
        <p:txBody>
          <a:bodyPr/>
          <a:lstStyle/>
          <a:p>
            <a:endParaRPr lang="en-US"/>
          </a:p>
        </p:txBody>
      </p:sp>
      <p:sp>
        <p:nvSpPr>
          <p:cNvPr id="47" name="Freeform 13">
            <a:extLst>
              <a:ext uri="{FF2B5EF4-FFF2-40B4-BE49-F238E27FC236}">
                <a16:creationId xmlns:a16="http://schemas.microsoft.com/office/drawing/2014/main" id="{9418B413-BCBA-9992-9E5B-FE45E60A18B4}"/>
              </a:ext>
            </a:extLst>
          </p:cNvPr>
          <p:cNvSpPr/>
          <p:nvPr/>
        </p:nvSpPr>
        <p:spPr>
          <a:xfrm>
            <a:off x="5688858" y="5191937"/>
            <a:ext cx="1297691" cy="1038153"/>
          </a:xfrm>
          <a:custGeom>
            <a:avLst/>
            <a:gdLst/>
            <a:ahLst/>
            <a:cxnLst/>
            <a:rect l="l" t="t" r="r" b="b"/>
            <a:pathLst>
              <a:path w="2358123" h="1886499">
                <a:moveTo>
                  <a:pt x="0" y="0"/>
                </a:moveTo>
                <a:lnTo>
                  <a:pt x="2358123" y="0"/>
                </a:lnTo>
                <a:lnTo>
                  <a:pt x="2358123" y="1886499"/>
                </a:lnTo>
                <a:lnTo>
                  <a:pt x="0" y="1886499"/>
                </a:lnTo>
                <a:lnTo>
                  <a:pt x="0" y="0"/>
                </a:lnTo>
                <a:close/>
              </a:path>
            </a:pathLst>
          </a:custGeom>
          <a:blipFill>
            <a:blip r:embed="rId19"/>
            <a:stretch>
              <a:fillRect/>
            </a:stretch>
          </a:blipFill>
        </p:spPr>
        <p:txBody>
          <a:bodyPr/>
          <a:lstStyle/>
          <a:p>
            <a:endParaRPr lang="en-US"/>
          </a:p>
        </p:txBody>
      </p:sp>
      <p:sp>
        <p:nvSpPr>
          <p:cNvPr id="3" name="TextBox 2">
            <a:extLst>
              <a:ext uri="{FF2B5EF4-FFF2-40B4-BE49-F238E27FC236}">
                <a16:creationId xmlns:a16="http://schemas.microsoft.com/office/drawing/2014/main" id="{E8E74F36-D7D7-DCE3-7E46-513A3C3B99DA}"/>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Please rate each brand on the following attributes.</a:t>
            </a:r>
          </a:p>
          <a:p>
            <a:r>
              <a:rPr lang="en-US" sz="1000" i="1" dirty="0">
                <a:solidFill>
                  <a:schemeClr val="tx1">
                    <a:lumMod val="60000"/>
                    <a:lumOff val="40000"/>
                  </a:schemeClr>
                </a:solidFill>
              </a:rPr>
              <a:t>Base: Users in past 6 months | Vietnam Fast Food &amp; QSR Market and Consumer Trends | InsightAsia Vietnam Primary Research | January 2026</a:t>
            </a:r>
          </a:p>
        </p:txBody>
      </p:sp>
      <p:cxnSp>
        <p:nvCxnSpPr>
          <p:cNvPr id="9" name="Straight Connector 8">
            <a:extLst>
              <a:ext uri="{FF2B5EF4-FFF2-40B4-BE49-F238E27FC236}">
                <a16:creationId xmlns:a16="http://schemas.microsoft.com/office/drawing/2014/main" id="{CB59952E-0338-AEE9-F57E-4E5A8024B58C}"/>
              </a:ext>
            </a:extLst>
          </p:cNvPr>
          <p:cNvCxnSpPr>
            <a:cxnSpLocks/>
          </p:cNvCxnSpPr>
          <p:nvPr/>
        </p:nvCxnSpPr>
        <p:spPr>
          <a:xfrm>
            <a:off x="612559" y="6238514"/>
            <a:ext cx="11324338" cy="0"/>
          </a:xfrm>
          <a:prstGeom prst="line">
            <a:avLst/>
          </a:prstGeom>
          <a:ln w="9525">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5" name="Freeform 7">
            <a:extLst>
              <a:ext uri="{FF2B5EF4-FFF2-40B4-BE49-F238E27FC236}">
                <a16:creationId xmlns:a16="http://schemas.microsoft.com/office/drawing/2014/main" id="{5C4ECC50-4AEC-4A04-E5EE-D72593588ADB}"/>
              </a:ext>
            </a:extLst>
          </p:cNvPr>
          <p:cNvSpPr/>
          <p:nvPr/>
        </p:nvSpPr>
        <p:spPr>
          <a:xfrm>
            <a:off x="7332457" y="4486718"/>
            <a:ext cx="1738331" cy="1738331"/>
          </a:xfrm>
          <a:custGeom>
            <a:avLst/>
            <a:gdLst/>
            <a:ahLst/>
            <a:cxnLst/>
            <a:rect l="l" t="t" r="r" b="b"/>
            <a:pathLst>
              <a:path w="6356958" h="6356958">
                <a:moveTo>
                  <a:pt x="0" y="0"/>
                </a:moveTo>
                <a:lnTo>
                  <a:pt x="6356959" y="0"/>
                </a:lnTo>
                <a:lnTo>
                  <a:pt x="6356959" y="6356959"/>
                </a:lnTo>
                <a:lnTo>
                  <a:pt x="0" y="6356959"/>
                </a:lnTo>
                <a:lnTo>
                  <a:pt x="0" y="0"/>
                </a:lnTo>
                <a:close/>
              </a:path>
            </a:pathLst>
          </a:custGeom>
          <a:blipFill>
            <a:blip r:embed="rId20"/>
            <a:stretch>
              <a:fillRect/>
            </a:stretch>
          </a:blipFill>
        </p:spPr>
        <p:txBody>
          <a:bodyPr/>
          <a:lstStyle/>
          <a:p>
            <a:endParaRPr lang="en-US"/>
          </a:p>
        </p:txBody>
      </p:sp>
    </p:spTree>
    <p:extLst>
      <p:ext uri="{BB962C8B-B14F-4D97-AF65-F5344CB8AC3E}">
        <p14:creationId xmlns:p14="http://schemas.microsoft.com/office/powerpoint/2010/main" val="1023139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60299-97AE-4428-F567-736218A63C76}"/>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CE28637-0319-8CC2-D60B-3A6D68DE9EBE}"/>
              </a:ext>
            </a:extLst>
          </p:cNvPr>
          <p:cNvSpPr/>
          <p:nvPr/>
        </p:nvSpPr>
        <p:spPr>
          <a:xfrm>
            <a:off x="595013" y="2144825"/>
            <a:ext cx="2778109" cy="3951513"/>
          </a:xfrm>
          <a:prstGeom prst="roundRect">
            <a:avLst>
              <a:gd name="adj" fmla="val 6303"/>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b="1" dirty="0"/>
              <a:t>Average Spending</a:t>
            </a:r>
          </a:p>
          <a:p>
            <a:r>
              <a:rPr lang="en-US" sz="4000" b="1" dirty="0"/>
              <a:t>135</a:t>
            </a:r>
            <a:r>
              <a:rPr lang="en-US" b="1" dirty="0"/>
              <a:t>K</a:t>
            </a:r>
          </a:p>
          <a:p>
            <a:r>
              <a:rPr lang="en-US" sz="1200" dirty="0"/>
              <a:t>VND per visit across all occasions, with families spending 2.8x more (212K) than solo diners (76K) due to larger group sizes and upselling.</a:t>
            </a:r>
          </a:p>
        </p:txBody>
      </p:sp>
      <p:sp>
        <p:nvSpPr>
          <p:cNvPr id="2" name="Title 1">
            <a:extLst>
              <a:ext uri="{FF2B5EF4-FFF2-40B4-BE49-F238E27FC236}">
                <a16:creationId xmlns:a16="http://schemas.microsoft.com/office/drawing/2014/main" id="{3CBA26DB-B182-116C-BD17-A450F83A756C}"/>
              </a:ext>
            </a:extLst>
          </p:cNvPr>
          <p:cNvSpPr>
            <a:spLocks noGrp="1"/>
          </p:cNvSpPr>
          <p:nvPr>
            <p:ph type="title"/>
          </p:nvPr>
        </p:nvSpPr>
        <p:spPr/>
        <p:txBody>
          <a:bodyPr>
            <a:normAutofit/>
          </a:bodyPr>
          <a:lstStyle/>
          <a:p>
            <a:r>
              <a:rPr lang="en-US" dirty="0"/>
              <a:t>Executive Summary</a:t>
            </a:r>
          </a:p>
        </p:txBody>
      </p:sp>
      <p:sp>
        <p:nvSpPr>
          <p:cNvPr id="4" name="TextBox 3">
            <a:extLst>
              <a:ext uri="{FF2B5EF4-FFF2-40B4-BE49-F238E27FC236}">
                <a16:creationId xmlns:a16="http://schemas.microsoft.com/office/drawing/2014/main" id="{2E0E4CCC-5D9D-2347-E528-F5BB9B0CAAAA}"/>
              </a:ext>
            </a:extLst>
          </p:cNvPr>
          <p:cNvSpPr txBox="1"/>
          <p:nvPr/>
        </p:nvSpPr>
        <p:spPr>
          <a:xfrm>
            <a:off x="576707" y="6471407"/>
            <a:ext cx="9785702" cy="253916"/>
          </a:xfrm>
          <a:prstGeom prst="rect">
            <a:avLst/>
          </a:prstGeom>
          <a:noFill/>
        </p:spPr>
        <p:txBody>
          <a:bodyPr wrap="square">
            <a:spAutoFit/>
          </a:bodyPr>
          <a:lstStyle/>
          <a:p>
            <a:r>
              <a:rPr lang="en-US" sz="1000" i="1" dirty="0">
                <a:solidFill>
                  <a:schemeClr val="tx1">
                    <a:lumMod val="60000"/>
                    <a:lumOff val="40000"/>
                  </a:schemeClr>
                </a:solidFill>
              </a:rPr>
              <a:t>Vietnam Fast Food &amp; QSR Market and Consumer Trends | InsightAsia Vietnam Primary Research | January 2026</a:t>
            </a:r>
          </a:p>
        </p:txBody>
      </p:sp>
      <p:sp>
        <p:nvSpPr>
          <p:cNvPr id="5" name="TextBox 4">
            <a:extLst>
              <a:ext uri="{FF2B5EF4-FFF2-40B4-BE49-F238E27FC236}">
                <a16:creationId xmlns:a16="http://schemas.microsoft.com/office/drawing/2014/main" id="{C04A4E8E-CFF3-7EB0-27A1-3BD2247097CA}"/>
              </a:ext>
            </a:extLst>
          </p:cNvPr>
          <p:cNvSpPr txBox="1"/>
          <p:nvPr/>
        </p:nvSpPr>
        <p:spPr>
          <a:xfrm>
            <a:off x="653697" y="1133286"/>
            <a:ext cx="8100945" cy="276999"/>
          </a:xfrm>
          <a:prstGeom prst="rect">
            <a:avLst/>
          </a:prstGeom>
          <a:noFill/>
        </p:spPr>
        <p:txBody>
          <a:bodyPr wrap="square">
            <a:spAutoFit/>
          </a:bodyPr>
          <a:lstStyle/>
          <a:p>
            <a:r>
              <a:rPr lang="en-US" sz="1200" dirty="0"/>
              <a:t>Key findings from InsightAsia Vietnam's comprehensive fast food consumer study</a:t>
            </a:r>
          </a:p>
        </p:txBody>
      </p:sp>
      <p:sp>
        <p:nvSpPr>
          <p:cNvPr id="9" name="Rectangle: Rounded Corners 8">
            <a:extLst>
              <a:ext uri="{FF2B5EF4-FFF2-40B4-BE49-F238E27FC236}">
                <a16:creationId xmlns:a16="http://schemas.microsoft.com/office/drawing/2014/main" id="{50C5DED0-FAA4-520C-A3DA-93A7F7C0C307}"/>
              </a:ext>
            </a:extLst>
          </p:cNvPr>
          <p:cNvSpPr/>
          <p:nvPr/>
        </p:nvSpPr>
        <p:spPr>
          <a:xfrm>
            <a:off x="3560559" y="2144825"/>
            <a:ext cx="2778109" cy="3951513"/>
          </a:xfrm>
          <a:prstGeom prst="roundRect">
            <a:avLst>
              <a:gd name="adj" fmla="val 7126"/>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b="1" dirty="0"/>
              <a:t>Localization Impact</a:t>
            </a:r>
          </a:p>
          <a:p>
            <a:r>
              <a:rPr lang="en-US" sz="4000" b="1" dirty="0"/>
              <a:t>28</a:t>
            </a:r>
            <a:r>
              <a:rPr lang="en-US" b="1" dirty="0"/>
              <a:t>%</a:t>
            </a:r>
          </a:p>
          <a:p>
            <a:r>
              <a:rPr lang="en-US" sz="1200" dirty="0"/>
              <a:t>Of consumers specifically choose rice-based fast food options, demonstrating strong demand for culturally adapted menu items beyond Western staples.</a:t>
            </a:r>
          </a:p>
        </p:txBody>
      </p:sp>
      <p:sp>
        <p:nvSpPr>
          <p:cNvPr id="10" name="Rectangle: Rounded Corners 9">
            <a:extLst>
              <a:ext uri="{FF2B5EF4-FFF2-40B4-BE49-F238E27FC236}">
                <a16:creationId xmlns:a16="http://schemas.microsoft.com/office/drawing/2014/main" id="{85E14DC8-09A5-4F47-E644-97E5BB14DA40}"/>
              </a:ext>
            </a:extLst>
          </p:cNvPr>
          <p:cNvSpPr/>
          <p:nvPr/>
        </p:nvSpPr>
        <p:spPr>
          <a:xfrm>
            <a:off x="6526105" y="2144825"/>
            <a:ext cx="5340349" cy="1876928"/>
          </a:xfrm>
          <a:prstGeom prst="roundRect">
            <a:avLst>
              <a:gd name="adj" fmla="val 9184"/>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t>Digital Integration</a:t>
            </a:r>
          </a:p>
          <a:p>
            <a:r>
              <a:rPr lang="en-US" sz="4000" b="1" dirty="0"/>
              <a:t>47</a:t>
            </a:r>
            <a:r>
              <a:rPr lang="en-US" b="1" dirty="0"/>
              <a:t>%</a:t>
            </a:r>
          </a:p>
          <a:p>
            <a:r>
              <a:rPr lang="en-US" sz="1200" dirty="0"/>
              <a:t>Of all fast-food orders now come through </a:t>
            </a:r>
          </a:p>
          <a:p>
            <a:r>
              <a:rPr lang="en-US" sz="1200" dirty="0"/>
              <a:t>delivery platforms (Shopee Food 26%, Grab Food 21%), fundamentally changing brand discovery </a:t>
            </a:r>
          </a:p>
          <a:p>
            <a:r>
              <a:rPr lang="en-US" sz="1200" dirty="0"/>
              <a:t>and loyalty dynamics.</a:t>
            </a:r>
          </a:p>
        </p:txBody>
      </p:sp>
      <p:sp>
        <p:nvSpPr>
          <p:cNvPr id="11" name="Rectangle: Rounded Corners 10">
            <a:extLst>
              <a:ext uri="{FF2B5EF4-FFF2-40B4-BE49-F238E27FC236}">
                <a16:creationId xmlns:a16="http://schemas.microsoft.com/office/drawing/2014/main" id="{7DC5BFF9-7F87-C73F-61D9-08303A064F1F}"/>
              </a:ext>
            </a:extLst>
          </p:cNvPr>
          <p:cNvSpPr/>
          <p:nvPr/>
        </p:nvSpPr>
        <p:spPr>
          <a:xfrm>
            <a:off x="6526105" y="4225225"/>
            <a:ext cx="5340349" cy="1864506"/>
          </a:xfrm>
          <a:prstGeom prst="roundRect">
            <a:avLst>
              <a:gd name="adj" fmla="val 9184"/>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200" b="1" dirty="0">
                <a:solidFill>
                  <a:schemeClr val="bg1"/>
                </a:solidFill>
              </a:rPr>
              <a:t>Chicken Dominance</a:t>
            </a:r>
          </a:p>
          <a:p>
            <a:pPr algn="r"/>
            <a:r>
              <a:rPr lang="en-US" sz="4000" b="1" dirty="0">
                <a:solidFill>
                  <a:schemeClr val="bg1"/>
                </a:solidFill>
              </a:rPr>
              <a:t>82</a:t>
            </a:r>
            <a:r>
              <a:rPr lang="en-US" b="1" dirty="0">
                <a:solidFill>
                  <a:schemeClr val="bg1"/>
                </a:solidFill>
              </a:rPr>
              <a:t>%</a:t>
            </a:r>
            <a:endParaRPr lang="en-US" sz="4000" b="1" dirty="0">
              <a:solidFill>
                <a:schemeClr val="bg1"/>
              </a:solidFill>
            </a:endParaRPr>
          </a:p>
          <a:p>
            <a:pPr algn="r"/>
            <a:r>
              <a:rPr lang="en-US" sz="1200" dirty="0">
                <a:solidFill>
                  <a:schemeClr val="bg1"/>
                </a:solidFill>
              </a:rPr>
              <a:t>Of fast-food consumers ordered </a:t>
            </a:r>
          </a:p>
          <a:p>
            <a:pPr algn="r"/>
            <a:r>
              <a:rPr lang="en-US" sz="1200" dirty="0">
                <a:solidFill>
                  <a:schemeClr val="bg1"/>
                </a:solidFill>
              </a:rPr>
              <a:t>chicken-based meals  in their most recent visits</a:t>
            </a:r>
          </a:p>
          <a:p>
            <a:pPr algn="r"/>
            <a:r>
              <a:rPr lang="en-US" sz="1200" dirty="0">
                <a:solidFill>
                  <a:schemeClr val="bg1"/>
                </a:solidFill>
              </a:rPr>
              <a:t>significantly outperforming beef burgers (11%) </a:t>
            </a:r>
          </a:p>
          <a:p>
            <a:pPr algn="r"/>
            <a:r>
              <a:rPr lang="en-US" sz="1200" dirty="0">
                <a:solidFill>
                  <a:schemeClr val="bg1"/>
                </a:solidFill>
              </a:rPr>
              <a:t>and pizza (7%).</a:t>
            </a:r>
          </a:p>
        </p:txBody>
      </p:sp>
      <p:sp>
        <p:nvSpPr>
          <p:cNvPr id="14" name="Freeform 7">
            <a:extLst>
              <a:ext uri="{FF2B5EF4-FFF2-40B4-BE49-F238E27FC236}">
                <a16:creationId xmlns:a16="http://schemas.microsoft.com/office/drawing/2014/main" id="{08684228-2FD9-9338-005F-24C58AAC06F8}"/>
              </a:ext>
            </a:extLst>
          </p:cNvPr>
          <p:cNvSpPr/>
          <p:nvPr/>
        </p:nvSpPr>
        <p:spPr>
          <a:xfrm flipH="1">
            <a:off x="6525423" y="4225225"/>
            <a:ext cx="1916859" cy="2624936"/>
          </a:xfrm>
          <a:custGeom>
            <a:avLst/>
            <a:gdLst/>
            <a:ahLst/>
            <a:cxnLst/>
            <a:rect l="l" t="t" r="r" b="b"/>
            <a:pathLst>
              <a:path w="5165029" h="6356958">
                <a:moveTo>
                  <a:pt x="0" y="0"/>
                </a:moveTo>
                <a:lnTo>
                  <a:pt x="5165029" y="0"/>
                </a:lnTo>
                <a:lnTo>
                  <a:pt x="5165029" y="6356958"/>
                </a:lnTo>
                <a:lnTo>
                  <a:pt x="0" y="6356958"/>
                </a:lnTo>
                <a:lnTo>
                  <a:pt x="0" y="0"/>
                </a:lnTo>
                <a:close/>
              </a:path>
            </a:pathLst>
          </a:custGeom>
          <a:blipFill>
            <a:blip r:embed="rId2"/>
            <a:stretch>
              <a:fillRect r="-11263"/>
            </a:stretch>
          </a:blipFill>
        </p:spPr>
        <p:txBody>
          <a:bodyPr/>
          <a:lstStyle/>
          <a:p>
            <a:endParaRPr lang="en-US"/>
          </a:p>
        </p:txBody>
      </p:sp>
      <p:grpSp>
        <p:nvGrpSpPr>
          <p:cNvPr id="66" name="Group 65">
            <a:extLst>
              <a:ext uri="{FF2B5EF4-FFF2-40B4-BE49-F238E27FC236}">
                <a16:creationId xmlns:a16="http://schemas.microsoft.com/office/drawing/2014/main" id="{515DA31C-E6EC-F011-20DE-13C27A9EB964}"/>
              </a:ext>
            </a:extLst>
          </p:cNvPr>
          <p:cNvGrpSpPr/>
          <p:nvPr/>
        </p:nvGrpSpPr>
        <p:grpSpPr>
          <a:xfrm>
            <a:off x="10634506" y="2035336"/>
            <a:ext cx="1323211" cy="2040398"/>
            <a:chOff x="10791758" y="2171137"/>
            <a:chExt cx="907284" cy="1399035"/>
          </a:xfrm>
        </p:grpSpPr>
        <p:grpSp>
          <p:nvGrpSpPr>
            <p:cNvPr id="23" name="Group 9">
              <a:extLst>
                <a:ext uri="{FF2B5EF4-FFF2-40B4-BE49-F238E27FC236}">
                  <a16:creationId xmlns:a16="http://schemas.microsoft.com/office/drawing/2014/main" id="{809D8DF4-DFFA-FFC2-6FE6-39BC297E48D0}"/>
                </a:ext>
              </a:extLst>
            </p:cNvPr>
            <p:cNvGrpSpPr>
              <a:grpSpLocks noChangeAspect="1"/>
            </p:cNvGrpSpPr>
            <p:nvPr/>
          </p:nvGrpSpPr>
          <p:grpSpPr>
            <a:xfrm>
              <a:off x="11006895" y="2171137"/>
              <a:ext cx="692147" cy="1399035"/>
              <a:chOff x="27940" y="0"/>
              <a:chExt cx="2564130" cy="5182870"/>
            </a:xfrm>
          </p:grpSpPr>
          <p:sp>
            <p:nvSpPr>
              <p:cNvPr id="24" name="Freeform 10">
                <a:extLst>
                  <a:ext uri="{FF2B5EF4-FFF2-40B4-BE49-F238E27FC236}">
                    <a16:creationId xmlns:a16="http://schemas.microsoft.com/office/drawing/2014/main" id="{18BF1445-4A4F-A4F6-4317-8A11E7EB7602}"/>
                  </a:ext>
                </a:extLst>
              </p:cNvPr>
              <p:cNvSpPr/>
              <p:nvPr/>
            </p:nvSpPr>
            <p:spPr>
              <a:xfrm>
                <a:off x="53341" y="25401"/>
                <a:ext cx="2513332" cy="5132069"/>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87D67C"/>
              </a:solidFill>
            </p:spPr>
            <p:txBody>
              <a:bodyPr/>
              <a:lstStyle/>
              <a:p>
                <a:endParaRPr lang="en-US"/>
              </a:p>
            </p:txBody>
          </p:sp>
          <p:sp>
            <p:nvSpPr>
              <p:cNvPr id="34" name="Freeform 11">
                <a:extLst>
                  <a:ext uri="{FF2B5EF4-FFF2-40B4-BE49-F238E27FC236}">
                    <a16:creationId xmlns:a16="http://schemas.microsoft.com/office/drawing/2014/main" id="{01BF9FCB-13FD-F4A7-DA86-8CEABD61BC5B}"/>
                  </a:ext>
                </a:extLst>
              </p:cNvPr>
              <p:cNvSpPr/>
              <p:nvPr/>
            </p:nvSpPr>
            <p:spPr>
              <a:xfrm>
                <a:off x="178333" y="150881"/>
                <a:ext cx="2259624" cy="4894870"/>
              </a:xfrm>
              <a:custGeom>
                <a:avLst/>
                <a:gdLst/>
                <a:ahLst/>
                <a:cxnLst/>
                <a:rect l="l" t="t" r="r" b="b"/>
                <a:pathLst>
                  <a:path w="2250453"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38340" r="-38340"/>
                </a:stretch>
              </a:blipFill>
            </p:spPr>
            <p:txBody>
              <a:bodyPr/>
              <a:lstStyle/>
              <a:p>
                <a:endParaRPr lang="en-US"/>
              </a:p>
            </p:txBody>
          </p:sp>
          <p:sp>
            <p:nvSpPr>
              <p:cNvPr id="35" name="Freeform 12">
                <a:extLst>
                  <a:ext uri="{FF2B5EF4-FFF2-40B4-BE49-F238E27FC236}">
                    <a16:creationId xmlns:a16="http://schemas.microsoft.com/office/drawing/2014/main" id="{48EC9B32-8C22-8886-CEBD-296A39DAC17D}"/>
                  </a:ext>
                </a:extLst>
              </p:cNvPr>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txBody>
              <a:bodyPr/>
              <a:lstStyle/>
              <a:p>
                <a:endParaRPr lang="en-US"/>
              </a:p>
            </p:txBody>
          </p:sp>
          <p:sp>
            <p:nvSpPr>
              <p:cNvPr id="36" name="Freeform 13">
                <a:extLst>
                  <a:ext uri="{FF2B5EF4-FFF2-40B4-BE49-F238E27FC236}">
                    <a16:creationId xmlns:a16="http://schemas.microsoft.com/office/drawing/2014/main" id="{ADDC3A64-B88C-8CCC-608A-E0D0C6B22551}"/>
                  </a:ext>
                </a:extLst>
              </p:cNvPr>
              <p:cNvSpPr/>
              <p:nvPr/>
            </p:nvSpPr>
            <p:spPr>
              <a:xfrm>
                <a:off x="1579738" y="187960"/>
                <a:ext cx="63785" cy="63501"/>
              </a:xfrm>
              <a:custGeom>
                <a:avLst/>
                <a:gdLst/>
                <a:ahLst/>
                <a:cxnLst/>
                <a:rect l="l" t="t" r="r" b="b"/>
                <a:pathLst>
                  <a:path w="63785" h="63501">
                    <a:moveTo>
                      <a:pt x="31892" y="0"/>
                    </a:moveTo>
                    <a:cubicBezTo>
                      <a:pt x="20515" y="-51"/>
                      <a:pt x="9980" y="5989"/>
                      <a:pt x="4277" y="15834"/>
                    </a:cubicBezTo>
                    <a:cubicBezTo>
                      <a:pt x="-1426" y="25678"/>
                      <a:pt x="-1426" y="37822"/>
                      <a:pt x="4277" y="47666"/>
                    </a:cubicBezTo>
                    <a:cubicBezTo>
                      <a:pt x="9980" y="57511"/>
                      <a:pt x="20515" y="63551"/>
                      <a:pt x="31892" y="63500"/>
                    </a:cubicBezTo>
                    <a:cubicBezTo>
                      <a:pt x="43269" y="63551"/>
                      <a:pt x="53804" y="57511"/>
                      <a:pt x="59507" y="47666"/>
                    </a:cubicBezTo>
                    <a:cubicBezTo>
                      <a:pt x="65210" y="37822"/>
                      <a:pt x="65210" y="25678"/>
                      <a:pt x="59507" y="15834"/>
                    </a:cubicBezTo>
                    <a:cubicBezTo>
                      <a:pt x="53804" y="5989"/>
                      <a:pt x="43269" y="-51"/>
                      <a:pt x="31892" y="0"/>
                    </a:cubicBezTo>
                    <a:close/>
                  </a:path>
                </a:pathLst>
              </a:custGeom>
              <a:solidFill>
                <a:srgbClr val="606060"/>
              </a:solidFill>
            </p:spPr>
            <p:txBody>
              <a:bodyPr/>
              <a:lstStyle/>
              <a:p>
                <a:endParaRPr lang="en-US"/>
              </a:p>
            </p:txBody>
          </p:sp>
          <p:sp>
            <p:nvSpPr>
              <p:cNvPr id="46" name="Freeform 18">
                <a:extLst>
                  <a:ext uri="{FF2B5EF4-FFF2-40B4-BE49-F238E27FC236}">
                    <a16:creationId xmlns:a16="http://schemas.microsoft.com/office/drawing/2014/main" id="{E5CB3CE3-7D0B-41B6-E4A5-6EEAC1DA04F2}"/>
                  </a:ext>
                </a:extLst>
              </p:cNvPr>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noFill/>
            </p:spPr>
            <p:txBody>
              <a:bodyPr/>
              <a:lstStyle/>
              <a:p>
                <a:endParaRPr lang="en-US"/>
              </a:p>
            </p:txBody>
          </p:sp>
        </p:grpSp>
        <p:sp>
          <p:nvSpPr>
            <p:cNvPr id="47" name="Freeform 22">
              <a:extLst>
                <a:ext uri="{FF2B5EF4-FFF2-40B4-BE49-F238E27FC236}">
                  <a16:creationId xmlns:a16="http://schemas.microsoft.com/office/drawing/2014/main" id="{669343BD-60DC-5499-A3D1-4B7F78EBA269}"/>
                </a:ext>
              </a:extLst>
            </p:cNvPr>
            <p:cNvSpPr/>
            <p:nvPr/>
          </p:nvSpPr>
          <p:spPr>
            <a:xfrm>
              <a:off x="10791758" y="2391368"/>
              <a:ext cx="868951" cy="1096358"/>
            </a:xfrm>
            <a:custGeom>
              <a:avLst/>
              <a:gdLst/>
              <a:ahLst/>
              <a:cxnLst/>
              <a:rect l="l" t="t" r="r" b="b"/>
              <a:pathLst>
                <a:path w="3748765" h="3748765">
                  <a:moveTo>
                    <a:pt x="0" y="0"/>
                  </a:moveTo>
                  <a:lnTo>
                    <a:pt x="3748765" y="0"/>
                  </a:lnTo>
                  <a:lnTo>
                    <a:pt x="3748765" y="3748764"/>
                  </a:lnTo>
                  <a:lnTo>
                    <a:pt x="0" y="3748764"/>
                  </a:lnTo>
                  <a:lnTo>
                    <a:pt x="0" y="0"/>
                  </a:lnTo>
                  <a:close/>
                </a:path>
              </a:pathLst>
            </a:custGeom>
            <a:blipFill>
              <a:blip r:embed="rId4"/>
              <a:stretch>
                <a:fillRect r="-24422"/>
              </a:stretch>
            </a:blipFill>
          </p:spPr>
          <p:txBody>
            <a:bodyPr/>
            <a:lstStyle/>
            <a:p>
              <a:endParaRPr lang="en-US"/>
            </a:p>
          </p:txBody>
        </p:sp>
      </p:grpSp>
      <p:sp>
        <p:nvSpPr>
          <p:cNvPr id="67" name="Freeform 2">
            <a:extLst>
              <a:ext uri="{FF2B5EF4-FFF2-40B4-BE49-F238E27FC236}">
                <a16:creationId xmlns:a16="http://schemas.microsoft.com/office/drawing/2014/main" id="{5D9CDB90-26E2-F5CC-1981-EFDFD99B34BE}"/>
              </a:ext>
            </a:extLst>
          </p:cNvPr>
          <p:cNvSpPr/>
          <p:nvPr/>
        </p:nvSpPr>
        <p:spPr>
          <a:xfrm>
            <a:off x="344973" y="4354789"/>
            <a:ext cx="2645229" cy="1983922"/>
          </a:xfrm>
          <a:custGeom>
            <a:avLst/>
            <a:gdLst/>
            <a:ahLst/>
            <a:cxnLst/>
            <a:rect l="l" t="t" r="r" b="b"/>
            <a:pathLst>
              <a:path w="7960894" h="5970671">
                <a:moveTo>
                  <a:pt x="0" y="0"/>
                </a:moveTo>
                <a:lnTo>
                  <a:pt x="7960895" y="0"/>
                </a:lnTo>
                <a:lnTo>
                  <a:pt x="7960895" y="5970671"/>
                </a:lnTo>
                <a:lnTo>
                  <a:pt x="0" y="5970671"/>
                </a:lnTo>
                <a:lnTo>
                  <a:pt x="0" y="0"/>
                </a:lnTo>
                <a:close/>
              </a:path>
            </a:pathLst>
          </a:custGeom>
          <a:blipFill>
            <a:blip r:embed="rId5"/>
            <a:stretch>
              <a:fillRect/>
            </a:stretch>
          </a:blipFill>
        </p:spPr>
        <p:txBody>
          <a:bodyPr/>
          <a:lstStyle/>
          <a:p>
            <a:endParaRPr lang="en-US"/>
          </a:p>
        </p:txBody>
      </p:sp>
      <p:sp>
        <p:nvSpPr>
          <p:cNvPr id="68" name="Freeform 25">
            <a:extLst>
              <a:ext uri="{FF2B5EF4-FFF2-40B4-BE49-F238E27FC236}">
                <a16:creationId xmlns:a16="http://schemas.microsoft.com/office/drawing/2014/main" id="{D5082A87-E11C-F3AD-5A17-D92113EB04DB}"/>
              </a:ext>
            </a:extLst>
          </p:cNvPr>
          <p:cNvSpPr/>
          <p:nvPr/>
        </p:nvSpPr>
        <p:spPr>
          <a:xfrm>
            <a:off x="3319325" y="4769625"/>
            <a:ext cx="1990068" cy="1326713"/>
          </a:xfrm>
          <a:custGeom>
            <a:avLst/>
            <a:gdLst/>
            <a:ahLst/>
            <a:cxnLst/>
            <a:rect l="l" t="t" r="r" b="b"/>
            <a:pathLst>
              <a:path w="8591252" h="5727501">
                <a:moveTo>
                  <a:pt x="0" y="0"/>
                </a:moveTo>
                <a:lnTo>
                  <a:pt x="8591252" y="0"/>
                </a:lnTo>
                <a:lnTo>
                  <a:pt x="8591252" y="5727502"/>
                </a:lnTo>
                <a:lnTo>
                  <a:pt x="0" y="5727502"/>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486940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BDB7-ACD2-863F-92DB-53712DFA7E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8CB58D-C27C-3BFC-BD39-63645367CE21}"/>
              </a:ext>
            </a:extLst>
          </p:cNvPr>
          <p:cNvSpPr>
            <a:spLocks noGrp="1"/>
          </p:cNvSpPr>
          <p:nvPr>
            <p:ph type="title"/>
          </p:nvPr>
        </p:nvSpPr>
        <p:spPr/>
        <p:txBody>
          <a:bodyPr/>
          <a:lstStyle/>
          <a:p>
            <a:r>
              <a:rPr lang="en-US" dirty="0"/>
              <a:t>Brand Performance: Value for Money &amp; Pricing</a:t>
            </a:r>
          </a:p>
        </p:txBody>
      </p:sp>
      <p:sp>
        <p:nvSpPr>
          <p:cNvPr id="10" name="TextBox 9">
            <a:extLst>
              <a:ext uri="{FF2B5EF4-FFF2-40B4-BE49-F238E27FC236}">
                <a16:creationId xmlns:a16="http://schemas.microsoft.com/office/drawing/2014/main" id="{C5A6B6E6-6C73-BDDD-C723-50FE18FE5932}"/>
              </a:ext>
            </a:extLst>
          </p:cNvPr>
          <p:cNvSpPr txBox="1"/>
          <p:nvPr/>
        </p:nvSpPr>
        <p:spPr>
          <a:xfrm>
            <a:off x="653697" y="1131221"/>
            <a:ext cx="8100945" cy="276999"/>
          </a:xfrm>
          <a:prstGeom prst="rect">
            <a:avLst/>
          </a:prstGeom>
          <a:noFill/>
        </p:spPr>
        <p:txBody>
          <a:bodyPr wrap="square">
            <a:spAutoFit/>
          </a:bodyPr>
          <a:lstStyle/>
          <a:p>
            <a:r>
              <a:rPr lang="en-US" sz="1200" dirty="0"/>
              <a:t>Perceived value, affordability, and promotional effectiveness</a:t>
            </a:r>
          </a:p>
        </p:txBody>
      </p:sp>
      <p:sp>
        <p:nvSpPr>
          <p:cNvPr id="3" name="Rectangle: Rounded Corners 2">
            <a:extLst>
              <a:ext uri="{FF2B5EF4-FFF2-40B4-BE49-F238E27FC236}">
                <a16:creationId xmlns:a16="http://schemas.microsoft.com/office/drawing/2014/main" id="{1DC66A3A-BB7B-750A-95F9-8E5E441599C6}"/>
              </a:ext>
            </a:extLst>
          </p:cNvPr>
          <p:cNvSpPr/>
          <p:nvPr/>
        </p:nvSpPr>
        <p:spPr>
          <a:xfrm>
            <a:off x="653698" y="1972203"/>
            <a:ext cx="3423002" cy="4353010"/>
          </a:xfrm>
          <a:prstGeom prst="roundRect">
            <a:avLst>
              <a:gd name="adj" fmla="val 5013"/>
            </a:avLst>
          </a:prstGeom>
          <a:solidFill>
            <a:schemeClr val="bg1"/>
          </a:solid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14000"/>
              </a:lnSpc>
            </a:pPr>
            <a:r>
              <a:rPr lang="en-US" sz="1400" b="1" dirty="0">
                <a:solidFill>
                  <a:srgbClr val="3F9C31"/>
                </a:solidFill>
              </a:rPr>
              <a:t>Price Positioning Perception</a:t>
            </a:r>
          </a:p>
          <a:p>
            <a:pPr algn="ctr">
              <a:lnSpc>
                <a:spcPct val="114000"/>
              </a:lnSpc>
            </a:pPr>
            <a:r>
              <a:rPr lang="en-US" sz="1200" i="1" dirty="0">
                <a:solidFill>
                  <a:schemeClr val="tx1"/>
                </a:solidFill>
              </a:rPr>
              <a:t>% Rating as "Affordable" or "Very Affordable"</a:t>
            </a:r>
          </a:p>
        </p:txBody>
      </p:sp>
      <p:sp>
        <p:nvSpPr>
          <p:cNvPr id="5" name="Rectangle: Rounded Corners 4">
            <a:extLst>
              <a:ext uri="{FF2B5EF4-FFF2-40B4-BE49-F238E27FC236}">
                <a16:creationId xmlns:a16="http://schemas.microsoft.com/office/drawing/2014/main" id="{201A6DD1-D497-896E-E1AE-F81ABF8C2CA4}"/>
              </a:ext>
            </a:extLst>
          </p:cNvPr>
          <p:cNvSpPr/>
          <p:nvPr/>
        </p:nvSpPr>
        <p:spPr>
          <a:xfrm>
            <a:off x="4456497" y="1972202"/>
            <a:ext cx="3351004" cy="4353011"/>
          </a:xfrm>
          <a:prstGeom prst="roundRect">
            <a:avLst>
              <a:gd name="adj" fmla="val 5013"/>
            </a:avLst>
          </a:prstGeom>
          <a:solidFill>
            <a:srgbClr val="E95000"/>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14000"/>
              </a:lnSpc>
            </a:pPr>
            <a:r>
              <a:rPr lang="en-US" sz="1400" b="1" dirty="0"/>
              <a:t>Promotional Impact on </a:t>
            </a:r>
          </a:p>
          <a:p>
            <a:pPr algn="ctr">
              <a:lnSpc>
                <a:spcPct val="114000"/>
              </a:lnSpc>
            </a:pPr>
            <a:r>
              <a:rPr lang="en-US" sz="1400" b="1" dirty="0"/>
              <a:t>Visit Decision</a:t>
            </a:r>
            <a:endParaRPr lang="en-US" sz="1400" dirty="0">
              <a:solidFill>
                <a:srgbClr val="535353"/>
              </a:solidFill>
            </a:endParaRPr>
          </a:p>
        </p:txBody>
      </p:sp>
      <p:sp>
        <p:nvSpPr>
          <p:cNvPr id="9" name="TextBox 8">
            <a:extLst>
              <a:ext uri="{FF2B5EF4-FFF2-40B4-BE49-F238E27FC236}">
                <a16:creationId xmlns:a16="http://schemas.microsoft.com/office/drawing/2014/main" id="{B80F91DB-AEFB-50D7-01B7-ED716B398D34}"/>
              </a:ext>
            </a:extLst>
          </p:cNvPr>
          <p:cNvSpPr txBox="1"/>
          <p:nvPr/>
        </p:nvSpPr>
        <p:spPr>
          <a:xfrm>
            <a:off x="8126729" y="1886312"/>
            <a:ext cx="3964405" cy="4532010"/>
          </a:xfrm>
          <a:prstGeom prst="rect">
            <a:avLst/>
          </a:prstGeom>
          <a:noFill/>
        </p:spPr>
        <p:txBody>
          <a:bodyPr wrap="square">
            <a:spAutoFit/>
          </a:bodyPr>
          <a:lstStyle/>
          <a:p>
            <a:pPr algn="l">
              <a:spcAft>
                <a:spcPts val="900"/>
              </a:spcAft>
              <a:buNone/>
            </a:pPr>
            <a:r>
              <a:rPr lang="en-US" sz="1200" b="1" i="0" dirty="0">
                <a:effectLst/>
                <a:latin typeface="+mj-lt"/>
              </a:rPr>
              <a:t> </a:t>
            </a:r>
            <a:r>
              <a:rPr lang="en-US" sz="1400" b="1" i="0" dirty="0">
                <a:solidFill>
                  <a:srgbClr val="3F9C31"/>
                </a:solidFill>
                <a:effectLst/>
                <a:latin typeface="+mj-lt"/>
              </a:rPr>
              <a:t>The Value Leadership Battle</a:t>
            </a:r>
          </a:p>
          <a:p>
            <a:pPr algn="l">
              <a:spcAft>
                <a:spcPts val="900"/>
              </a:spcAft>
              <a:buNone/>
            </a:pPr>
            <a:endParaRPr lang="en-US" sz="1200" b="1" dirty="0">
              <a:latin typeface="+mj-lt"/>
            </a:endParaRPr>
          </a:p>
          <a:p>
            <a:pPr algn="l">
              <a:spcAft>
                <a:spcPts val="900"/>
              </a:spcAft>
              <a:buNone/>
            </a:pPr>
            <a:endParaRPr lang="en-US" sz="1200" b="0" i="0" dirty="0">
              <a:effectLst/>
              <a:latin typeface="+mj-lt"/>
            </a:endParaRPr>
          </a:p>
          <a:p>
            <a:pPr algn="l">
              <a:buNone/>
            </a:pPr>
            <a:r>
              <a:rPr lang="en-US" sz="1200" b="1" i="0" dirty="0">
                <a:solidFill>
                  <a:srgbClr val="E95000"/>
                </a:solidFill>
                <a:effectLst/>
                <a:latin typeface="+mj-lt"/>
              </a:rPr>
              <a:t>Jollibee and Lotteria compete head-to-head on value positioning</a:t>
            </a:r>
            <a:r>
              <a:rPr lang="en-US" sz="1200" i="0" dirty="0">
                <a:effectLst/>
                <a:latin typeface="+mj-lt"/>
              </a:rPr>
              <a:t>, both scoring 79-82 on our Value Index. The key difference lies in promotional frequency and visibility: Jollibee's aggressive social media campaigns (86% rating promotions as attractive) create stronger top-of-mind recall when consumers seek deals. Our IDIs reveal that Gen Z consumers (18-24) actively check Jollibee's app/social before deciding, treating promotions as expected rather than bonus value. </a:t>
            </a:r>
          </a:p>
          <a:p>
            <a:pPr algn="l">
              <a:buNone/>
            </a:pPr>
            <a:endParaRPr lang="en-US" sz="1200" dirty="0">
              <a:latin typeface="+mj-lt"/>
            </a:endParaRPr>
          </a:p>
          <a:p>
            <a:pPr algn="l">
              <a:buNone/>
            </a:pPr>
            <a:r>
              <a:rPr lang="en-US" sz="1200" b="1" i="0" dirty="0">
                <a:solidFill>
                  <a:srgbClr val="E95000"/>
                </a:solidFill>
                <a:effectLst/>
                <a:latin typeface="+mj-lt"/>
              </a:rPr>
              <a:t>Meanwhile, McDonald's premium positioning </a:t>
            </a:r>
            <a:r>
              <a:rPr lang="en-US" sz="1200" i="0" dirty="0">
                <a:effectLst/>
                <a:latin typeface="+mj-lt"/>
              </a:rPr>
              <a:t>(Value Index: 56) creates a perception-reality </a:t>
            </a:r>
            <a:r>
              <a:rPr lang="en-US" sz="1200" i="0" dirty="0" err="1">
                <a:effectLst/>
                <a:latin typeface="+mj-lt"/>
              </a:rPr>
              <a:t>gap,while</a:t>
            </a:r>
            <a:r>
              <a:rPr lang="en-US" sz="1200" i="0" dirty="0">
                <a:effectLst/>
                <a:latin typeface="+mj-lt"/>
              </a:rPr>
              <a:t> quality justifies pricing for some (42% say "worth the premium"), 58% cite affordability as barrier to more frequent visits. This bifurcation explains McDonald's challenge in scaling beyond affluent urbanites.</a:t>
            </a:r>
          </a:p>
        </p:txBody>
      </p:sp>
      <p:graphicFrame>
        <p:nvGraphicFramePr>
          <p:cNvPr id="21" name="Chart 20">
            <a:extLst>
              <a:ext uri="{FF2B5EF4-FFF2-40B4-BE49-F238E27FC236}">
                <a16:creationId xmlns:a16="http://schemas.microsoft.com/office/drawing/2014/main" id="{B89CB175-9DD6-60C6-96B2-1C6530FCE363}"/>
              </a:ext>
            </a:extLst>
          </p:cNvPr>
          <p:cNvGraphicFramePr/>
          <p:nvPr>
            <p:extLst>
              <p:ext uri="{D42A27DB-BD31-4B8C-83A1-F6EECF244321}">
                <p14:modId xmlns:p14="http://schemas.microsoft.com/office/powerpoint/2010/main" val="2642174002"/>
              </p:ext>
            </p:extLst>
          </p:nvPr>
        </p:nvGraphicFramePr>
        <p:xfrm>
          <a:off x="640636" y="3570887"/>
          <a:ext cx="3423002" cy="2334613"/>
        </p:xfrm>
        <a:graphic>
          <a:graphicData uri="http://schemas.openxmlformats.org/drawingml/2006/chart">
            <c:chart xmlns:c="http://schemas.openxmlformats.org/drawingml/2006/chart" xmlns:r="http://schemas.openxmlformats.org/officeDocument/2006/relationships" r:id="rId3"/>
          </a:graphicData>
        </a:graphic>
      </p:graphicFrame>
      <p:sp>
        <p:nvSpPr>
          <p:cNvPr id="24" name="Freeform 3">
            <a:extLst>
              <a:ext uri="{FF2B5EF4-FFF2-40B4-BE49-F238E27FC236}">
                <a16:creationId xmlns:a16="http://schemas.microsoft.com/office/drawing/2014/main" id="{BD63BAA1-71C9-794F-AEB6-1F6EEDB94592}"/>
              </a:ext>
            </a:extLst>
          </p:cNvPr>
          <p:cNvSpPr/>
          <p:nvPr/>
        </p:nvSpPr>
        <p:spPr>
          <a:xfrm>
            <a:off x="506049" y="2852126"/>
            <a:ext cx="944008" cy="628945"/>
          </a:xfrm>
          <a:custGeom>
            <a:avLst/>
            <a:gdLst/>
            <a:ahLst/>
            <a:cxnLst/>
            <a:rect l="l" t="t" r="r" b="b"/>
            <a:pathLst>
              <a:path w="8743570" h="5825403">
                <a:moveTo>
                  <a:pt x="0" y="0"/>
                </a:moveTo>
                <a:lnTo>
                  <a:pt x="8743569" y="0"/>
                </a:lnTo>
                <a:lnTo>
                  <a:pt x="8743569" y="5825403"/>
                </a:lnTo>
                <a:lnTo>
                  <a:pt x="0" y="5825403"/>
                </a:lnTo>
                <a:lnTo>
                  <a:pt x="0" y="0"/>
                </a:lnTo>
                <a:close/>
              </a:path>
            </a:pathLst>
          </a:custGeom>
          <a:blipFill>
            <a:blip r:embed="rId4"/>
            <a:stretch>
              <a:fillRect/>
            </a:stretch>
          </a:blipFill>
        </p:spPr>
        <p:txBody>
          <a:bodyPr/>
          <a:lstStyle/>
          <a:p>
            <a:endParaRPr lang="en-US"/>
          </a:p>
        </p:txBody>
      </p:sp>
      <p:sp>
        <p:nvSpPr>
          <p:cNvPr id="25" name="Freeform 2">
            <a:extLst>
              <a:ext uri="{FF2B5EF4-FFF2-40B4-BE49-F238E27FC236}">
                <a16:creationId xmlns:a16="http://schemas.microsoft.com/office/drawing/2014/main" id="{2DDB171F-E48A-9197-9EF4-6704A230F8B3}"/>
              </a:ext>
            </a:extLst>
          </p:cNvPr>
          <p:cNvSpPr/>
          <p:nvPr/>
        </p:nvSpPr>
        <p:spPr>
          <a:xfrm>
            <a:off x="1405893" y="2928130"/>
            <a:ext cx="513522" cy="513522"/>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5"/>
            <a:stretch>
              <a:fillRect/>
            </a:stretch>
          </a:blipFill>
        </p:spPr>
        <p:txBody>
          <a:bodyPr/>
          <a:lstStyle/>
          <a:p>
            <a:endParaRPr lang="en-US"/>
          </a:p>
        </p:txBody>
      </p:sp>
      <p:sp>
        <p:nvSpPr>
          <p:cNvPr id="26" name="Freeform 4">
            <a:extLst>
              <a:ext uri="{FF2B5EF4-FFF2-40B4-BE49-F238E27FC236}">
                <a16:creationId xmlns:a16="http://schemas.microsoft.com/office/drawing/2014/main" id="{7FB931BD-F26F-5812-1011-A6EB45C3CEEF}"/>
              </a:ext>
            </a:extLst>
          </p:cNvPr>
          <p:cNvSpPr/>
          <p:nvPr/>
        </p:nvSpPr>
        <p:spPr>
          <a:xfrm>
            <a:off x="2166876" y="3006906"/>
            <a:ext cx="350014" cy="350014"/>
          </a:xfrm>
          <a:custGeom>
            <a:avLst/>
            <a:gdLst/>
            <a:ahLst/>
            <a:cxnLst/>
            <a:rect l="l" t="t" r="r" b="b"/>
            <a:pathLst>
              <a:path w="5272966" h="5272966">
                <a:moveTo>
                  <a:pt x="0" y="0"/>
                </a:moveTo>
                <a:lnTo>
                  <a:pt x="5272966" y="0"/>
                </a:lnTo>
                <a:lnTo>
                  <a:pt x="5272966" y="5272966"/>
                </a:lnTo>
                <a:lnTo>
                  <a:pt x="0" y="5272966"/>
                </a:lnTo>
                <a:lnTo>
                  <a:pt x="0" y="0"/>
                </a:lnTo>
                <a:close/>
              </a:path>
            </a:pathLst>
          </a:custGeom>
          <a:blipFill>
            <a:blip r:embed="rId6"/>
            <a:stretch>
              <a:fillRect/>
            </a:stretch>
          </a:blipFill>
        </p:spPr>
        <p:txBody>
          <a:bodyPr/>
          <a:lstStyle/>
          <a:p>
            <a:endParaRPr lang="en-US"/>
          </a:p>
        </p:txBody>
      </p:sp>
      <p:sp>
        <p:nvSpPr>
          <p:cNvPr id="27" name="Freeform 6">
            <a:extLst>
              <a:ext uri="{FF2B5EF4-FFF2-40B4-BE49-F238E27FC236}">
                <a16:creationId xmlns:a16="http://schemas.microsoft.com/office/drawing/2014/main" id="{37050AB7-0CD3-967E-8EC2-B553DF092F7F}"/>
              </a:ext>
            </a:extLst>
          </p:cNvPr>
          <p:cNvSpPr/>
          <p:nvPr/>
        </p:nvSpPr>
        <p:spPr>
          <a:xfrm>
            <a:off x="2764351" y="2978120"/>
            <a:ext cx="471292" cy="378802"/>
          </a:xfrm>
          <a:custGeom>
            <a:avLst/>
            <a:gdLst/>
            <a:ahLst/>
            <a:cxnLst/>
            <a:rect l="l" t="t" r="r" b="b"/>
            <a:pathLst>
              <a:path w="7539021" h="6059488">
                <a:moveTo>
                  <a:pt x="0" y="0"/>
                </a:moveTo>
                <a:lnTo>
                  <a:pt x="7539020" y="0"/>
                </a:lnTo>
                <a:lnTo>
                  <a:pt x="7539020" y="6059488"/>
                </a:lnTo>
                <a:lnTo>
                  <a:pt x="0" y="6059488"/>
                </a:lnTo>
                <a:lnTo>
                  <a:pt x="0" y="0"/>
                </a:lnTo>
                <a:close/>
              </a:path>
            </a:pathLst>
          </a:custGeom>
          <a:blipFill>
            <a:blip r:embed="rId7"/>
            <a:stretch>
              <a:fillRect/>
            </a:stretch>
          </a:blipFill>
        </p:spPr>
        <p:txBody>
          <a:bodyPr/>
          <a:lstStyle/>
          <a:p>
            <a:endParaRPr lang="en-US"/>
          </a:p>
        </p:txBody>
      </p:sp>
      <p:sp>
        <p:nvSpPr>
          <p:cNvPr id="28" name="Freeform 5">
            <a:extLst>
              <a:ext uri="{FF2B5EF4-FFF2-40B4-BE49-F238E27FC236}">
                <a16:creationId xmlns:a16="http://schemas.microsoft.com/office/drawing/2014/main" id="{2B1B7FFA-0BC8-FF2D-3227-00B810B92DF1}"/>
              </a:ext>
            </a:extLst>
          </p:cNvPr>
          <p:cNvSpPr/>
          <p:nvPr/>
        </p:nvSpPr>
        <p:spPr>
          <a:xfrm>
            <a:off x="3473535" y="2984958"/>
            <a:ext cx="590103" cy="419711"/>
          </a:xfrm>
          <a:custGeom>
            <a:avLst/>
            <a:gdLst/>
            <a:ahLst/>
            <a:cxnLst/>
            <a:rect l="l" t="t" r="r" b="b"/>
            <a:pathLst>
              <a:path w="8301619" h="5904527">
                <a:moveTo>
                  <a:pt x="0" y="0"/>
                </a:moveTo>
                <a:lnTo>
                  <a:pt x="8301620" y="0"/>
                </a:lnTo>
                <a:lnTo>
                  <a:pt x="8301620" y="5904526"/>
                </a:lnTo>
                <a:lnTo>
                  <a:pt x="0" y="5904526"/>
                </a:lnTo>
                <a:lnTo>
                  <a:pt x="0" y="0"/>
                </a:lnTo>
                <a:close/>
              </a:path>
            </a:pathLst>
          </a:custGeom>
          <a:blipFill>
            <a:blip r:embed="rId8"/>
            <a:stretch>
              <a:fillRect/>
            </a:stretch>
          </a:blipFill>
        </p:spPr>
        <p:txBody>
          <a:bodyPr/>
          <a:lstStyle/>
          <a:p>
            <a:endParaRPr lang="en-US"/>
          </a:p>
        </p:txBody>
      </p:sp>
      <p:graphicFrame>
        <p:nvGraphicFramePr>
          <p:cNvPr id="29" name="Chart 28">
            <a:extLst>
              <a:ext uri="{FF2B5EF4-FFF2-40B4-BE49-F238E27FC236}">
                <a16:creationId xmlns:a16="http://schemas.microsoft.com/office/drawing/2014/main" id="{4D49275B-E7A2-7B34-C3B7-21D51E6EB85D}"/>
              </a:ext>
            </a:extLst>
          </p:cNvPr>
          <p:cNvGraphicFramePr/>
          <p:nvPr>
            <p:extLst>
              <p:ext uri="{D42A27DB-BD31-4B8C-83A1-F6EECF244321}">
                <p14:modId xmlns:p14="http://schemas.microsoft.com/office/powerpoint/2010/main" val="2455148476"/>
              </p:ext>
            </p:extLst>
          </p:nvPr>
        </p:nvGraphicFramePr>
        <p:xfrm>
          <a:off x="4858158" y="2984958"/>
          <a:ext cx="2619877" cy="1857044"/>
        </p:xfrm>
        <a:graphic>
          <a:graphicData uri="http://schemas.openxmlformats.org/drawingml/2006/chart">
            <c:chart xmlns:c="http://schemas.openxmlformats.org/drawingml/2006/chart" xmlns:r="http://schemas.openxmlformats.org/officeDocument/2006/relationships" r:id="rId9"/>
          </a:graphicData>
        </a:graphic>
      </p:graphicFrame>
      <p:cxnSp>
        <p:nvCxnSpPr>
          <p:cNvPr id="32" name="Straight Connector 31">
            <a:extLst>
              <a:ext uri="{FF2B5EF4-FFF2-40B4-BE49-F238E27FC236}">
                <a16:creationId xmlns:a16="http://schemas.microsoft.com/office/drawing/2014/main" id="{F058D659-9674-9316-ECC3-62601AB57AEF}"/>
              </a:ext>
            </a:extLst>
          </p:cNvPr>
          <p:cNvCxnSpPr>
            <a:cxnSpLocks/>
          </p:cNvCxnSpPr>
          <p:nvPr/>
        </p:nvCxnSpPr>
        <p:spPr>
          <a:xfrm>
            <a:off x="6489700" y="3060335"/>
            <a:ext cx="1207921" cy="0"/>
          </a:xfrm>
          <a:prstGeom prst="line">
            <a:avLst/>
          </a:prstGeom>
          <a:ln w="9525">
            <a:solidFill>
              <a:schemeClr val="bg1">
                <a:lumMod val="95000"/>
                <a:alpha val="50000"/>
              </a:schemeClr>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A187054-C630-21A1-8360-070912C9BDAD}"/>
              </a:ext>
            </a:extLst>
          </p:cNvPr>
          <p:cNvSpPr txBox="1"/>
          <p:nvPr/>
        </p:nvSpPr>
        <p:spPr>
          <a:xfrm>
            <a:off x="6599580" y="3018366"/>
            <a:ext cx="1207921" cy="923330"/>
          </a:xfrm>
          <a:prstGeom prst="rect">
            <a:avLst/>
          </a:prstGeom>
          <a:noFill/>
        </p:spPr>
        <p:txBody>
          <a:bodyPr wrap="square" rtlCol="0">
            <a:spAutoFit/>
          </a:bodyPr>
          <a:lstStyle/>
          <a:p>
            <a:pPr algn="r"/>
            <a:r>
              <a:rPr lang="en-US" sz="2400" b="1" dirty="0">
                <a:solidFill>
                  <a:schemeClr val="bg1"/>
                </a:solidFill>
              </a:rPr>
              <a:t>35</a:t>
            </a:r>
            <a:r>
              <a:rPr lang="en-US" sz="1200" b="1" dirty="0">
                <a:solidFill>
                  <a:schemeClr val="bg1"/>
                </a:solidFill>
              </a:rPr>
              <a:t>%</a:t>
            </a:r>
            <a:endParaRPr lang="en-US" b="1" dirty="0">
              <a:solidFill>
                <a:schemeClr val="bg1"/>
              </a:solidFill>
            </a:endParaRPr>
          </a:p>
          <a:p>
            <a:pPr algn="r"/>
            <a:r>
              <a:rPr lang="en-US" sz="1000" i="1" dirty="0">
                <a:solidFill>
                  <a:schemeClr val="bg1"/>
                </a:solidFill>
              </a:rPr>
              <a:t>Always/ </a:t>
            </a:r>
          </a:p>
          <a:p>
            <a:pPr algn="r"/>
            <a:r>
              <a:rPr lang="en-US" sz="1000" i="1" dirty="0">
                <a:solidFill>
                  <a:schemeClr val="bg1"/>
                </a:solidFill>
              </a:rPr>
              <a:t>Almost </a:t>
            </a:r>
          </a:p>
          <a:p>
            <a:pPr algn="r"/>
            <a:r>
              <a:rPr lang="en-US" sz="1000" i="1" dirty="0">
                <a:solidFill>
                  <a:schemeClr val="bg1"/>
                </a:solidFill>
              </a:rPr>
              <a:t>always</a:t>
            </a:r>
            <a:endParaRPr lang="en-US" sz="3600" i="1" dirty="0">
              <a:solidFill>
                <a:schemeClr val="bg1"/>
              </a:solidFill>
            </a:endParaRPr>
          </a:p>
        </p:txBody>
      </p:sp>
      <p:cxnSp>
        <p:nvCxnSpPr>
          <p:cNvPr id="40" name="Straight Connector 39">
            <a:extLst>
              <a:ext uri="{FF2B5EF4-FFF2-40B4-BE49-F238E27FC236}">
                <a16:creationId xmlns:a16="http://schemas.microsoft.com/office/drawing/2014/main" id="{302FCACC-FCA9-13E0-A29E-1FD99DAF19A2}"/>
              </a:ext>
            </a:extLst>
          </p:cNvPr>
          <p:cNvCxnSpPr>
            <a:cxnSpLocks/>
          </p:cNvCxnSpPr>
          <p:nvPr/>
        </p:nvCxnSpPr>
        <p:spPr>
          <a:xfrm>
            <a:off x="6887633" y="4563169"/>
            <a:ext cx="809987" cy="0"/>
          </a:xfrm>
          <a:prstGeom prst="line">
            <a:avLst/>
          </a:prstGeom>
          <a:ln w="9525">
            <a:solidFill>
              <a:schemeClr val="bg1">
                <a:lumMod val="95000"/>
                <a:alpha val="50000"/>
              </a:schemeClr>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1EA8C11-B685-5654-788A-5D067AF07385}"/>
              </a:ext>
            </a:extLst>
          </p:cNvPr>
          <p:cNvSpPr txBox="1"/>
          <p:nvPr/>
        </p:nvSpPr>
        <p:spPr>
          <a:xfrm>
            <a:off x="6945136" y="4504266"/>
            <a:ext cx="888999" cy="600164"/>
          </a:xfrm>
          <a:prstGeom prst="rect">
            <a:avLst/>
          </a:prstGeom>
          <a:noFill/>
        </p:spPr>
        <p:txBody>
          <a:bodyPr wrap="square" rtlCol="0">
            <a:spAutoFit/>
          </a:bodyPr>
          <a:lstStyle/>
          <a:p>
            <a:pPr algn="r"/>
            <a:r>
              <a:rPr lang="en-US" sz="2400" b="1" dirty="0">
                <a:solidFill>
                  <a:schemeClr val="bg1"/>
                </a:solidFill>
              </a:rPr>
              <a:t>29</a:t>
            </a:r>
            <a:r>
              <a:rPr lang="en-US" sz="1200" b="1" dirty="0">
                <a:solidFill>
                  <a:schemeClr val="bg1"/>
                </a:solidFill>
              </a:rPr>
              <a:t>%</a:t>
            </a:r>
            <a:endParaRPr lang="en-US" b="1" dirty="0">
              <a:solidFill>
                <a:schemeClr val="bg1"/>
              </a:solidFill>
            </a:endParaRPr>
          </a:p>
          <a:p>
            <a:pPr algn="r"/>
            <a:r>
              <a:rPr lang="en-US" sz="900" i="1" dirty="0">
                <a:solidFill>
                  <a:schemeClr val="bg1"/>
                </a:solidFill>
              </a:rPr>
              <a:t>Often</a:t>
            </a:r>
            <a:endParaRPr lang="en-US" sz="3200" i="1" dirty="0">
              <a:solidFill>
                <a:schemeClr val="bg1"/>
              </a:solidFill>
            </a:endParaRPr>
          </a:p>
        </p:txBody>
      </p:sp>
      <p:cxnSp>
        <p:nvCxnSpPr>
          <p:cNvPr id="43" name="Straight Connector 42">
            <a:extLst>
              <a:ext uri="{FF2B5EF4-FFF2-40B4-BE49-F238E27FC236}">
                <a16:creationId xmlns:a16="http://schemas.microsoft.com/office/drawing/2014/main" id="{A284D181-BA00-02D1-E50E-E6E6E835C914}"/>
              </a:ext>
            </a:extLst>
          </p:cNvPr>
          <p:cNvCxnSpPr>
            <a:cxnSpLocks/>
          </p:cNvCxnSpPr>
          <p:nvPr/>
        </p:nvCxnSpPr>
        <p:spPr>
          <a:xfrm flipH="1">
            <a:off x="4656118" y="3065955"/>
            <a:ext cx="1207921" cy="0"/>
          </a:xfrm>
          <a:prstGeom prst="line">
            <a:avLst/>
          </a:prstGeom>
          <a:ln w="9525">
            <a:solidFill>
              <a:schemeClr val="bg1">
                <a:lumMod val="95000"/>
                <a:alpha val="50000"/>
              </a:schemeClr>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702B40DD-77C5-FDAF-CDB0-474C409E3D5C}"/>
              </a:ext>
            </a:extLst>
          </p:cNvPr>
          <p:cNvSpPr txBox="1"/>
          <p:nvPr/>
        </p:nvSpPr>
        <p:spPr>
          <a:xfrm>
            <a:off x="4530177" y="3083372"/>
            <a:ext cx="888999" cy="738664"/>
          </a:xfrm>
          <a:prstGeom prst="rect">
            <a:avLst/>
          </a:prstGeom>
          <a:noFill/>
        </p:spPr>
        <p:txBody>
          <a:bodyPr wrap="square" rtlCol="0">
            <a:spAutoFit/>
          </a:bodyPr>
          <a:lstStyle/>
          <a:p>
            <a:r>
              <a:rPr lang="en-US" sz="2400" b="1" dirty="0">
                <a:solidFill>
                  <a:schemeClr val="bg1"/>
                </a:solidFill>
              </a:rPr>
              <a:t>12</a:t>
            </a:r>
            <a:r>
              <a:rPr lang="en-US" sz="1200" b="1" dirty="0">
                <a:solidFill>
                  <a:schemeClr val="bg1"/>
                </a:solidFill>
              </a:rPr>
              <a:t>%</a:t>
            </a:r>
            <a:endParaRPr lang="en-US" b="1" dirty="0">
              <a:solidFill>
                <a:schemeClr val="bg1"/>
              </a:solidFill>
            </a:endParaRPr>
          </a:p>
          <a:p>
            <a:r>
              <a:rPr lang="en-US" sz="900" i="1" dirty="0">
                <a:solidFill>
                  <a:schemeClr val="bg1"/>
                </a:solidFill>
              </a:rPr>
              <a:t>Rarely/</a:t>
            </a:r>
          </a:p>
          <a:p>
            <a:r>
              <a:rPr lang="en-US" sz="900" i="1" dirty="0">
                <a:solidFill>
                  <a:schemeClr val="bg1"/>
                </a:solidFill>
              </a:rPr>
              <a:t>Never</a:t>
            </a:r>
            <a:endParaRPr lang="en-US" sz="3200" i="1" dirty="0">
              <a:solidFill>
                <a:schemeClr val="bg1"/>
              </a:solidFill>
            </a:endParaRPr>
          </a:p>
        </p:txBody>
      </p:sp>
      <p:cxnSp>
        <p:nvCxnSpPr>
          <p:cNvPr id="45" name="Straight Connector 44">
            <a:extLst>
              <a:ext uri="{FF2B5EF4-FFF2-40B4-BE49-F238E27FC236}">
                <a16:creationId xmlns:a16="http://schemas.microsoft.com/office/drawing/2014/main" id="{F45F19DE-EAA7-A909-BA90-D17A1A16186D}"/>
              </a:ext>
            </a:extLst>
          </p:cNvPr>
          <p:cNvCxnSpPr>
            <a:cxnSpLocks/>
          </p:cNvCxnSpPr>
          <p:nvPr/>
        </p:nvCxnSpPr>
        <p:spPr>
          <a:xfrm flipH="1">
            <a:off x="4656118" y="4062589"/>
            <a:ext cx="557232" cy="0"/>
          </a:xfrm>
          <a:prstGeom prst="line">
            <a:avLst/>
          </a:prstGeom>
          <a:ln w="9525">
            <a:solidFill>
              <a:schemeClr val="bg1">
                <a:lumMod val="95000"/>
                <a:alpha val="50000"/>
              </a:schemeClr>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E1F4955-4E14-CDBE-0797-4944CF069A0C}"/>
              </a:ext>
            </a:extLst>
          </p:cNvPr>
          <p:cNvSpPr txBox="1"/>
          <p:nvPr/>
        </p:nvSpPr>
        <p:spPr>
          <a:xfrm>
            <a:off x="4530177" y="4080006"/>
            <a:ext cx="888999" cy="600164"/>
          </a:xfrm>
          <a:prstGeom prst="rect">
            <a:avLst/>
          </a:prstGeom>
          <a:noFill/>
        </p:spPr>
        <p:txBody>
          <a:bodyPr wrap="square" rtlCol="0">
            <a:spAutoFit/>
          </a:bodyPr>
          <a:lstStyle/>
          <a:p>
            <a:r>
              <a:rPr lang="en-US" sz="2400" b="1" dirty="0">
                <a:solidFill>
                  <a:schemeClr val="bg1"/>
                </a:solidFill>
              </a:rPr>
              <a:t>24</a:t>
            </a:r>
            <a:r>
              <a:rPr lang="en-US" sz="1200" b="1" dirty="0">
                <a:solidFill>
                  <a:schemeClr val="bg1"/>
                </a:solidFill>
              </a:rPr>
              <a:t>%</a:t>
            </a:r>
            <a:endParaRPr lang="en-US" b="1" dirty="0">
              <a:solidFill>
                <a:schemeClr val="bg1"/>
              </a:solidFill>
            </a:endParaRPr>
          </a:p>
          <a:p>
            <a:r>
              <a:rPr lang="en-US" sz="900" i="1" dirty="0">
                <a:solidFill>
                  <a:schemeClr val="bg1"/>
                </a:solidFill>
              </a:rPr>
              <a:t>Sometimes</a:t>
            </a:r>
            <a:endParaRPr lang="en-US" sz="3200" i="1" dirty="0">
              <a:solidFill>
                <a:schemeClr val="bg1"/>
              </a:solidFill>
            </a:endParaRPr>
          </a:p>
        </p:txBody>
      </p:sp>
      <p:sp>
        <p:nvSpPr>
          <p:cNvPr id="49" name="TextBox 48">
            <a:extLst>
              <a:ext uri="{FF2B5EF4-FFF2-40B4-BE49-F238E27FC236}">
                <a16:creationId xmlns:a16="http://schemas.microsoft.com/office/drawing/2014/main" id="{06BBB257-80BC-AC40-7817-8688545CF307}"/>
              </a:ext>
            </a:extLst>
          </p:cNvPr>
          <p:cNvSpPr txBox="1"/>
          <p:nvPr/>
        </p:nvSpPr>
        <p:spPr>
          <a:xfrm>
            <a:off x="4493337" y="5283934"/>
            <a:ext cx="3351004" cy="830997"/>
          </a:xfrm>
          <a:prstGeom prst="rect">
            <a:avLst/>
          </a:prstGeom>
          <a:noFill/>
        </p:spPr>
        <p:txBody>
          <a:bodyPr wrap="square">
            <a:spAutoFit/>
          </a:bodyPr>
          <a:lstStyle/>
          <a:p>
            <a:r>
              <a:rPr lang="en-US" sz="1200" b="1" dirty="0">
                <a:solidFill>
                  <a:schemeClr val="bg1"/>
                </a:solidFill>
              </a:rPr>
              <a:t>Key Finding</a:t>
            </a:r>
          </a:p>
          <a:p>
            <a:r>
              <a:rPr lang="en-US" sz="1200" i="1" dirty="0">
                <a:solidFill>
                  <a:schemeClr val="bg1"/>
                </a:solidFill>
              </a:rPr>
              <a:t>63.6% of consumers are promotion-driven in brand selection, deals are now table stakes, not differentiators.</a:t>
            </a:r>
          </a:p>
        </p:txBody>
      </p:sp>
      <p:sp>
        <p:nvSpPr>
          <p:cNvPr id="50" name="Rectangle: Rounded Corners 49">
            <a:extLst>
              <a:ext uri="{FF2B5EF4-FFF2-40B4-BE49-F238E27FC236}">
                <a16:creationId xmlns:a16="http://schemas.microsoft.com/office/drawing/2014/main" id="{4656684F-4186-0FBC-04E9-36732AA45C99}"/>
              </a:ext>
            </a:extLst>
          </p:cNvPr>
          <p:cNvSpPr/>
          <p:nvPr/>
        </p:nvSpPr>
        <p:spPr>
          <a:xfrm>
            <a:off x="8207371" y="2273665"/>
            <a:ext cx="3725302" cy="327512"/>
          </a:xfrm>
          <a:prstGeom prst="roundRect">
            <a:avLst>
              <a:gd name="adj" fmla="val 50000"/>
            </a:avLst>
          </a:prstGeom>
          <a:solidFill>
            <a:schemeClr val="bg2">
              <a:alpha val="74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1400" b="1" dirty="0">
                <a:solidFill>
                  <a:srgbClr val="3F9C31"/>
                </a:solidFill>
              </a:rPr>
              <a:t>Vs.</a:t>
            </a:r>
          </a:p>
        </p:txBody>
      </p:sp>
      <p:sp>
        <p:nvSpPr>
          <p:cNvPr id="51" name="Freeform 3">
            <a:extLst>
              <a:ext uri="{FF2B5EF4-FFF2-40B4-BE49-F238E27FC236}">
                <a16:creationId xmlns:a16="http://schemas.microsoft.com/office/drawing/2014/main" id="{498DC4CC-8D1A-C6A5-1D80-39D9915567C2}"/>
              </a:ext>
            </a:extLst>
          </p:cNvPr>
          <p:cNvSpPr/>
          <p:nvPr/>
        </p:nvSpPr>
        <p:spPr>
          <a:xfrm>
            <a:off x="8095227" y="1926584"/>
            <a:ext cx="1533474" cy="1021675"/>
          </a:xfrm>
          <a:custGeom>
            <a:avLst/>
            <a:gdLst/>
            <a:ahLst/>
            <a:cxnLst/>
            <a:rect l="l" t="t" r="r" b="b"/>
            <a:pathLst>
              <a:path w="8743570" h="5825403">
                <a:moveTo>
                  <a:pt x="0" y="0"/>
                </a:moveTo>
                <a:lnTo>
                  <a:pt x="8743569" y="0"/>
                </a:lnTo>
                <a:lnTo>
                  <a:pt x="8743569" y="5825403"/>
                </a:lnTo>
                <a:lnTo>
                  <a:pt x="0" y="5825403"/>
                </a:lnTo>
                <a:lnTo>
                  <a:pt x="0" y="0"/>
                </a:lnTo>
                <a:close/>
              </a:path>
            </a:pathLst>
          </a:custGeom>
          <a:blipFill>
            <a:blip r:embed="rId4"/>
            <a:stretch>
              <a:fillRect/>
            </a:stretch>
          </a:blipFill>
        </p:spPr>
        <p:txBody>
          <a:bodyPr/>
          <a:lstStyle/>
          <a:p>
            <a:endParaRPr lang="en-US"/>
          </a:p>
        </p:txBody>
      </p:sp>
      <p:sp>
        <p:nvSpPr>
          <p:cNvPr id="52" name="Freeform 2">
            <a:extLst>
              <a:ext uri="{FF2B5EF4-FFF2-40B4-BE49-F238E27FC236}">
                <a16:creationId xmlns:a16="http://schemas.microsoft.com/office/drawing/2014/main" id="{9B4DDBD0-B7F4-71B1-B5A6-9F51EA8BE0E6}"/>
              </a:ext>
            </a:extLst>
          </p:cNvPr>
          <p:cNvSpPr/>
          <p:nvPr/>
        </p:nvSpPr>
        <p:spPr>
          <a:xfrm>
            <a:off x="10694080" y="2104717"/>
            <a:ext cx="739189" cy="739189"/>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5"/>
            <a:stretch>
              <a:fillRect/>
            </a:stretch>
          </a:blipFill>
        </p:spPr>
        <p:txBody>
          <a:bodyPr/>
          <a:lstStyle/>
          <a:p>
            <a:endParaRPr lang="en-US"/>
          </a:p>
        </p:txBody>
      </p:sp>
      <p:sp>
        <p:nvSpPr>
          <p:cNvPr id="4" name="TextBox 3">
            <a:extLst>
              <a:ext uri="{FF2B5EF4-FFF2-40B4-BE49-F238E27FC236}">
                <a16:creationId xmlns:a16="http://schemas.microsoft.com/office/drawing/2014/main" id="{3B03671A-5E85-182C-4A57-1E50A685BA46}"/>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How does this brand’s pricing compare to other fast food options? (% Top 2 Boxes) | How often do promotions influence your brand choice?</a:t>
            </a:r>
          </a:p>
          <a:p>
            <a:r>
              <a:rPr lang="en-US" sz="1000" i="1" dirty="0">
                <a:solidFill>
                  <a:schemeClr val="tx1">
                    <a:lumMod val="60000"/>
                    <a:lumOff val="40000"/>
                  </a:schemeClr>
                </a:solidFill>
              </a:rPr>
              <a:t>Base: Users in past 6 months | Vietnam Fast Food &amp; QSR Market and Consumer Trends | InsightAsia Vietnam Primary Research | January 2026</a:t>
            </a:r>
          </a:p>
        </p:txBody>
      </p:sp>
    </p:spTree>
    <p:extLst>
      <p:ext uri="{BB962C8B-B14F-4D97-AF65-F5344CB8AC3E}">
        <p14:creationId xmlns:p14="http://schemas.microsoft.com/office/powerpoint/2010/main" val="366145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B14C4-F591-BD57-DE6F-C9F1F698F22B}"/>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3AABFD7-73AA-22F7-AC33-7006BA0F0F0A}"/>
              </a:ext>
            </a:extLst>
          </p:cNvPr>
          <p:cNvGraphicFramePr>
            <a:graphicFrameLocks noGrp="1"/>
          </p:cNvGraphicFramePr>
          <p:nvPr>
            <p:extLst>
              <p:ext uri="{D42A27DB-BD31-4B8C-83A1-F6EECF244321}">
                <p14:modId xmlns:p14="http://schemas.microsoft.com/office/powerpoint/2010/main" val="3897767649"/>
              </p:ext>
            </p:extLst>
          </p:nvPr>
        </p:nvGraphicFramePr>
        <p:xfrm>
          <a:off x="653698" y="1720375"/>
          <a:ext cx="11284302" cy="4503202"/>
        </p:xfrm>
        <a:graphic>
          <a:graphicData uri="http://schemas.openxmlformats.org/drawingml/2006/table">
            <a:tbl>
              <a:tblPr/>
              <a:tblGrid>
                <a:gridCol w="1746602">
                  <a:extLst>
                    <a:ext uri="{9D8B030D-6E8A-4147-A177-3AD203B41FA5}">
                      <a16:colId xmlns:a16="http://schemas.microsoft.com/office/drawing/2014/main" val="3489558416"/>
                    </a:ext>
                  </a:extLst>
                </a:gridCol>
                <a:gridCol w="279400">
                  <a:extLst>
                    <a:ext uri="{9D8B030D-6E8A-4147-A177-3AD203B41FA5}">
                      <a16:colId xmlns:a16="http://schemas.microsoft.com/office/drawing/2014/main" val="1185239935"/>
                    </a:ext>
                  </a:extLst>
                </a:gridCol>
                <a:gridCol w="2314575">
                  <a:extLst>
                    <a:ext uri="{9D8B030D-6E8A-4147-A177-3AD203B41FA5}">
                      <a16:colId xmlns:a16="http://schemas.microsoft.com/office/drawing/2014/main" val="3421942761"/>
                    </a:ext>
                  </a:extLst>
                </a:gridCol>
                <a:gridCol w="2314575">
                  <a:extLst>
                    <a:ext uri="{9D8B030D-6E8A-4147-A177-3AD203B41FA5}">
                      <a16:colId xmlns:a16="http://schemas.microsoft.com/office/drawing/2014/main" val="4107382679"/>
                    </a:ext>
                  </a:extLst>
                </a:gridCol>
                <a:gridCol w="2314575">
                  <a:extLst>
                    <a:ext uri="{9D8B030D-6E8A-4147-A177-3AD203B41FA5}">
                      <a16:colId xmlns:a16="http://schemas.microsoft.com/office/drawing/2014/main" val="1078319197"/>
                    </a:ext>
                  </a:extLst>
                </a:gridCol>
                <a:gridCol w="2314575">
                  <a:extLst>
                    <a:ext uri="{9D8B030D-6E8A-4147-A177-3AD203B41FA5}">
                      <a16:colId xmlns:a16="http://schemas.microsoft.com/office/drawing/2014/main" val="3858736513"/>
                    </a:ext>
                  </a:extLst>
                </a:gridCol>
              </a:tblGrid>
              <a:tr h="196133">
                <a:tc gridSpan="2">
                  <a:txBody>
                    <a:bodyPr/>
                    <a:lstStyle/>
                    <a:p>
                      <a:pPr algn="l">
                        <a:buNone/>
                      </a:pPr>
                      <a:r>
                        <a:rPr lang="en-US" sz="1050" b="0" i="1" kern="1200" dirty="0">
                          <a:solidFill>
                            <a:schemeClr val="tx1"/>
                          </a:solidFill>
                          <a:effectLst/>
                          <a:latin typeface="+mn-lt"/>
                          <a:ea typeface="+mn-ea"/>
                          <a:cs typeface="+mn-cs"/>
                        </a:rPr>
                        <a:t>% ‘Very Suitable’, ‘Suitable’</a:t>
                      </a:r>
                      <a:endParaRPr lang="en-US" sz="1050" b="0" i="1" dirty="0">
                        <a:effectLst/>
                      </a:endParaRPr>
                    </a:p>
                  </a:txBody>
                  <a:tcPr marL="51802" marR="51802" marT="62162" marB="62162" anchor="ctr">
                    <a:lnL>
                      <a:noFill/>
                    </a:lnL>
                    <a:lnR>
                      <a:noFill/>
                    </a:lnR>
                    <a:lnT>
                      <a:noFill/>
                    </a:lnT>
                    <a:lnB w="6350" cap="flat" cmpd="sng" algn="ctr">
                      <a:solidFill>
                        <a:schemeClr val="bg1">
                          <a:lumMod val="75000"/>
                        </a:schemeClr>
                      </a:solidFill>
                      <a:prstDash val="solid"/>
                      <a:round/>
                      <a:headEnd type="none" w="med" len="med"/>
                      <a:tailEnd type="none" w="med" len="med"/>
                    </a:lnB>
                    <a:solidFill>
                      <a:srgbClr val="FFFFFF"/>
                    </a:solidFill>
                  </a:tcPr>
                </a:tc>
                <a:tc hMerge="1">
                  <a:txBody>
                    <a:bodyPr/>
                    <a:lstStyle/>
                    <a:p>
                      <a:pPr algn="ctr"/>
                      <a:r>
                        <a:rPr lang="en-US" sz="1200" b="1" dirty="0">
                          <a:solidFill>
                            <a:srgbClr val="3F9C31"/>
                          </a:solidFill>
                          <a:effectLst/>
                        </a:rPr>
                        <a:t>Value for Money</a:t>
                      </a:r>
                      <a:endParaRPr lang="en-US" b="1" dirty="0">
                        <a:solidFill>
                          <a:srgbClr val="3F9C31"/>
                        </a:solidFill>
                      </a:endParaRPr>
                    </a:p>
                  </a:txBody>
                  <a:tcPr marL="51802" marR="51802" marT="62162" marB="62162" anchor="ctr">
                    <a:lnL>
                      <a:noFill/>
                    </a:lnL>
                    <a:lnR>
                      <a:noFill/>
                    </a:lnR>
                    <a:lnT>
                      <a:noFill/>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a:r>
                        <a:rPr lang="en-US" sz="1200" b="1" dirty="0">
                          <a:solidFill>
                            <a:schemeClr val="tx1"/>
                          </a:solidFill>
                          <a:effectLst/>
                        </a:rPr>
                        <a:t>Value for Money</a:t>
                      </a:r>
                      <a:endParaRPr lang="en-US" b="1" dirty="0">
                        <a:solidFill>
                          <a:schemeClr val="tx1"/>
                        </a:solidFill>
                      </a:endParaRPr>
                    </a:p>
                  </a:txBody>
                  <a:tcPr marL="51802" marR="51802" marT="62162" marB="62162" anchor="ctr">
                    <a:lnL>
                      <a:noFill/>
                    </a:lnL>
                    <a:lnR>
                      <a:noFill/>
                    </a:lnR>
                    <a:lnT>
                      <a:noFill/>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a:buNone/>
                      </a:pPr>
                      <a:r>
                        <a:rPr lang="en-US" sz="1200" b="1" dirty="0">
                          <a:solidFill>
                            <a:schemeClr val="tx1"/>
                          </a:solidFill>
                          <a:effectLst/>
                        </a:rPr>
                        <a:t>Affordable Pricing</a:t>
                      </a:r>
                    </a:p>
                  </a:txBody>
                  <a:tcPr marL="51802" marR="51802" marT="62162" marB="62162" anchor="ctr">
                    <a:lnL>
                      <a:noFill/>
                    </a:lnL>
                    <a:lnR>
                      <a:noFill/>
                    </a:lnR>
                    <a:lnT>
                      <a:noFill/>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a:buNone/>
                      </a:pPr>
                      <a:r>
                        <a:rPr lang="en-US" sz="1200" b="1" dirty="0">
                          <a:solidFill>
                            <a:schemeClr val="tx1"/>
                          </a:solidFill>
                          <a:effectLst/>
                        </a:rPr>
                        <a:t>Attractive Promotions</a:t>
                      </a:r>
                    </a:p>
                  </a:txBody>
                  <a:tcPr marL="51802" marR="51802" marT="62162" marB="62162" anchor="ctr">
                    <a:lnL>
                      <a:noFill/>
                    </a:lnL>
                    <a:lnR>
                      <a:noFill/>
                    </a:lnR>
                    <a:lnT>
                      <a:noFill/>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a:buNone/>
                      </a:pPr>
                      <a:r>
                        <a:rPr lang="en-US" sz="1200" b="1" dirty="0">
                          <a:solidFill>
                            <a:schemeClr val="tx1"/>
                          </a:solidFill>
                          <a:effectLst/>
                        </a:rPr>
                        <a:t>Combo Value</a:t>
                      </a:r>
                    </a:p>
                  </a:txBody>
                  <a:tcPr marL="51802" marR="51802" marT="62162" marB="62162" anchor="ctr">
                    <a:lnL>
                      <a:noFill/>
                    </a:lnL>
                    <a:lnR>
                      <a:noFill/>
                    </a:lnR>
                    <a:lnT>
                      <a:noFill/>
                    </a:lnT>
                    <a:lnB w="635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08677580"/>
                  </a:ext>
                </a:extLst>
              </a:tr>
              <a:tr h="300154">
                <a:tc gridSpan="6">
                  <a:txBody>
                    <a:bodyPr/>
                    <a:lstStyle/>
                    <a:p>
                      <a:pPr>
                        <a:buNone/>
                      </a:pPr>
                      <a:r>
                        <a:rPr lang="en-US" sz="1200" b="1" dirty="0">
                          <a:solidFill>
                            <a:srgbClr val="E95000"/>
                          </a:solidFill>
                          <a:effectLst/>
                        </a:rPr>
                        <a:t>Fried chicken QSR</a:t>
                      </a:r>
                    </a:p>
                  </a:txBody>
                  <a:tcPr marL="51802" marR="51802" marT="51802" marB="51802"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lnT w="12700" cmpd="sng">
                      <a:noFill/>
                      <a:prstDash val="soli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5672159"/>
                  </a:ext>
                </a:extLst>
              </a:tr>
              <a:tr h="359569">
                <a:tc>
                  <a:txBody>
                    <a:bodyPr/>
                    <a:lstStyle/>
                    <a:p>
                      <a:pPr>
                        <a:buNone/>
                      </a:pPr>
                      <a:r>
                        <a:rPr lang="en-US" sz="1200" b="0" dirty="0">
                          <a:solidFill>
                            <a:schemeClr val="tx1"/>
                          </a:solidFill>
                          <a:effectLst/>
                        </a:rPr>
                        <a:t>Jollibee</a:t>
                      </a:r>
                    </a:p>
                  </a:txBody>
                  <a:tcPr marL="51802" marR="51802" marT="51802" marB="51802"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gridSpan="2">
                  <a:txBody>
                    <a:bodyPr/>
                    <a:lstStyle/>
                    <a:p>
                      <a:pPr algn="r">
                        <a:buNone/>
                      </a:pPr>
                      <a:r>
                        <a:rPr lang="en-US" sz="1200" b="0" dirty="0">
                          <a:solidFill>
                            <a:srgbClr val="3F9C31"/>
                          </a:solidFill>
                          <a:effectLst/>
                        </a:rPr>
                        <a:t>78%</a:t>
                      </a:r>
                    </a:p>
                  </a:txBody>
                  <a:tcPr marL="51802" marR="51802" marT="51802" marB="51802"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hMerge="1">
                  <a:txBody>
                    <a:bodyPr/>
                    <a:lstStyle/>
                    <a:p>
                      <a:pPr algn="r">
                        <a:buNone/>
                      </a:pPr>
                      <a:endParaRPr lang="en-US" sz="1200" b="0" dirty="0">
                        <a:solidFill>
                          <a:schemeClr val="tx1"/>
                        </a:solidFill>
                        <a:effectLst/>
                      </a:endParaRPr>
                    </a:p>
                  </a:txBody>
                  <a:tcPr marL="51802" marR="51802" marT="51802" marB="51802"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81%</a:t>
                      </a:r>
                    </a:p>
                  </a:txBody>
                  <a:tcPr marL="51802" marR="51802" marT="51802" marB="51802"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86%</a:t>
                      </a:r>
                    </a:p>
                  </a:txBody>
                  <a:tcPr marL="51802" marR="51802" marT="51802" marB="51802"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84%</a:t>
                      </a:r>
                    </a:p>
                  </a:txBody>
                  <a:tcPr marL="51802" marR="51802" marT="51802" marB="51802"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extLst>
                  <a:ext uri="{0D108BD9-81ED-4DB2-BD59-A6C34878D82A}">
                    <a16:rowId xmlns:a16="http://schemas.microsoft.com/office/drawing/2014/main" val="56212813"/>
                  </a:ext>
                </a:extLst>
              </a:tr>
              <a:tr h="359569">
                <a:tc>
                  <a:txBody>
                    <a:bodyPr/>
                    <a:lstStyle/>
                    <a:p>
                      <a:pPr>
                        <a:buNone/>
                      </a:pPr>
                      <a:r>
                        <a:rPr lang="en-US" sz="1200" b="0" dirty="0">
                          <a:solidFill>
                            <a:schemeClr val="tx1"/>
                          </a:solidFill>
                          <a:effectLst/>
                        </a:rPr>
                        <a:t>Lotteria</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gridSpan="2">
                  <a:txBody>
                    <a:bodyPr/>
                    <a:lstStyle/>
                    <a:p>
                      <a:pPr algn="r">
                        <a:buNone/>
                      </a:pPr>
                      <a:r>
                        <a:rPr lang="en-US" sz="1200" b="0" dirty="0">
                          <a:solidFill>
                            <a:srgbClr val="3F9C31"/>
                          </a:solidFill>
                          <a:effectLst/>
                        </a:rPr>
                        <a:t>76%</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hMerge="1">
                  <a:txBody>
                    <a:bodyPr/>
                    <a:lstStyle/>
                    <a:p>
                      <a:pPr algn="r">
                        <a:buNone/>
                      </a:pPr>
                      <a:endParaRPr lang="en-US" sz="1200" b="0" dirty="0">
                        <a:solidFill>
                          <a:schemeClr val="tx1"/>
                        </a:solidFill>
                        <a:effectLst/>
                      </a:endParaRP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79%</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81%</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80%</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extLst>
                  <a:ext uri="{0D108BD9-81ED-4DB2-BD59-A6C34878D82A}">
                    <a16:rowId xmlns:a16="http://schemas.microsoft.com/office/drawing/2014/main" val="146135412"/>
                  </a:ext>
                </a:extLst>
              </a:tr>
              <a:tr h="359569">
                <a:tc>
                  <a:txBody>
                    <a:bodyPr/>
                    <a:lstStyle/>
                    <a:p>
                      <a:pPr>
                        <a:buNone/>
                      </a:pPr>
                      <a:r>
                        <a:rPr lang="en-US" sz="1200" b="0" dirty="0">
                          <a:solidFill>
                            <a:schemeClr val="tx1"/>
                          </a:solidFill>
                          <a:effectLst/>
                        </a:rPr>
                        <a:t>KFC</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gridSpan="2">
                  <a:txBody>
                    <a:bodyPr/>
                    <a:lstStyle/>
                    <a:p>
                      <a:pPr algn="r">
                        <a:buNone/>
                      </a:pPr>
                      <a:r>
                        <a:rPr lang="en-US" sz="1200" b="0" dirty="0">
                          <a:effectLst/>
                        </a:rPr>
                        <a:t>69%</a:t>
                      </a:r>
                      <a:endParaRPr lang="en-US" sz="1200" b="0" dirty="0">
                        <a:solidFill>
                          <a:schemeClr val="tx1"/>
                        </a:solidFill>
                        <a:effectLst/>
                      </a:endParaRP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hMerge="1">
                  <a:txBody>
                    <a:bodyPr/>
                    <a:lstStyle/>
                    <a:p>
                      <a:pPr algn="r">
                        <a:buNone/>
                      </a:pPr>
                      <a:endParaRPr lang="en-US" sz="1200" b="0" dirty="0">
                        <a:solidFill>
                          <a:schemeClr val="tx1"/>
                        </a:solidFill>
                        <a:effectLst/>
                      </a:endParaRP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effectLst/>
                        </a:rPr>
                        <a:t>61%</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a:effectLst/>
                        </a:rPr>
                        <a:t>74%</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76%</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extLst>
                  <a:ext uri="{0D108BD9-81ED-4DB2-BD59-A6C34878D82A}">
                    <a16:rowId xmlns:a16="http://schemas.microsoft.com/office/drawing/2014/main" val="1414228860"/>
                  </a:ext>
                </a:extLst>
              </a:tr>
              <a:tr h="359569">
                <a:tc>
                  <a:txBody>
                    <a:bodyPr/>
                    <a:lstStyle/>
                    <a:p>
                      <a:pPr>
                        <a:buNone/>
                      </a:pPr>
                      <a:r>
                        <a:rPr lang="en-US" sz="1200" b="0" dirty="0">
                          <a:solidFill>
                            <a:schemeClr val="tx1"/>
                          </a:solidFill>
                          <a:effectLst/>
                        </a:rPr>
                        <a:t>Popeyes</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gridSpan="2">
                  <a:txBody>
                    <a:bodyPr/>
                    <a:lstStyle/>
                    <a:p>
                      <a:pPr algn="r">
                        <a:buNone/>
                      </a:pPr>
                      <a:r>
                        <a:rPr lang="en-US" sz="1200" b="0" dirty="0">
                          <a:effectLst/>
                        </a:rPr>
                        <a:t>71%</a:t>
                      </a:r>
                      <a:endParaRPr lang="en-US" sz="1200" b="0" dirty="0">
                        <a:solidFill>
                          <a:schemeClr val="tx1"/>
                        </a:solidFill>
                        <a:effectLst/>
                      </a:endParaRP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hMerge="1">
                  <a:txBody>
                    <a:bodyPr/>
                    <a:lstStyle/>
                    <a:p>
                      <a:pPr algn="r">
                        <a:buNone/>
                      </a:pPr>
                      <a:endParaRPr lang="en-US" sz="1200" b="0" dirty="0">
                        <a:solidFill>
                          <a:schemeClr val="tx1"/>
                        </a:solidFill>
                        <a:effectLst/>
                      </a:endParaRP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effectLst/>
                        </a:rPr>
                        <a:t>64%</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a:effectLst/>
                        </a:rPr>
                        <a:t>68%</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effectLst/>
                        </a:rPr>
                        <a:t>73%</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extLst>
                  <a:ext uri="{0D108BD9-81ED-4DB2-BD59-A6C34878D82A}">
                    <a16:rowId xmlns:a16="http://schemas.microsoft.com/office/drawing/2014/main" val="1276280107"/>
                  </a:ext>
                </a:extLst>
              </a:tr>
              <a:tr h="359569">
                <a:tc>
                  <a:txBody>
                    <a:bodyPr/>
                    <a:lstStyle/>
                    <a:p>
                      <a:pPr>
                        <a:buNone/>
                      </a:pPr>
                      <a:r>
                        <a:rPr lang="en-US" sz="1200" b="0" dirty="0">
                          <a:solidFill>
                            <a:schemeClr val="tx1"/>
                          </a:solidFill>
                          <a:effectLst/>
                        </a:rPr>
                        <a:t>Texas chicken</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gridSpan="2">
                  <a:txBody>
                    <a:bodyPr/>
                    <a:lstStyle/>
                    <a:p>
                      <a:pPr algn="r">
                        <a:buNone/>
                      </a:pPr>
                      <a:r>
                        <a:rPr lang="en-US" sz="1200" b="0" dirty="0">
                          <a:solidFill>
                            <a:srgbClr val="3F9C31"/>
                          </a:solidFill>
                          <a:effectLst/>
                        </a:rPr>
                        <a:t>77%</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hMerge="1">
                  <a:txBody>
                    <a:bodyPr/>
                    <a:lstStyle/>
                    <a:p>
                      <a:pPr algn="r">
                        <a:buNone/>
                      </a:pPr>
                      <a:endParaRPr lang="en-US" sz="1200" b="0" dirty="0">
                        <a:solidFill>
                          <a:schemeClr val="tx1"/>
                        </a:solidFill>
                        <a:effectLst/>
                      </a:endParaRPr>
                    </a:p>
                  </a:txBody>
                  <a:tcPr marL="51802" marR="51802" marT="51802" marB="51802" anchor="ctr">
                    <a:lnL>
                      <a:noFill/>
                    </a:lnL>
                    <a:lnR>
                      <a:noFill/>
                    </a:lnR>
                    <a:lnT w="4229" cap="flat" cmpd="sng" algn="ctr">
                      <a:solidFill>
                        <a:srgbClr val="E0E7ED"/>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82%</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b="0" dirty="0">
                          <a:effectLst/>
                        </a:rPr>
                        <a:t>65%</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b="0" dirty="0">
                          <a:effectLst/>
                        </a:rPr>
                        <a:t>74%</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054338735"/>
                  </a:ext>
                </a:extLst>
              </a:tr>
              <a:tr h="300154">
                <a:tc gridSpan="6">
                  <a:txBody>
                    <a:bodyPr/>
                    <a:lstStyle/>
                    <a:p>
                      <a:pPr>
                        <a:buNone/>
                      </a:pPr>
                      <a:r>
                        <a:rPr lang="en-US" sz="1200" b="1" dirty="0">
                          <a:solidFill>
                            <a:srgbClr val="E95000"/>
                          </a:solidFill>
                          <a:effectLst/>
                        </a:rPr>
                        <a:t>Burger &amp; pizza chains</a:t>
                      </a:r>
                    </a:p>
                  </a:txBody>
                  <a:tcPr marL="51802" marR="51802" marT="51802" marB="51802"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lnT w="4229" cap="flat" cmpd="sng" algn="ctr">
                      <a:solidFill>
                        <a:srgbClr val="E0E7ED"/>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90509963"/>
                  </a:ext>
                </a:extLst>
              </a:tr>
              <a:tr h="359569">
                <a:tc>
                  <a:txBody>
                    <a:bodyPr/>
                    <a:lstStyle/>
                    <a:p>
                      <a:pPr>
                        <a:buNone/>
                      </a:pPr>
                      <a:r>
                        <a:rPr lang="en-US" sz="1200" b="0" dirty="0">
                          <a:solidFill>
                            <a:schemeClr val="tx1"/>
                          </a:solidFill>
                          <a:effectLst/>
                        </a:rPr>
                        <a:t>McDonald's</a:t>
                      </a:r>
                    </a:p>
                  </a:txBody>
                  <a:tcPr marL="51802" marR="51802" marT="51802" marB="51802"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gridSpan="2">
                  <a:txBody>
                    <a:bodyPr/>
                    <a:lstStyle/>
                    <a:p>
                      <a:pPr algn="r">
                        <a:buNone/>
                      </a:pPr>
                      <a:r>
                        <a:rPr lang="en-US" sz="1200" b="0" dirty="0">
                          <a:effectLst/>
                        </a:rPr>
                        <a:t>58%</a:t>
                      </a:r>
                      <a:endParaRPr lang="en-US" sz="1200" b="0" dirty="0">
                        <a:solidFill>
                          <a:schemeClr val="tx1"/>
                        </a:solidFill>
                        <a:effectLst/>
                      </a:endParaRPr>
                    </a:p>
                  </a:txBody>
                  <a:tcPr marL="51802" marR="51802" marT="51802" marB="51802"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hMerge="1">
                  <a:txBody>
                    <a:bodyPr/>
                    <a:lstStyle/>
                    <a:p>
                      <a:pPr algn="r">
                        <a:buNone/>
                      </a:pPr>
                      <a:endParaRPr lang="en-US" sz="1200" b="0" dirty="0">
                        <a:solidFill>
                          <a:schemeClr val="tx1"/>
                        </a:solidFill>
                        <a:effectLst/>
                      </a:endParaRPr>
                    </a:p>
                  </a:txBody>
                  <a:tcPr marL="51802" marR="51802" marT="51802" marB="51802"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dirty="0">
                          <a:effectLst/>
                        </a:rPr>
                        <a:t>42%</a:t>
                      </a:r>
                    </a:p>
                  </a:txBody>
                  <a:tcPr marL="51802" marR="51802" marT="51802" marB="51802"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a:effectLst/>
                        </a:rPr>
                        <a:t>61%</a:t>
                      </a:r>
                    </a:p>
                  </a:txBody>
                  <a:tcPr marL="51802" marR="51802" marT="51802" marB="51802"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a:effectLst/>
                        </a:rPr>
                        <a:t>64%</a:t>
                      </a:r>
                    </a:p>
                  </a:txBody>
                  <a:tcPr marL="51802" marR="51802" marT="51802" marB="51802"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extLst>
                  <a:ext uri="{0D108BD9-81ED-4DB2-BD59-A6C34878D82A}">
                    <a16:rowId xmlns:a16="http://schemas.microsoft.com/office/drawing/2014/main" val="3913327457"/>
                  </a:ext>
                </a:extLst>
              </a:tr>
              <a:tr h="359569">
                <a:tc>
                  <a:txBody>
                    <a:bodyPr/>
                    <a:lstStyle/>
                    <a:p>
                      <a:pPr>
                        <a:buNone/>
                      </a:pPr>
                      <a:r>
                        <a:rPr lang="en-US" sz="1200" b="0" dirty="0">
                          <a:solidFill>
                            <a:schemeClr val="tx1"/>
                          </a:solidFill>
                          <a:effectLst/>
                        </a:rPr>
                        <a:t>Burger King</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gridSpan="2">
                  <a:txBody>
                    <a:bodyPr/>
                    <a:lstStyle/>
                    <a:p>
                      <a:pPr algn="r">
                        <a:buNone/>
                      </a:pPr>
                      <a:r>
                        <a:rPr lang="en-US" sz="1200" b="0" dirty="0">
                          <a:effectLst/>
                        </a:rPr>
                        <a:t>66%</a:t>
                      </a:r>
                      <a:endParaRPr lang="en-US" sz="1200" b="0" dirty="0">
                        <a:solidFill>
                          <a:schemeClr val="tx1"/>
                        </a:solidFill>
                        <a:effectLst/>
                      </a:endParaRP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hMerge="1">
                  <a:txBody>
                    <a:bodyPr/>
                    <a:lstStyle/>
                    <a:p>
                      <a:pPr algn="r">
                        <a:buNone/>
                      </a:pPr>
                      <a:endParaRPr lang="en-US" sz="1200" b="0" dirty="0">
                        <a:solidFill>
                          <a:schemeClr val="tx1"/>
                        </a:solidFill>
                        <a:effectLst/>
                      </a:endParaRP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dirty="0">
                          <a:effectLst/>
                        </a:rPr>
                        <a:t>63%</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a:effectLst/>
                        </a:rPr>
                        <a:t>72%</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a:effectLst/>
                        </a:rPr>
                        <a:t>71%</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extLst>
                  <a:ext uri="{0D108BD9-81ED-4DB2-BD59-A6C34878D82A}">
                    <a16:rowId xmlns:a16="http://schemas.microsoft.com/office/drawing/2014/main" val="4075502259"/>
                  </a:ext>
                </a:extLst>
              </a:tr>
              <a:tr h="359569">
                <a:tc>
                  <a:txBody>
                    <a:bodyPr/>
                    <a:lstStyle/>
                    <a:p>
                      <a:pPr>
                        <a:buNone/>
                      </a:pPr>
                      <a:r>
                        <a:rPr lang="en-US" sz="1200" b="0" dirty="0">
                          <a:solidFill>
                            <a:schemeClr val="tx1"/>
                          </a:solidFill>
                          <a:effectLst/>
                        </a:rPr>
                        <a:t>Pizza Hut</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gridSpan="2">
                  <a:txBody>
                    <a:bodyPr/>
                    <a:lstStyle/>
                    <a:p>
                      <a:pPr algn="r">
                        <a:buNone/>
                      </a:pPr>
                      <a:r>
                        <a:rPr lang="en-US" sz="1200" b="0" dirty="0">
                          <a:effectLst/>
                        </a:rPr>
                        <a:t>67%</a:t>
                      </a:r>
                      <a:endParaRPr lang="en-US" sz="1200" b="0" dirty="0">
                        <a:solidFill>
                          <a:schemeClr val="tx1"/>
                        </a:solidFill>
                        <a:effectLst/>
                      </a:endParaRP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hMerge="1">
                  <a:txBody>
                    <a:bodyPr/>
                    <a:lstStyle/>
                    <a:p>
                      <a:pPr algn="r">
                        <a:buNone/>
                      </a:pPr>
                      <a:endParaRPr lang="en-US" sz="1200" b="0" dirty="0">
                        <a:solidFill>
                          <a:schemeClr val="tx1"/>
                        </a:solidFill>
                        <a:effectLst/>
                      </a:endParaRP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a:effectLst/>
                        </a:rPr>
                        <a:t>58%</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dirty="0">
                          <a:solidFill>
                            <a:srgbClr val="3F9C31"/>
                          </a:solidFill>
                          <a:effectLst/>
                        </a:rPr>
                        <a:t>79%</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a:effectLst/>
                        </a:rPr>
                        <a:t>72%</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extLst>
                  <a:ext uri="{0D108BD9-81ED-4DB2-BD59-A6C34878D82A}">
                    <a16:rowId xmlns:a16="http://schemas.microsoft.com/office/drawing/2014/main" val="545276001"/>
                  </a:ext>
                </a:extLst>
              </a:tr>
              <a:tr h="359569">
                <a:tc>
                  <a:txBody>
                    <a:bodyPr/>
                    <a:lstStyle/>
                    <a:p>
                      <a:pPr>
                        <a:buNone/>
                      </a:pPr>
                      <a:r>
                        <a:rPr lang="en-US" sz="1200" b="0" dirty="0">
                          <a:solidFill>
                            <a:schemeClr val="tx1"/>
                          </a:solidFill>
                          <a:effectLst/>
                        </a:rPr>
                        <a:t>Domino's</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gridSpan="2">
                  <a:txBody>
                    <a:bodyPr/>
                    <a:lstStyle/>
                    <a:p>
                      <a:pPr algn="r">
                        <a:buNone/>
                      </a:pPr>
                      <a:r>
                        <a:rPr lang="en-US" sz="1200" b="0" dirty="0">
                          <a:effectLst/>
                        </a:rPr>
                        <a:t>69%</a:t>
                      </a:r>
                      <a:endParaRPr lang="en-US" sz="1200" b="0" dirty="0">
                        <a:solidFill>
                          <a:schemeClr val="tx1"/>
                        </a:solidFill>
                        <a:effectLst/>
                      </a:endParaRP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hMerge="1">
                  <a:txBody>
                    <a:bodyPr/>
                    <a:lstStyle/>
                    <a:p>
                      <a:pPr algn="r">
                        <a:buNone/>
                      </a:pPr>
                      <a:endParaRPr lang="en-US" sz="1200" b="0" dirty="0">
                        <a:solidFill>
                          <a:schemeClr val="tx1"/>
                        </a:solidFill>
                        <a:effectLst/>
                      </a:endParaRP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a:effectLst/>
                        </a:rPr>
                        <a:t>62%</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dirty="0">
                          <a:solidFill>
                            <a:srgbClr val="3F9C31"/>
                          </a:solidFill>
                          <a:effectLst/>
                        </a:rPr>
                        <a:t>76%</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a:effectLst/>
                        </a:rPr>
                        <a:t>73%</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extLst>
                  <a:ext uri="{0D108BD9-81ED-4DB2-BD59-A6C34878D82A}">
                    <a16:rowId xmlns:a16="http://schemas.microsoft.com/office/drawing/2014/main" val="3031807616"/>
                  </a:ext>
                </a:extLst>
              </a:tr>
              <a:tr h="359569">
                <a:tc>
                  <a:txBody>
                    <a:bodyPr/>
                    <a:lstStyle/>
                    <a:p>
                      <a:pPr>
                        <a:buNone/>
                      </a:pPr>
                      <a:r>
                        <a:rPr lang="en-US" sz="1200" b="0" dirty="0">
                          <a:solidFill>
                            <a:schemeClr val="tx1"/>
                          </a:solidFill>
                          <a:effectLst/>
                        </a:rPr>
                        <a:t>Pizza 4P's</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a:noFill/>
                    </a:lnB>
                    <a:noFill/>
                  </a:tcPr>
                </a:tc>
                <a:tc gridSpan="2">
                  <a:txBody>
                    <a:bodyPr/>
                    <a:lstStyle/>
                    <a:p>
                      <a:pPr algn="r">
                        <a:buNone/>
                      </a:pPr>
                      <a:r>
                        <a:rPr lang="en-US" sz="1200" b="0" dirty="0">
                          <a:effectLst/>
                        </a:rPr>
                        <a:t>64%</a:t>
                      </a:r>
                      <a:endParaRPr lang="en-US" sz="1200" b="0" dirty="0">
                        <a:solidFill>
                          <a:schemeClr val="tx1"/>
                        </a:solidFill>
                        <a:effectLst/>
                      </a:endParaRPr>
                    </a:p>
                  </a:txBody>
                  <a:tcPr marL="51802" marR="51802" marT="51802" marB="51802" anchor="ctr">
                    <a:lnL>
                      <a:noFill/>
                    </a:lnL>
                    <a:lnR>
                      <a:noFill/>
                    </a:lnR>
                    <a:lnT w="4229" cap="flat" cmpd="sng" algn="ctr">
                      <a:solidFill>
                        <a:srgbClr val="E0E7ED"/>
                      </a:solidFill>
                      <a:prstDash val="solid"/>
                      <a:round/>
                      <a:headEnd type="none" w="med" len="med"/>
                      <a:tailEnd type="none" w="med" len="med"/>
                    </a:lnT>
                    <a:lnB>
                      <a:noFill/>
                    </a:lnB>
                    <a:noFill/>
                  </a:tcPr>
                </a:tc>
                <a:tc hMerge="1">
                  <a:txBody>
                    <a:bodyPr/>
                    <a:lstStyle/>
                    <a:p>
                      <a:pPr algn="r">
                        <a:buNone/>
                      </a:pPr>
                      <a:endParaRPr lang="en-US" sz="1200" b="0" dirty="0">
                        <a:solidFill>
                          <a:schemeClr val="tx1"/>
                        </a:solidFill>
                        <a:effectLst/>
                      </a:endParaRPr>
                    </a:p>
                  </a:txBody>
                  <a:tcPr marL="51802" marR="51802" marT="51802" marB="51802" anchor="ctr">
                    <a:lnL>
                      <a:noFill/>
                    </a:lnL>
                    <a:lnR>
                      <a:noFill/>
                    </a:lnR>
                    <a:lnT w="4229" cap="flat" cmpd="sng" algn="ctr">
                      <a:solidFill>
                        <a:srgbClr val="E0E7ED"/>
                      </a:solidFill>
                      <a:prstDash val="solid"/>
                      <a:round/>
                      <a:headEnd type="none" w="med" len="med"/>
                      <a:tailEnd type="none" w="med" len="med"/>
                    </a:lnT>
                    <a:lnB>
                      <a:noFill/>
                    </a:lnB>
                    <a:noFill/>
                  </a:tcPr>
                </a:tc>
                <a:tc>
                  <a:txBody>
                    <a:bodyPr/>
                    <a:lstStyle/>
                    <a:p>
                      <a:pPr algn="r">
                        <a:buNone/>
                      </a:pPr>
                      <a:r>
                        <a:rPr lang="en-US" sz="1200" b="0" dirty="0">
                          <a:effectLst/>
                        </a:rPr>
                        <a:t>38%</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a:noFill/>
                    </a:lnB>
                    <a:noFill/>
                  </a:tcPr>
                </a:tc>
                <a:tc>
                  <a:txBody>
                    <a:bodyPr/>
                    <a:lstStyle/>
                    <a:p>
                      <a:pPr algn="r">
                        <a:buNone/>
                      </a:pPr>
                      <a:r>
                        <a:rPr lang="en-US" sz="1200" b="0" dirty="0">
                          <a:effectLst/>
                        </a:rPr>
                        <a:t>52%</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a:noFill/>
                    </a:lnB>
                    <a:noFill/>
                  </a:tcPr>
                </a:tc>
                <a:tc>
                  <a:txBody>
                    <a:bodyPr/>
                    <a:lstStyle/>
                    <a:p>
                      <a:pPr algn="r">
                        <a:buNone/>
                      </a:pPr>
                      <a:r>
                        <a:rPr lang="en-US" sz="1200" b="0" dirty="0">
                          <a:effectLst/>
                        </a:rPr>
                        <a:t>61%</a:t>
                      </a:r>
                    </a:p>
                  </a:txBody>
                  <a:tcPr marL="51802" marR="51802" marT="51802" marB="51802" anchor="ctr">
                    <a:lnL>
                      <a:noFill/>
                    </a:lnL>
                    <a:lnR>
                      <a:noFill/>
                    </a:lnR>
                    <a:lnT w="4229" cap="flat" cmpd="sng" algn="ctr">
                      <a:solidFill>
                        <a:srgbClr val="E0E7ED"/>
                      </a:solidFill>
                      <a:prstDash val="solid"/>
                      <a:round/>
                      <a:headEnd type="none" w="med" len="med"/>
                      <a:tailEnd type="none" w="med" len="med"/>
                    </a:lnT>
                    <a:lnB>
                      <a:noFill/>
                    </a:lnB>
                    <a:noFill/>
                  </a:tcPr>
                </a:tc>
                <a:extLst>
                  <a:ext uri="{0D108BD9-81ED-4DB2-BD59-A6C34878D82A}">
                    <a16:rowId xmlns:a16="http://schemas.microsoft.com/office/drawing/2014/main" val="3626177798"/>
                  </a:ext>
                </a:extLst>
              </a:tr>
            </a:tbl>
          </a:graphicData>
        </a:graphic>
      </p:graphicFrame>
      <p:sp>
        <p:nvSpPr>
          <p:cNvPr id="2" name="Title 1">
            <a:extLst>
              <a:ext uri="{FF2B5EF4-FFF2-40B4-BE49-F238E27FC236}">
                <a16:creationId xmlns:a16="http://schemas.microsoft.com/office/drawing/2014/main" id="{109AC5C5-C5CF-AEAF-5BDD-3579636405B7}"/>
              </a:ext>
            </a:extLst>
          </p:cNvPr>
          <p:cNvSpPr>
            <a:spLocks noGrp="1"/>
          </p:cNvSpPr>
          <p:nvPr>
            <p:ph type="title"/>
          </p:nvPr>
        </p:nvSpPr>
        <p:spPr/>
        <p:txBody>
          <a:bodyPr/>
          <a:lstStyle/>
          <a:p>
            <a:r>
              <a:rPr lang="en-US" dirty="0"/>
              <a:t>Brand Performance: Value</a:t>
            </a:r>
          </a:p>
        </p:txBody>
      </p:sp>
      <p:sp>
        <p:nvSpPr>
          <p:cNvPr id="10" name="TextBox 9">
            <a:extLst>
              <a:ext uri="{FF2B5EF4-FFF2-40B4-BE49-F238E27FC236}">
                <a16:creationId xmlns:a16="http://schemas.microsoft.com/office/drawing/2014/main" id="{6DFD1BAB-7098-2143-E791-DBC58A08B826}"/>
              </a:ext>
            </a:extLst>
          </p:cNvPr>
          <p:cNvSpPr txBox="1"/>
          <p:nvPr/>
        </p:nvSpPr>
        <p:spPr>
          <a:xfrm>
            <a:off x="653697" y="1131221"/>
            <a:ext cx="8100945" cy="276999"/>
          </a:xfrm>
          <a:prstGeom prst="rect">
            <a:avLst/>
          </a:prstGeom>
          <a:noFill/>
        </p:spPr>
        <p:txBody>
          <a:bodyPr wrap="square">
            <a:spAutoFit/>
          </a:bodyPr>
          <a:lstStyle/>
          <a:p>
            <a:r>
              <a:rPr lang="en-US" sz="1200" dirty="0"/>
              <a:t>Value perception, restaurant ambience, and fit-for-occasion ratings</a:t>
            </a:r>
          </a:p>
        </p:txBody>
      </p:sp>
      <p:graphicFrame>
        <p:nvGraphicFramePr>
          <p:cNvPr id="6" name="Chart 5">
            <a:extLst>
              <a:ext uri="{FF2B5EF4-FFF2-40B4-BE49-F238E27FC236}">
                <a16:creationId xmlns:a16="http://schemas.microsoft.com/office/drawing/2014/main" id="{CA3627E6-F16D-4EBF-3543-167B1A5E6BB1}"/>
              </a:ext>
            </a:extLst>
          </p:cNvPr>
          <p:cNvGraphicFramePr/>
          <p:nvPr>
            <p:extLst>
              <p:ext uri="{D42A27DB-BD31-4B8C-83A1-F6EECF244321}">
                <p14:modId xmlns:p14="http://schemas.microsoft.com/office/powerpoint/2010/main" val="3588737853"/>
              </p:ext>
            </p:extLst>
          </p:nvPr>
        </p:nvGraphicFramePr>
        <p:xfrm>
          <a:off x="2942552" y="2209800"/>
          <a:ext cx="1883448" cy="4144151"/>
        </p:xfrm>
        <a:graphic>
          <a:graphicData uri="http://schemas.openxmlformats.org/drawingml/2006/chart">
            <c:chart xmlns:c="http://schemas.openxmlformats.org/drawingml/2006/chart" xmlns:r="http://schemas.openxmlformats.org/officeDocument/2006/relationships" r:id="rId3"/>
          </a:graphicData>
        </a:graphic>
      </p:graphicFrame>
      <p:sp>
        <p:nvSpPr>
          <p:cNvPr id="7" name="Freeform 3">
            <a:extLst>
              <a:ext uri="{FF2B5EF4-FFF2-40B4-BE49-F238E27FC236}">
                <a16:creationId xmlns:a16="http://schemas.microsoft.com/office/drawing/2014/main" id="{69E03BA5-EC1D-4E43-5039-7EE1F6933B7D}"/>
              </a:ext>
            </a:extLst>
          </p:cNvPr>
          <p:cNvSpPr/>
          <p:nvPr/>
        </p:nvSpPr>
        <p:spPr>
          <a:xfrm>
            <a:off x="1961333" y="2285238"/>
            <a:ext cx="691543" cy="460740"/>
          </a:xfrm>
          <a:custGeom>
            <a:avLst/>
            <a:gdLst/>
            <a:ahLst/>
            <a:cxnLst/>
            <a:rect l="l" t="t" r="r" b="b"/>
            <a:pathLst>
              <a:path w="8743570" h="5825403">
                <a:moveTo>
                  <a:pt x="0" y="0"/>
                </a:moveTo>
                <a:lnTo>
                  <a:pt x="8743569" y="0"/>
                </a:lnTo>
                <a:lnTo>
                  <a:pt x="8743569" y="5825403"/>
                </a:lnTo>
                <a:lnTo>
                  <a:pt x="0" y="5825403"/>
                </a:lnTo>
                <a:lnTo>
                  <a:pt x="0" y="0"/>
                </a:lnTo>
                <a:close/>
              </a:path>
            </a:pathLst>
          </a:custGeom>
          <a:blipFill>
            <a:blip r:embed="rId4"/>
            <a:stretch>
              <a:fillRect/>
            </a:stretch>
          </a:blipFill>
        </p:spPr>
        <p:txBody>
          <a:bodyPr/>
          <a:lstStyle/>
          <a:p>
            <a:endParaRPr lang="en-US"/>
          </a:p>
        </p:txBody>
      </p:sp>
      <p:sp>
        <p:nvSpPr>
          <p:cNvPr id="8" name="Freeform 2">
            <a:extLst>
              <a:ext uri="{FF2B5EF4-FFF2-40B4-BE49-F238E27FC236}">
                <a16:creationId xmlns:a16="http://schemas.microsoft.com/office/drawing/2014/main" id="{911F8C58-466D-48CB-6ECE-23C16FC5763D}"/>
              </a:ext>
            </a:extLst>
          </p:cNvPr>
          <p:cNvSpPr/>
          <p:nvPr/>
        </p:nvSpPr>
        <p:spPr>
          <a:xfrm>
            <a:off x="2149409" y="2713460"/>
            <a:ext cx="338798" cy="338798"/>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5"/>
            <a:stretch>
              <a:fillRect/>
            </a:stretch>
          </a:blipFill>
        </p:spPr>
        <p:txBody>
          <a:bodyPr/>
          <a:lstStyle/>
          <a:p>
            <a:endParaRPr lang="en-US"/>
          </a:p>
        </p:txBody>
      </p:sp>
      <p:sp>
        <p:nvSpPr>
          <p:cNvPr id="11" name="Freeform 4">
            <a:extLst>
              <a:ext uri="{FF2B5EF4-FFF2-40B4-BE49-F238E27FC236}">
                <a16:creationId xmlns:a16="http://schemas.microsoft.com/office/drawing/2014/main" id="{8A23B52A-37B5-6078-61E3-27A81F2BD655}"/>
              </a:ext>
            </a:extLst>
          </p:cNvPr>
          <p:cNvSpPr/>
          <p:nvPr/>
        </p:nvSpPr>
        <p:spPr>
          <a:xfrm>
            <a:off x="2196143" y="3111119"/>
            <a:ext cx="242511" cy="242511"/>
          </a:xfrm>
          <a:custGeom>
            <a:avLst/>
            <a:gdLst/>
            <a:ahLst/>
            <a:cxnLst/>
            <a:rect l="l" t="t" r="r" b="b"/>
            <a:pathLst>
              <a:path w="5272966" h="5272966">
                <a:moveTo>
                  <a:pt x="0" y="0"/>
                </a:moveTo>
                <a:lnTo>
                  <a:pt x="5272966" y="0"/>
                </a:lnTo>
                <a:lnTo>
                  <a:pt x="5272966" y="5272966"/>
                </a:lnTo>
                <a:lnTo>
                  <a:pt x="0" y="5272966"/>
                </a:lnTo>
                <a:lnTo>
                  <a:pt x="0" y="0"/>
                </a:lnTo>
                <a:close/>
              </a:path>
            </a:pathLst>
          </a:custGeom>
          <a:blipFill>
            <a:blip r:embed="rId6"/>
            <a:stretch>
              <a:fillRect/>
            </a:stretch>
          </a:blipFill>
        </p:spPr>
        <p:txBody>
          <a:bodyPr/>
          <a:lstStyle/>
          <a:p>
            <a:endParaRPr lang="en-US"/>
          </a:p>
        </p:txBody>
      </p:sp>
      <p:sp>
        <p:nvSpPr>
          <p:cNvPr id="12" name="Freeform 6">
            <a:extLst>
              <a:ext uri="{FF2B5EF4-FFF2-40B4-BE49-F238E27FC236}">
                <a16:creationId xmlns:a16="http://schemas.microsoft.com/office/drawing/2014/main" id="{6099F303-5630-5B48-AAB0-4B0530D4124A}"/>
              </a:ext>
            </a:extLst>
          </p:cNvPr>
          <p:cNvSpPr/>
          <p:nvPr/>
        </p:nvSpPr>
        <p:spPr>
          <a:xfrm>
            <a:off x="2149409" y="3445230"/>
            <a:ext cx="338798" cy="272310"/>
          </a:xfrm>
          <a:custGeom>
            <a:avLst/>
            <a:gdLst/>
            <a:ahLst/>
            <a:cxnLst/>
            <a:rect l="l" t="t" r="r" b="b"/>
            <a:pathLst>
              <a:path w="7539021" h="6059488">
                <a:moveTo>
                  <a:pt x="0" y="0"/>
                </a:moveTo>
                <a:lnTo>
                  <a:pt x="7539020" y="0"/>
                </a:lnTo>
                <a:lnTo>
                  <a:pt x="7539020" y="6059488"/>
                </a:lnTo>
                <a:lnTo>
                  <a:pt x="0" y="6059488"/>
                </a:lnTo>
                <a:lnTo>
                  <a:pt x="0" y="0"/>
                </a:lnTo>
                <a:close/>
              </a:path>
            </a:pathLst>
          </a:custGeom>
          <a:blipFill>
            <a:blip r:embed="rId7"/>
            <a:stretch>
              <a:fillRect/>
            </a:stretch>
          </a:blipFill>
        </p:spPr>
        <p:txBody>
          <a:bodyPr/>
          <a:lstStyle/>
          <a:p>
            <a:endParaRPr lang="en-US"/>
          </a:p>
        </p:txBody>
      </p:sp>
      <p:sp>
        <p:nvSpPr>
          <p:cNvPr id="15" name="Freeform 9">
            <a:extLst>
              <a:ext uri="{FF2B5EF4-FFF2-40B4-BE49-F238E27FC236}">
                <a16:creationId xmlns:a16="http://schemas.microsoft.com/office/drawing/2014/main" id="{38E088A4-801D-1E66-52EE-C62571DEE991}"/>
              </a:ext>
            </a:extLst>
          </p:cNvPr>
          <p:cNvSpPr/>
          <p:nvPr/>
        </p:nvSpPr>
        <p:spPr>
          <a:xfrm>
            <a:off x="2149409" y="3784414"/>
            <a:ext cx="338798" cy="338798"/>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8"/>
            <a:stretch>
              <a:fillRect/>
            </a:stretch>
          </a:blipFill>
        </p:spPr>
        <p:txBody>
          <a:bodyPr/>
          <a:lstStyle/>
          <a:p>
            <a:endParaRPr lang="en-US"/>
          </a:p>
        </p:txBody>
      </p:sp>
      <p:graphicFrame>
        <p:nvGraphicFramePr>
          <p:cNvPr id="16" name="Chart 15">
            <a:extLst>
              <a:ext uri="{FF2B5EF4-FFF2-40B4-BE49-F238E27FC236}">
                <a16:creationId xmlns:a16="http://schemas.microsoft.com/office/drawing/2014/main" id="{C37D0E9C-6434-E4C9-F259-450661E3A1B9}"/>
              </a:ext>
            </a:extLst>
          </p:cNvPr>
          <p:cNvGraphicFramePr/>
          <p:nvPr>
            <p:extLst>
              <p:ext uri="{D42A27DB-BD31-4B8C-83A1-F6EECF244321}">
                <p14:modId xmlns:p14="http://schemas.microsoft.com/office/powerpoint/2010/main" val="3884959725"/>
              </p:ext>
            </p:extLst>
          </p:nvPr>
        </p:nvGraphicFramePr>
        <p:xfrm>
          <a:off x="5317198" y="2209800"/>
          <a:ext cx="1883448" cy="414415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7" name="Chart 16">
            <a:extLst>
              <a:ext uri="{FF2B5EF4-FFF2-40B4-BE49-F238E27FC236}">
                <a16:creationId xmlns:a16="http://schemas.microsoft.com/office/drawing/2014/main" id="{EFD6A02C-56FD-2352-4BD4-A4AB98AF77F2}"/>
              </a:ext>
            </a:extLst>
          </p:cNvPr>
          <p:cNvGraphicFramePr/>
          <p:nvPr>
            <p:extLst>
              <p:ext uri="{D42A27DB-BD31-4B8C-83A1-F6EECF244321}">
                <p14:modId xmlns:p14="http://schemas.microsoft.com/office/powerpoint/2010/main" val="403389023"/>
              </p:ext>
            </p:extLst>
          </p:nvPr>
        </p:nvGraphicFramePr>
        <p:xfrm>
          <a:off x="7650658" y="2209800"/>
          <a:ext cx="1883448" cy="4144151"/>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8" name="Chart 17">
            <a:extLst>
              <a:ext uri="{FF2B5EF4-FFF2-40B4-BE49-F238E27FC236}">
                <a16:creationId xmlns:a16="http://schemas.microsoft.com/office/drawing/2014/main" id="{166BE6B8-2303-40F7-8353-E1FBF07D80EA}"/>
              </a:ext>
            </a:extLst>
          </p:cNvPr>
          <p:cNvGraphicFramePr/>
          <p:nvPr>
            <p:extLst>
              <p:ext uri="{D42A27DB-BD31-4B8C-83A1-F6EECF244321}">
                <p14:modId xmlns:p14="http://schemas.microsoft.com/office/powerpoint/2010/main" val="1647082516"/>
              </p:ext>
            </p:extLst>
          </p:nvPr>
        </p:nvGraphicFramePr>
        <p:xfrm>
          <a:off x="10025304" y="2209800"/>
          <a:ext cx="1883448" cy="4144151"/>
        </p:xfrm>
        <a:graphic>
          <a:graphicData uri="http://schemas.openxmlformats.org/drawingml/2006/chart">
            <c:chart xmlns:c="http://schemas.openxmlformats.org/drawingml/2006/chart" xmlns:r="http://schemas.openxmlformats.org/officeDocument/2006/relationships" r:id="rId11"/>
          </a:graphicData>
        </a:graphic>
      </p:graphicFrame>
      <p:sp>
        <p:nvSpPr>
          <p:cNvPr id="19" name="Freeform 5">
            <a:extLst>
              <a:ext uri="{FF2B5EF4-FFF2-40B4-BE49-F238E27FC236}">
                <a16:creationId xmlns:a16="http://schemas.microsoft.com/office/drawing/2014/main" id="{B7F9E3E0-099D-6DBE-D8F0-77B4225B32F0}"/>
              </a:ext>
            </a:extLst>
          </p:cNvPr>
          <p:cNvSpPr/>
          <p:nvPr/>
        </p:nvSpPr>
        <p:spPr>
          <a:xfrm>
            <a:off x="2131102" y="4453735"/>
            <a:ext cx="436428" cy="310410"/>
          </a:xfrm>
          <a:custGeom>
            <a:avLst/>
            <a:gdLst/>
            <a:ahLst/>
            <a:cxnLst/>
            <a:rect l="l" t="t" r="r" b="b"/>
            <a:pathLst>
              <a:path w="8301619" h="5904527">
                <a:moveTo>
                  <a:pt x="0" y="0"/>
                </a:moveTo>
                <a:lnTo>
                  <a:pt x="8301620" y="0"/>
                </a:lnTo>
                <a:lnTo>
                  <a:pt x="8301620" y="5904526"/>
                </a:lnTo>
                <a:lnTo>
                  <a:pt x="0" y="5904526"/>
                </a:lnTo>
                <a:lnTo>
                  <a:pt x="0" y="0"/>
                </a:lnTo>
                <a:close/>
              </a:path>
            </a:pathLst>
          </a:custGeom>
          <a:blipFill>
            <a:blip r:embed="rId12"/>
            <a:stretch>
              <a:fillRect/>
            </a:stretch>
          </a:blipFill>
        </p:spPr>
        <p:txBody>
          <a:bodyPr/>
          <a:lstStyle/>
          <a:p>
            <a:endParaRPr lang="en-US"/>
          </a:p>
        </p:txBody>
      </p:sp>
      <p:sp>
        <p:nvSpPr>
          <p:cNvPr id="20" name="Freeform 5">
            <a:extLst>
              <a:ext uri="{FF2B5EF4-FFF2-40B4-BE49-F238E27FC236}">
                <a16:creationId xmlns:a16="http://schemas.microsoft.com/office/drawing/2014/main" id="{F8ECDBDA-DF8E-13CD-BD4D-34CFA05EC60B}"/>
              </a:ext>
            </a:extLst>
          </p:cNvPr>
          <p:cNvSpPr/>
          <p:nvPr/>
        </p:nvSpPr>
        <p:spPr>
          <a:xfrm>
            <a:off x="2014663" y="5860471"/>
            <a:ext cx="571817" cy="358101"/>
          </a:xfrm>
          <a:custGeom>
            <a:avLst/>
            <a:gdLst/>
            <a:ahLst/>
            <a:cxnLst/>
            <a:rect l="l" t="t" r="r" b="b"/>
            <a:pathLst>
              <a:path w="9186279" h="5752907">
                <a:moveTo>
                  <a:pt x="0" y="0"/>
                </a:moveTo>
                <a:lnTo>
                  <a:pt x="9186279" y="0"/>
                </a:lnTo>
                <a:lnTo>
                  <a:pt x="9186279" y="5752907"/>
                </a:lnTo>
                <a:lnTo>
                  <a:pt x="0" y="5752907"/>
                </a:lnTo>
                <a:lnTo>
                  <a:pt x="0" y="0"/>
                </a:lnTo>
                <a:close/>
              </a:path>
            </a:pathLst>
          </a:custGeom>
          <a:blipFill>
            <a:blip r:embed="rId13"/>
            <a:stretch>
              <a:fillRect/>
            </a:stretch>
          </a:blipFill>
        </p:spPr>
        <p:txBody>
          <a:bodyPr/>
          <a:lstStyle/>
          <a:p>
            <a:endParaRPr lang="en-US"/>
          </a:p>
        </p:txBody>
      </p:sp>
      <p:sp>
        <p:nvSpPr>
          <p:cNvPr id="22" name="Freeform 6">
            <a:extLst>
              <a:ext uri="{FF2B5EF4-FFF2-40B4-BE49-F238E27FC236}">
                <a16:creationId xmlns:a16="http://schemas.microsoft.com/office/drawing/2014/main" id="{8A1268EC-2ADC-B641-5075-ED52EAA81FBE}"/>
              </a:ext>
            </a:extLst>
          </p:cNvPr>
          <p:cNvSpPr/>
          <p:nvPr/>
        </p:nvSpPr>
        <p:spPr>
          <a:xfrm>
            <a:off x="2196143" y="4810991"/>
            <a:ext cx="236522" cy="321646"/>
          </a:xfrm>
          <a:custGeom>
            <a:avLst/>
            <a:gdLst/>
            <a:ahLst/>
            <a:cxnLst/>
            <a:rect l="l" t="t" r="r" b="b"/>
            <a:pathLst>
              <a:path w="5517829" h="6012397">
                <a:moveTo>
                  <a:pt x="0" y="0"/>
                </a:moveTo>
                <a:lnTo>
                  <a:pt x="5517829" y="0"/>
                </a:lnTo>
                <a:lnTo>
                  <a:pt x="5517829" y="6012397"/>
                </a:lnTo>
                <a:lnTo>
                  <a:pt x="0" y="6012397"/>
                </a:lnTo>
                <a:lnTo>
                  <a:pt x="0" y="0"/>
                </a:lnTo>
                <a:close/>
              </a:path>
            </a:pathLst>
          </a:custGeom>
          <a:blipFill>
            <a:blip r:embed="rId14"/>
            <a:stretch>
              <a:fillRect/>
            </a:stretch>
          </a:blipFill>
        </p:spPr>
        <p:txBody>
          <a:bodyPr/>
          <a:lstStyle/>
          <a:p>
            <a:endParaRPr lang="en-US"/>
          </a:p>
        </p:txBody>
      </p:sp>
      <p:sp>
        <p:nvSpPr>
          <p:cNvPr id="30" name="Freeform 8">
            <a:extLst>
              <a:ext uri="{FF2B5EF4-FFF2-40B4-BE49-F238E27FC236}">
                <a16:creationId xmlns:a16="http://schemas.microsoft.com/office/drawing/2014/main" id="{AE14ECFD-B40A-4B5E-79A7-9215EB44B610}"/>
              </a:ext>
            </a:extLst>
          </p:cNvPr>
          <p:cNvSpPr/>
          <p:nvPr/>
        </p:nvSpPr>
        <p:spPr>
          <a:xfrm>
            <a:off x="2044409" y="5529692"/>
            <a:ext cx="571817" cy="321647"/>
          </a:xfrm>
          <a:custGeom>
            <a:avLst/>
            <a:gdLst/>
            <a:ahLst/>
            <a:cxnLst/>
            <a:rect l="l" t="t" r="r" b="b"/>
            <a:pathLst>
              <a:path w="11301259" h="6356958">
                <a:moveTo>
                  <a:pt x="0" y="0"/>
                </a:moveTo>
                <a:lnTo>
                  <a:pt x="11301258" y="0"/>
                </a:lnTo>
                <a:lnTo>
                  <a:pt x="11301258" y="6356958"/>
                </a:lnTo>
                <a:lnTo>
                  <a:pt x="0" y="6356958"/>
                </a:lnTo>
                <a:lnTo>
                  <a:pt x="0" y="0"/>
                </a:lnTo>
                <a:close/>
              </a:path>
            </a:pathLst>
          </a:custGeom>
          <a:blipFill>
            <a:blip r:embed="rId15"/>
            <a:stretch>
              <a:fillRect/>
            </a:stretch>
          </a:blipFill>
        </p:spPr>
        <p:txBody>
          <a:bodyPr/>
          <a:lstStyle/>
          <a:p>
            <a:endParaRPr lang="en-US"/>
          </a:p>
        </p:txBody>
      </p:sp>
      <p:sp>
        <p:nvSpPr>
          <p:cNvPr id="33" name="Freeform 7">
            <a:extLst>
              <a:ext uri="{FF2B5EF4-FFF2-40B4-BE49-F238E27FC236}">
                <a16:creationId xmlns:a16="http://schemas.microsoft.com/office/drawing/2014/main" id="{9453C0F6-1CB6-406F-CB17-5F05F91E6088}"/>
              </a:ext>
            </a:extLst>
          </p:cNvPr>
          <p:cNvSpPr/>
          <p:nvPr/>
        </p:nvSpPr>
        <p:spPr>
          <a:xfrm>
            <a:off x="2149791" y="5180327"/>
            <a:ext cx="301563" cy="283846"/>
          </a:xfrm>
          <a:custGeom>
            <a:avLst/>
            <a:gdLst/>
            <a:ahLst/>
            <a:cxnLst/>
            <a:rect l="l" t="t" r="r" b="b"/>
            <a:pathLst>
              <a:path w="6663600" h="6272113">
                <a:moveTo>
                  <a:pt x="0" y="0"/>
                </a:moveTo>
                <a:lnTo>
                  <a:pt x="6663600" y="0"/>
                </a:lnTo>
                <a:lnTo>
                  <a:pt x="6663600" y="6272114"/>
                </a:lnTo>
                <a:lnTo>
                  <a:pt x="0" y="6272114"/>
                </a:lnTo>
                <a:lnTo>
                  <a:pt x="0" y="0"/>
                </a:lnTo>
                <a:close/>
              </a:path>
            </a:pathLst>
          </a:custGeom>
          <a:blipFill>
            <a:blip r:embed="rId16"/>
            <a:stretch>
              <a:fillRect/>
            </a:stretch>
          </a:blipFill>
        </p:spPr>
        <p:txBody>
          <a:bodyPr/>
          <a:lstStyle/>
          <a:p>
            <a:endParaRPr lang="en-US"/>
          </a:p>
        </p:txBody>
      </p:sp>
      <p:sp>
        <p:nvSpPr>
          <p:cNvPr id="3" name="TextBox 2">
            <a:extLst>
              <a:ext uri="{FF2B5EF4-FFF2-40B4-BE49-F238E27FC236}">
                <a16:creationId xmlns:a16="http://schemas.microsoft.com/office/drawing/2014/main" id="{2E3BD4DF-6393-19EB-B99B-54A3504CF7B8}"/>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Rate each brand on value-related attributes</a:t>
            </a:r>
          </a:p>
          <a:p>
            <a:r>
              <a:rPr lang="en-US" sz="1000" i="1" dirty="0">
                <a:solidFill>
                  <a:schemeClr val="tx1">
                    <a:lumMod val="60000"/>
                    <a:lumOff val="40000"/>
                  </a:schemeClr>
                </a:solidFill>
              </a:rPr>
              <a:t>Base: Users in past 6 months | Vietnam Fast Food &amp; QSR Market and Consumer Trends | InsightAsia Vietnam Primary Research | January 2026</a:t>
            </a:r>
          </a:p>
        </p:txBody>
      </p:sp>
    </p:spTree>
    <p:extLst>
      <p:ext uri="{BB962C8B-B14F-4D97-AF65-F5344CB8AC3E}">
        <p14:creationId xmlns:p14="http://schemas.microsoft.com/office/powerpoint/2010/main" val="3365848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79E80-5DF1-C5B5-E211-740BF765CA45}"/>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E93F309-E101-19B0-92A0-19FF6B64631D}"/>
              </a:ext>
            </a:extLst>
          </p:cNvPr>
          <p:cNvGraphicFramePr>
            <a:graphicFrameLocks noGrp="1"/>
          </p:cNvGraphicFramePr>
          <p:nvPr>
            <p:extLst>
              <p:ext uri="{D42A27DB-BD31-4B8C-83A1-F6EECF244321}">
                <p14:modId xmlns:p14="http://schemas.microsoft.com/office/powerpoint/2010/main" val="912261165"/>
              </p:ext>
            </p:extLst>
          </p:nvPr>
        </p:nvGraphicFramePr>
        <p:xfrm>
          <a:off x="653697" y="1714500"/>
          <a:ext cx="11197407" cy="2904793"/>
        </p:xfrm>
        <a:graphic>
          <a:graphicData uri="http://schemas.openxmlformats.org/drawingml/2006/table">
            <a:tbl>
              <a:tblPr/>
              <a:tblGrid>
                <a:gridCol w="2077471">
                  <a:extLst>
                    <a:ext uri="{9D8B030D-6E8A-4147-A177-3AD203B41FA5}">
                      <a16:colId xmlns:a16="http://schemas.microsoft.com/office/drawing/2014/main" val="3489558416"/>
                    </a:ext>
                  </a:extLst>
                </a:gridCol>
                <a:gridCol w="2279984">
                  <a:extLst>
                    <a:ext uri="{9D8B030D-6E8A-4147-A177-3AD203B41FA5}">
                      <a16:colId xmlns:a16="http://schemas.microsoft.com/office/drawing/2014/main" val="4107382679"/>
                    </a:ext>
                  </a:extLst>
                </a:gridCol>
                <a:gridCol w="2279984">
                  <a:extLst>
                    <a:ext uri="{9D8B030D-6E8A-4147-A177-3AD203B41FA5}">
                      <a16:colId xmlns:a16="http://schemas.microsoft.com/office/drawing/2014/main" val="3988280433"/>
                    </a:ext>
                  </a:extLst>
                </a:gridCol>
                <a:gridCol w="2279984">
                  <a:extLst>
                    <a:ext uri="{9D8B030D-6E8A-4147-A177-3AD203B41FA5}">
                      <a16:colId xmlns:a16="http://schemas.microsoft.com/office/drawing/2014/main" val="1078319197"/>
                    </a:ext>
                  </a:extLst>
                </a:gridCol>
                <a:gridCol w="2279984">
                  <a:extLst>
                    <a:ext uri="{9D8B030D-6E8A-4147-A177-3AD203B41FA5}">
                      <a16:colId xmlns:a16="http://schemas.microsoft.com/office/drawing/2014/main" val="3858736513"/>
                    </a:ext>
                  </a:extLst>
                </a:gridCol>
              </a:tblGrid>
              <a:tr h="321863">
                <a:tc>
                  <a:txBody>
                    <a:bodyPr/>
                    <a:lstStyle/>
                    <a:p>
                      <a:pPr algn="l">
                        <a:buNone/>
                      </a:pPr>
                      <a:r>
                        <a:rPr lang="en-US" sz="1100" b="0" i="1" kern="1200" dirty="0">
                          <a:solidFill>
                            <a:schemeClr val="tx1"/>
                          </a:solidFill>
                          <a:effectLst/>
                          <a:latin typeface="+mn-lt"/>
                          <a:ea typeface="+mn-ea"/>
                          <a:cs typeface="+mn-cs"/>
                        </a:rPr>
                        <a:t>% ‘Very Suitable’, ‘Suitable’</a:t>
                      </a:r>
                      <a:endParaRPr lang="en-US" sz="1200" b="0" dirty="0">
                        <a:effectLst/>
                      </a:endParaRPr>
                    </a:p>
                  </a:txBody>
                  <a:tcPr marL="51802" marR="51802" marT="62162" marB="62162" anchor="ctr">
                    <a:lnL>
                      <a:noFill/>
                    </a:lnL>
                    <a:lnR>
                      <a:noFill/>
                    </a:lnR>
                    <a:lnT>
                      <a:noFill/>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a:buNone/>
                      </a:pPr>
                      <a:r>
                        <a:rPr lang="en-US" sz="1200" b="1" dirty="0">
                          <a:effectLst/>
                        </a:rPr>
                        <a:t>Interior Design</a:t>
                      </a:r>
                    </a:p>
                  </a:txBody>
                  <a:tcPr marL="85387" marR="85387" marT="102465" marB="102465" anchor="ctr">
                    <a:lnL>
                      <a:noFill/>
                    </a:lnL>
                    <a:lnR>
                      <a:noFill/>
                    </a:lnR>
                    <a:lnT>
                      <a:noFill/>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a:buNone/>
                      </a:pPr>
                      <a:r>
                        <a:rPr lang="en-US" sz="1200" b="1" dirty="0">
                          <a:effectLst/>
                        </a:rPr>
                        <a:t>Cleanliness</a:t>
                      </a:r>
                    </a:p>
                  </a:txBody>
                  <a:tcPr marL="85387" marR="85387" marT="102465" marB="102465" anchor="ctr">
                    <a:lnL>
                      <a:noFill/>
                    </a:lnL>
                    <a:lnR>
                      <a:noFill/>
                    </a:lnR>
                    <a:lnT>
                      <a:noFill/>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a:buNone/>
                      </a:pPr>
                      <a:r>
                        <a:rPr lang="en-US" sz="1200" b="1" dirty="0">
                          <a:effectLst/>
                        </a:rPr>
                        <a:t>Comfortable Seating</a:t>
                      </a:r>
                    </a:p>
                  </a:txBody>
                  <a:tcPr marL="85387" marR="85387" marT="102465" marB="102465" anchor="ctr">
                    <a:lnL>
                      <a:noFill/>
                    </a:lnL>
                    <a:lnR>
                      <a:noFill/>
                    </a:lnR>
                    <a:lnT>
                      <a:noFill/>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a:buNone/>
                      </a:pPr>
                      <a:r>
                        <a:rPr lang="en-US" sz="1200" b="1" dirty="0">
                          <a:effectLst/>
                        </a:rPr>
                        <a:t>Overall Ambience</a:t>
                      </a:r>
                    </a:p>
                  </a:txBody>
                  <a:tcPr marL="85387" marR="85387" marT="102465" marB="102465" anchor="ctr">
                    <a:lnL>
                      <a:noFill/>
                    </a:lnL>
                    <a:lnR>
                      <a:noFill/>
                    </a:lnR>
                    <a:lnT>
                      <a:noFill/>
                    </a:lnT>
                    <a:lnB w="635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08677580"/>
                  </a:ext>
                </a:extLst>
              </a:tr>
              <a:tr h="359569">
                <a:tc>
                  <a:txBody>
                    <a:bodyPr/>
                    <a:lstStyle/>
                    <a:p>
                      <a:pPr>
                        <a:buNone/>
                      </a:pPr>
                      <a:r>
                        <a:rPr lang="en-US" sz="1200" b="0" dirty="0">
                          <a:effectLst/>
                        </a:rPr>
                        <a:t>Pizza 4P's</a:t>
                      </a:r>
                    </a:p>
                  </a:txBody>
                  <a:tcPr marL="85387" marR="85387" marT="85387" marB="85387"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92%</a:t>
                      </a:r>
                    </a:p>
                  </a:txBody>
                  <a:tcPr marL="85387" marR="85387" marT="85387" marB="85387"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94%</a:t>
                      </a:r>
                    </a:p>
                  </a:txBody>
                  <a:tcPr marL="85387" marR="85387" marT="85387" marB="85387"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a:solidFill>
                            <a:srgbClr val="3F9C31"/>
                          </a:solidFill>
                          <a:effectLst/>
                        </a:rPr>
                        <a:t>89%</a:t>
                      </a:r>
                    </a:p>
                  </a:txBody>
                  <a:tcPr marL="85387" marR="85387" marT="85387" marB="85387"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91%</a:t>
                      </a:r>
                    </a:p>
                  </a:txBody>
                  <a:tcPr marL="85387" marR="85387" marT="85387" marB="85387"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extLst>
                  <a:ext uri="{0D108BD9-81ED-4DB2-BD59-A6C34878D82A}">
                    <a16:rowId xmlns:a16="http://schemas.microsoft.com/office/drawing/2014/main" val="56212813"/>
                  </a:ext>
                </a:extLst>
              </a:tr>
              <a:tr h="359569">
                <a:tc>
                  <a:txBody>
                    <a:bodyPr/>
                    <a:lstStyle/>
                    <a:p>
                      <a:pPr>
                        <a:buNone/>
                      </a:pPr>
                      <a:r>
                        <a:rPr lang="en-US" sz="1200" b="0" dirty="0">
                          <a:effectLst/>
                        </a:rPr>
                        <a:t>McDonald's</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86%</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89%</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84%</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87%</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extLst>
                  <a:ext uri="{0D108BD9-81ED-4DB2-BD59-A6C34878D82A}">
                    <a16:rowId xmlns:a16="http://schemas.microsoft.com/office/drawing/2014/main" val="146135412"/>
                  </a:ext>
                </a:extLst>
              </a:tr>
              <a:tr h="359569">
                <a:tc>
                  <a:txBody>
                    <a:bodyPr/>
                    <a:lstStyle/>
                    <a:p>
                      <a:pPr>
                        <a:buNone/>
                      </a:pPr>
                      <a:r>
                        <a:rPr lang="en-US" sz="1200" b="0" dirty="0">
                          <a:effectLst/>
                        </a:rPr>
                        <a:t>Jollibee</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78%</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83%</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76%</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79%</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extLst>
                  <a:ext uri="{0D108BD9-81ED-4DB2-BD59-A6C34878D82A}">
                    <a16:rowId xmlns:a16="http://schemas.microsoft.com/office/drawing/2014/main" val="1414228860"/>
                  </a:ext>
                </a:extLst>
              </a:tr>
              <a:tr h="359569">
                <a:tc>
                  <a:txBody>
                    <a:bodyPr/>
                    <a:lstStyle/>
                    <a:p>
                      <a:pPr>
                        <a:buNone/>
                      </a:pPr>
                      <a:r>
                        <a:rPr lang="en-US" sz="1200" b="0" dirty="0">
                          <a:effectLst/>
                        </a:rPr>
                        <a:t>KFC</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effectLst/>
                        </a:rPr>
                        <a:t>74%</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81%</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effectLst/>
                        </a:rPr>
                        <a:t>72%</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76%</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extLst>
                  <a:ext uri="{0D108BD9-81ED-4DB2-BD59-A6C34878D82A}">
                    <a16:rowId xmlns:a16="http://schemas.microsoft.com/office/drawing/2014/main" val="1276280107"/>
                  </a:ext>
                </a:extLst>
              </a:tr>
              <a:tr h="359569">
                <a:tc>
                  <a:txBody>
                    <a:bodyPr/>
                    <a:lstStyle/>
                    <a:p>
                      <a:pPr>
                        <a:buNone/>
                      </a:pPr>
                      <a:r>
                        <a:rPr lang="en-US" sz="1200" b="0" dirty="0">
                          <a:effectLst/>
                        </a:rPr>
                        <a:t>Pizza Hut</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76%</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79%</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78%</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77%</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054338735"/>
                  </a:ext>
                </a:extLst>
              </a:tr>
              <a:tr h="359569">
                <a:tc>
                  <a:txBody>
                    <a:bodyPr/>
                    <a:lstStyle/>
                    <a:p>
                      <a:pPr>
                        <a:buNone/>
                      </a:pPr>
                      <a:r>
                        <a:rPr lang="en-US" sz="1200" b="0" dirty="0">
                          <a:effectLst/>
                        </a:rPr>
                        <a:t>Popeyes</a:t>
                      </a:r>
                    </a:p>
                  </a:txBody>
                  <a:tcPr marL="85387" marR="85387" marT="85387" marB="85387" anchor="ctr">
                    <a:lnL>
                      <a:noFill/>
                    </a:lnL>
                    <a:lnR>
                      <a:noFill/>
                    </a:lnR>
                    <a:lnT w="3175"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dirty="0">
                          <a:effectLst/>
                        </a:rPr>
                        <a:t>71%</a:t>
                      </a:r>
                    </a:p>
                  </a:txBody>
                  <a:tcPr marL="85387" marR="85387" marT="85387" marB="85387" anchor="ctr">
                    <a:lnL>
                      <a:noFill/>
                    </a:lnL>
                    <a:lnR>
                      <a:noFill/>
                    </a:lnR>
                    <a:lnT w="3175"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dirty="0">
                          <a:solidFill>
                            <a:srgbClr val="3F9C31"/>
                          </a:solidFill>
                          <a:effectLst/>
                        </a:rPr>
                        <a:t>76%</a:t>
                      </a:r>
                    </a:p>
                  </a:txBody>
                  <a:tcPr marL="85387" marR="85387" marT="85387" marB="85387" anchor="ctr">
                    <a:lnL>
                      <a:noFill/>
                    </a:lnL>
                    <a:lnR>
                      <a:noFill/>
                    </a:lnR>
                    <a:lnT w="3175"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dirty="0">
                          <a:effectLst/>
                        </a:rPr>
                        <a:t>69%</a:t>
                      </a:r>
                    </a:p>
                  </a:txBody>
                  <a:tcPr marL="85387" marR="85387" marT="85387" marB="85387" anchor="ctr">
                    <a:lnL>
                      <a:noFill/>
                    </a:lnL>
                    <a:lnR>
                      <a:noFill/>
                    </a:lnR>
                    <a:lnT w="3175"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dirty="0">
                          <a:effectLst/>
                        </a:rPr>
                        <a:t>72%</a:t>
                      </a:r>
                    </a:p>
                  </a:txBody>
                  <a:tcPr marL="85387" marR="85387" marT="85387" marB="85387" anchor="ctr">
                    <a:lnL>
                      <a:noFill/>
                    </a:lnL>
                    <a:lnR>
                      <a:noFill/>
                    </a:lnR>
                    <a:lnT w="3175"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extLst>
                  <a:ext uri="{0D108BD9-81ED-4DB2-BD59-A6C34878D82A}">
                    <a16:rowId xmlns:a16="http://schemas.microsoft.com/office/drawing/2014/main" val="3913327457"/>
                  </a:ext>
                </a:extLst>
              </a:tr>
              <a:tr h="359569">
                <a:tc>
                  <a:txBody>
                    <a:bodyPr/>
                    <a:lstStyle/>
                    <a:p>
                      <a:pPr>
                        <a:buNone/>
                      </a:pPr>
                      <a:r>
                        <a:rPr lang="en-US" sz="1200" b="0" dirty="0">
                          <a:effectLst/>
                        </a:rPr>
                        <a:t>Lotteria</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dirty="0">
                          <a:effectLst/>
                        </a:rPr>
                        <a:t>64%</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dirty="0">
                          <a:effectLst/>
                        </a:rPr>
                        <a:t>74%</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dirty="0">
                          <a:effectLst/>
                        </a:rPr>
                        <a:t>67%</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dirty="0">
                          <a:effectLst/>
                        </a:rPr>
                        <a:t>68%</a:t>
                      </a:r>
                    </a:p>
                  </a:txBody>
                  <a:tcPr marL="85387" marR="85387" marT="85387" marB="85387"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extLst>
                  <a:ext uri="{0D108BD9-81ED-4DB2-BD59-A6C34878D82A}">
                    <a16:rowId xmlns:a16="http://schemas.microsoft.com/office/drawing/2014/main" val="4075502259"/>
                  </a:ext>
                </a:extLst>
              </a:tr>
            </a:tbl>
          </a:graphicData>
        </a:graphic>
      </p:graphicFrame>
      <p:sp>
        <p:nvSpPr>
          <p:cNvPr id="2" name="Title 1">
            <a:extLst>
              <a:ext uri="{FF2B5EF4-FFF2-40B4-BE49-F238E27FC236}">
                <a16:creationId xmlns:a16="http://schemas.microsoft.com/office/drawing/2014/main" id="{B08E9D67-B545-3588-998E-EEF4117D4A91}"/>
              </a:ext>
            </a:extLst>
          </p:cNvPr>
          <p:cNvSpPr>
            <a:spLocks noGrp="1"/>
          </p:cNvSpPr>
          <p:nvPr>
            <p:ph type="title"/>
          </p:nvPr>
        </p:nvSpPr>
        <p:spPr/>
        <p:txBody>
          <a:bodyPr/>
          <a:lstStyle/>
          <a:p>
            <a:r>
              <a:rPr lang="en-US" dirty="0"/>
              <a:t>Brand Performance: Space</a:t>
            </a:r>
          </a:p>
        </p:txBody>
      </p:sp>
      <p:sp>
        <p:nvSpPr>
          <p:cNvPr id="10" name="TextBox 9">
            <a:extLst>
              <a:ext uri="{FF2B5EF4-FFF2-40B4-BE49-F238E27FC236}">
                <a16:creationId xmlns:a16="http://schemas.microsoft.com/office/drawing/2014/main" id="{E36003A5-DFC3-2F70-B832-2316225D786F}"/>
              </a:ext>
            </a:extLst>
          </p:cNvPr>
          <p:cNvSpPr txBox="1"/>
          <p:nvPr/>
        </p:nvSpPr>
        <p:spPr>
          <a:xfrm>
            <a:off x="653697" y="1131221"/>
            <a:ext cx="8100945" cy="276999"/>
          </a:xfrm>
          <a:prstGeom prst="rect">
            <a:avLst/>
          </a:prstGeom>
          <a:noFill/>
        </p:spPr>
        <p:txBody>
          <a:bodyPr wrap="square">
            <a:spAutoFit/>
          </a:bodyPr>
          <a:lstStyle/>
          <a:p>
            <a:r>
              <a:rPr lang="en-US" sz="1200" dirty="0"/>
              <a:t>Consumer ratings on food quality, taste, consistency, and menu variety</a:t>
            </a:r>
          </a:p>
        </p:txBody>
      </p:sp>
      <p:graphicFrame>
        <p:nvGraphicFramePr>
          <p:cNvPr id="6" name="Chart 5">
            <a:extLst>
              <a:ext uri="{FF2B5EF4-FFF2-40B4-BE49-F238E27FC236}">
                <a16:creationId xmlns:a16="http://schemas.microsoft.com/office/drawing/2014/main" id="{774B73B8-3C31-B17E-8F07-9DF601D02C39}"/>
              </a:ext>
            </a:extLst>
          </p:cNvPr>
          <p:cNvGraphicFramePr/>
          <p:nvPr>
            <p:extLst>
              <p:ext uri="{D42A27DB-BD31-4B8C-83A1-F6EECF244321}">
                <p14:modId xmlns:p14="http://schemas.microsoft.com/office/powerpoint/2010/main" val="3569654580"/>
              </p:ext>
            </p:extLst>
          </p:nvPr>
        </p:nvGraphicFramePr>
        <p:xfrm>
          <a:off x="2880137" y="2091741"/>
          <a:ext cx="1883448" cy="2551616"/>
        </p:xfrm>
        <a:graphic>
          <a:graphicData uri="http://schemas.openxmlformats.org/drawingml/2006/chart">
            <c:chart xmlns:c="http://schemas.openxmlformats.org/drawingml/2006/chart" xmlns:r="http://schemas.openxmlformats.org/officeDocument/2006/relationships" r:id="rId3"/>
          </a:graphicData>
        </a:graphic>
      </p:graphicFrame>
      <p:sp>
        <p:nvSpPr>
          <p:cNvPr id="7" name="Freeform 3">
            <a:extLst>
              <a:ext uri="{FF2B5EF4-FFF2-40B4-BE49-F238E27FC236}">
                <a16:creationId xmlns:a16="http://schemas.microsoft.com/office/drawing/2014/main" id="{5B63C3D5-5E30-FC2F-9B1E-CD536A13F953}"/>
              </a:ext>
            </a:extLst>
          </p:cNvPr>
          <p:cNvSpPr/>
          <p:nvPr/>
        </p:nvSpPr>
        <p:spPr>
          <a:xfrm>
            <a:off x="1995557" y="2760020"/>
            <a:ext cx="691543" cy="460740"/>
          </a:xfrm>
          <a:custGeom>
            <a:avLst/>
            <a:gdLst/>
            <a:ahLst/>
            <a:cxnLst/>
            <a:rect l="l" t="t" r="r" b="b"/>
            <a:pathLst>
              <a:path w="8743570" h="5825403">
                <a:moveTo>
                  <a:pt x="0" y="0"/>
                </a:moveTo>
                <a:lnTo>
                  <a:pt x="8743569" y="0"/>
                </a:lnTo>
                <a:lnTo>
                  <a:pt x="8743569" y="5825403"/>
                </a:lnTo>
                <a:lnTo>
                  <a:pt x="0" y="5825403"/>
                </a:lnTo>
                <a:lnTo>
                  <a:pt x="0" y="0"/>
                </a:lnTo>
                <a:close/>
              </a:path>
            </a:pathLst>
          </a:custGeom>
          <a:blipFill>
            <a:blip r:embed="rId4"/>
            <a:stretch>
              <a:fillRect/>
            </a:stretch>
          </a:blipFill>
        </p:spPr>
        <p:txBody>
          <a:bodyPr/>
          <a:lstStyle/>
          <a:p>
            <a:endParaRPr lang="en-US"/>
          </a:p>
        </p:txBody>
      </p:sp>
      <p:sp>
        <p:nvSpPr>
          <p:cNvPr id="8" name="Freeform 2">
            <a:extLst>
              <a:ext uri="{FF2B5EF4-FFF2-40B4-BE49-F238E27FC236}">
                <a16:creationId xmlns:a16="http://schemas.microsoft.com/office/drawing/2014/main" id="{C5BE043B-CB5A-2E10-45A2-96F80C1E6E4D}"/>
              </a:ext>
            </a:extLst>
          </p:cNvPr>
          <p:cNvSpPr/>
          <p:nvPr/>
        </p:nvSpPr>
        <p:spPr>
          <a:xfrm>
            <a:off x="2177529" y="4266279"/>
            <a:ext cx="367019" cy="367019"/>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5"/>
            <a:stretch>
              <a:fillRect/>
            </a:stretch>
          </a:blipFill>
        </p:spPr>
        <p:txBody>
          <a:bodyPr/>
          <a:lstStyle/>
          <a:p>
            <a:endParaRPr lang="en-US"/>
          </a:p>
        </p:txBody>
      </p:sp>
      <p:sp>
        <p:nvSpPr>
          <p:cNvPr id="11" name="Freeform 4">
            <a:extLst>
              <a:ext uri="{FF2B5EF4-FFF2-40B4-BE49-F238E27FC236}">
                <a16:creationId xmlns:a16="http://schemas.microsoft.com/office/drawing/2014/main" id="{2DAF6FF9-8BFB-8F2A-0008-4AA5D712818F}"/>
              </a:ext>
            </a:extLst>
          </p:cNvPr>
          <p:cNvSpPr/>
          <p:nvPr/>
        </p:nvSpPr>
        <p:spPr>
          <a:xfrm>
            <a:off x="2217244" y="3224504"/>
            <a:ext cx="274073" cy="274073"/>
          </a:xfrm>
          <a:custGeom>
            <a:avLst/>
            <a:gdLst/>
            <a:ahLst/>
            <a:cxnLst/>
            <a:rect l="l" t="t" r="r" b="b"/>
            <a:pathLst>
              <a:path w="5272966" h="5272966">
                <a:moveTo>
                  <a:pt x="0" y="0"/>
                </a:moveTo>
                <a:lnTo>
                  <a:pt x="5272966" y="0"/>
                </a:lnTo>
                <a:lnTo>
                  <a:pt x="5272966" y="5272966"/>
                </a:lnTo>
                <a:lnTo>
                  <a:pt x="0" y="5272966"/>
                </a:lnTo>
                <a:lnTo>
                  <a:pt x="0" y="0"/>
                </a:lnTo>
                <a:close/>
              </a:path>
            </a:pathLst>
          </a:custGeom>
          <a:blipFill>
            <a:blip r:embed="rId6"/>
            <a:stretch>
              <a:fillRect/>
            </a:stretch>
          </a:blipFill>
        </p:spPr>
        <p:txBody>
          <a:bodyPr/>
          <a:lstStyle/>
          <a:p>
            <a:endParaRPr lang="en-US"/>
          </a:p>
        </p:txBody>
      </p:sp>
      <p:sp>
        <p:nvSpPr>
          <p:cNvPr id="12" name="Freeform 6">
            <a:extLst>
              <a:ext uri="{FF2B5EF4-FFF2-40B4-BE49-F238E27FC236}">
                <a16:creationId xmlns:a16="http://schemas.microsoft.com/office/drawing/2014/main" id="{C56E8CBF-E978-F413-18E1-E31909B4E091}"/>
              </a:ext>
            </a:extLst>
          </p:cNvPr>
          <p:cNvSpPr/>
          <p:nvPr/>
        </p:nvSpPr>
        <p:spPr>
          <a:xfrm>
            <a:off x="2182610" y="3935402"/>
            <a:ext cx="367019" cy="294993"/>
          </a:xfrm>
          <a:custGeom>
            <a:avLst/>
            <a:gdLst/>
            <a:ahLst/>
            <a:cxnLst/>
            <a:rect l="l" t="t" r="r" b="b"/>
            <a:pathLst>
              <a:path w="7539021" h="6059488">
                <a:moveTo>
                  <a:pt x="0" y="0"/>
                </a:moveTo>
                <a:lnTo>
                  <a:pt x="7539020" y="0"/>
                </a:lnTo>
                <a:lnTo>
                  <a:pt x="7539020" y="6059488"/>
                </a:lnTo>
                <a:lnTo>
                  <a:pt x="0" y="6059488"/>
                </a:lnTo>
                <a:lnTo>
                  <a:pt x="0" y="0"/>
                </a:lnTo>
                <a:close/>
              </a:path>
            </a:pathLst>
          </a:custGeom>
          <a:blipFill>
            <a:blip r:embed="rId7"/>
            <a:stretch>
              <a:fillRect/>
            </a:stretch>
          </a:blipFill>
        </p:spPr>
        <p:txBody>
          <a:bodyPr/>
          <a:lstStyle/>
          <a:p>
            <a:endParaRPr lang="en-US"/>
          </a:p>
        </p:txBody>
      </p:sp>
      <p:sp>
        <p:nvSpPr>
          <p:cNvPr id="19" name="Freeform 5">
            <a:extLst>
              <a:ext uri="{FF2B5EF4-FFF2-40B4-BE49-F238E27FC236}">
                <a16:creationId xmlns:a16="http://schemas.microsoft.com/office/drawing/2014/main" id="{6BE90F00-CA21-B116-5D40-2EB7BEDAF4B9}"/>
              </a:ext>
            </a:extLst>
          </p:cNvPr>
          <p:cNvSpPr/>
          <p:nvPr/>
        </p:nvSpPr>
        <p:spPr>
          <a:xfrm>
            <a:off x="2164720" y="2481464"/>
            <a:ext cx="436428" cy="310410"/>
          </a:xfrm>
          <a:custGeom>
            <a:avLst/>
            <a:gdLst/>
            <a:ahLst/>
            <a:cxnLst/>
            <a:rect l="l" t="t" r="r" b="b"/>
            <a:pathLst>
              <a:path w="8301619" h="5904527">
                <a:moveTo>
                  <a:pt x="0" y="0"/>
                </a:moveTo>
                <a:lnTo>
                  <a:pt x="8301620" y="0"/>
                </a:lnTo>
                <a:lnTo>
                  <a:pt x="8301620" y="5904526"/>
                </a:lnTo>
                <a:lnTo>
                  <a:pt x="0" y="5904526"/>
                </a:lnTo>
                <a:lnTo>
                  <a:pt x="0" y="0"/>
                </a:lnTo>
                <a:close/>
              </a:path>
            </a:pathLst>
          </a:custGeom>
          <a:blipFill>
            <a:blip r:embed="rId8"/>
            <a:stretch>
              <a:fillRect/>
            </a:stretch>
          </a:blipFill>
        </p:spPr>
        <p:txBody>
          <a:bodyPr/>
          <a:lstStyle/>
          <a:p>
            <a:endParaRPr lang="en-US"/>
          </a:p>
        </p:txBody>
      </p:sp>
      <p:sp>
        <p:nvSpPr>
          <p:cNvPr id="20" name="Freeform 5">
            <a:extLst>
              <a:ext uri="{FF2B5EF4-FFF2-40B4-BE49-F238E27FC236}">
                <a16:creationId xmlns:a16="http://schemas.microsoft.com/office/drawing/2014/main" id="{380D727B-6BCC-C746-6065-012B7B4CA65A}"/>
              </a:ext>
            </a:extLst>
          </p:cNvPr>
          <p:cNvSpPr/>
          <p:nvPr/>
        </p:nvSpPr>
        <p:spPr>
          <a:xfrm>
            <a:off x="2087889" y="2099482"/>
            <a:ext cx="571817" cy="358101"/>
          </a:xfrm>
          <a:custGeom>
            <a:avLst/>
            <a:gdLst/>
            <a:ahLst/>
            <a:cxnLst/>
            <a:rect l="l" t="t" r="r" b="b"/>
            <a:pathLst>
              <a:path w="9186279" h="5752907">
                <a:moveTo>
                  <a:pt x="0" y="0"/>
                </a:moveTo>
                <a:lnTo>
                  <a:pt x="9186279" y="0"/>
                </a:lnTo>
                <a:lnTo>
                  <a:pt x="9186279" y="5752907"/>
                </a:lnTo>
                <a:lnTo>
                  <a:pt x="0" y="5752907"/>
                </a:lnTo>
                <a:lnTo>
                  <a:pt x="0" y="0"/>
                </a:lnTo>
                <a:close/>
              </a:path>
            </a:pathLst>
          </a:custGeom>
          <a:blipFill>
            <a:blip r:embed="rId9"/>
            <a:stretch>
              <a:fillRect/>
            </a:stretch>
          </a:blipFill>
        </p:spPr>
        <p:txBody>
          <a:bodyPr/>
          <a:lstStyle/>
          <a:p>
            <a:endParaRPr lang="en-US"/>
          </a:p>
        </p:txBody>
      </p:sp>
      <p:sp>
        <p:nvSpPr>
          <p:cNvPr id="33" name="Freeform 7">
            <a:extLst>
              <a:ext uri="{FF2B5EF4-FFF2-40B4-BE49-F238E27FC236}">
                <a16:creationId xmlns:a16="http://schemas.microsoft.com/office/drawing/2014/main" id="{57A67D47-8E2B-3062-E1A2-C5CB9A808CEA}"/>
              </a:ext>
            </a:extLst>
          </p:cNvPr>
          <p:cNvSpPr/>
          <p:nvPr/>
        </p:nvSpPr>
        <p:spPr>
          <a:xfrm>
            <a:off x="2217244" y="3579812"/>
            <a:ext cx="301293" cy="283592"/>
          </a:xfrm>
          <a:custGeom>
            <a:avLst/>
            <a:gdLst/>
            <a:ahLst/>
            <a:cxnLst/>
            <a:rect l="l" t="t" r="r" b="b"/>
            <a:pathLst>
              <a:path w="6663600" h="6272113">
                <a:moveTo>
                  <a:pt x="0" y="0"/>
                </a:moveTo>
                <a:lnTo>
                  <a:pt x="6663600" y="0"/>
                </a:lnTo>
                <a:lnTo>
                  <a:pt x="6663600" y="6272114"/>
                </a:lnTo>
                <a:lnTo>
                  <a:pt x="0" y="6272114"/>
                </a:lnTo>
                <a:lnTo>
                  <a:pt x="0" y="0"/>
                </a:lnTo>
                <a:close/>
              </a:path>
            </a:pathLst>
          </a:custGeom>
          <a:blipFill>
            <a:blip r:embed="rId10"/>
            <a:stretch>
              <a:fillRect/>
            </a:stretch>
          </a:blipFill>
        </p:spPr>
        <p:txBody>
          <a:bodyPr/>
          <a:lstStyle/>
          <a:p>
            <a:endParaRPr lang="en-US"/>
          </a:p>
        </p:txBody>
      </p:sp>
      <p:graphicFrame>
        <p:nvGraphicFramePr>
          <p:cNvPr id="5" name="Chart 4">
            <a:extLst>
              <a:ext uri="{FF2B5EF4-FFF2-40B4-BE49-F238E27FC236}">
                <a16:creationId xmlns:a16="http://schemas.microsoft.com/office/drawing/2014/main" id="{D54E0B7C-5355-764A-46ED-AC6BE18157F0}"/>
              </a:ext>
            </a:extLst>
          </p:cNvPr>
          <p:cNvGraphicFramePr/>
          <p:nvPr>
            <p:extLst>
              <p:ext uri="{D42A27DB-BD31-4B8C-83A1-F6EECF244321}">
                <p14:modId xmlns:p14="http://schemas.microsoft.com/office/powerpoint/2010/main" val="3285769786"/>
              </p:ext>
            </p:extLst>
          </p:nvPr>
        </p:nvGraphicFramePr>
        <p:xfrm>
          <a:off x="5310676" y="2067677"/>
          <a:ext cx="1883448" cy="255161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9" name="Chart 8">
            <a:extLst>
              <a:ext uri="{FF2B5EF4-FFF2-40B4-BE49-F238E27FC236}">
                <a16:creationId xmlns:a16="http://schemas.microsoft.com/office/drawing/2014/main" id="{A0CF7465-5895-5944-FB13-B0DBFB8FB57F}"/>
              </a:ext>
            </a:extLst>
          </p:cNvPr>
          <p:cNvGraphicFramePr/>
          <p:nvPr>
            <p:extLst>
              <p:ext uri="{D42A27DB-BD31-4B8C-83A1-F6EECF244321}">
                <p14:modId xmlns:p14="http://schemas.microsoft.com/office/powerpoint/2010/main" val="1818965387"/>
              </p:ext>
            </p:extLst>
          </p:nvPr>
        </p:nvGraphicFramePr>
        <p:xfrm>
          <a:off x="7532186" y="2090041"/>
          <a:ext cx="1883448" cy="255161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FA8E1910-B6D7-E27F-DF79-B26A269A66AC}"/>
              </a:ext>
            </a:extLst>
          </p:cNvPr>
          <p:cNvGraphicFramePr/>
          <p:nvPr>
            <p:extLst>
              <p:ext uri="{D42A27DB-BD31-4B8C-83A1-F6EECF244321}">
                <p14:modId xmlns:p14="http://schemas.microsoft.com/office/powerpoint/2010/main" val="33316372"/>
              </p:ext>
            </p:extLst>
          </p:nvPr>
        </p:nvGraphicFramePr>
        <p:xfrm>
          <a:off x="9962725" y="2102073"/>
          <a:ext cx="1883448" cy="2551616"/>
        </p:xfrm>
        <a:graphic>
          <a:graphicData uri="http://schemas.openxmlformats.org/drawingml/2006/chart">
            <c:chart xmlns:c="http://schemas.openxmlformats.org/drawingml/2006/chart" xmlns:r="http://schemas.openxmlformats.org/officeDocument/2006/relationships" r:id="rId13"/>
          </a:graphicData>
        </a:graphic>
      </p:graphicFrame>
      <p:sp>
        <p:nvSpPr>
          <p:cNvPr id="14" name="Rectangle: Rounded Corners 13">
            <a:extLst>
              <a:ext uri="{FF2B5EF4-FFF2-40B4-BE49-F238E27FC236}">
                <a16:creationId xmlns:a16="http://schemas.microsoft.com/office/drawing/2014/main" id="{F36EB54E-B9A5-0A0D-4AF6-983B4B3D319E}"/>
              </a:ext>
            </a:extLst>
          </p:cNvPr>
          <p:cNvSpPr/>
          <p:nvPr/>
        </p:nvSpPr>
        <p:spPr>
          <a:xfrm>
            <a:off x="653698" y="4902822"/>
            <a:ext cx="11225481" cy="1291122"/>
          </a:xfrm>
          <a:prstGeom prst="roundRect">
            <a:avLst>
              <a:gd name="adj" fmla="val 8310"/>
            </a:avLst>
          </a:prstGeom>
          <a:blipFill>
            <a:blip r:embed="rId14"/>
            <a:stretch>
              <a:fillRect l="-1825" t="-272426" r="-3037" b="-144688"/>
            </a:stretch>
          </a:blip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14000"/>
              </a:lnSpc>
            </a:pPr>
            <a:endParaRPr lang="en-US" sz="1400" dirty="0">
              <a:solidFill>
                <a:srgbClr val="535353"/>
              </a:solidFill>
            </a:endParaRPr>
          </a:p>
        </p:txBody>
      </p:sp>
      <p:sp>
        <p:nvSpPr>
          <p:cNvPr id="15" name="Rectangle: Rounded Corners 14">
            <a:extLst>
              <a:ext uri="{FF2B5EF4-FFF2-40B4-BE49-F238E27FC236}">
                <a16:creationId xmlns:a16="http://schemas.microsoft.com/office/drawing/2014/main" id="{1A4639A6-DB08-596D-EEEC-876277C8CFBF}"/>
              </a:ext>
            </a:extLst>
          </p:cNvPr>
          <p:cNvSpPr/>
          <p:nvPr/>
        </p:nvSpPr>
        <p:spPr>
          <a:xfrm>
            <a:off x="653698" y="4911181"/>
            <a:ext cx="11225481" cy="1291122"/>
          </a:xfrm>
          <a:prstGeom prst="roundRect">
            <a:avLst>
              <a:gd name="adj" fmla="val 8310"/>
            </a:avLst>
          </a:prstGeom>
          <a:gradFill flip="none" rotWithShape="1">
            <a:gsLst>
              <a:gs pos="0">
                <a:schemeClr val="tx1">
                  <a:lumMod val="50000"/>
                  <a:alpha val="15000"/>
                </a:schemeClr>
              </a:gs>
              <a:gs pos="100000">
                <a:schemeClr val="tx1">
                  <a:lumMod val="50000"/>
                  <a:alpha val="21000"/>
                </a:schemeClr>
              </a:gs>
            </a:gsLst>
            <a:lin ang="3000000" scaled="0"/>
            <a:tileRect/>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14000"/>
              </a:lnSpc>
            </a:pPr>
            <a:endParaRPr lang="en-US" sz="1400" dirty="0">
              <a:solidFill>
                <a:srgbClr val="535353"/>
              </a:solidFill>
            </a:endParaRPr>
          </a:p>
        </p:txBody>
      </p:sp>
      <p:sp>
        <p:nvSpPr>
          <p:cNvPr id="3" name="Freeform 5">
            <a:extLst>
              <a:ext uri="{FF2B5EF4-FFF2-40B4-BE49-F238E27FC236}">
                <a16:creationId xmlns:a16="http://schemas.microsoft.com/office/drawing/2014/main" id="{8712D921-1AD0-A08E-7637-3D48E52E689F}"/>
              </a:ext>
            </a:extLst>
          </p:cNvPr>
          <p:cNvSpPr/>
          <p:nvPr/>
        </p:nvSpPr>
        <p:spPr>
          <a:xfrm>
            <a:off x="9687903" y="4578046"/>
            <a:ext cx="2158270" cy="1535072"/>
          </a:xfrm>
          <a:custGeom>
            <a:avLst/>
            <a:gdLst/>
            <a:ahLst/>
            <a:cxnLst/>
            <a:rect l="l" t="t" r="r" b="b"/>
            <a:pathLst>
              <a:path w="8301619" h="5904527">
                <a:moveTo>
                  <a:pt x="0" y="0"/>
                </a:moveTo>
                <a:lnTo>
                  <a:pt x="8301620" y="0"/>
                </a:lnTo>
                <a:lnTo>
                  <a:pt x="8301620" y="5904526"/>
                </a:lnTo>
                <a:lnTo>
                  <a:pt x="0" y="5904526"/>
                </a:lnTo>
                <a:lnTo>
                  <a:pt x="0" y="0"/>
                </a:lnTo>
                <a:close/>
              </a:path>
            </a:pathLst>
          </a:custGeom>
          <a:blipFill>
            <a:blip r:embed="rId8"/>
            <a:stretch>
              <a:fillRect/>
            </a:stretch>
          </a:blipFill>
        </p:spPr>
        <p:txBody>
          <a:bodyPr/>
          <a:lstStyle/>
          <a:p>
            <a:endParaRPr lang="en-US"/>
          </a:p>
        </p:txBody>
      </p:sp>
      <p:sp>
        <p:nvSpPr>
          <p:cNvPr id="16" name="TextBox 15">
            <a:extLst>
              <a:ext uri="{FF2B5EF4-FFF2-40B4-BE49-F238E27FC236}">
                <a16:creationId xmlns:a16="http://schemas.microsoft.com/office/drawing/2014/main" id="{05C04D25-C2A5-606F-77C4-3880E39CE959}"/>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How would you rate the physical restaurant environment? (Top 2 boxes)</a:t>
            </a:r>
          </a:p>
          <a:p>
            <a:r>
              <a:rPr lang="en-US" sz="1000" i="1" dirty="0">
                <a:solidFill>
                  <a:schemeClr val="tx1">
                    <a:lumMod val="60000"/>
                    <a:lumOff val="40000"/>
                  </a:schemeClr>
                </a:solidFill>
              </a:rPr>
              <a:t>Base: Users in past 6 months | Vietnam Fast Food &amp; QSR Market and Consumer Trends | InsightAsia Vietnam Primary Research | January 2026</a:t>
            </a:r>
          </a:p>
        </p:txBody>
      </p:sp>
    </p:spTree>
    <p:extLst>
      <p:ext uri="{BB962C8B-B14F-4D97-AF65-F5344CB8AC3E}">
        <p14:creationId xmlns:p14="http://schemas.microsoft.com/office/powerpoint/2010/main" val="1482748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7A731-9FE6-BDB9-67A6-E3796AC54CF4}"/>
            </a:ext>
          </a:extLst>
        </p:cNvPr>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33715757-FA47-435E-0D32-F96E8272775D}"/>
              </a:ext>
            </a:extLst>
          </p:cNvPr>
          <p:cNvSpPr/>
          <p:nvPr/>
        </p:nvSpPr>
        <p:spPr>
          <a:xfrm>
            <a:off x="1247744" y="4457700"/>
            <a:ext cx="10603362" cy="1738136"/>
          </a:xfrm>
          <a:prstGeom prst="roundRect">
            <a:avLst>
              <a:gd name="adj" fmla="val 12153"/>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rPr>
              <a:t>Jollibee owns family occasions,</a:t>
            </a:r>
            <a:r>
              <a:rPr lang="en-US" sz="1200" dirty="0">
                <a:solidFill>
                  <a:schemeClr val="bg1"/>
                </a:solidFill>
              </a:rPr>
              <a:t> leads kids' parties (86%), young families (84%), and friends' gatherings (82%). Child-friendly brand identity, mascot appeal, and fun atmosphere drive this dominance.</a:t>
            </a:r>
            <a:br>
              <a:rPr lang="en-US" sz="1200" dirty="0">
                <a:solidFill>
                  <a:schemeClr val="bg1"/>
                </a:solidFill>
              </a:rPr>
            </a:br>
            <a:br>
              <a:rPr lang="en-US" sz="1200" dirty="0">
                <a:solidFill>
                  <a:schemeClr val="bg1"/>
                </a:solidFill>
              </a:rPr>
            </a:br>
            <a:r>
              <a:rPr lang="en-US" sz="1200" b="1" dirty="0">
                <a:solidFill>
                  <a:schemeClr val="bg1"/>
                </a:solidFill>
              </a:rPr>
              <a:t>Pizza 4P's excels in romantic/social dining, </a:t>
            </a:r>
            <a:r>
              <a:rPr lang="en-US" sz="1200" dirty="0">
                <a:solidFill>
                  <a:schemeClr val="bg1"/>
                </a:solidFill>
              </a:rPr>
              <a:t>highest for dating/couples (88%) due to premium ambience (91% overall ambience rating). However, lowest for kids' parties (62%), deliberately avoids family chaos positioning.</a:t>
            </a:r>
            <a:br>
              <a:rPr lang="en-US" sz="1200" dirty="0">
                <a:solidFill>
                  <a:schemeClr val="bg1"/>
                </a:solidFill>
              </a:rPr>
            </a:br>
            <a:br>
              <a:rPr lang="en-US" sz="1200" dirty="0">
                <a:solidFill>
                  <a:schemeClr val="bg1"/>
                </a:solidFill>
              </a:rPr>
            </a:br>
            <a:r>
              <a:rPr lang="en-US" sz="1200" b="1" dirty="0">
                <a:solidFill>
                  <a:schemeClr val="bg1"/>
                </a:solidFill>
              </a:rPr>
              <a:t>Lotteria captures office worker lunches</a:t>
            </a:r>
            <a:r>
              <a:rPr lang="en-US" sz="1200" dirty="0">
                <a:solidFill>
                  <a:schemeClr val="bg1"/>
                </a:solidFill>
              </a:rPr>
              <a:t> (81%) through ubiquitous locations (222 stores) and weekday combo efficiency, but fails premium occasions like dating (49%, lowest).</a:t>
            </a:r>
          </a:p>
        </p:txBody>
      </p:sp>
      <p:graphicFrame>
        <p:nvGraphicFramePr>
          <p:cNvPr id="4" name="Table 3">
            <a:extLst>
              <a:ext uri="{FF2B5EF4-FFF2-40B4-BE49-F238E27FC236}">
                <a16:creationId xmlns:a16="http://schemas.microsoft.com/office/drawing/2014/main" id="{31B341EE-8FE1-B00B-50DD-ED195A9E11F2}"/>
              </a:ext>
            </a:extLst>
          </p:cNvPr>
          <p:cNvGraphicFramePr>
            <a:graphicFrameLocks noGrp="1"/>
          </p:cNvGraphicFramePr>
          <p:nvPr>
            <p:extLst>
              <p:ext uri="{D42A27DB-BD31-4B8C-83A1-F6EECF244321}">
                <p14:modId xmlns:p14="http://schemas.microsoft.com/office/powerpoint/2010/main" val="655772285"/>
              </p:ext>
            </p:extLst>
          </p:nvPr>
        </p:nvGraphicFramePr>
        <p:xfrm>
          <a:off x="653697" y="1714500"/>
          <a:ext cx="11197408" cy="2559960"/>
        </p:xfrm>
        <a:graphic>
          <a:graphicData uri="http://schemas.openxmlformats.org/drawingml/2006/table">
            <a:tbl>
              <a:tblPr/>
              <a:tblGrid>
                <a:gridCol w="1975203">
                  <a:extLst>
                    <a:ext uri="{9D8B030D-6E8A-4147-A177-3AD203B41FA5}">
                      <a16:colId xmlns:a16="http://schemas.microsoft.com/office/drawing/2014/main" val="3489558416"/>
                    </a:ext>
                  </a:extLst>
                </a:gridCol>
                <a:gridCol w="1645097">
                  <a:extLst>
                    <a:ext uri="{9D8B030D-6E8A-4147-A177-3AD203B41FA5}">
                      <a16:colId xmlns:a16="http://schemas.microsoft.com/office/drawing/2014/main" val="4107382679"/>
                    </a:ext>
                  </a:extLst>
                </a:gridCol>
                <a:gridCol w="1894277">
                  <a:extLst>
                    <a:ext uri="{9D8B030D-6E8A-4147-A177-3AD203B41FA5}">
                      <a16:colId xmlns:a16="http://schemas.microsoft.com/office/drawing/2014/main" val="779227545"/>
                    </a:ext>
                  </a:extLst>
                </a:gridCol>
                <a:gridCol w="1894277">
                  <a:extLst>
                    <a:ext uri="{9D8B030D-6E8A-4147-A177-3AD203B41FA5}">
                      <a16:colId xmlns:a16="http://schemas.microsoft.com/office/drawing/2014/main" val="3988280433"/>
                    </a:ext>
                  </a:extLst>
                </a:gridCol>
                <a:gridCol w="1894277">
                  <a:extLst>
                    <a:ext uri="{9D8B030D-6E8A-4147-A177-3AD203B41FA5}">
                      <a16:colId xmlns:a16="http://schemas.microsoft.com/office/drawing/2014/main" val="1078319197"/>
                    </a:ext>
                  </a:extLst>
                </a:gridCol>
                <a:gridCol w="1894277">
                  <a:extLst>
                    <a:ext uri="{9D8B030D-6E8A-4147-A177-3AD203B41FA5}">
                      <a16:colId xmlns:a16="http://schemas.microsoft.com/office/drawing/2014/main" val="3858736513"/>
                    </a:ext>
                  </a:extLst>
                </a:gridCol>
              </a:tblGrid>
              <a:tr h="321863">
                <a:tc>
                  <a:txBody>
                    <a:bodyPr/>
                    <a:lstStyle/>
                    <a:p>
                      <a:pPr algn="l">
                        <a:buNone/>
                      </a:pPr>
                      <a:r>
                        <a:rPr lang="en-US" sz="1100" b="0" i="1" kern="1200" dirty="0">
                          <a:solidFill>
                            <a:schemeClr val="tx1"/>
                          </a:solidFill>
                          <a:effectLst/>
                          <a:latin typeface="+mn-lt"/>
                          <a:ea typeface="+mn-ea"/>
                          <a:cs typeface="+mn-cs"/>
                        </a:rPr>
                        <a:t>% ‘Very Suitable’, ‘Suitable’</a:t>
                      </a:r>
                      <a:endParaRPr lang="en-US" sz="1100" b="0" dirty="0">
                        <a:effectLst/>
                      </a:endParaRPr>
                    </a:p>
                  </a:txBody>
                  <a:tcPr marL="0" marR="0" marT="62162" marB="62162" anchor="ctr">
                    <a:lnL>
                      <a:noFill/>
                    </a:lnL>
                    <a:lnR>
                      <a:noFill/>
                    </a:lnR>
                    <a:lnT>
                      <a:noFill/>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a:buNone/>
                      </a:pPr>
                      <a:r>
                        <a:rPr lang="en-US" sz="1200" b="1" dirty="0">
                          <a:effectLst/>
                        </a:rPr>
                        <a:t>Kids’ Parties</a:t>
                      </a:r>
                    </a:p>
                  </a:txBody>
                  <a:tcPr marL="88875" marR="88875" marT="106650" marB="106650" anchor="ctr">
                    <a:lnL>
                      <a:noFill/>
                    </a:lnL>
                    <a:lnR>
                      <a:noFill/>
                    </a:lnR>
                    <a:lnT>
                      <a:noFill/>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a:buNone/>
                      </a:pPr>
                      <a:r>
                        <a:rPr lang="en-US" sz="1200" b="1" dirty="0">
                          <a:effectLst/>
                        </a:rPr>
                        <a:t>Friends Gathering</a:t>
                      </a:r>
                    </a:p>
                  </a:txBody>
                  <a:tcPr marL="88875" marR="88875" marT="106650" marB="106650" anchor="ctr">
                    <a:lnL>
                      <a:noFill/>
                    </a:lnL>
                    <a:lnR>
                      <a:noFill/>
                    </a:lnR>
                    <a:lnT>
                      <a:noFill/>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a:buNone/>
                      </a:pPr>
                      <a:r>
                        <a:rPr lang="en-US" sz="1200" b="1" dirty="0">
                          <a:effectLst/>
                        </a:rPr>
                        <a:t>Young Families</a:t>
                      </a:r>
                    </a:p>
                  </a:txBody>
                  <a:tcPr marL="88875" marR="88875" marT="106650" marB="106650" anchor="ctr">
                    <a:lnL>
                      <a:noFill/>
                    </a:lnL>
                    <a:lnR>
                      <a:noFill/>
                    </a:lnR>
                    <a:lnT>
                      <a:noFill/>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a:buNone/>
                      </a:pPr>
                      <a:r>
                        <a:rPr lang="en-US" sz="1200" b="1" dirty="0">
                          <a:effectLst/>
                        </a:rPr>
                        <a:t>Office Workers</a:t>
                      </a:r>
                    </a:p>
                  </a:txBody>
                  <a:tcPr marL="88875" marR="88875" marT="106650" marB="106650" anchor="ctr">
                    <a:lnL>
                      <a:noFill/>
                    </a:lnL>
                    <a:lnR>
                      <a:noFill/>
                    </a:lnR>
                    <a:lnT>
                      <a:noFill/>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a:buNone/>
                      </a:pPr>
                      <a:r>
                        <a:rPr lang="en-US" sz="1200" b="1" dirty="0">
                          <a:effectLst/>
                        </a:rPr>
                        <a:t>Dating/ Couples</a:t>
                      </a:r>
                    </a:p>
                  </a:txBody>
                  <a:tcPr marL="88875" marR="88875" marT="106650" marB="106650" anchor="ctr">
                    <a:lnL>
                      <a:noFill/>
                    </a:lnL>
                    <a:lnR>
                      <a:noFill/>
                    </a:lnR>
                    <a:lnT>
                      <a:noFill/>
                    </a:lnT>
                    <a:lnB w="635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08677580"/>
                  </a:ext>
                </a:extLst>
              </a:tr>
              <a:tr h="359569">
                <a:tc>
                  <a:txBody>
                    <a:bodyPr/>
                    <a:lstStyle/>
                    <a:p>
                      <a:pPr>
                        <a:buNone/>
                      </a:pPr>
                      <a:r>
                        <a:rPr lang="en-US" sz="1200" b="0" dirty="0">
                          <a:effectLst/>
                        </a:rPr>
                        <a:t>Jollibee</a:t>
                      </a:r>
                    </a:p>
                  </a:txBody>
                  <a:tcPr marL="88875" marR="88875" marT="88875" marB="88875"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86%</a:t>
                      </a:r>
                    </a:p>
                  </a:txBody>
                  <a:tcPr marL="88875" marR="88875" marT="88875" marB="88875"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a:solidFill>
                            <a:srgbClr val="3F9C31"/>
                          </a:solidFill>
                          <a:effectLst/>
                        </a:rPr>
                        <a:t>82%</a:t>
                      </a:r>
                    </a:p>
                  </a:txBody>
                  <a:tcPr marL="88875" marR="88875" marT="88875" marB="88875"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84%</a:t>
                      </a:r>
                    </a:p>
                  </a:txBody>
                  <a:tcPr marL="88875" marR="88875" marT="88875" marB="88875"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79%</a:t>
                      </a:r>
                    </a:p>
                  </a:txBody>
                  <a:tcPr marL="88875" marR="88875" marT="88875" marB="88875"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chemeClr val="tx1"/>
                          </a:solidFill>
                          <a:effectLst/>
                        </a:rPr>
                        <a:t>58%</a:t>
                      </a:r>
                    </a:p>
                  </a:txBody>
                  <a:tcPr marL="88875" marR="88875" marT="88875" marB="88875" anchor="ctr">
                    <a:lnL>
                      <a:noFill/>
                    </a:lnL>
                    <a:lnR>
                      <a:noFill/>
                    </a:lnR>
                    <a:lnT w="6350"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extLst>
                  <a:ext uri="{0D108BD9-81ED-4DB2-BD59-A6C34878D82A}">
                    <a16:rowId xmlns:a16="http://schemas.microsoft.com/office/drawing/2014/main" val="56212813"/>
                  </a:ext>
                </a:extLst>
              </a:tr>
              <a:tr h="359569">
                <a:tc>
                  <a:txBody>
                    <a:bodyPr/>
                    <a:lstStyle/>
                    <a:p>
                      <a:pPr>
                        <a:buNone/>
                      </a:pPr>
                      <a:r>
                        <a:rPr lang="en-US" sz="1200" b="0" dirty="0">
                          <a:effectLst/>
                        </a:rPr>
                        <a:t>KFC</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81%</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a:solidFill>
                            <a:srgbClr val="3F9C31"/>
                          </a:solidFill>
                          <a:effectLst/>
                        </a:rPr>
                        <a:t>76%</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82%</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a:solidFill>
                            <a:schemeClr val="tx1"/>
                          </a:solidFill>
                          <a:effectLst/>
                        </a:rPr>
                        <a:t>74%</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a:solidFill>
                            <a:schemeClr val="tx1"/>
                          </a:solidFill>
                          <a:effectLst/>
                        </a:rPr>
                        <a:t>54%</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extLst>
                  <a:ext uri="{0D108BD9-81ED-4DB2-BD59-A6C34878D82A}">
                    <a16:rowId xmlns:a16="http://schemas.microsoft.com/office/drawing/2014/main" val="146135412"/>
                  </a:ext>
                </a:extLst>
              </a:tr>
              <a:tr h="359569">
                <a:tc>
                  <a:txBody>
                    <a:bodyPr/>
                    <a:lstStyle/>
                    <a:p>
                      <a:pPr>
                        <a:buNone/>
                      </a:pPr>
                      <a:r>
                        <a:rPr lang="en-US" sz="1200" b="0">
                          <a:effectLst/>
                        </a:rPr>
                        <a:t>Pizza Hut</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89%</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84%</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83%</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a:solidFill>
                            <a:schemeClr val="tx1"/>
                          </a:solidFill>
                          <a:effectLst/>
                        </a:rPr>
                        <a:t>68%</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a:solidFill>
                            <a:schemeClr val="tx1"/>
                          </a:solidFill>
                          <a:effectLst/>
                        </a:rPr>
                        <a:t>64%</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extLst>
                  <a:ext uri="{0D108BD9-81ED-4DB2-BD59-A6C34878D82A}">
                    <a16:rowId xmlns:a16="http://schemas.microsoft.com/office/drawing/2014/main" val="1414228860"/>
                  </a:ext>
                </a:extLst>
              </a:tr>
              <a:tr h="359569">
                <a:tc>
                  <a:txBody>
                    <a:bodyPr/>
                    <a:lstStyle/>
                    <a:p>
                      <a:pPr>
                        <a:buNone/>
                      </a:pPr>
                      <a:r>
                        <a:rPr lang="en-US" sz="1200" b="0" dirty="0">
                          <a:effectLst/>
                        </a:rPr>
                        <a:t>Pizza 4P's</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chemeClr val="tx1"/>
                          </a:solidFill>
                          <a:effectLst/>
                        </a:rPr>
                        <a:t>62%</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87%</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76%</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a:solidFill>
                            <a:schemeClr val="tx1"/>
                          </a:solidFill>
                          <a:effectLst/>
                        </a:rPr>
                        <a:t>64%</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88%</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4229" cap="flat" cmpd="sng" algn="ctr">
                      <a:solidFill>
                        <a:srgbClr val="E0E7ED"/>
                      </a:solidFill>
                      <a:prstDash val="solid"/>
                      <a:round/>
                      <a:headEnd type="none" w="med" len="med"/>
                      <a:tailEnd type="none" w="med" len="med"/>
                    </a:lnB>
                    <a:solidFill>
                      <a:srgbClr val="FFFFFF"/>
                    </a:solidFill>
                  </a:tcPr>
                </a:tc>
                <a:extLst>
                  <a:ext uri="{0D108BD9-81ED-4DB2-BD59-A6C34878D82A}">
                    <a16:rowId xmlns:a16="http://schemas.microsoft.com/office/drawing/2014/main" val="1276280107"/>
                  </a:ext>
                </a:extLst>
              </a:tr>
              <a:tr h="359569">
                <a:tc>
                  <a:txBody>
                    <a:bodyPr/>
                    <a:lstStyle/>
                    <a:p>
                      <a:pPr>
                        <a:buNone/>
                      </a:pPr>
                      <a:r>
                        <a:rPr lang="en-US" sz="1200" b="0" dirty="0">
                          <a:effectLst/>
                        </a:rPr>
                        <a:t>McDonald's</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b="0" dirty="0">
                          <a:solidFill>
                            <a:schemeClr val="tx1"/>
                          </a:solidFill>
                          <a:effectLst/>
                        </a:rPr>
                        <a:t>74%</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b="0" dirty="0">
                          <a:solidFill>
                            <a:schemeClr val="tx1"/>
                          </a:solidFill>
                          <a:effectLst/>
                        </a:rPr>
                        <a:t>71%</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b="0" dirty="0">
                          <a:solidFill>
                            <a:srgbClr val="3F9C31"/>
                          </a:solidFill>
                          <a:effectLst/>
                        </a:rPr>
                        <a:t>76%</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b="0" dirty="0">
                          <a:solidFill>
                            <a:schemeClr val="tx1"/>
                          </a:solidFill>
                          <a:effectLst/>
                        </a:rPr>
                        <a:t>73%</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b="0" dirty="0">
                          <a:solidFill>
                            <a:schemeClr val="tx1"/>
                          </a:solidFill>
                          <a:effectLst/>
                        </a:rPr>
                        <a:t>69%</a:t>
                      </a:r>
                    </a:p>
                  </a:txBody>
                  <a:tcPr marL="88875" marR="88875" marT="88875" marB="88875" anchor="ctr">
                    <a:lnL>
                      <a:noFill/>
                    </a:lnL>
                    <a:lnR>
                      <a:noFill/>
                    </a:lnR>
                    <a:lnT w="4229" cap="flat" cmpd="sng" algn="ctr">
                      <a:solidFill>
                        <a:srgbClr val="E0E7ED"/>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054338735"/>
                  </a:ext>
                </a:extLst>
              </a:tr>
              <a:tr h="359569">
                <a:tc>
                  <a:txBody>
                    <a:bodyPr/>
                    <a:lstStyle/>
                    <a:p>
                      <a:pPr>
                        <a:buNone/>
                      </a:pPr>
                      <a:r>
                        <a:rPr lang="en-US" sz="1200" b="0" dirty="0">
                          <a:effectLst/>
                        </a:rPr>
                        <a:t>Lotteria</a:t>
                      </a:r>
                    </a:p>
                  </a:txBody>
                  <a:tcPr marL="88875" marR="88875" marT="88875" marB="88875" anchor="ctr">
                    <a:lnL>
                      <a:noFill/>
                    </a:lnL>
                    <a:lnR>
                      <a:noFill/>
                    </a:lnR>
                    <a:lnT w="3175"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dirty="0">
                          <a:solidFill>
                            <a:schemeClr val="tx1"/>
                          </a:solidFill>
                          <a:effectLst/>
                        </a:rPr>
                        <a:t>72%</a:t>
                      </a:r>
                    </a:p>
                  </a:txBody>
                  <a:tcPr marL="88875" marR="88875" marT="88875" marB="88875" anchor="ctr">
                    <a:lnL>
                      <a:noFill/>
                    </a:lnL>
                    <a:lnR>
                      <a:noFill/>
                    </a:lnR>
                    <a:lnT w="3175"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dirty="0">
                          <a:solidFill>
                            <a:schemeClr val="tx1"/>
                          </a:solidFill>
                          <a:effectLst/>
                        </a:rPr>
                        <a:t>68%</a:t>
                      </a:r>
                    </a:p>
                  </a:txBody>
                  <a:tcPr marL="88875" marR="88875" marT="88875" marB="88875" anchor="ctr">
                    <a:lnL>
                      <a:noFill/>
                    </a:lnL>
                    <a:lnR>
                      <a:noFill/>
                    </a:lnR>
                    <a:lnT w="3175"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dirty="0">
                          <a:solidFill>
                            <a:schemeClr val="tx1"/>
                          </a:solidFill>
                          <a:effectLst/>
                        </a:rPr>
                        <a:t>71%</a:t>
                      </a:r>
                    </a:p>
                  </a:txBody>
                  <a:tcPr marL="88875" marR="88875" marT="88875" marB="88875" anchor="ctr">
                    <a:lnL>
                      <a:noFill/>
                    </a:lnL>
                    <a:lnR>
                      <a:noFill/>
                    </a:lnR>
                    <a:lnT w="3175"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dirty="0">
                          <a:solidFill>
                            <a:srgbClr val="3F9C31"/>
                          </a:solidFill>
                          <a:effectLst/>
                        </a:rPr>
                        <a:t>81%</a:t>
                      </a:r>
                    </a:p>
                  </a:txBody>
                  <a:tcPr marL="88875" marR="88875" marT="88875" marB="88875" anchor="ctr">
                    <a:lnL>
                      <a:noFill/>
                    </a:lnL>
                    <a:lnR>
                      <a:noFill/>
                    </a:lnR>
                    <a:lnT w="3175"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tc>
                  <a:txBody>
                    <a:bodyPr/>
                    <a:lstStyle/>
                    <a:p>
                      <a:pPr algn="r">
                        <a:buNone/>
                      </a:pPr>
                      <a:r>
                        <a:rPr lang="en-US" sz="1200" b="0" dirty="0">
                          <a:solidFill>
                            <a:schemeClr val="tx1"/>
                          </a:solidFill>
                          <a:effectLst/>
                        </a:rPr>
                        <a:t>49%</a:t>
                      </a:r>
                    </a:p>
                  </a:txBody>
                  <a:tcPr marL="88875" marR="88875" marT="88875" marB="88875" anchor="ctr">
                    <a:lnL>
                      <a:noFill/>
                    </a:lnL>
                    <a:lnR>
                      <a:noFill/>
                    </a:lnR>
                    <a:lnT w="3175" cap="flat" cmpd="sng" algn="ctr">
                      <a:solidFill>
                        <a:schemeClr val="bg1">
                          <a:lumMod val="75000"/>
                        </a:schemeClr>
                      </a:solidFill>
                      <a:prstDash val="solid"/>
                      <a:round/>
                      <a:headEnd type="none" w="med" len="med"/>
                      <a:tailEnd type="none" w="med" len="med"/>
                    </a:lnT>
                    <a:lnB w="4229" cap="flat" cmpd="sng" algn="ctr">
                      <a:solidFill>
                        <a:srgbClr val="E0E7ED"/>
                      </a:solidFill>
                      <a:prstDash val="solid"/>
                      <a:round/>
                      <a:headEnd type="none" w="med" len="med"/>
                      <a:tailEnd type="none" w="med" len="med"/>
                    </a:lnB>
                    <a:noFill/>
                  </a:tcPr>
                </a:tc>
                <a:extLst>
                  <a:ext uri="{0D108BD9-81ED-4DB2-BD59-A6C34878D82A}">
                    <a16:rowId xmlns:a16="http://schemas.microsoft.com/office/drawing/2014/main" val="3913327457"/>
                  </a:ext>
                </a:extLst>
              </a:tr>
            </a:tbl>
          </a:graphicData>
        </a:graphic>
      </p:graphicFrame>
      <p:sp>
        <p:nvSpPr>
          <p:cNvPr id="2" name="Title 1">
            <a:extLst>
              <a:ext uri="{FF2B5EF4-FFF2-40B4-BE49-F238E27FC236}">
                <a16:creationId xmlns:a16="http://schemas.microsoft.com/office/drawing/2014/main" id="{26B1AC75-3FD1-E736-41A3-86FC3B0B95C9}"/>
              </a:ext>
            </a:extLst>
          </p:cNvPr>
          <p:cNvSpPr>
            <a:spLocks noGrp="1"/>
          </p:cNvSpPr>
          <p:nvPr>
            <p:ph type="title"/>
          </p:nvPr>
        </p:nvSpPr>
        <p:spPr/>
        <p:txBody>
          <a:bodyPr>
            <a:normAutofit/>
          </a:bodyPr>
          <a:lstStyle/>
          <a:p>
            <a:r>
              <a:rPr lang="en-US" dirty="0"/>
              <a:t>Brand Performance: Occasion Suitability</a:t>
            </a:r>
          </a:p>
        </p:txBody>
      </p:sp>
      <p:sp>
        <p:nvSpPr>
          <p:cNvPr id="10" name="TextBox 9">
            <a:extLst>
              <a:ext uri="{FF2B5EF4-FFF2-40B4-BE49-F238E27FC236}">
                <a16:creationId xmlns:a16="http://schemas.microsoft.com/office/drawing/2014/main" id="{56876AE8-DB8C-16DE-F05E-53AC83DAA91A}"/>
              </a:ext>
            </a:extLst>
          </p:cNvPr>
          <p:cNvSpPr txBox="1"/>
          <p:nvPr/>
        </p:nvSpPr>
        <p:spPr>
          <a:xfrm>
            <a:off x="653697" y="1131221"/>
            <a:ext cx="8100945" cy="276999"/>
          </a:xfrm>
          <a:prstGeom prst="rect">
            <a:avLst/>
          </a:prstGeom>
          <a:noFill/>
        </p:spPr>
        <p:txBody>
          <a:bodyPr wrap="square">
            <a:spAutoFit/>
          </a:bodyPr>
          <a:lstStyle/>
          <a:p>
            <a:r>
              <a:rPr lang="en-US" sz="1200" dirty="0"/>
              <a:t>Consumer ratings on food quality, taste, consistency, and menu variety</a:t>
            </a:r>
          </a:p>
        </p:txBody>
      </p:sp>
      <p:graphicFrame>
        <p:nvGraphicFramePr>
          <p:cNvPr id="6" name="Chart 5">
            <a:extLst>
              <a:ext uri="{FF2B5EF4-FFF2-40B4-BE49-F238E27FC236}">
                <a16:creationId xmlns:a16="http://schemas.microsoft.com/office/drawing/2014/main" id="{A74BB99B-71D4-CE1B-6720-2A48D3D8705C}"/>
              </a:ext>
            </a:extLst>
          </p:cNvPr>
          <p:cNvGraphicFramePr/>
          <p:nvPr>
            <p:extLst>
              <p:ext uri="{D42A27DB-BD31-4B8C-83A1-F6EECF244321}">
                <p14:modId xmlns:p14="http://schemas.microsoft.com/office/powerpoint/2010/main" val="636664529"/>
              </p:ext>
            </p:extLst>
          </p:nvPr>
        </p:nvGraphicFramePr>
        <p:xfrm>
          <a:off x="2540880" y="1726532"/>
          <a:ext cx="1614563" cy="2551616"/>
        </p:xfrm>
        <a:graphic>
          <a:graphicData uri="http://schemas.openxmlformats.org/drawingml/2006/chart">
            <c:chart xmlns:c="http://schemas.openxmlformats.org/drawingml/2006/chart" xmlns:r="http://schemas.openxmlformats.org/officeDocument/2006/relationships" r:id="rId3"/>
          </a:graphicData>
        </a:graphic>
      </p:graphicFrame>
      <p:sp>
        <p:nvSpPr>
          <p:cNvPr id="7" name="Freeform 3">
            <a:extLst>
              <a:ext uri="{FF2B5EF4-FFF2-40B4-BE49-F238E27FC236}">
                <a16:creationId xmlns:a16="http://schemas.microsoft.com/office/drawing/2014/main" id="{60D58C0E-4162-4C69-A0B2-60480EE19119}"/>
              </a:ext>
            </a:extLst>
          </p:cNvPr>
          <p:cNvSpPr/>
          <p:nvPr/>
        </p:nvSpPr>
        <p:spPr>
          <a:xfrm>
            <a:off x="1843100" y="2047784"/>
            <a:ext cx="691543" cy="460740"/>
          </a:xfrm>
          <a:custGeom>
            <a:avLst/>
            <a:gdLst/>
            <a:ahLst/>
            <a:cxnLst/>
            <a:rect l="l" t="t" r="r" b="b"/>
            <a:pathLst>
              <a:path w="8743570" h="5825403">
                <a:moveTo>
                  <a:pt x="0" y="0"/>
                </a:moveTo>
                <a:lnTo>
                  <a:pt x="8743569" y="0"/>
                </a:lnTo>
                <a:lnTo>
                  <a:pt x="8743569" y="5825403"/>
                </a:lnTo>
                <a:lnTo>
                  <a:pt x="0" y="5825403"/>
                </a:lnTo>
                <a:lnTo>
                  <a:pt x="0" y="0"/>
                </a:lnTo>
                <a:close/>
              </a:path>
            </a:pathLst>
          </a:custGeom>
          <a:blipFill>
            <a:blip r:embed="rId4"/>
            <a:stretch>
              <a:fillRect/>
            </a:stretch>
          </a:blipFill>
        </p:spPr>
        <p:txBody>
          <a:bodyPr/>
          <a:lstStyle/>
          <a:p>
            <a:endParaRPr lang="en-US"/>
          </a:p>
        </p:txBody>
      </p:sp>
      <p:sp>
        <p:nvSpPr>
          <p:cNvPr id="8" name="Freeform 2">
            <a:extLst>
              <a:ext uri="{FF2B5EF4-FFF2-40B4-BE49-F238E27FC236}">
                <a16:creationId xmlns:a16="http://schemas.microsoft.com/office/drawing/2014/main" id="{C4DCE740-D377-F289-7B16-1A70C39BAF58}"/>
              </a:ext>
            </a:extLst>
          </p:cNvPr>
          <p:cNvSpPr/>
          <p:nvPr/>
        </p:nvSpPr>
        <p:spPr>
          <a:xfrm>
            <a:off x="2008834" y="3903799"/>
            <a:ext cx="367019" cy="367019"/>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5"/>
            <a:stretch>
              <a:fillRect/>
            </a:stretch>
          </a:blipFill>
        </p:spPr>
        <p:txBody>
          <a:bodyPr/>
          <a:lstStyle/>
          <a:p>
            <a:endParaRPr lang="en-US"/>
          </a:p>
        </p:txBody>
      </p:sp>
      <p:sp>
        <p:nvSpPr>
          <p:cNvPr id="11" name="Freeform 4">
            <a:extLst>
              <a:ext uri="{FF2B5EF4-FFF2-40B4-BE49-F238E27FC236}">
                <a16:creationId xmlns:a16="http://schemas.microsoft.com/office/drawing/2014/main" id="{14BF3AF7-7CD4-0090-D888-DB294C17B4DD}"/>
              </a:ext>
            </a:extLst>
          </p:cNvPr>
          <p:cNvSpPr/>
          <p:nvPr/>
        </p:nvSpPr>
        <p:spPr>
          <a:xfrm>
            <a:off x="2073256" y="2511378"/>
            <a:ext cx="274073" cy="274073"/>
          </a:xfrm>
          <a:custGeom>
            <a:avLst/>
            <a:gdLst/>
            <a:ahLst/>
            <a:cxnLst/>
            <a:rect l="l" t="t" r="r" b="b"/>
            <a:pathLst>
              <a:path w="5272966" h="5272966">
                <a:moveTo>
                  <a:pt x="0" y="0"/>
                </a:moveTo>
                <a:lnTo>
                  <a:pt x="5272966" y="0"/>
                </a:lnTo>
                <a:lnTo>
                  <a:pt x="5272966" y="5272966"/>
                </a:lnTo>
                <a:lnTo>
                  <a:pt x="0" y="5272966"/>
                </a:lnTo>
                <a:lnTo>
                  <a:pt x="0" y="0"/>
                </a:lnTo>
                <a:close/>
              </a:path>
            </a:pathLst>
          </a:custGeom>
          <a:blipFill>
            <a:blip r:embed="rId6"/>
            <a:stretch>
              <a:fillRect/>
            </a:stretch>
          </a:blipFill>
        </p:spPr>
        <p:txBody>
          <a:bodyPr/>
          <a:lstStyle/>
          <a:p>
            <a:endParaRPr lang="en-US"/>
          </a:p>
        </p:txBody>
      </p:sp>
      <p:sp>
        <p:nvSpPr>
          <p:cNvPr id="19" name="Freeform 5">
            <a:extLst>
              <a:ext uri="{FF2B5EF4-FFF2-40B4-BE49-F238E27FC236}">
                <a16:creationId xmlns:a16="http://schemas.microsoft.com/office/drawing/2014/main" id="{1CD46895-DEA1-F9AB-36E8-5F76410C3BB5}"/>
              </a:ext>
            </a:extLst>
          </p:cNvPr>
          <p:cNvSpPr/>
          <p:nvPr/>
        </p:nvSpPr>
        <p:spPr>
          <a:xfrm>
            <a:off x="1998793" y="3580413"/>
            <a:ext cx="436428" cy="310410"/>
          </a:xfrm>
          <a:custGeom>
            <a:avLst/>
            <a:gdLst/>
            <a:ahLst/>
            <a:cxnLst/>
            <a:rect l="l" t="t" r="r" b="b"/>
            <a:pathLst>
              <a:path w="8301619" h="5904527">
                <a:moveTo>
                  <a:pt x="0" y="0"/>
                </a:moveTo>
                <a:lnTo>
                  <a:pt x="8301620" y="0"/>
                </a:lnTo>
                <a:lnTo>
                  <a:pt x="8301620" y="5904526"/>
                </a:lnTo>
                <a:lnTo>
                  <a:pt x="0" y="5904526"/>
                </a:lnTo>
                <a:lnTo>
                  <a:pt x="0" y="0"/>
                </a:lnTo>
                <a:close/>
              </a:path>
            </a:pathLst>
          </a:custGeom>
          <a:blipFill>
            <a:blip r:embed="rId7"/>
            <a:stretch>
              <a:fillRect/>
            </a:stretch>
          </a:blipFill>
        </p:spPr>
        <p:txBody>
          <a:bodyPr/>
          <a:lstStyle/>
          <a:p>
            <a:endParaRPr lang="en-US"/>
          </a:p>
        </p:txBody>
      </p:sp>
      <p:sp>
        <p:nvSpPr>
          <p:cNvPr id="20" name="Freeform 5">
            <a:extLst>
              <a:ext uri="{FF2B5EF4-FFF2-40B4-BE49-F238E27FC236}">
                <a16:creationId xmlns:a16="http://schemas.microsoft.com/office/drawing/2014/main" id="{49CBD847-F0FB-F081-7221-EC8A0FFA614F}"/>
              </a:ext>
            </a:extLst>
          </p:cNvPr>
          <p:cNvSpPr/>
          <p:nvPr/>
        </p:nvSpPr>
        <p:spPr>
          <a:xfrm>
            <a:off x="1902964" y="3169088"/>
            <a:ext cx="571817" cy="358101"/>
          </a:xfrm>
          <a:custGeom>
            <a:avLst/>
            <a:gdLst/>
            <a:ahLst/>
            <a:cxnLst/>
            <a:rect l="l" t="t" r="r" b="b"/>
            <a:pathLst>
              <a:path w="9186279" h="5752907">
                <a:moveTo>
                  <a:pt x="0" y="0"/>
                </a:moveTo>
                <a:lnTo>
                  <a:pt x="9186279" y="0"/>
                </a:lnTo>
                <a:lnTo>
                  <a:pt x="9186279" y="5752907"/>
                </a:lnTo>
                <a:lnTo>
                  <a:pt x="0" y="5752907"/>
                </a:lnTo>
                <a:lnTo>
                  <a:pt x="0" y="0"/>
                </a:lnTo>
                <a:close/>
              </a:path>
            </a:pathLst>
          </a:custGeom>
          <a:blipFill>
            <a:blip r:embed="rId8"/>
            <a:stretch>
              <a:fillRect/>
            </a:stretch>
          </a:blipFill>
        </p:spPr>
        <p:txBody>
          <a:bodyPr/>
          <a:lstStyle/>
          <a:p>
            <a:endParaRPr lang="en-US"/>
          </a:p>
        </p:txBody>
      </p:sp>
      <p:sp>
        <p:nvSpPr>
          <p:cNvPr id="33" name="Freeform 7">
            <a:extLst>
              <a:ext uri="{FF2B5EF4-FFF2-40B4-BE49-F238E27FC236}">
                <a16:creationId xmlns:a16="http://schemas.microsoft.com/office/drawing/2014/main" id="{30E2430C-E895-B592-82A6-B70B476B9A47}"/>
              </a:ext>
            </a:extLst>
          </p:cNvPr>
          <p:cNvSpPr/>
          <p:nvPr/>
        </p:nvSpPr>
        <p:spPr>
          <a:xfrm>
            <a:off x="2049593" y="2879008"/>
            <a:ext cx="301293" cy="283592"/>
          </a:xfrm>
          <a:custGeom>
            <a:avLst/>
            <a:gdLst/>
            <a:ahLst/>
            <a:cxnLst/>
            <a:rect l="l" t="t" r="r" b="b"/>
            <a:pathLst>
              <a:path w="6663600" h="6272113">
                <a:moveTo>
                  <a:pt x="0" y="0"/>
                </a:moveTo>
                <a:lnTo>
                  <a:pt x="6663600" y="0"/>
                </a:lnTo>
                <a:lnTo>
                  <a:pt x="6663600" y="6272114"/>
                </a:lnTo>
                <a:lnTo>
                  <a:pt x="0" y="6272114"/>
                </a:lnTo>
                <a:lnTo>
                  <a:pt x="0" y="0"/>
                </a:lnTo>
                <a:close/>
              </a:path>
            </a:pathLst>
          </a:custGeom>
          <a:blipFill>
            <a:blip r:embed="rId9"/>
            <a:stretch>
              <a:fillRect/>
            </a:stretch>
          </a:blipFill>
        </p:spPr>
        <p:txBody>
          <a:bodyPr/>
          <a:lstStyle/>
          <a:p>
            <a:endParaRPr lang="en-US"/>
          </a:p>
        </p:txBody>
      </p:sp>
      <p:graphicFrame>
        <p:nvGraphicFramePr>
          <p:cNvPr id="15" name="Chart 14">
            <a:extLst>
              <a:ext uri="{FF2B5EF4-FFF2-40B4-BE49-F238E27FC236}">
                <a16:creationId xmlns:a16="http://schemas.microsoft.com/office/drawing/2014/main" id="{B13173D1-CA7B-B887-F094-20A912E29887}"/>
              </a:ext>
            </a:extLst>
          </p:cNvPr>
          <p:cNvGraphicFramePr/>
          <p:nvPr>
            <p:extLst>
              <p:ext uri="{D42A27DB-BD31-4B8C-83A1-F6EECF244321}">
                <p14:modId xmlns:p14="http://schemas.microsoft.com/office/powerpoint/2010/main" val="1679425549"/>
              </p:ext>
            </p:extLst>
          </p:nvPr>
        </p:nvGraphicFramePr>
        <p:xfrm>
          <a:off x="4386595" y="1726532"/>
          <a:ext cx="1614563" cy="2551616"/>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6" name="Chart 15">
            <a:extLst>
              <a:ext uri="{FF2B5EF4-FFF2-40B4-BE49-F238E27FC236}">
                <a16:creationId xmlns:a16="http://schemas.microsoft.com/office/drawing/2014/main" id="{6126656A-6258-7515-52DB-D31612526CD2}"/>
              </a:ext>
            </a:extLst>
          </p:cNvPr>
          <p:cNvGraphicFramePr/>
          <p:nvPr>
            <p:extLst>
              <p:ext uri="{D42A27DB-BD31-4B8C-83A1-F6EECF244321}">
                <p14:modId xmlns:p14="http://schemas.microsoft.com/office/powerpoint/2010/main" val="2772655705"/>
              </p:ext>
            </p:extLst>
          </p:nvPr>
        </p:nvGraphicFramePr>
        <p:xfrm>
          <a:off x="6232310" y="1726532"/>
          <a:ext cx="1614563" cy="255161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7" name="Chart 16">
            <a:extLst>
              <a:ext uri="{FF2B5EF4-FFF2-40B4-BE49-F238E27FC236}">
                <a16:creationId xmlns:a16="http://schemas.microsoft.com/office/drawing/2014/main" id="{BB06B011-0C83-AA16-7071-615D04EE0EB7}"/>
              </a:ext>
            </a:extLst>
          </p:cNvPr>
          <p:cNvGraphicFramePr/>
          <p:nvPr>
            <p:extLst>
              <p:ext uri="{D42A27DB-BD31-4B8C-83A1-F6EECF244321}">
                <p14:modId xmlns:p14="http://schemas.microsoft.com/office/powerpoint/2010/main" val="1464748179"/>
              </p:ext>
            </p:extLst>
          </p:nvPr>
        </p:nvGraphicFramePr>
        <p:xfrm>
          <a:off x="8078025" y="1726532"/>
          <a:ext cx="1614563" cy="255161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197C64CF-1156-58E1-25E7-2FC63ECD4E96}"/>
              </a:ext>
            </a:extLst>
          </p:cNvPr>
          <p:cNvGraphicFramePr/>
          <p:nvPr>
            <p:extLst>
              <p:ext uri="{D42A27DB-BD31-4B8C-83A1-F6EECF244321}">
                <p14:modId xmlns:p14="http://schemas.microsoft.com/office/powerpoint/2010/main" val="2285830838"/>
              </p:ext>
            </p:extLst>
          </p:nvPr>
        </p:nvGraphicFramePr>
        <p:xfrm>
          <a:off x="9923740" y="1726532"/>
          <a:ext cx="1614563" cy="2551616"/>
        </p:xfrm>
        <a:graphic>
          <a:graphicData uri="http://schemas.openxmlformats.org/drawingml/2006/chart">
            <c:chart xmlns:c="http://schemas.openxmlformats.org/drawingml/2006/chart" xmlns:r="http://schemas.openxmlformats.org/officeDocument/2006/relationships" r:id="rId13"/>
          </a:graphicData>
        </a:graphic>
      </p:graphicFrame>
      <p:grpSp>
        <p:nvGrpSpPr>
          <p:cNvPr id="13" name="Group 12">
            <a:extLst>
              <a:ext uri="{FF2B5EF4-FFF2-40B4-BE49-F238E27FC236}">
                <a16:creationId xmlns:a16="http://schemas.microsoft.com/office/drawing/2014/main" id="{F41507D4-4A26-F8A2-2079-E7375809EAE7}"/>
              </a:ext>
            </a:extLst>
          </p:cNvPr>
          <p:cNvGrpSpPr/>
          <p:nvPr/>
        </p:nvGrpSpPr>
        <p:grpSpPr>
          <a:xfrm>
            <a:off x="515420" y="4457700"/>
            <a:ext cx="697007" cy="1738136"/>
            <a:chOff x="581460" y="4457700"/>
            <a:chExt cx="697007" cy="1738136"/>
          </a:xfrm>
        </p:grpSpPr>
        <p:sp>
          <p:nvSpPr>
            <p:cNvPr id="5" name="Rectangle: Rounded Corners 4">
              <a:extLst>
                <a:ext uri="{FF2B5EF4-FFF2-40B4-BE49-F238E27FC236}">
                  <a16:creationId xmlns:a16="http://schemas.microsoft.com/office/drawing/2014/main" id="{F83D3116-B9AE-52D2-0A29-28536D015441}"/>
                </a:ext>
              </a:extLst>
            </p:cNvPr>
            <p:cNvSpPr/>
            <p:nvPr/>
          </p:nvSpPr>
          <p:spPr>
            <a:xfrm>
              <a:off x="687565" y="4457700"/>
              <a:ext cx="504542" cy="1738136"/>
            </a:xfrm>
            <a:prstGeom prst="roundRect">
              <a:avLst>
                <a:gd name="adj" fmla="val 50000"/>
              </a:avLst>
            </a:prstGeom>
            <a:solidFill>
              <a:srgbClr val="3F9C31">
                <a:alpha val="17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a:extLst>
                <a:ext uri="{FF2B5EF4-FFF2-40B4-BE49-F238E27FC236}">
                  <a16:creationId xmlns:a16="http://schemas.microsoft.com/office/drawing/2014/main" id="{7448B4EB-757A-C739-2AC4-6CBFF1AB8B40}"/>
                </a:ext>
              </a:extLst>
            </p:cNvPr>
            <p:cNvSpPr/>
            <p:nvPr/>
          </p:nvSpPr>
          <p:spPr>
            <a:xfrm>
              <a:off x="581460" y="4525556"/>
              <a:ext cx="697007" cy="464380"/>
            </a:xfrm>
            <a:custGeom>
              <a:avLst/>
              <a:gdLst/>
              <a:ahLst/>
              <a:cxnLst/>
              <a:rect l="l" t="t" r="r" b="b"/>
              <a:pathLst>
                <a:path w="8743570" h="5825403">
                  <a:moveTo>
                    <a:pt x="0" y="0"/>
                  </a:moveTo>
                  <a:lnTo>
                    <a:pt x="8743569" y="0"/>
                  </a:lnTo>
                  <a:lnTo>
                    <a:pt x="8743569" y="5825403"/>
                  </a:lnTo>
                  <a:lnTo>
                    <a:pt x="0" y="5825403"/>
                  </a:lnTo>
                  <a:lnTo>
                    <a:pt x="0" y="0"/>
                  </a:lnTo>
                  <a:close/>
                </a:path>
              </a:pathLst>
            </a:custGeom>
            <a:blipFill>
              <a:blip r:embed="rId4"/>
              <a:stretch>
                <a:fillRect/>
              </a:stretch>
            </a:blipFill>
          </p:spPr>
          <p:txBody>
            <a:bodyPr/>
            <a:lstStyle/>
            <a:p>
              <a:endParaRPr lang="en-US"/>
            </a:p>
          </p:txBody>
        </p:sp>
        <p:sp>
          <p:nvSpPr>
            <p:cNvPr id="9" name="Freeform 5">
              <a:extLst>
                <a:ext uri="{FF2B5EF4-FFF2-40B4-BE49-F238E27FC236}">
                  <a16:creationId xmlns:a16="http://schemas.microsoft.com/office/drawing/2014/main" id="{4C64180A-AD55-8E68-222C-5B514A0F7998}"/>
                </a:ext>
              </a:extLst>
            </p:cNvPr>
            <p:cNvSpPr/>
            <p:nvPr/>
          </p:nvSpPr>
          <p:spPr>
            <a:xfrm>
              <a:off x="687564" y="5173109"/>
              <a:ext cx="504543" cy="315971"/>
            </a:xfrm>
            <a:custGeom>
              <a:avLst/>
              <a:gdLst/>
              <a:ahLst/>
              <a:cxnLst/>
              <a:rect l="l" t="t" r="r" b="b"/>
              <a:pathLst>
                <a:path w="9186279" h="5752907">
                  <a:moveTo>
                    <a:pt x="0" y="0"/>
                  </a:moveTo>
                  <a:lnTo>
                    <a:pt x="9186279" y="0"/>
                  </a:lnTo>
                  <a:lnTo>
                    <a:pt x="9186279" y="5752907"/>
                  </a:lnTo>
                  <a:lnTo>
                    <a:pt x="0" y="5752907"/>
                  </a:lnTo>
                  <a:lnTo>
                    <a:pt x="0" y="0"/>
                  </a:lnTo>
                  <a:close/>
                </a:path>
              </a:pathLst>
            </a:custGeom>
            <a:blipFill>
              <a:blip r:embed="rId8"/>
              <a:stretch>
                <a:fillRect/>
              </a:stretch>
            </a:blipFill>
          </p:spPr>
          <p:txBody>
            <a:bodyPr/>
            <a:lstStyle/>
            <a:p>
              <a:endParaRPr lang="en-US"/>
            </a:p>
          </p:txBody>
        </p:sp>
        <p:sp>
          <p:nvSpPr>
            <p:cNvPr id="12" name="Freeform 2">
              <a:extLst>
                <a:ext uri="{FF2B5EF4-FFF2-40B4-BE49-F238E27FC236}">
                  <a16:creationId xmlns:a16="http://schemas.microsoft.com/office/drawing/2014/main" id="{5D7DE394-40CA-3B31-53D1-F530808D8180}"/>
                </a:ext>
              </a:extLst>
            </p:cNvPr>
            <p:cNvSpPr/>
            <p:nvPr/>
          </p:nvSpPr>
          <p:spPr>
            <a:xfrm>
              <a:off x="768990" y="5668632"/>
              <a:ext cx="367019" cy="367019"/>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5"/>
              <a:stretch>
                <a:fillRect/>
              </a:stretch>
            </a:blipFill>
          </p:spPr>
          <p:txBody>
            <a:bodyPr/>
            <a:lstStyle/>
            <a:p>
              <a:endParaRPr lang="en-US"/>
            </a:p>
          </p:txBody>
        </p:sp>
      </p:grpSp>
      <p:sp>
        <p:nvSpPr>
          <p:cNvPr id="14" name="TextBox 13">
            <a:extLst>
              <a:ext uri="{FF2B5EF4-FFF2-40B4-BE49-F238E27FC236}">
                <a16:creationId xmlns:a16="http://schemas.microsoft.com/office/drawing/2014/main" id="{5FDBA272-B121-8230-915B-2F93568251A8}"/>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How suitable is each brand for these occasions? (Top 2 boxes)</a:t>
            </a:r>
          </a:p>
          <a:p>
            <a:r>
              <a:rPr lang="en-US" sz="1000" i="1" dirty="0">
                <a:solidFill>
                  <a:schemeClr val="tx1">
                    <a:lumMod val="60000"/>
                    <a:lumOff val="40000"/>
                  </a:schemeClr>
                </a:solidFill>
              </a:rPr>
              <a:t>Base: Users in past 6 months | Vietnam Fast Food &amp; QSR Market and Consumer Trends | InsightAsia Vietnam Primary Research | January 2026</a:t>
            </a:r>
          </a:p>
        </p:txBody>
      </p:sp>
    </p:spTree>
    <p:extLst>
      <p:ext uri="{BB962C8B-B14F-4D97-AF65-F5344CB8AC3E}">
        <p14:creationId xmlns:p14="http://schemas.microsoft.com/office/powerpoint/2010/main" val="3798022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941F9-CC79-A062-DF27-05F81D3D543F}"/>
            </a:ext>
          </a:extLst>
        </p:cNvPr>
        <p:cNvGrpSpPr/>
        <p:nvPr/>
      </p:nvGrpSpPr>
      <p:grpSpPr>
        <a:xfrm>
          <a:off x="0" y="0"/>
          <a:ext cx="0" cy="0"/>
          <a:chOff x="0" y="0"/>
          <a:chExt cx="0" cy="0"/>
        </a:xfrm>
      </p:grpSpPr>
      <p:graphicFrame>
        <p:nvGraphicFramePr>
          <p:cNvPr id="3" name="Diagram 12">
            <a:extLst>
              <a:ext uri="{FF2B5EF4-FFF2-40B4-BE49-F238E27FC236}">
                <a16:creationId xmlns:a16="http://schemas.microsoft.com/office/drawing/2014/main" id="{CC8B5E96-DB37-0224-3EBD-98C315611955}"/>
              </a:ext>
            </a:extLst>
          </p:cNvPr>
          <p:cNvGraphicFramePr>
            <a:graphicFrameLocks/>
          </p:cNvGraphicFramePr>
          <p:nvPr>
            <p:extLst>
              <p:ext uri="{D42A27DB-BD31-4B8C-83A1-F6EECF244321}">
                <p14:modId xmlns:p14="http://schemas.microsoft.com/office/powerpoint/2010/main" val="1615718394"/>
              </p:ext>
            </p:extLst>
          </p:nvPr>
        </p:nvGraphicFramePr>
        <p:xfrm>
          <a:off x="653698" y="1841500"/>
          <a:ext cx="6589313" cy="4394200"/>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Rounded Corners 14">
            <a:extLst>
              <a:ext uri="{FF2B5EF4-FFF2-40B4-BE49-F238E27FC236}">
                <a16:creationId xmlns:a16="http://schemas.microsoft.com/office/drawing/2014/main" id="{BCA25D55-112A-BB68-9955-217FCD1D4810}"/>
              </a:ext>
            </a:extLst>
          </p:cNvPr>
          <p:cNvSpPr/>
          <p:nvPr/>
        </p:nvSpPr>
        <p:spPr>
          <a:xfrm>
            <a:off x="3302000" y="4093785"/>
            <a:ext cx="2891775" cy="997718"/>
          </a:xfrm>
          <a:prstGeom prst="roundRect">
            <a:avLst>
              <a:gd name="adj" fmla="val 50000"/>
            </a:avLst>
          </a:prstGeom>
          <a:solidFill>
            <a:srgbClr val="FDF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7F97E5E-F639-CA71-4E5B-A8A22A190CD9}"/>
              </a:ext>
            </a:extLst>
          </p:cNvPr>
          <p:cNvSpPr/>
          <p:nvPr/>
        </p:nvSpPr>
        <p:spPr>
          <a:xfrm>
            <a:off x="4107591" y="2578100"/>
            <a:ext cx="1332871" cy="795751"/>
          </a:xfrm>
          <a:prstGeom prst="roundRect">
            <a:avLst>
              <a:gd name="adj" fmla="val 50000"/>
            </a:avLst>
          </a:prstGeom>
          <a:solidFill>
            <a:srgbClr val="EBF5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74BDB6B-B10E-5E27-A446-F38BAAB247F0}"/>
              </a:ext>
            </a:extLst>
          </p:cNvPr>
          <p:cNvSpPr/>
          <p:nvPr/>
        </p:nvSpPr>
        <p:spPr>
          <a:xfrm>
            <a:off x="6033327" y="1874236"/>
            <a:ext cx="1156038" cy="559238"/>
          </a:xfrm>
          <a:prstGeom prst="roundRect">
            <a:avLst>
              <a:gd name="adj" fmla="val 50000"/>
            </a:avLst>
          </a:prstGeom>
          <a:solidFill>
            <a:srgbClr val="EBF5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2B1B7D-5058-F591-14C5-858C023A3CCE}"/>
              </a:ext>
            </a:extLst>
          </p:cNvPr>
          <p:cNvSpPr>
            <a:spLocks noGrp="1"/>
          </p:cNvSpPr>
          <p:nvPr>
            <p:ph type="title"/>
          </p:nvPr>
        </p:nvSpPr>
        <p:spPr/>
        <p:txBody>
          <a:bodyPr>
            <a:normAutofit/>
          </a:bodyPr>
          <a:lstStyle/>
          <a:p>
            <a:r>
              <a:rPr lang="en-US" dirty="0"/>
              <a:t>Brand Image &amp; Positioning Map</a:t>
            </a:r>
          </a:p>
        </p:txBody>
      </p:sp>
      <p:sp>
        <p:nvSpPr>
          <p:cNvPr id="10" name="TextBox 9">
            <a:extLst>
              <a:ext uri="{FF2B5EF4-FFF2-40B4-BE49-F238E27FC236}">
                <a16:creationId xmlns:a16="http://schemas.microsoft.com/office/drawing/2014/main" id="{980C06EF-6FB6-C65E-93C7-585CC08014AF}"/>
              </a:ext>
            </a:extLst>
          </p:cNvPr>
          <p:cNvSpPr txBox="1"/>
          <p:nvPr/>
        </p:nvSpPr>
        <p:spPr>
          <a:xfrm>
            <a:off x="653697" y="1131221"/>
            <a:ext cx="8100945" cy="276999"/>
          </a:xfrm>
          <a:prstGeom prst="rect">
            <a:avLst/>
          </a:prstGeom>
          <a:noFill/>
        </p:spPr>
        <p:txBody>
          <a:bodyPr wrap="square">
            <a:spAutoFit/>
          </a:bodyPr>
          <a:lstStyle/>
          <a:p>
            <a:r>
              <a:rPr lang="en-US" sz="1200" dirty="0"/>
              <a:t>Perceptual mapping of brand associations across value and quality dimensions</a:t>
            </a:r>
          </a:p>
        </p:txBody>
      </p:sp>
      <p:sp>
        <p:nvSpPr>
          <p:cNvPr id="40" name="Rectangle 39">
            <a:extLst>
              <a:ext uri="{FF2B5EF4-FFF2-40B4-BE49-F238E27FC236}">
                <a16:creationId xmlns:a16="http://schemas.microsoft.com/office/drawing/2014/main" id="{086280DC-D956-B567-79AB-3B06CD3A3198}"/>
              </a:ext>
            </a:extLst>
          </p:cNvPr>
          <p:cNvSpPr/>
          <p:nvPr/>
        </p:nvSpPr>
        <p:spPr>
          <a:xfrm>
            <a:off x="3400828" y="4643443"/>
            <a:ext cx="409755" cy="269113"/>
          </a:xfrm>
          <a:prstGeom prst="rect">
            <a:avLst/>
          </a:prstGeom>
          <a:solidFill>
            <a:srgbClr val="FDF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8">
            <a:extLst>
              <a:ext uri="{FF2B5EF4-FFF2-40B4-BE49-F238E27FC236}">
                <a16:creationId xmlns:a16="http://schemas.microsoft.com/office/drawing/2014/main" id="{75A96168-FE95-BFFB-E044-00EF137B6D68}"/>
              </a:ext>
            </a:extLst>
          </p:cNvPr>
          <p:cNvSpPr/>
          <p:nvPr/>
        </p:nvSpPr>
        <p:spPr>
          <a:xfrm>
            <a:off x="3245003" y="4601828"/>
            <a:ext cx="752439" cy="423247"/>
          </a:xfrm>
          <a:custGeom>
            <a:avLst/>
            <a:gdLst/>
            <a:ahLst/>
            <a:cxnLst/>
            <a:rect l="l" t="t" r="r" b="b"/>
            <a:pathLst>
              <a:path w="11301259" h="6356958">
                <a:moveTo>
                  <a:pt x="0" y="0"/>
                </a:moveTo>
                <a:lnTo>
                  <a:pt x="11301258" y="0"/>
                </a:lnTo>
                <a:lnTo>
                  <a:pt x="11301258" y="6356958"/>
                </a:lnTo>
                <a:lnTo>
                  <a:pt x="0" y="6356958"/>
                </a:lnTo>
                <a:lnTo>
                  <a:pt x="0" y="0"/>
                </a:lnTo>
                <a:close/>
              </a:path>
            </a:pathLst>
          </a:custGeom>
          <a:blipFill>
            <a:blip r:embed="rId4"/>
            <a:stretch>
              <a:fillRect/>
            </a:stretch>
          </a:blipFill>
        </p:spPr>
        <p:txBody>
          <a:bodyPr/>
          <a:lstStyle/>
          <a:p>
            <a:endParaRPr lang="en-US" dirty="0"/>
          </a:p>
        </p:txBody>
      </p:sp>
      <p:grpSp>
        <p:nvGrpSpPr>
          <p:cNvPr id="44" name="Group 43">
            <a:extLst>
              <a:ext uri="{FF2B5EF4-FFF2-40B4-BE49-F238E27FC236}">
                <a16:creationId xmlns:a16="http://schemas.microsoft.com/office/drawing/2014/main" id="{9108BD59-7F60-04B2-297F-DBE5CFAC1044}"/>
              </a:ext>
            </a:extLst>
          </p:cNvPr>
          <p:cNvGrpSpPr/>
          <p:nvPr/>
        </p:nvGrpSpPr>
        <p:grpSpPr>
          <a:xfrm>
            <a:off x="3997442" y="4499018"/>
            <a:ext cx="631190" cy="321647"/>
            <a:chOff x="4006427" y="4499018"/>
            <a:chExt cx="631190" cy="321647"/>
          </a:xfrm>
        </p:grpSpPr>
        <p:sp>
          <p:nvSpPr>
            <p:cNvPr id="42" name="Rectangle 41">
              <a:extLst>
                <a:ext uri="{FF2B5EF4-FFF2-40B4-BE49-F238E27FC236}">
                  <a16:creationId xmlns:a16="http://schemas.microsoft.com/office/drawing/2014/main" id="{30C9B214-9A3C-CDAB-38BB-D982A4630E0E}"/>
                </a:ext>
              </a:extLst>
            </p:cNvPr>
            <p:cNvSpPr/>
            <p:nvPr/>
          </p:nvSpPr>
          <p:spPr>
            <a:xfrm>
              <a:off x="4006427" y="4561417"/>
              <a:ext cx="631190" cy="196850"/>
            </a:xfrm>
            <a:prstGeom prst="rect">
              <a:avLst/>
            </a:prstGeom>
            <a:solidFill>
              <a:srgbClr val="FDF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
              <a:extLst>
                <a:ext uri="{FF2B5EF4-FFF2-40B4-BE49-F238E27FC236}">
                  <a16:creationId xmlns:a16="http://schemas.microsoft.com/office/drawing/2014/main" id="{55879FFF-56E2-A26D-9B64-73DE509CD468}"/>
                </a:ext>
              </a:extLst>
            </p:cNvPr>
            <p:cNvSpPr/>
            <p:nvPr/>
          </p:nvSpPr>
          <p:spPr>
            <a:xfrm>
              <a:off x="4107591" y="4499018"/>
              <a:ext cx="428863" cy="321647"/>
            </a:xfrm>
            <a:custGeom>
              <a:avLst/>
              <a:gdLst/>
              <a:ahLst/>
              <a:cxnLst/>
              <a:rect l="l" t="t" r="r" b="b"/>
              <a:pathLst>
                <a:path w="7960894" h="5970671">
                  <a:moveTo>
                    <a:pt x="0" y="0"/>
                  </a:moveTo>
                  <a:lnTo>
                    <a:pt x="7960894" y="0"/>
                  </a:lnTo>
                  <a:lnTo>
                    <a:pt x="7960894" y="5970670"/>
                  </a:lnTo>
                  <a:lnTo>
                    <a:pt x="0" y="5970670"/>
                  </a:lnTo>
                  <a:lnTo>
                    <a:pt x="0" y="0"/>
                  </a:lnTo>
                  <a:close/>
                </a:path>
              </a:pathLst>
            </a:custGeom>
            <a:blipFill>
              <a:blip r:embed="rId5"/>
              <a:stretch>
                <a:fillRect/>
              </a:stretch>
            </a:blipFill>
          </p:spPr>
          <p:txBody>
            <a:bodyPr/>
            <a:lstStyle/>
            <a:p>
              <a:endParaRPr lang="en-US"/>
            </a:p>
          </p:txBody>
        </p:sp>
      </p:grpSp>
      <p:sp>
        <p:nvSpPr>
          <p:cNvPr id="45" name="Freeform 6">
            <a:extLst>
              <a:ext uri="{FF2B5EF4-FFF2-40B4-BE49-F238E27FC236}">
                <a16:creationId xmlns:a16="http://schemas.microsoft.com/office/drawing/2014/main" id="{B3C2F9C6-724F-381C-4C75-744C93CFB9E1}"/>
              </a:ext>
            </a:extLst>
          </p:cNvPr>
          <p:cNvSpPr/>
          <p:nvPr/>
        </p:nvSpPr>
        <p:spPr>
          <a:xfrm>
            <a:off x="4262713" y="2700617"/>
            <a:ext cx="441456" cy="354822"/>
          </a:xfrm>
          <a:custGeom>
            <a:avLst/>
            <a:gdLst/>
            <a:ahLst/>
            <a:cxnLst/>
            <a:rect l="l" t="t" r="r" b="b"/>
            <a:pathLst>
              <a:path w="7539021" h="6059488">
                <a:moveTo>
                  <a:pt x="0" y="0"/>
                </a:moveTo>
                <a:lnTo>
                  <a:pt x="7539020" y="0"/>
                </a:lnTo>
                <a:lnTo>
                  <a:pt x="7539020" y="6059488"/>
                </a:lnTo>
                <a:lnTo>
                  <a:pt x="0" y="6059488"/>
                </a:lnTo>
                <a:lnTo>
                  <a:pt x="0" y="0"/>
                </a:lnTo>
                <a:close/>
              </a:path>
            </a:pathLst>
          </a:custGeom>
          <a:blipFill>
            <a:blip r:embed="rId6"/>
            <a:stretch>
              <a:fillRect/>
            </a:stretch>
          </a:blipFill>
        </p:spPr>
        <p:txBody>
          <a:bodyPr/>
          <a:lstStyle/>
          <a:p>
            <a:endParaRPr lang="en-US"/>
          </a:p>
        </p:txBody>
      </p:sp>
      <p:sp>
        <p:nvSpPr>
          <p:cNvPr id="46" name="Oval 45">
            <a:extLst>
              <a:ext uri="{FF2B5EF4-FFF2-40B4-BE49-F238E27FC236}">
                <a16:creationId xmlns:a16="http://schemas.microsoft.com/office/drawing/2014/main" id="{BF4ED64D-0C09-C801-1DB0-FAC1ECB94E20}"/>
              </a:ext>
            </a:extLst>
          </p:cNvPr>
          <p:cNvSpPr/>
          <p:nvPr/>
        </p:nvSpPr>
        <p:spPr>
          <a:xfrm>
            <a:off x="4670893" y="2988930"/>
            <a:ext cx="548216" cy="384921"/>
          </a:xfrm>
          <a:prstGeom prst="ellipse">
            <a:avLst/>
          </a:prstGeom>
          <a:solidFill>
            <a:srgbClr val="EBF5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
            <a:extLst>
              <a:ext uri="{FF2B5EF4-FFF2-40B4-BE49-F238E27FC236}">
                <a16:creationId xmlns:a16="http://schemas.microsoft.com/office/drawing/2014/main" id="{472C7A59-E9EB-3F8C-BAA9-8ADB9C957E7D}"/>
              </a:ext>
            </a:extLst>
          </p:cNvPr>
          <p:cNvSpPr/>
          <p:nvPr/>
        </p:nvSpPr>
        <p:spPr>
          <a:xfrm>
            <a:off x="4904253" y="2988930"/>
            <a:ext cx="274073" cy="274073"/>
          </a:xfrm>
          <a:custGeom>
            <a:avLst/>
            <a:gdLst/>
            <a:ahLst/>
            <a:cxnLst/>
            <a:rect l="l" t="t" r="r" b="b"/>
            <a:pathLst>
              <a:path w="5272966" h="5272966">
                <a:moveTo>
                  <a:pt x="0" y="0"/>
                </a:moveTo>
                <a:lnTo>
                  <a:pt x="5272966" y="0"/>
                </a:lnTo>
                <a:lnTo>
                  <a:pt x="5272966" y="5272966"/>
                </a:lnTo>
                <a:lnTo>
                  <a:pt x="0" y="5272966"/>
                </a:lnTo>
                <a:lnTo>
                  <a:pt x="0" y="0"/>
                </a:lnTo>
                <a:close/>
              </a:path>
            </a:pathLst>
          </a:custGeom>
          <a:blipFill>
            <a:blip r:embed="rId7"/>
            <a:stretch>
              <a:fillRect/>
            </a:stretch>
          </a:blipFill>
        </p:spPr>
        <p:txBody>
          <a:bodyPr/>
          <a:lstStyle/>
          <a:p>
            <a:endParaRPr lang="en-US"/>
          </a:p>
        </p:txBody>
      </p:sp>
      <p:sp>
        <p:nvSpPr>
          <p:cNvPr id="48" name="Freeform 5">
            <a:extLst>
              <a:ext uri="{FF2B5EF4-FFF2-40B4-BE49-F238E27FC236}">
                <a16:creationId xmlns:a16="http://schemas.microsoft.com/office/drawing/2014/main" id="{55355B69-0800-EF5D-996D-0F886B7657FB}"/>
              </a:ext>
            </a:extLst>
          </p:cNvPr>
          <p:cNvSpPr/>
          <p:nvPr/>
        </p:nvSpPr>
        <p:spPr>
          <a:xfrm>
            <a:off x="6125649" y="1874236"/>
            <a:ext cx="653765" cy="409421"/>
          </a:xfrm>
          <a:custGeom>
            <a:avLst/>
            <a:gdLst/>
            <a:ahLst/>
            <a:cxnLst/>
            <a:rect l="l" t="t" r="r" b="b"/>
            <a:pathLst>
              <a:path w="9186279" h="5752907">
                <a:moveTo>
                  <a:pt x="0" y="0"/>
                </a:moveTo>
                <a:lnTo>
                  <a:pt x="9186279" y="0"/>
                </a:lnTo>
                <a:lnTo>
                  <a:pt x="9186279" y="5752907"/>
                </a:lnTo>
                <a:lnTo>
                  <a:pt x="0" y="5752907"/>
                </a:lnTo>
                <a:lnTo>
                  <a:pt x="0" y="0"/>
                </a:lnTo>
                <a:close/>
              </a:path>
            </a:pathLst>
          </a:custGeom>
          <a:blipFill>
            <a:blip r:embed="rId8"/>
            <a:stretch>
              <a:fillRect/>
            </a:stretch>
          </a:blipFill>
        </p:spPr>
        <p:txBody>
          <a:bodyPr/>
          <a:lstStyle/>
          <a:p>
            <a:endParaRPr lang="en-US"/>
          </a:p>
        </p:txBody>
      </p:sp>
      <p:sp>
        <p:nvSpPr>
          <p:cNvPr id="49" name="Freeform 5">
            <a:extLst>
              <a:ext uri="{FF2B5EF4-FFF2-40B4-BE49-F238E27FC236}">
                <a16:creationId xmlns:a16="http://schemas.microsoft.com/office/drawing/2014/main" id="{8143665E-F5A7-01E5-88C8-0308E4427361}"/>
              </a:ext>
            </a:extLst>
          </p:cNvPr>
          <p:cNvSpPr/>
          <p:nvPr/>
        </p:nvSpPr>
        <p:spPr>
          <a:xfrm>
            <a:off x="6677881" y="2098701"/>
            <a:ext cx="436428" cy="310410"/>
          </a:xfrm>
          <a:custGeom>
            <a:avLst/>
            <a:gdLst/>
            <a:ahLst/>
            <a:cxnLst/>
            <a:rect l="l" t="t" r="r" b="b"/>
            <a:pathLst>
              <a:path w="8301619" h="5904527">
                <a:moveTo>
                  <a:pt x="0" y="0"/>
                </a:moveTo>
                <a:lnTo>
                  <a:pt x="8301620" y="0"/>
                </a:lnTo>
                <a:lnTo>
                  <a:pt x="8301620" y="5904526"/>
                </a:lnTo>
                <a:lnTo>
                  <a:pt x="0" y="5904526"/>
                </a:lnTo>
                <a:lnTo>
                  <a:pt x="0" y="0"/>
                </a:lnTo>
                <a:close/>
              </a:path>
            </a:pathLst>
          </a:custGeom>
          <a:blipFill>
            <a:blip r:embed="rId9"/>
            <a:stretch>
              <a:fillRect/>
            </a:stretch>
          </a:blipFill>
        </p:spPr>
        <p:txBody>
          <a:bodyPr/>
          <a:lstStyle/>
          <a:p>
            <a:endParaRPr lang="en-US"/>
          </a:p>
        </p:txBody>
      </p:sp>
      <p:sp>
        <p:nvSpPr>
          <p:cNvPr id="50" name="Oval 49">
            <a:extLst>
              <a:ext uri="{FF2B5EF4-FFF2-40B4-BE49-F238E27FC236}">
                <a16:creationId xmlns:a16="http://schemas.microsoft.com/office/drawing/2014/main" id="{95D555BE-F0F3-35E7-7785-B10664996BD9}"/>
              </a:ext>
            </a:extLst>
          </p:cNvPr>
          <p:cNvSpPr/>
          <p:nvPr/>
        </p:nvSpPr>
        <p:spPr>
          <a:xfrm>
            <a:off x="4904254" y="4099561"/>
            <a:ext cx="1221396" cy="327128"/>
          </a:xfrm>
          <a:prstGeom prst="ellipse">
            <a:avLst/>
          </a:prstGeom>
          <a:solidFill>
            <a:srgbClr val="FDF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6">
            <a:extLst>
              <a:ext uri="{FF2B5EF4-FFF2-40B4-BE49-F238E27FC236}">
                <a16:creationId xmlns:a16="http://schemas.microsoft.com/office/drawing/2014/main" id="{7129AA6F-5F84-C7BB-D4CE-7E1447AA35D1}"/>
              </a:ext>
            </a:extLst>
          </p:cNvPr>
          <p:cNvSpPr/>
          <p:nvPr/>
        </p:nvSpPr>
        <p:spPr>
          <a:xfrm>
            <a:off x="5602558" y="4099561"/>
            <a:ext cx="290241" cy="394698"/>
          </a:xfrm>
          <a:custGeom>
            <a:avLst/>
            <a:gdLst/>
            <a:ahLst/>
            <a:cxnLst/>
            <a:rect l="l" t="t" r="r" b="b"/>
            <a:pathLst>
              <a:path w="5517829" h="6012397">
                <a:moveTo>
                  <a:pt x="0" y="0"/>
                </a:moveTo>
                <a:lnTo>
                  <a:pt x="5517829" y="0"/>
                </a:lnTo>
                <a:lnTo>
                  <a:pt x="5517829" y="6012397"/>
                </a:lnTo>
                <a:lnTo>
                  <a:pt x="0" y="6012397"/>
                </a:lnTo>
                <a:lnTo>
                  <a:pt x="0" y="0"/>
                </a:lnTo>
                <a:close/>
              </a:path>
            </a:pathLst>
          </a:custGeom>
          <a:blipFill>
            <a:blip r:embed="rId10"/>
            <a:stretch>
              <a:fillRect/>
            </a:stretch>
          </a:blipFill>
        </p:spPr>
        <p:txBody>
          <a:bodyPr/>
          <a:lstStyle/>
          <a:p>
            <a:endParaRPr lang="en-US"/>
          </a:p>
        </p:txBody>
      </p:sp>
      <p:sp>
        <p:nvSpPr>
          <p:cNvPr id="52" name="Freeform 7">
            <a:extLst>
              <a:ext uri="{FF2B5EF4-FFF2-40B4-BE49-F238E27FC236}">
                <a16:creationId xmlns:a16="http://schemas.microsoft.com/office/drawing/2014/main" id="{16188065-8EFD-F9A7-4388-8B76397C15D3}"/>
              </a:ext>
            </a:extLst>
          </p:cNvPr>
          <p:cNvSpPr/>
          <p:nvPr/>
        </p:nvSpPr>
        <p:spPr>
          <a:xfrm>
            <a:off x="5066349" y="4209282"/>
            <a:ext cx="374114" cy="352135"/>
          </a:xfrm>
          <a:custGeom>
            <a:avLst/>
            <a:gdLst/>
            <a:ahLst/>
            <a:cxnLst/>
            <a:rect l="l" t="t" r="r" b="b"/>
            <a:pathLst>
              <a:path w="6663600" h="6272113">
                <a:moveTo>
                  <a:pt x="0" y="0"/>
                </a:moveTo>
                <a:lnTo>
                  <a:pt x="6663600" y="0"/>
                </a:lnTo>
                <a:lnTo>
                  <a:pt x="6663600" y="6272114"/>
                </a:lnTo>
                <a:lnTo>
                  <a:pt x="0" y="6272114"/>
                </a:lnTo>
                <a:lnTo>
                  <a:pt x="0" y="0"/>
                </a:lnTo>
                <a:close/>
              </a:path>
            </a:pathLst>
          </a:custGeom>
          <a:blipFill>
            <a:blip r:embed="rId11"/>
            <a:stretch>
              <a:fillRect/>
            </a:stretch>
          </a:blipFill>
        </p:spPr>
        <p:txBody>
          <a:bodyPr/>
          <a:lstStyle/>
          <a:p>
            <a:endParaRPr lang="en-US" dirty="0"/>
          </a:p>
        </p:txBody>
      </p:sp>
      <p:sp>
        <p:nvSpPr>
          <p:cNvPr id="53" name="Oval 52">
            <a:extLst>
              <a:ext uri="{FF2B5EF4-FFF2-40B4-BE49-F238E27FC236}">
                <a16:creationId xmlns:a16="http://schemas.microsoft.com/office/drawing/2014/main" id="{554CBF53-C734-7646-BEFA-F2C31E68E2B1}"/>
              </a:ext>
            </a:extLst>
          </p:cNvPr>
          <p:cNvSpPr/>
          <p:nvPr/>
        </p:nvSpPr>
        <p:spPr>
          <a:xfrm>
            <a:off x="762000" y="4820665"/>
            <a:ext cx="735333" cy="38633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9">
            <a:extLst>
              <a:ext uri="{FF2B5EF4-FFF2-40B4-BE49-F238E27FC236}">
                <a16:creationId xmlns:a16="http://schemas.microsoft.com/office/drawing/2014/main" id="{E8FB526D-2916-E537-5443-A1658947B212}"/>
              </a:ext>
            </a:extLst>
          </p:cNvPr>
          <p:cNvSpPr/>
          <p:nvPr/>
        </p:nvSpPr>
        <p:spPr>
          <a:xfrm>
            <a:off x="1293327" y="5013832"/>
            <a:ext cx="408012" cy="40801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12"/>
            <a:stretch>
              <a:fillRect/>
            </a:stretch>
          </a:blipFill>
        </p:spPr>
        <p:txBody>
          <a:bodyPr/>
          <a:lstStyle/>
          <a:p>
            <a:endParaRPr lang="en-US"/>
          </a:p>
        </p:txBody>
      </p:sp>
      <p:sp>
        <p:nvSpPr>
          <p:cNvPr id="55" name="Oval 54">
            <a:extLst>
              <a:ext uri="{FF2B5EF4-FFF2-40B4-BE49-F238E27FC236}">
                <a16:creationId xmlns:a16="http://schemas.microsoft.com/office/drawing/2014/main" id="{AD09E6F4-4510-EB8D-DAEC-F8A90F9FB153}"/>
              </a:ext>
            </a:extLst>
          </p:cNvPr>
          <p:cNvSpPr/>
          <p:nvPr/>
        </p:nvSpPr>
        <p:spPr>
          <a:xfrm>
            <a:off x="1738768" y="4074144"/>
            <a:ext cx="547037" cy="237731"/>
          </a:xfrm>
          <a:prstGeom prst="ellipse">
            <a:avLst/>
          </a:prstGeom>
          <a:solidFill>
            <a:srgbClr val="FDF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2">
            <a:extLst>
              <a:ext uri="{FF2B5EF4-FFF2-40B4-BE49-F238E27FC236}">
                <a16:creationId xmlns:a16="http://schemas.microsoft.com/office/drawing/2014/main" id="{FDFA27F2-8103-FEDD-1BDC-3C1A191ABC17}"/>
              </a:ext>
            </a:extLst>
          </p:cNvPr>
          <p:cNvSpPr/>
          <p:nvPr/>
        </p:nvSpPr>
        <p:spPr>
          <a:xfrm>
            <a:off x="1729620" y="4074144"/>
            <a:ext cx="428863" cy="428863"/>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13"/>
            <a:stretch>
              <a:fillRect/>
            </a:stretch>
          </a:blipFill>
        </p:spPr>
        <p:txBody>
          <a:bodyPr/>
          <a:lstStyle/>
          <a:p>
            <a:endParaRPr lang="en-US"/>
          </a:p>
        </p:txBody>
      </p:sp>
      <p:sp>
        <p:nvSpPr>
          <p:cNvPr id="57" name="Oval 56">
            <a:extLst>
              <a:ext uri="{FF2B5EF4-FFF2-40B4-BE49-F238E27FC236}">
                <a16:creationId xmlns:a16="http://schemas.microsoft.com/office/drawing/2014/main" id="{BA768F71-95B3-F1A7-1469-E1136437B529}"/>
              </a:ext>
            </a:extLst>
          </p:cNvPr>
          <p:cNvSpPr/>
          <p:nvPr/>
        </p:nvSpPr>
        <p:spPr>
          <a:xfrm>
            <a:off x="2158483" y="3458444"/>
            <a:ext cx="478037" cy="338798"/>
          </a:xfrm>
          <a:prstGeom prst="ellipse">
            <a:avLst/>
          </a:prstGeom>
          <a:solidFill>
            <a:srgbClr val="FDF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3">
            <a:extLst>
              <a:ext uri="{FF2B5EF4-FFF2-40B4-BE49-F238E27FC236}">
                <a16:creationId xmlns:a16="http://schemas.microsoft.com/office/drawing/2014/main" id="{FDF28DC6-3E85-B180-F037-B1FBDDE7C5AD}"/>
              </a:ext>
            </a:extLst>
          </p:cNvPr>
          <p:cNvSpPr/>
          <p:nvPr/>
        </p:nvSpPr>
        <p:spPr>
          <a:xfrm>
            <a:off x="2012286" y="3146808"/>
            <a:ext cx="847106" cy="564384"/>
          </a:xfrm>
          <a:custGeom>
            <a:avLst/>
            <a:gdLst/>
            <a:ahLst/>
            <a:cxnLst/>
            <a:rect l="l" t="t" r="r" b="b"/>
            <a:pathLst>
              <a:path w="8743570" h="5825403">
                <a:moveTo>
                  <a:pt x="0" y="0"/>
                </a:moveTo>
                <a:lnTo>
                  <a:pt x="8743569" y="0"/>
                </a:lnTo>
                <a:lnTo>
                  <a:pt x="8743569" y="5825403"/>
                </a:lnTo>
                <a:lnTo>
                  <a:pt x="0" y="5825403"/>
                </a:lnTo>
                <a:lnTo>
                  <a:pt x="0" y="0"/>
                </a:lnTo>
                <a:close/>
              </a:path>
            </a:pathLst>
          </a:custGeom>
          <a:blipFill>
            <a:blip r:embed="rId14"/>
            <a:stretch>
              <a:fillRect/>
            </a:stretch>
          </a:blipFill>
        </p:spPr>
        <p:txBody>
          <a:bodyPr/>
          <a:lstStyle/>
          <a:p>
            <a:endParaRPr lang="en-US"/>
          </a:p>
        </p:txBody>
      </p:sp>
      <p:cxnSp>
        <p:nvCxnSpPr>
          <p:cNvPr id="60" name="Straight Arrow Connector 59">
            <a:extLst>
              <a:ext uri="{FF2B5EF4-FFF2-40B4-BE49-F238E27FC236}">
                <a16:creationId xmlns:a16="http://schemas.microsoft.com/office/drawing/2014/main" id="{06C12355-0474-5360-1A55-FD6B56EAEBF2}"/>
              </a:ext>
            </a:extLst>
          </p:cNvPr>
          <p:cNvCxnSpPr>
            <a:cxnSpLocks/>
            <a:endCxn id="3" idx="3"/>
          </p:cNvCxnSpPr>
          <p:nvPr/>
        </p:nvCxnSpPr>
        <p:spPr>
          <a:xfrm>
            <a:off x="653697" y="4033753"/>
            <a:ext cx="6589314" cy="4847"/>
          </a:xfrm>
          <a:prstGeom prst="straightConnector1">
            <a:avLst/>
          </a:prstGeom>
          <a:ln w="12700">
            <a:solidFill>
              <a:srgbClr val="3F9C3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3A1EC91-D679-4CB5-64E6-1B64708EBEC0}"/>
              </a:ext>
            </a:extLst>
          </p:cNvPr>
          <p:cNvCxnSpPr>
            <a:cxnSpLocks/>
            <a:stCxn id="3" idx="2"/>
            <a:endCxn id="3" idx="0"/>
          </p:cNvCxnSpPr>
          <p:nvPr/>
        </p:nvCxnSpPr>
        <p:spPr>
          <a:xfrm flipV="1">
            <a:off x="3948354" y="1841500"/>
            <a:ext cx="0" cy="4394200"/>
          </a:xfrm>
          <a:prstGeom prst="straightConnector1">
            <a:avLst/>
          </a:prstGeom>
          <a:ln w="12700">
            <a:solidFill>
              <a:srgbClr val="3F9C31"/>
            </a:solidFill>
            <a:tailEnd type="triangle" w="lg" len="med"/>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7561A103-4C5C-23F9-0E2E-6E0EB3A00697}"/>
              </a:ext>
            </a:extLst>
          </p:cNvPr>
          <p:cNvSpPr txBox="1"/>
          <p:nvPr/>
        </p:nvSpPr>
        <p:spPr>
          <a:xfrm>
            <a:off x="5819870" y="3771214"/>
            <a:ext cx="1436612" cy="261610"/>
          </a:xfrm>
          <a:prstGeom prst="rect">
            <a:avLst/>
          </a:prstGeom>
          <a:noFill/>
        </p:spPr>
        <p:txBody>
          <a:bodyPr wrap="none" rtlCol="0">
            <a:spAutoFit/>
          </a:bodyPr>
          <a:lstStyle/>
          <a:p>
            <a:r>
              <a:rPr lang="en-US" sz="1100" b="1" i="1" dirty="0">
                <a:solidFill>
                  <a:srgbClr val="3F9C31"/>
                </a:solidFill>
              </a:rPr>
              <a:t>Premium Pricing</a:t>
            </a:r>
          </a:p>
        </p:txBody>
      </p:sp>
      <p:sp>
        <p:nvSpPr>
          <p:cNvPr id="65" name="TextBox 64">
            <a:extLst>
              <a:ext uri="{FF2B5EF4-FFF2-40B4-BE49-F238E27FC236}">
                <a16:creationId xmlns:a16="http://schemas.microsoft.com/office/drawing/2014/main" id="{981057F6-A0C6-2E86-33B8-C0EF285F6E49}"/>
              </a:ext>
            </a:extLst>
          </p:cNvPr>
          <p:cNvSpPr txBox="1"/>
          <p:nvPr/>
        </p:nvSpPr>
        <p:spPr>
          <a:xfrm>
            <a:off x="604853" y="3771214"/>
            <a:ext cx="1377300" cy="261610"/>
          </a:xfrm>
          <a:prstGeom prst="rect">
            <a:avLst/>
          </a:prstGeom>
          <a:noFill/>
        </p:spPr>
        <p:txBody>
          <a:bodyPr wrap="none" rtlCol="0">
            <a:spAutoFit/>
          </a:bodyPr>
          <a:lstStyle/>
          <a:p>
            <a:r>
              <a:rPr lang="en-US" sz="1100" b="1" i="1" dirty="0">
                <a:solidFill>
                  <a:schemeClr val="bg1">
                    <a:lumMod val="65000"/>
                  </a:schemeClr>
                </a:solidFill>
              </a:rPr>
              <a:t>Budget Friendly</a:t>
            </a:r>
          </a:p>
        </p:txBody>
      </p:sp>
      <p:sp>
        <p:nvSpPr>
          <p:cNvPr id="66" name="TextBox 65">
            <a:extLst>
              <a:ext uri="{FF2B5EF4-FFF2-40B4-BE49-F238E27FC236}">
                <a16:creationId xmlns:a16="http://schemas.microsoft.com/office/drawing/2014/main" id="{6BDF4905-53EC-AE0E-AB86-3870F227730A}"/>
              </a:ext>
            </a:extLst>
          </p:cNvPr>
          <p:cNvSpPr txBox="1"/>
          <p:nvPr/>
        </p:nvSpPr>
        <p:spPr>
          <a:xfrm>
            <a:off x="3955012" y="1848685"/>
            <a:ext cx="1858201" cy="261610"/>
          </a:xfrm>
          <a:prstGeom prst="rect">
            <a:avLst/>
          </a:prstGeom>
          <a:noFill/>
        </p:spPr>
        <p:txBody>
          <a:bodyPr wrap="none" rtlCol="0">
            <a:spAutoFit/>
          </a:bodyPr>
          <a:lstStyle/>
          <a:p>
            <a:r>
              <a:rPr lang="en-US" sz="1100" b="1" i="1" dirty="0">
                <a:solidFill>
                  <a:srgbClr val="3F9C31"/>
                </a:solidFill>
              </a:rPr>
              <a:t>High Quality/Premium</a:t>
            </a:r>
          </a:p>
        </p:txBody>
      </p:sp>
      <p:sp>
        <p:nvSpPr>
          <p:cNvPr id="67" name="TextBox 66">
            <a:extLst>
              <a:ext uri="{FF2B5EF4-FFF2-40B4-BE49-F238E27FC236}">
                <a16:creationId xmlns:a16="http://schemas.microsoft.com/office/drawing/2014/main" id="{FBFD952E-690A-016C-38A0-F32A83ED44FC}"/>
              </a:ext>
            </a:extLst>
          </p:cNvPr>
          <p:cNvSpPr txBox="1"/>
          <p:nvPr/>
        </p:nvSpPr>
        <p:spPr>
          <a:xfrm>
            <a:off x="1581072" y="5979477"/>
            <a:ext cx="2424062" cy="261610"/>
          </a:xfrm>
          <a:prstGeom prst="rect">
            <a:avLst/>
          </a:prstGeom>
          <a:noFill/>
        </p:spPr>
        <p:txBody>
          <a:bodyPr wrap="none" rtlCol="0">
            <a:spAutoFit/>
          </a:bodyPr>
          <a:lstStyle/>
          <a:p>
            <a:r>
              <a:rPr lang="en-US" sz="1100" b="1" i="1" dirty="0">
                <a:solidFill>
                  <a:schemeClr val="bg1">
                    <a:lumMod val="65000"/>
                  </a:schemeClr>
                </a:solidFill>
              </a:rPr>
              <a:t>Standard Quality/Mainstream</a:t>
            </a:r>
          </a:p>
        </p:txBody>
      </p:sp>
      <p:sp>
        <p:nvSpPr>
          <p:cNvPr id="6" name="TextBox 5">
            <a:extLst>
              <a:ext uri="{FF2B5EF4-FFF2-40B4-BE49-F238E27FC236}">
                <a16:creationId xmlns:a16="http://schemas.microsoft.com/office/drawing/2014/main" id="{6C2E91E9-D6EF-D080-BA6C-F894F7A0D9BB}"/>
              </a:ext>
            </a:extLst>
          </p:cNvPr>
          <p:cNvSpPr txBox="1"/>
          <p:nvPr/>
        </p:nvSpPr>
        <p:spPr>
          <a:xfrm>
            <a:off x="7525435" y="1787407"/>
            <a:ext cx="4289576" cy="4516621"/>
          </a:xfrm>
          <a:prstGeom prst="rect">
            <a:avLst/>
          </a:prstGeom>
          <a:noFill/>
        </p:spPr>
        <p:txBody>
          <a:bodyPr wrap="square">
            <a:spAutoFit/>
          </a:bodyPr>
          <a:lstStyle/>
          <a:p>
            <a:r>
              <a:rPr lang="en-US" sz="1250" b="1" i="0" dirty="0">
                <a:solidFill>
                  <a:srgbClr val="3F9C31"/>
                </a:solidFill>
                <a:effectLst/>
                <a:latin typeface="+mj-lt"/>
              </a:rPr>
              <a:t>Premium Quality Zone (Top Right)</a:t>
            </a:r>
            <a:endParaRPr lang="en-US" sz="1250" dirty="0">
              <a:solidFill>
                <a:srgbClr val="3F9C31"/>
              </a:solidFill>
              <a:latin typeface="+mj-lt"/>
            </a:endParaRPr>
          </a:p>
          <a:p>
            <a:r>
              <a:rPr lang="en-US" sz="1250" b="1" i="0" dirty="0">
                <a:effectLst/>
                <a:latin typeface="+mj-lt"/>
              </a:rPr>
              <a:t>Pizza 4P's and McDonald's </a:t>
            </a:r>
            <a:r>
              <a:rPr lang="en-US" sz="1250" b="0" i="0" dirty="0">
                <a:effectLst/>
                <a:latin typeface="+mj-lt"/>
              </a:rPr>
              <a:t>occupy ultra-premium space but face severe accessibility limitations, McDonald's 37 stores vs Jollibee's 213 creates fundamental reach gap.</a:t>
            </a:r>
            <a:br>
              <a:rPr lang="en-US" sz="1250" dirty="0">
                <a:latin typeface="+mj-lt"/>
              </a:rPr>
            </a:br>
            <a:br>
              <a:rPr lang="en-US" sz="1250" dirty="0">
                <a:latin typeface="+mj-lt"/>
              </a:rPr>
            </a:br>
            <a:r>
              <a:rPr lang="en-US" sz="1250" b="1" i="0" dirty="0">
                <a:solidFill>
                  <a:srgbClr val="3F9C31"/>
                </a:solidFill>
                <a:effectLst/>
                <a:latin typeface="+mj-lt"/>
              </a:rPr>
              <a:t>Mid-Premium Sweet Spot</a:t>
            </a:r>
            <a:endParaRPr lang="en-US" sz="1250" dirty="0">
              <a:solidFill>
                <a:srgbClr val="3F9C31"/>
              </a:solidFill>
              <a:latin typeface="+mj-lt"/>
            </a:endParaRPr>
          </a:p>
          <a:p>
            <a:r>
              <a:rPr lang="en-US" sz="1250" b="1" i="0" dirty="0">
                <a:effectLst/>
                <a:latin typeface="+mj-lt"/>
              </a:rPr>
              <a:t>KFC</a:t>
            </a:r>
            <a:r>
              <a:rPr lang="en-US" sz="1250" b="0" i="0" dirty="0">
                <a:effectLst/>
                <a:latin typeface="+mj-lt"/>
              </a:rPr>
              <a:t> </a:t>
            </a:r>
            <a:r>
              <a:rPr lang="en-US" sz="1250" b="1" i="0" dirty="0">
                <a:effectLst/>
                <a:latin typeface="+mj-lt"/>
              </a:rPr>
              <a:t>and Popeyes</a:t>
            </a:r>
            <a:r>
              <a:rPr lang="en-US" sz="1250" dirty="0">
                <a:latin typeface="+mj-lt"/>
              </a:rPr>
              <a:t> </a:t>
            </a:r>
            <a:r>
              <a:rPr lang="en-US" sz="1250" b="0" i="0" dirty="0">
                <a:effectLst/>
                <a:latin typeface="+mj-lt"/>
              </a:rPr>
              <a:t>balance quality perception with broader pricing acceptance. KFC's 172-store network enables scale Popeyes (59 stores) cannot yet match.</a:t>
            </a:r>
            <a:br>
              <a:rPr lang="en-US" sz="1250" dirty="0">
                <a:latin typeface="+mj-lt"/>
              </a:rPr>
            </a:br>
            <a:br>
              <a:rPr lang="en-US" sz="1250" dirty="0">
                <a:latin typeface="+mj-lt"/>
              </a:rPr>
            </a:br>
            <a:r>
              <a:rPr lang="en-US" sz="1250" b="1" i="0" dirty="0">
                <a:solidFill>
                  <a:srgbClr val="E95000"/>
                </a:solidFill>
                <a:effectLst/>
                <a:latin typeface="+mj-lt"/>
              </a:rPr>
              <a:t>Value Leader Zone (Left Center)</a:t>
            </a:r>
            <a:endParaRPr lang="en-US" sz="1250" dirty="0">
              <a:solidFill>
                <a:srgbClr val="E95000"/>
              </a:solidFill>
              <a:latin typeface="+mj-lt"/>
            </a:endParaRPr>
          </a:p>
          <a:p>
            <a:r>
              <a:rPr lang="en-US" sz="1250" b="1" i="0" dirty="0">
                <a:effectLst/>
                <a:latin typeface="+mj-lt"/>
              </a:rPr>
              <a:t>Jollibee and Lotteria </a:t>
            </a:r>
            <a:r>
              <a:rPr lang="en-US" sz="1250" b="0" i="0" dirty="0">
                <a:effectLst/>
                <a:latin typeface="+mj-lt"/>
              </a:rPr>
              <a:t>dominate mass market. Jollibee's superior trendiness/innovation perception (vs Lotteria) drives conversion advantage despite similar value positioning.</a:t>
            </a:r>
            <a:br>
              <a:rPr lang="en-US" sz="1250" dirty="0">
                <a:latin typeface="+mj-lt"/>
              </a:rPr>
            </a:br>
            <a:br>
              <a:rPr lang="en-US" sz="1250" dirty="0">
                <a:latin typeface="+mj-lt"/>
              </a:rPr>
            </a:br>
            <a:r>
              <a:rPr lang="en-US" sz="1250" b="1" i="0" dirty="0">
                <a:solidFill>
                  <a:srgbClr val="E95000"/>
                </a:solidFill>
                <a:effectLst/>
                <a:latin typeface="+mj-lt"/>
              </a:rPr>
              <a:t>Pizza Cluster (Middle Right)</a:t>
            </a:r>
            <a:endParaRPr lang="en-US" sz="1250" dirty="0">
              <a:solidFill>
                <a:srgbClr val="E95000"/>
              </a:solidFill>
              <a:latin typeface="+mj-lt"/>
            </a:endParaRPr>
          </a:p>
          <a:p>
            <a:r>
              <a:rPr lang="en-US" sz="1250" b="1" i="0" dirty="0">
                <a:effectLst/>
                <a:latin typeface="+mj-lt"/>
              </a:rPr>
              <a:t>Burger King, Pizza Hut, Domino's, The Pizza Company </a:t>
            </a:r>
            <a:r>
              <a:rPr lang="en-US" sz="1250" b="0" i="0" dirty="0">
                <a:effectLst/>
                <a:latin typeface="+mj-lt"/>
              </a:rPr>
              <a:t>cluster in moderate-premium zone, competing on occasion-based differentiation rather than everyday frequency.</a:t>
            </a:r>
            <a:endParaRPr lang="en-US" sz="1250" dirty="0">
              <a:latin typeface="+mj-lt"/>
            </a:endParaRPr>
          </a:p>
        </p:txBody>
      </p:sp>
      <p:sp>
        <p:nvSpPr>
          <p:cNvPr id="4" name="TextBox 3">
            <a:extLst>
              <a:ext uri="{FF2B5EF4-FFF2-40B4-BE49-F238E27FC236}">
                <a16:creationId xmlns:a16="http://schemas.microsoft.com/office/drawing/2014/main" id="{84251979-277D-BB69-ACD1-84B2146DB385}"/>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Methodology: Correspondence analysis of brand attribute ratings (n=1,323) mapping brands on two key purchase dimensions</a:t>
            </a:r>
          </a:p>
          <a:p>
            <a:r>
              <a:rPr lang="en-US" sz="1000" i="1" dirty="0">
                <a:solidFill>
                  <a:schemeClr val="tx1">
                    <a:lumMod val="60000"/>
                    <a:lumOff val="40000"/>
                  </a:schemeClr>
                </a:solidFill>
              </a:rPr>
              <a:t>Base: Users in past 6 months | Vietnam Fast Food &amp; QSR Market and Consumer Trends | InsightAsia Vietnam Primary Research | January 2026</a:t>
            </a:r>
          </a:p>
        </p:txBody>
      </p:sp>
    </p:spTree>
    <p:extLst>
      <p:ext uri="{BB962C8B-B14F-4D97-AF65-F5344CB8AC3E}">
        <p14:creationId xmlns:p14="http://schemas.microsoft.com/office/powerpoint/2010/main" val="3338772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44EF6-ADBB-DBE1-39E4-4B77B3E202CE}"/>
            </a:ext>
          </a:extLst>
        </p:cNvPr>
        <p:cNvGrpSpPr/>
        <p:nvPr/>
      </p:nvGrpSpPr>
      <p:grpSpPr>
        <a:xfrm>
          <a:off x="0" y="0"/>
          <a:ext cx="0" cy="0"/>
          <a:chOff x="0" y="0"/>
          <a:chExt cx="0" cy="0"/>
        </a:xfrm>
      </p:grpSpPr>
      <p:graphicFrame>
        <p:nvGraphicFramePr>
          <p:cNvPr id="53" name="Table 52">
            <a:extLst>
              <a:ext uri="{FF2B5EF4-FFF2-40B4-BE49-F238E27FC236}">
                <a16:creationId xmlns:a16="http://schemas.microsoft.com/office/drawing/2014/main" id="{BB1D1DA0-1F6A-7B7F-3B9D-884C24E85361}"/>
              </a:ext>
            </a:extLst>
          </p:cNvPr>
          <p:cNvGraphicFramePr>
            <a:graphicFrameLocks noGrp="1"/>
          </p:cNvGraphicFramePr>
          <p:nvPr>
            <p:extLst>
              <p:ext uri="{D42A27DB-BD31-4B8C-83A1-F6EECF244321}">
                <p14:modId xmlns:p14="http://schemas.microsoft.com/office/powerpoint/2010/main" val="2095480002"/>
              </p:ext>
            </p:extLst>
          </p:nvPr>
        </p:nvGraphicFramePr>
        <p:xfrm>
          <a:off x="8371484" y="2941409"/>
          <a:ext cx="3437778" cy="2497044"/>
        </p:xfrm>
        <a:graphic>
          <a:graphicData uri="http://schemas.openxmlformats.org/drawingml/2006/table">
            <a:tbl>
              <a:tblPr/>
              <a:tblGrid>
                <a:gridCol w="1277742">
                  <a:extLst>
                    <a:ext uri="{9D8B030D-6E8A-4147-A177-3AD203B41FA5}">
                      <a16:colId xmlns:a16="http://schemas.microsoft.com/office/drawing/2014/main" val="1412085532"/>
                    </a:ext>
                  </a:extLst>
                </a:gridCol>
                <a:gridCol w="2160036">
                  <a:extLst>
                    <a:ext uri="{9D8B030D-6E8A-4147-A177-3AD203B41FA5}">
                      <a16:colId xmlns:a16="http://schemas.microsoft.com/office/drawing/2014/main" val="3769670528"/>
                    </a:ext>
                  </a:extLst>
                </a:gridCol>
              </a:tblGrid>
              <a:tr h="624261">
                <a:tc>
                  <a:txBody>
                    <a:bodyPr/>
                    <a:lstStyle/>
                    <a:p>
                      <a:pPr>
                        <a:buNone/>
                      </a:pPr>
                      <a:r>
                        <a:rPr lang="en-US" sz="1200" b="1" dirty="0">
                          <a:effectLst/>
                        </a:rPr>
                        <a:t>Pizza Hut </a:t>
                      </a:r>
                    </a:p>
                    <a:p>
                      <a:pPr marL="0" algn="l" defTabSz="914400" rtl="0" eaLnBrk="1" latinLnBrk="0" hangingPunct="1">
                        <a:buNone/>
                      </a:pPr>
                      <a:r>
                        <a:rPr lang="en-US" sz="1200" b="0" i="1" kern="1200" dirty="0">
                          <a:solidFill>
                            <a:schemeClr val="bg1">
                              <a:lumMod val="65000"/>
                            </a:schemeClr>
                          </a:solidFill>
                          <a:effectLst/>
                          <a:latin typeface="+mn-lt"/>
                          <a:ea typeface="+mn-ea"/>
                          <a:cs typeface="+mn-cs"/>
                        </a:rPr>
                        <a:t>(118 stores)</a:t>
                      </a:r>
                    </a:p>
                  </a:txBody>
                  <a:tcPr marL="0" marR="0" marT="0" marB="0" anchor="ctr">
                    <a:lnL>
                      <a:noFill/>
                    </a:lnL>
                    <a:lnR w="3175"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buNone/>
                      </a:pPr>
                      <a:r>
                        <a:rPr lang="en-US" sz="1200" dirty="0">
                          <a:effectLst/>
                        </a:rPr>
                        <a:t>Sharing Food, Group Dining, Varied Pizza Options</a:t>
                      </a:r>
                    </a:p>
                  </a:txBody>
                  <a:tcPr marL="0" marR="0" marT="0" marB="0" anchor="ctr">
                    <a:lnL w="3175" cap="flat" cmpd="sng" algn="ctr">
                      <a:noFill/>
                      <a:prstDash val="solid"/>
                      <a:round/>
                      <a:headEnd type="none" w="med" len="med"/>
                      <a:tailEnd type="none" w="med" len="med"/>
                    </a:lnL>
                    <a:lnR>
                      <a:noFill/>
                    </a:lnR>
                    <a:lnT w="952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069619440"/>
                  </a:ext>
                </a:extLst>
              </a:tr>
              <a:tr h="624261">
                <a:tc>
                  <a:txBody>
                    <a:bodyPr/>
                    <a:lstStyle/>
                    <a:p>
                      <a:pPr>
                        <a:buNone/>
                      </a:pPr>
                      <a:r>
                        <a:rPr lang="en-US" sz="1200" b="1" dirty="0">
                          <a:effectLst/>
                        </a:rPr>
                        <a:t>Pizza 4P’s </a:t>
                      </a:r>
                    </a:p>
                    <a:p>
                      <a:pPr>
                        <a:buNone/>
                      </a:pPr>
                      <a:r>
                        <a:rPr lang="en-US" sz="1200" b="0" i="1" dirty="0">
                          <a:solidFill>
                            <a:schemeClr val="bg1">
                              <a:lumMod val="65000"/>
                            </a:schemeClr>
                          </a:solidFill>
                          <a:effectLst/>
                        </a:rPr>
                        <a:t>(26 stores)</a:t>
                      </a:r>
                    </a:p>
                  </a:txBody>
                  <a:tcPr marL="0" marR="0" marT="0" marB="0" anchor="ctr">
                    <a:lnL>
                      <a:noFill/>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buNone/>
                      </a:pPr>
                      <a:r>
                        <a:rPr lang="en-US" sz="1200" dirty="0">
                          <a:effectLst/>
                        </a:rPr>
                        <a:t>Artisanal, Premium Ingredients, Authentic, Trendy</a:t>
                      </a:r>
                    </a:p>
                  </a:txBody>
                  <a:tcPr marL="0" marR="0" marT="0" marB="0" anchor="ctr">
                    <a:lnL w="3175" cap="flat" cmpd="sng" algn="ctr">
                      <a:noFill/>
                      <a:prstDash val="solid"/>
                      <a:round/>
                      <a:headEnd type="none" w="med" len="med"/>
                      <a:tailEnd type="none" w="med" len="med"/>
                    </a:lnL>
                    <a:lnR>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030322283"/>
                  </a:ext>
                </a:extLst>
              </a:tr>
              <a:tr h="624261">
                <a:tc>
                  <a:txBody>
                    <a:bodyPr/>
                    <a:lstStyle/>
                    <a:p>
                      <a:pPr>
                        <a:buNone/>
                      </a:pPr>
                      <a:r>
                        <a:rPr lang="en-US" sz="1200" b="1" dirty="0">
                          <a:effectLst/>
                        </a:rPr>
                        <a:t>The Pizza Company </a:t>
                      </a:r>
                    </a:p>
                    <a:p>
                      <a:pPr marL="0" algn="l" defTabSz="914400" rtl="0" eaLnBrk="1" latinLnBrk="0" hangingPunct="1">
                        <a:buNone/>
                      </a:pPr>
                      <a:r>
                        <a:rPr lang="en-US" sz="1200" b="0" i="1" kern="1200" dirty="0">
                          <a:solidFill>
                            <a:schemeClr val="bg1">
                              <a:lumMod val="65000"/>
                            </a:schemeClr>
                          </a:solidFill>
                          <a:effectLst/>
                          <a:latin typeface="+mn-lt"/>
                          <a:ea typeface="+mn-ea"/>
                          <a:cs typeface="+mn-cs"/>
                        </a:rPr>
                        <a:t>(74 stores)</a:t>
                      </a:r>
                    </a:p>
                  </a:txBody>
                  <a:tcPr marL="0" marR="0" marT="0" marB="0" anchor="ctr">
                    <a:lnL>
                      <a:noFill/>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buNone/>
                      </a:pPr>
                      <a:r>
                        <a:rPr lang="en-US" sz="1200" dirty="0">
                          <a:effectLst/>
                        </a:rPr>
                        <a:t>Thai Brand, Affordable Pizza, Good Delivery</a:t>
                      </a:r>
                    </a:p>
                  </a:txBody>
                  <a:tcPr marL="0" marR="0" marT="0" marB="0" anchor="ctr">
                    <a:lnL w="3175" cap="flat" cmpd="sng" algn="ctr">
                      <a:noFill/>
                      <a:prstDash val="solid"/>
                      <a:round/>
                      <a:headEnd type="none" w="med" len="med"/>
                      <a:tailEnd type="none" w="med" len="med"/>
                    </a:lnL>
                    <a:lnR>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276606086"/>
                  </a:ext>
                </a:extLst>
              </a:tr>
              <a:tr h="624261">
                <a:tc>
                  <a:txBody>
                    <a:bodyPr/>
                    <a:lstStyle/>
                    <a:p>
                      <a:pPr>
                        <a:buNone/>
                      </a:pPr>
                      <a:r>
                        <a:rPr lang="en-US" sz="1200" b="1" dirty="0">
                          <a:effectLst/>
                        </a:rPr>
                        <a:t>Domino’s </a:t>
                      </a:r>
                    </a:p>
                    <a:p>
                      <a:pPr marL="0" algn="l" defTabSz="914400" rtl="0" eaLnBrk="1" latinLnBrk="0" hangingPunct="1">
                        <a:buNone/>
                      </a:pPr>
                      <a:r>
                        <a:rPr lang="en-US" sz="1200" b="0" i="1" kern="1200" dirty="0">
                          <a:solidFill>
                            <a:schemeClr val="bg1">
                              <a:lumMod val="65000"/>
                            </a:schemeClr>
                          </a:solidFill>
                          <a:effectLst/>
                          <a:latin typeface="+mn-lt"/>
                          <a:ea typeface="+mn-ea"/>
                          <a:cs typeface="+mn-cs"/>
                        </a:rPr>
                        <a:t>(59 stores)</a:t>
                      </a:r>
                    </a:p>
                  </a:txBody>
                  <a:tcPr marL="0" marR="0" marT="0" marB="0" anchor="ctr">
                    <a:lnL>
                      <a:noFill/>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buNone/>
                      </a:pPr>
                      <a:r>
                        <a:rPr lang="en-US" sz="1200" dirty="0">
                          <a:effectLst/>
                        </a:rPr>
                        <a:t>Fast Delivery, Convenient, Modern Brand</a:t>
                      </a:r>
                    </a:p>
                  </a:txBody>
                  <a:tcPr marL="0" marR="0" marT="0" marB="0" anchor="ctr">
                    <a:lnL w="3175" cap="flat" cmpd="sng" algn="ctr">
                      <a:noFill/>
                      <a:prstDash val="solid"/>
                      <a:round/>
                      <a:headEnd type="none" w="med" len="med"/>
                      <a:tailEnd type="none" w="med" len="med"/>
                    </a:lnL>
                    <a:lnR>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082316369"/>
                  </a:ext>
                </a:extLst>
              </a:tr>
            </a:tbl>
          </a:graphicData>
        </a:graphic>
      </p:graphicFrame>
      <p:graphicFrame>
        <p:nvGraphicFramePr>
          <p:cNvPr id="51" name="Table 50">
            <a:extLst>
              <a:ext uri="{FF2B5EF4-FFF2-40B4-BE49-F238E27FC236}">
                <a16:creationId xmlns:a16="http://schemas.microsoft.com/office/drawing/2014/main" id="{02946577-7908-6625-B439-0F1AD652A920}"/>
              </a:ext>
            </a:extLst>
          </p:cNvPr>
          <p:cNvGraphicFramePr>
            <a:graphicFrameLocks noGrp="1"/>
          </p:cNvGraphicFramePr>
          <p:nvPr>
            <p:extLst>
              <p:ext uri="{D42A27DB-BD31-4B8C-83A1-F6EECF244321}">
                <p14:modId xmlns:p14="http://schemas.microsoft.com/office/powerpoint/2010/main" val="238309016"/>
              </p:ext>
            </p:extLst>
          </p:nvPr>
        </p:nvGraphicFramePr>
        <p:xfrm>
          <a:off x="4517531" y="2941409"/>
          <a:ext cx="3429792" cy="1248522"/>
        </p:xfrm>
        <a:graphic>
          <a:graphicData uri="http://schemas.openxmlformats.org/drawingml/2006/table">
            <a:tbl>
              <a:tblPr/>
              <a:tblGrid>
                <a:gridCol w="1274773">
                  <a:extLst>
                    <a:ext uri="{9D8B030D-6E8A-4147-A177-3AD203B41FA5}">
                      <a16:colId xmlns:a16="http://schemas.microsoft.com/office/drawing/2014/main" val="1412085532"/>
                    </a:ext>
                  </a:extLst>
                </a:gridCol>
                <a:gridCol w="2155019">
                  <a:extLst>
                    <a:ext uri="{9D8B030D-6E8A-4147-A177-3AD203B41FA5}">
                      <a16:colId xmlns:a16="http://schemas.microsoft.com/office/drawing/2014/main" val="3769670528"/>
                    </a:ext>
                  </a:extLst>
                </a:gridCol>
              </a:tblGrid>
              <a:tr h="624261">
                <a:tc>
                  <a:txBody>
                    <a:bodyPr/>
                    <a:lstStyle/>
                    <a:p>
                      <a:pPr>
                        <a:buNone/>
                      </a:pPr>
                      <a:r>
                        <a:rPr lang="en-US" sz="1200" b="1" dirty="0">
                          <a:effectLst/>
                        </a:rPr>
                        <a:t>McDonald’s </a:t>
                      </a:r>
                    </a:p>
                    <a:p>
                      <a:pPr marL="0" algn="l" defTabSz="914400" rtl="0" eaLnBrk="1" latinLnBrk="0" hangingPunct="1">
                        <a:buNone/>
                      </a:pPr>
                      <a:r>
                        <a:rPr lang="en-US" sz="1200" b="0" i="1" kern="1200" dirty="0">
                          <a:solidFill>
                            <a:schemeClr val="bg1">
                              <a:lumMod val="65000"/>
                            </a:schemeClr>
                          </a:solidFill>
                          <a:effectLst/>
                          <a:latin typeface="+mn-lt"/>
                          <a:ea typeface="+mn-ea"/>
                          <a:cs typeface="+mn-cs"/>
                        </a:rPr>
                        <a:t>(37 stores)</a:t>
                      </a:r>
                    </a:p>
                  </a:txBody>
                  <a:tcPr marL="0" marR="0" marT="0" marB="0" anchor="ctr">
                    <a:lnL>
                      <a:noFill/>
                    </a:lnL>
                    <a:lnR w="3175"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buNone/>
                      </a:pPr>
                      <a:r>
                        <a:rPr lang="en-US" sz="1200" dirty="0">
                          <a:effectLst/>
                        </a:rPr>
                        <a:t>Premium, Consistent Quality, International Standard</a:t>
                      </a:r>
                    </a:p>
                  </a:txBody>
                  <a:tcPr marL="0" marR="0" marT="0" marB="0" anchor="ctr">
                    <a:lnL w="3175" cap="flat" cmpd="sng" algn="ctr">
                      <a:noFill/>
                      <a:prstDash val="solid"/>
                      <a:round/>
                      <a:headEnd type="none" w="med" len="med"/>
                      <a:tailEnd type="none" w="med" len="med"/>
                    </a:lnL>
                    <a:lnR>
                      <a:noFill/>
                    </a:lnR>
                    <a:lnT w="952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069619440"/>
                  </a:ext>
                </a:extLst>
              </a:tr>
              <a:tr h="624261">
                <a:tc>
                  <a:txBody>
                    <a:bodyPr/>
                    <a:lstStyle/>
                    <a:p>
                      <a:pPr>
                        <a:buNone/>
                      </a:pPr>
                      <a:r>
                        <a:rPr lang="en-US" sz="1200" b="1" dirty="0">
                          <a:effectLst/>
                        </a:rPr>
                        <a:t>Burger King </a:t>
                      </a:r>
                    </a:p>
                    <a:p>
                      <a:pPr marL="0" algn="l" defTabSz="914400" rtl="0" eaLnBrk="1" latinLnBrk="0" hangingPunct="1">
                        <a:buNone/>
                      </a:pPr>
                      <a:r>
                        <a:rPr lang="en-US" sz="1200" b="0" i="1" kern="1200" dirty="0">
                          <a:solidFill>
                            <a:schemeClr val="bg1">
                              <a:lumMod val="65000"/>
                            </a:schemeClr>
                          </a:solidFill>
                          <a:effectLst/>
                          <a:latin typeface="+mn-lt"/>
                          <a:ea typeface="+mn-ea"/>
                          <a:cs typeface="+mn-cs"/>
                        </a:rPr>
                        <a:t>(28 stores)</a:t>
                      </a:r>
                    </a:p>
                  </a:txBody>
                  <a:tcPr marL="0" marR="0" marT="0" marB="0" anchor="ctr">
                    <a:lnL>
                      <a:noFill/>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buNone/>
                      </a:pPr>
                      <a:r>
                        <a:rPr lang="en-US" sz="1200" dirty="0">
                          <a:effectLst/>
                        </a:rPr>
                        <a:t>Flame-Grilled, Hearty Portions, American Style</a:t>
                      </a:r>
                    </a:p>
                  </a:txBody>
                  <a:tcPr marL="0" marR="0" marT="0" marB="0" anchor="ctr">
                    <a:lnL w="3175" cap="flat" cmpd="sng" algn="ctr">
                      <a:noFill/>
                      <a:prstDash val="solid"/>
                      <a:round/>
                      <a:headEnd type="none" w="med" len="med"/>
                      <a:tailEnd type="none" w="med" len="med"/>
                    </a:lnL>
                    <a:lnR>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082316369"/>
                  </a:ext>
                </a:extLst>
              </a:tr>
            </a:tbl>
          </a:graphicData>
        </a:graphic>
      </p:graphicFrame>
      <p:sp>
        <p:nvSpPr>
          <p:cNvPr id="3" name="Rectangle: Rounded Corners 2">
            <a:extLst>
              <a:ext uri="{FF2B5EF4-FFF2-40B4-BE49-F238E27FC236}">
                <a16:creationId xmlns:a16="http://schemas.microsoft.com/office/drawing/2014/main" id="{0AB97AC6-0D9B-FDAC-44F2-8C98950C05E9}"/>
              </a:ext>
            </a:extLst>
          </p:cNvPr>
          <p:cNvSpPr/>
          <p:nvPr/>
        </p:nvSpPr>
        <p:spPr>
          <a:xfrm>
            <a:off x="857776" y="2263248"/>
            <a:ext cx="3325117" cy="350443"/>
          </a:xfrm>
          <a:prstGeom prst="roundRect">
            <a:avLst>
              <a:gd name="adj" fmla="val 5000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400" b="1" dirty="0">
                <a:solidFill>
                  <a:schemeClr val="bg1"/>
                </a:solidFill>
              </a:rPr>
              <a:t>Fried Chicken QSR</a:t>
            </a:r>
          </a:p>
        </p:txBody>
      </p:sp>
      <p:sp>
        <p:nvSpPr>
          <p:cNvPr id="2" name="Title 1">
            <a:extLst>
              <a:ext uri="{FF2B5EF4-FFF2-40B4-BE49-F238E27FC236}">
                <a16:creationId xmlns:a16="http://schemas.microsoft.com/office/drawing/2014/main" id="{0E0EA8AB-99F0-107C-962A-1FEC0307EBE2}"/>
              </a:ext>
            </a:extLst>
          </p:cNvPr>
          <p:cNvSpPr>
            <a:spLocks noGrp="1"/>
          </p:cNvSpPr>
          <p:nvPr>
            <p:ph type="title"/>
          </p:nvPr>
        </p:nvSpPr>
        <p:spPr/>
        <p:txBody>
          <a:bodyPr>
            <a:normAutofit/>
          </a:bodyPr>
          <a:lstStyle/>
          <a:p>
            <a:r>
              <a:rPr lang="en-US" dirty="0"/>
              <a:t>Brand Image &amp; Positioning</a:t>
            </a:r>
          </a:p>
        </p:txBody>
      </p:sp>
      <p:sp>
        <p:nvSpPr>
          <p:cNvPr id="10" name="TextBox 9">
            <a:extLst>
              <a:ext uri="{FF2B5EF4-FFF2-40B4-BE49-F238E27FC236}">
                <a16:creationId xmlns:a16="http://schemas.microsoft.com/office/drawing/2014/main" id="{3B72B408-9699-274E-86F7-C6A713BD2895}"/>
              </a:ext>
            </a:extLst>
          </p:cNvPr>
          <p:cNvSpPr txBox="1"/>
          <p:nvPr/>
        </p:nvSpPr>
        <p:spPr>
          <a:xfrm>
            <a:off x="653697" y="1131221"/>
            <a:ext cx="8100945" cy="276999"/>
          </a:xfrm>
          <a:prstGeom prst="rect">
            <a:avLst/>
          </a:prstGeom>
          <a:noFill/>
        </p:spPr>
        <p:txBody>
          <a:bodyPr wrap="square">
            <a:spAutoFit/>
          </a:bodyPr>
          <a:lstStyle/>
          <a:p>
            <a:r>
              <a:rPr lang="en-US" sz="1200" dirty="0"/>
              <a:t>Top brand associations</a:t>
            </a:r>
          </a:p>
        </p:txBody>
      </p:sp>
      <p:graphicFrame>
        <p:nvGraphicFramePr>
          <p:cNvPr id="5" name="Table 4">
            <a:extLst>
              <a:ext uri="{FF2B5EF4-FFF2-40B4-BE49-F238E27FC236}">
                <a16:creationId xmlns:a16="http://schemas.microsoft.com/office/drawing/2014/main" id="{80C71A3D-7214-52DE-E3DD-95F26AA26BD5}"/>
              </a:ext>
            </a:extLst>
          </p:cNvPr>
          <p:cNvGraphicFramePr>
            <a:graphicFrameLocks noGrp="1"/>
          </p:cNvGraphicFramePr>
          <p:nvPr>
            <p:extLst>
              <p:ext uri="{D42A27DB-BD31-4B8C-83A1-F6EECF244321}">
                <p14:modId xmlns:p14="http://schemas.microsoft.com/office/powerpoint/2010/main" val="2201199606"/>
              </p:ext>
            </p:extLst>
          </p:nvPr>
        </p:nvGraphicFramePr>
        <p:xfrm>
          <a:off x="753102" y="2951388"/>
          <a:ext cx="3429792" cy="3121305"/>
        </p:xfrm>
        <a:graphic>
          <a:graphicData uri="http://schemas.openxmlformats.org/drawingml/2006/table">
            <a:tbl>
              <a:tblPr/>
              <a:tblGrid>
                <a:gridCol w="1274773">
                  <a:extLst>
                    <a:ext uri="{9D8B030D-6E8A-4147-A177-3AD203B41FA5}">
                      <a16:colId xmlns:a16="http://schemas.microsoft.com/office/drawing/2014/main" val="1412085532"/>
                    </a:ext>
                  </a:extLst>
                </a:gridCol>
                <a:gridCol w="2155019">
                  <a:extLst>
                    <a:ext uri="{9D8B030D-6E8A-4147-A177-3AD203B41FA5}">
                      <a16:colId xmlns:a16="http://schemas.microsoft.com/office/drawing/2014/main" val="3769670528"/>
                    </a:ext>
                  </a:extLst>
                </a:gridCol>
              </a:tblGrid>
              <a:tr h="624261">
                <a:tc>
                  <a:txBody>
                    <a:bodyPr/>
                    <a:lstStyle/>
                    <a:p>
                      <a:pPr>
                        <a:buNone/>
                      </a:pPr>
                      <a:r>
                        <a:rPr lang="en-US" sz="1200" b="1" dirty="0">
                          <a:effectLst/>
                        </a:rPr>
                        <a:t>Jollibee </a:t>
                      </a:r>
                    </a:p>
                    <a:p>
                      <a:pPr marL="0" algn="l" defTabSz="914400" rtl="0" eaLnBrk="1" latinLnBrk="0" hangingPunct="1">
                        <a:buNone/>
                      </a:pPr>
                      <a:r>
                        <a:rPr lang="en-US" sz="1200" b="0" i="1" kern="1200" dirty="0">
                          <a:solidFill>
                            <a:schemeClr val="bg1">
                              <a:lumMod val="65000"/>
                            </a:schemeClr>
                          </a:solidFill>
                          <a:effectLst/>
                          <a:latin typeface="+mn-lt"/>
                          <a:ea typeface="+mn-ea"/>
                          <a:cs typeface="+mn-cs"/>
                        </a:rPr>
                        <a:t>(213 stores)</a:t>
                      </a:r>
                    </a:p>
                  </a:txBody>
                  <a:tcPr marL="22730" marR="22730" marT="22730" marB="22730" anchor="ctr">
                    <a:lnL>
                      <a:noFill/>
                    </a:lnL>
                    <a:lnR w="3175"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buNone/>
                      </a:pPr>
                      <a:r>
                        <a:rPr lang="en-US" sz="1200" dirty="0">
                          <a:effectLst/>
                        </a:rPr>
                        <a:t>Fun, Value for Money, Variety &amp; Localized Menu</a:t>
                      </a:r>
                    </a:p>
                  </a:txBody>
                  <a:tcPr marL="22730" marR="22730" marT="22730" marB="22730" anchor="ctr">
                    <a:lnL w="3175" cap="flat" cmpd="sng" algn="ctr">
                      <a:noFill/>
                      <a:prstDash val="solid"/>
                      <a:round/>
                      <a:headEnd type="none" w="med" len="med"/>
                      <a:tailEnd type="none" w="med" len="med"/>
                    </a:lnL>
                    <a:lnR>
                      <a:noFill/>
                    </a:lnR>
                    <a:lnT w="952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069619440"/>
                  </a:ext>
                </a:extLst>
              </a:tr>
              <a:tr h="624261">
                <a:tc>
                  <a:txBody>
                    <a:bodyPr/>
                    <a:lstStyle/>
                    <a:p>
                      <a:pPr>
                        <a:buNone/>
                      </a:pPr>
                      <a:r>
                        <a:rPr lang="en-US" sz="1200" b="1" dirty="0">
                          <a:effectLst/>
                        </a:rPr>
                        <a:t>KFC </a:t>
                      </a:r>
                    </a:p>
                    <a:p>
                      <a:pPr>
                        <a:buNone/>
                      </a:pPr>
                      <a:r>
                        <a:rPr lang="en-US" sz="1200" b="0" i="1" kern="1200" dirty="0">
                          <a:solidFill>
                            <a:schemeClr val="bg1">
                              <a:lumMod val="65000"/>
                            </a:schemeClr>
                          </a:solidFill>
                          <a:effectLst/>
                          <a:latin typeface="+mn-lt"/>
                          <a:ea typeface="+mn-ea"/>
                          <a:cs typeface="+mn-cs"/>
                        </a:rPr>
                        <a:t>(172 stores)</a:t>
                      </a:r>
                    </a:p>
                  </a:txBody>
                  <a:tcPr marL="22730" marR="22730" marT="22730" marB="22730" anchor="ctr">
                    <a:lnL>
                      <a:noFill/>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buNone/>
                      </a:pPr>
                      <a:r>
                        <a:rPr lang="en-US" sz="1200" dirty="0">
                          <a:effectLst/>
                        </a:rPr>
                        <a:t>Reliable, Family-Friendly, Consistent Taste</a:t>
                      </a:r>
                    </a:p>
                  </a:txBody>
                  <a:tcPr marL="22730" marR="22730" marT="22730" marB="22730" anchor="ctr">
                    <a:lnL w="3175" cap="flat" cmpd="sng" algn="ctr">
                      <a:noFill/>
                      <a:prstDash val="solid"/>
                      <a:round/>
                      <a:headEnd type="none" w="med" len="med"/>
                      <a:tailEnd type="none" w="med" len="med"/>
                    </a:lnL>
                    <a:lnR>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082316369"/>
                  </a:ext>
                </a:extLst>
              </a:tr>
              <a:tr h="624261">
                <a:tc>
                  <a:txBody>
                    <a:bodyPr/>
                    <a:lstStyle/>
                    <a:p>
                      <a:pPr>
                        <a:buNone/>
                      </a:pPr>
                      <a:r>
                        <a:rPr lang="en-US" sz="1200" b="1" dirty="0">
                          <a:effectLst/>
                        </a:rPr>
                        <a:t>Lotteria </a:t>
                      </a:r>
                    </a:p>
                    <a:p>
                      <a:pPr marL="0" algn="l" defTabSz="914400" rtl="0" eaLnBrk="1" latinLnBrk="0" hangingPunct="1">
                        <a:buNone/>
                      </a:pPr>
                      <a:r>
                        <a:rPr lang="en-US" sz="1200" b="0" i="1" kern="1200" dirty="0">
                          <a:solidFill>
                            <a:schemeClr val="bg1">
                              <a:lumMod val="65000"/>
                            </a:schemeClr>
                          </a:solidFill>
                          <a:effectLst/>
                          <a:latin typeface="+mn-lt"/>
                          <a:ea typeface="+mn-ea"/>
                          <a:cs typeface="+mn-cs"/>
                        </a:rPr>
                        <a:t>(222 stores)</a:t>
                      </a:r>
                    </a:p>
                  </a:txBody>
                  <a:tcPr marL="22730" marR="22730" marT="22730" marB="22730" anchor="ctr">
                    <a:lnL>
                      <a:noFill/>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buNone/>
                      </a:pPr>
                      <a:r>
                        <a:rPr lang="en-US" sz="1200" dirty="0">
                          <a:effectLst/>
                        </a:rPr>
                        <a:t>Affordable, Convenient Locations, Reliable Choice</a:t>
                      </a:r>
                    </a:p>
                  </a:txBody>
                  <a:tcPr marL="22730" marR="22730" marT="22730" marB="22730" anchor="ctr">
                    <a:lnL w="3175" cap="flat" cmpd="sng" algn="ctr">
                      <a:noFill/>
                      <a:prstDash val="solid"/>
                      <a:round/>
                      <a:headEnd type="none" w="med" len="med"/>
                      <a:tailEnd type="none" w="med" len="med"/>
                    </a:lnL>
                    <a:lnR>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416116730"/>
                  </a:ext>
                </a:extLst>
              </a:tr>
              <a:tr h="624261">
                <a:tc>
                  <a:txBody>
                    <a:bodyPr/>
                    <a:lstStyle/>
                    <a:p>
                      <a:pPr>
                        <a:buNone/>
                      </a:pPr>
                      <a:r>
                        <a:rPr lang="en-US" sz="1200" b="1" dirty="0">
                          <a:effectLst/>
                        </a:rPr>
                        <a:t>Popeyes </a:t>
                      </a:r>
                    </a:p>
                    <a:p>
                      <a:pPr marL="0" algn="l" defTabSz="914400" rtl="0" eaLnBrk="1" latinLnBrk="0" hangingPunct="1">
                        <a:buNone/>
                      </a:pPr>
                      <a:r>
                        <a:rPr lang="en-US" sz="1200" b="0" i="1" kern="1200" dirty="0">
                          <a:solidFill>
                            <a:schemeClr val="bg1">
                              <a:lumMod val="65000"/>
                            </a:schemeClr>
                          </a:solidFill>
                          <a:effectLst/>
                          <a:latin typeface="+mn-lt"/>
                          <a:ea typeface="+mn-ea"/>
                          <a:cs typeface="+mn-cs"/>
                        </a:rPr>
                        <a:t>(59 stores)</a:t>
                      </a:r>
                    </a:p>
                  </a:txBody>
                  <a:tcPr marL="22730" marR="22730" marT="22730" marB="22730" anchor="ctr">
                    <a:lnL>
                      <a:noFill/>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buNone/>
                      </a:pPr>
                      <a:r>
                        <a:rPr lang="en-US" sz="1200" dirty="0">
                          <a:effectLst/>
                        </a:rPr>
                        <a:t>Bold Flavors, Distinctive Taste, Quality Chicken</a:t>
                      </a:r>
                    </a:p>
                  </a:txBody>
                  <a:tcPr marL="22730" marR="22730" marT="22730" marB="22730" anchor="ctr">
                    <a:lnL w="3175" cap="flat" cmpd="sng" algn="ctr">
                      <a:noFill/>
                      <a:prstDash val="solid"/>
                      <a:round/>
                      <a:headEnd type="none" w="med" len="med"/>
                      <a:tailEnd type="none" w="med" len="med"/>
                    </a:lnL>
                    <a:lnR>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683406838"/>
                  </a:ext>
                </a:extLst>
              </a:tr>
              <a:tr h="624261">
                <a:tc>
                  <a:txBody>
                    <a:bodyPr/>
                    <a:lstStyle/>
                    <a:p>
                      <a:pPr>
                        <a:buNone/>
                      </a:pPr>
                      <a:r>
                        <a:rPr lang="en-US" sz="1200" b="1" dirty="0">
                          <a:effectLst/>
                        </a:rPr>
                        <a:t>Texas</a:t>
                      </a:r>
                    </a:p>
                    <a:p>
                      <a:pPr marL="0" algn="l" defTabSz="914400" rtl="0" eaLnBrk="1" latinLnBrk="0" hangingPunct="1">
                        <a:buNone/>
                      </a:pPr>
                      <a:r>
                        <a:rPr lang="en-US" sz="1200" b="0" i="1" kern="1200" dirty="0">
                          <a:solidFill>
                            <a:schemeClr val="bg1">
                              <a:lumMod val="65000"/>
                            </a:schemeClr>
                          </a:solidFill>
                          <a:effectLst/>
                          <a:latin typeface="+mn-lt"/>
                          <a:ea typeface="+mn-ea"/>
                          <a:cs typeface="+mn-cs"/>
                        </a:rPr>
                        <a:t>(42 stores)</a:t>
                      </a:r>
                    </a:p>
                  </a:txBody>
                  <a:tcPr marL="22730" marR="22730" marT="22730" marB="22730" anchor="ctr">
                    <a:lnL>
                      <a:noFill/>
                    </a:lnL>
                    <a:lnR w="3175" cap="flat" cmpd="sng" algn="ctr">
                      <a:no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buNone/>
                      </a:pPr>
                      <a:r>
                        <a:rPr lang="en-US" sz="1200" dirty="0">
                          <a:effectLst/>
                        </a:rPr>
                        <a:t>Budget Option, Basic Quality, Limited Presence</a:t>
                      </a:r>
                    </a:p>
                  </a:txBody>
                  <a:tcPr marL="22730" marR="22730" marT="22730" marB="22730" anchor="ctr">
                    <a:lnL w="3175" cap="flat" cmpd="sng" algn="ctr">
                      <a:noFill/>
                      <a:prstDash val="solid"/>
                      <a:round/>
                      <a:headEnd type="none" w="med" len="med"/>
                      <a:tailEnd type="none" w="med" len="med"/>
                    </a:lnL>
                    <a:lnR>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63108972"/>
                  </a:ext>
                </a:extLst>
              </a:tr>
            </a:tbl>
          </a:graphicData>
        </a:graphic>
      </p:graphicFrame>
      <p:sp>
        <p:nvSpPr>
          <p:cNvPr id="9" name="Freeform 3">
            <a:extLst>
              <a:ext uri="{FF2B5EF4-FFF2-40B4-BE49-F238E27FC236}">
                <a16:creationId xmlns:a16="http://schemas.microsoft.com/office/drawing/2014/main" id="{91D83390-E4D6-232B-7206-9BA87273EC02}"/>
              </a:ext>
            </a:extLst>
          </p:cNvPr>
          <p:cNvSpPr/>
          <p:nvPr/>
        </p:nvSpPr>
        <p:spPr>
          <a:xfrm>
            <a:off x="1359395" y="2916787"/>
            <a:ext cx="1012139" cy="674337"/>
          </a:xfrm>
          <a:custGeom>
            <a:avLst/>
            <a:gdLst/>
            <a:ahLst/>
            <a:cxnLst/>
            <a:rect l="l" t="t" r="r" b="b"/>
            <a:pathLst>
              <a:path w="8743570" h="5825403">
                <a:moveTo>
                  <a:pt x="0" y="0"/>
                </a:moveTo>
                <a:lnTo>
                  <a:pt x="8743569" y="0"/>
                </a:lnTo>
                <a:lnTo>
                  <a:pt x="8743569" y="5825403"/>
                </a:lnTo>
                <a:lnTo>
                  <a:pt x="0" y="5825403"/>
                </a:lnTo>
                <a:lnTo>
                  <a:pt x="0" y="0"/>
                </a:lnTo>
                <a:close/>
              </a:path>
            </a:pathLst>
          </a:custGeom>
          <a:blipFill>
            <a:blip r:embed="rId3"/>
            <a:stretch>
              <a:fillRect/>
            </a:stretch>
          </a:blipFill>
        </p:spPr>
        <p:txBody>
          <a:bodyPr/>
          <a:lstStyle/>
          <a:p>
            <a:endParaRPr lang="en-US"/>
          </a:p>
        </p:txBody>
      </p:sp>
      <p:sp>
        <p:nvSpPr>
          <p:cNvPr id="12" name="Freeform 2">
            <a:extLst>
              <a:ext uri="{FF2B5EF4-FFF2-40B4-BE49-F238E27FC236}">
                <a16:creationId xmlns:a16="http://schemas.microsoft.com/office/drawing/2014/main" id="{9B8EC918-D52B-77B1-EC69-3CF91F92DDB8}"/>
              </a:ext>
            </a:extLst>
          </p:cNvPr>
          <p:cNvSpPr/>
          <p:nvPr/>
        </p:nvSpPr>
        <p:spPr>
          <a:xfrm>
            <a:off x="1706142" y="4283099"/>
            <a:ext cx="420329" cy="420329"/>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4"/>
            <a:stretch>
              <a:fillRect/>
            </a:stretch>
          </a:blipFill>
        </p:spPr>
        <p:txBody>
          <a:bodyPr/>
          <a:lstStyle/>
          <a:p>
            <a:endParaRPr lang="en-US"/>
          </a:p>
        </p:txBody>
      </p:sp>
      <p:sp>
        <p:nvSpPr>
          <p:cNvPr id="13" name="Freeform 4">
            <a:extLst>
              <a:ext uri="{FF2B5EF4-FFF2-40B4-BE49-F238E27FC236}">
                <a16:creationId xmlns:a16="http://schemas.microsoft.com/office/drawing/2014/main" id="{80A2B49E-9D53-537D-7510-673BA90BF8CD}"/>
              </a:ext>
            </a:extLst>
          </p:cNvPr>
          <p:cNvSpPr/>
          <p:nvPr/>
        </p:nvSpPr>
        <p:spPr>
          <a:xfrm>
            <a:off x="1759366" y="3729545"/>
            <a:ext cx="313882" cy="313882"/>
          </a:xfrm>
          <a:custGeom>
            <a:avLst/>
            <a:gdLst/>
            <a:ahLst/>
            <a:cxnLst/>
            <a:rect l="l" t="t" r="r" b="b"/>
            <a:pathLst>
              <a:path w="5272966" h="5272966">
                <a:moveTo>
                  <a:pt x="0" y="0"/>
                </a:moveTo>
                <a:lnTo>
                  <a:pt x="5272966" y="0"/>
                </a:lnTo>
                <a:lnTo>
                  <a:pt x="5272966" y="5272966"/>
                </a:lnTo>
                <a:lnTo>
                  <a:pt x="0" y="5272966"/>
                </a:lnTo>
                <a:lnTo>
                  <a:pt x="0" y="0"/>
                </a:lnTo>
                <a:close/>
              </a:path>
            </a:pathLst>
          </a:custGeom>
          <a:blipFill>
            <a:blip r:embed="rId5"/>
            <a:stretch>
              <a:fillRect/>
            </a:stretch>
          </a:blipFill>
        </p:spPr>
        <p:txBody>
          <a:bodyPr/>
          <a:lstStyle/>
          <a:p>
            <a:endParaRPr lang="en-US"/>
          </a:p>
        </p:txBody>
      </p:sp>
      <p:sp>
        <p:nvSpPr>
          <p:cNvPr id="29" name="Freeform 6">
            <a:extLst>
              <a:ext uri="{FF2B5EF4-FFF2-40B4-BE49-F238E27FC236}">
                <a16:creationId xmlns:a16="http://schemas.microsoft.com/office/drawing/2014/main" id="{9684052E-8E40-CE2D-2F36-936B55B21F2B}"/>
              </a:ext>
            </a:extLst>
          </p:cNvPr>
          <p:cNvSpPr/>
          <p:nvPr/>
        </p:nvSpPr>
        <p:spPr>
          <a:xfrm>
            <a:off x="1696065" y="4945116"/>
            <a:ext cx="470731" cy="378352"/>
          </a:xfrm>
          <a:custGeom>
            <a:avLst/>
            <a:gdLst/>
            <a:ahLst/>
            <a:cxnLst/>
            <a:rect l="l" t="t" r="r" b="b"/>
            <a:pathLst>
              <a:path w="7539021" h="6059488">
                <a:moveTo>
                  <a:pt x="0" y="0"/>
                </a:moveTo>
                <a:lnTo>
                  <a:pt x="7539020" y="0"/>
                </a:lnTo>
                <a:lnTo>
                  <a:pt x="7539020" y="6059488"/>
                </a:lnTo>
                <a:lnTo>
                  <a:pt x="0" y="6059488"/>
                </a:lnTo>
                <a:lnTo>
                  <a:pt x="0" y="0"/>
                </a:lnTo>
                <a:close/>
              </a:path>
            </a:pathLst>
          </a:custGeom>
          <a:blipFill>
            <a:blip r:embed="rId6"/>
            <a:stretch>
              <a:fillRect/>
            </a:stretch>
          </a:blipFill>
        </p:spPr>
        <p:txBody>
          <a:bodyPr/>
          <a:lstStyle/>
          <a:p>
            <a:endParaRPr lang="en-US"/>
          </a:p>
        </p:txBody>
      </p:sp>
      <p:sp>
        <p:nvSpPr>
          <p:cNvPr id="30" name="Freeform 9">
            <a:extLst>
              <a:ext uri="{FF2B5EF4-FFF2-40B4-BE49-F238E27FC236}">
                <a16:creationId xmlns:a16="http://schemas.microsoft.com/office/drawing/2014/main" id="{26AEF0F2-11C0-F740-671B-030ADA0BA7F0}"/>
              </a:ext>
            </a:extLst>
          </p:cNvPr>
          <p:cNvSpPr/>
          <p:nvPr/>
        </p:nvSpPr>
        <p:spPr>
          <a:xfrm>
            <a:off x="1706143" y="5514425"/>
            <a:ext cx="470732" cy="47073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7"/>
            <a:stretch>
              <a:fillRect/>
            </a:stretch>
          </a:blipFill>
        </p:spPr>
        <p:txBody>
          <a:bodyPr/>
          <a:lstStyle/>
          <a:p>
            <a:endParaRPr lang="en-US"/>
          </a:p>
        </p:txBody>
      </p:sp>
      <p:sp>
        <p:nvSpPr>
          <p:cNvPr id="89" name="Freeform 3">
            <a:extLst>
              <a:ext uri="{FF2B5EF4-FFF2-40B4-BE49-F238E27FC236}">
                <a16:creationId xmlns:a16="http://schemas.microsoft.com/office/drawing/2014/main" id="{6383166A-F552-1EEB-D956-F696CC638970}"/>
              </a:ext>
            </a:extLst>
          </p:cNvPr>
          <p:cNvSpPr/>
          <p:nvPr/>
        </p:nvSpPr>
        <p:spPr>
          <a:xfrm>
            <a:off x="569434" y="1850164"/>
            <a:ext cx="1296031" cy="1027106"/>
          </a:xfrm>
          <a:custGeom>
            <a:avLst/>
            <a:gdLst/>
            <a:ahLst/>
            <a:cxnLst/>
            <a:rect l="l" t="t" r="r" b="b"/>
            <a:pathLst>
              <a:path w="7622932" h="6041174">
                <a:moveTo>
                  <a:pt x="0" y="0"/>
                </a:moveTo>
                <a:lnTo>
                  <a:pt x="7622932" y="0"/>
                </a:lnTo>
                <a:lnTo>
                  <a:pt x="7622932" y="6041174"/>
                </a:lnTo>
                <a:lnTo>
                  <a:pt x="0" y="6041174"/>
                </a:lnTo>
                <a:lnTo>
                  <a:pt x="0" y="0"/>
                </a:lnTo>
                <a:close/>
              </a:path>
            </a:pathLst>
          </a:custGeom>
          <a:blipFill>
            <a:blip r:embed="rId8"/>
            <a:stretch>
              <a:fillRect/>
            </a:stretch>
          </a:blipFill>
        </p:spPr>
        <p:txBody>
          <a:bodyPr/>
          <a:lstStyle/>
          <a:p>
            <a:endParaRPr lang="en-US"/>
          </a:p>
        </p:txBody>
      </p:sp>
      <p:sp>
        <p:nvSpPr>
          <p:cNvPr id="43" name="Freeform 5">
            <a:extLst>
              <a:ext uri="{FF2B5EF4-FFF2-40B4-BE49-F238E27FC236}">
                <a16:creationId xmlns:a16="http://schemas.microsoft.com/office/drawing/2014/main" id="{45FD3E31-1A0B-9F93-3F93-EE9D6EE9179C}"/>
              </a:ext>
            </a:extLst>
          </p:cNvPr>
          <p:cNvSpPr/>
          <p:nvPr/>
        </p:nvSpPr>
        <p:spPr>
          <a:xfrm>
            <a:off x="5537662" y="3031767"/>
            <a:ext cx="611825" cy="435161"/>
          </a:xfrm>
          <a:custGeom>
            <a:avLst/>
            <a:gdLst/>
            <a:ahLst/>
            <a:cxnLst/>
            <a:rect l="l" t="t" r="r" b="b"/>
            <a:pathLst>
              <a:path w="8301619" h="5904527">
                <a:moveTo>
                  <a:pt x="0" y="0"/>
                </a:moveTo>
                <a:lnTo>
                  <a:pt x="8301620" y="0"/>
                </a:lnTo>
                <a:lnTo>
                  <a:pt x="8301620" y="5904526"/>
                </a:lnTo>
                <a:lnTo>
                  <a:pt x="0" y="5904526"/>
                </a:lnTo>
                <a:lnTo>
                  <a:pt x="0" y="0"/>
                </a:lnTo>
                <a:close/>
              </a:path>
            </a:pathLst>
          </a:custGeom>
          <a:blipFill>
            <a:blip r:embed="rId9"/>
            <a:stretch>
              <a:fillRect/>
            </a:stretch>
          </a:blipFill>
        </p:spPr>
        <p:txBody>
          <a:bodyPr/>
          <a:lstStyle/>
          <a:p>
            <a:endParaRPr lang="en-US"/>
          </a:p>
        </p:txBody>
      </p:sp>
      <p:sp>
        <p:nvSpPr>
          <p:cNvPr id="44" name="Freeform 5">
            <a:extLst>
              <a:ext uri="{FF2B5EF4-FFF2-40B4-BE49-F238E27FC236}">
                <a16:creationId xmlns:a16="http://schemas.microsoft.com/office/drawing/2014/main" id="{9D1341AD-5102-E899-CB60-3389842E72DB}"/>
              </a:ext>
            </a:extLst>
          </p:cNvPr>
          <p:cNvSpPr/>
          <p:nvPr/>
        </p:nvSpPr>
        <p:spPr>
          <a:xfrm>
            <a:off x="9193808" y="3616430"/>
            <a:ext cx="814013" cy="509776"/>
          </a:xfrm>
          <a:custGeom>
            <a:avLst/>
            <a:gdLst/>
            <a:ahLst/>
            <a:cxnLst/>
            <a:rect l="l" t="t" r="r" b="b"/>
            <a:pathLst>
              <a:path w="9186279" h="5752907">
                <a:moveTo>
                  <a:pt x="0" y="0"/>
                </a:moveTo>
                <a:lnTo>
                  <a:pt x="9186279" y="0"/>
                </a:lnTo>
                <a:lnTo>
                  <a:pt x="9186279" y="5752907"/>
                </a:lnTo>
                <a:lnTo>
                  <a:pt x="0" y="5752907"/>
                </a:lnTo>
                <a:lnTo>
                  <a:pt x="0" y="0"/>
                </a:lnTo>
                <a:close/>
              </a:path>
            </a:pathLst>
          </a:custGeom>
          <a:blipFill>
            <a:blip r:embed="rId10"/>
            <a:stretch>
              <a:fillRect/>
            </a:stretch>
          </a:blipFill>
        </p:spPr>
        <p:txBody>
          <a:bodyPr/>
          <a:lstStyle/>
          <a:p>
            <a:r>
              <a:rPr lang="en-US" dirty="0"/>
              <a:t> </a:t>
            </a:r>
          </a:p>
        </p:txBody>
      </p:sp>
      <p:sp>
        <p:nvSpPr>
          <p:cNvPr id="45" name="Freeform 7">
            <a:extLst>
              <a:ext uri="{FF2B5EF4-FFF2-40B4-BE49-F238E27FC236}">
                <a16:creationId xmlns:a16="http://schemas.microsoft.com/office/drawing/2014/main" id="{0ED59BC2-3612-5683-D34D-4BA31E2D0F4A}"/>
              </a:ext>
            </a:extLst>
          </p:cNvPr>
          <p:cNvSpPr/>
          <p:nvPr/>
        </p:nvSpPr>
        <p:spPr>
          <a:xfrm>
            <a:off x="9346896" y="3042930"/>
            <a:ext cx="428907" cy="403709"/>
          </a:xfrm>
          <a:custGeom>
            <a:avLst/>
            <a:gdLst/>
            <a:ahLst/>
            <a:cxnLst/>
            <a:rect l="l" t="t" r="r" b="b"/>
            <a:pathLst>
              <a:path w="6663600" h="6272113">
                <a:moveTo>
                  <a:pt x="0" y="0"/>
                </a:moveTo>
                <a:lnTo>
                  <a:pt x="6663600" y="0"/>
                </a:lnTo>
                <a:lnTo>
                  <a:pt x="6663600" y="6272114"/>
                </a:lnTo>
                <a:lnTo>
                  <a:pt x="0" y="6272114"/>
                </a:lnTo>
                <a:lnTo>
                  <a:pt x="0" y="0"/>
                </a:lnTo>
                <a:close/>
              </a:path>
            </a:pathLst>
          </a:custGeom>
          <a:blipFill>
            <a:blip r:embed="rId11"/>
            <a:stretch>
              <a:fillRect/>
            </a:stretch>
          </a:blipFill>
        </p:spPr>
        <p:txBody>
          <a:bodyPr/>
          <a:lstStyle/>
          <a:p>
            <a:endParaRPr lang="en-US"/>
          </a:p>
        </p:txBody>
      </p:sp>
      <p:sp>
        <p:nvSpPr>
          <p:cNvPr id="48" name="Freeform 6">
            <a:extLst>
              <a:ext uri="{FF2B5EF4-FFF2-40B4-BE49-F238E27FC236}">
                <a16:creationId xmlns:a16="http://schemas.microsoft.com/office/drawing/2014/main" id="{BFE57E49-9F76-7919-5C54-43936EFBE8F5}"/>
              </a:ext>
            </a:extLst>
          </p:cNvPr>
          <p:cNvSpPr/>
          <p:nvPr/>
        </p:nvSpPr>
        <p:spPr>
          <a:xfrm>
            <a:off x="5635453" y="3645862"/>
            <a:ext cx="331578" cy="450913"/>
          </a:xfrm>
          <a:custGeom>
            <a:avLst/>
            <a:gdLst/>
            <a:ahLst/>
            <a:cxnLst/>
            <a:rect l="l" t="t" r="r" b="b"/>
            <a:pathLst>
              <a:path w="5517829" h="6012397">
                <a:moveTo>
                  <a:pt x="0" y="0"/>
                </a:moveTo>
                <a:lnTo>
                  <a:pt x="5517829" y="0"/>
                </a:lnTo>
                <a:lnTo>
                  <a:pt x="5517829" y="6012397"/>
                </a:lnTo>
                <a:lnTo>
                  <a:pt x="0" y="6012397"/>
                </a:lnTo>
                <a:lnTo>
                  <a:pt x="0" y="0"/>
                </a:lnTo>
                <a:close/>
              </a:path>
            </a:pathLst>
          </a:custGeom>
          <a:blipFill>
            <a:blip r:embed="rId12"/>
            <a:stretch>
              <a:fillRect/>
            </a:stretch>
          </a:blipFill>
        </p:spPr>
        <p:txBody>
          <a:bodyPr/>
          <a:lstStyle/>
          <a:p>
            <a:endParaRPr lang="en-US"/>
          </a:p>
        </p:txBody>
      </p:sp>
      <p:sp>
        <p:nvSpPr>
          <p:cNvPr id="49" name="Freeform 8">
            <a:extLst>
              <a:ext uri="{FF2B5EF4-FFF2-40B4-BE49-F238E27FC236}">
                <a16:creationId xmlns:a16="http://schemas.microsoft.com/office/drawing/2014/main" id="{3BCB4AC1-7963-4B8D-6576-3A7480E1534D}"/>
              </a:ext>
            </a:extLst>
          </p:cNvPr>
          <p:cNvSpPr/>
          <p:nvPr/>
        </p:nvSpPr>
        <p:spPr>
          <a:xfrm>
            <a:off x="9177762" y="4890078"/>
            <a:ext cx="814013" cy="457882"/>
          </a:xfrm>
          <a:custGeom>
            <a:avLst/>
            <a:gdLst/>
            <a:ahLst/>
            <a:cxnLst/>
            <a:rect l="l" t="t" r="r" b="b"/>
            <a:pathLst>
              <a:path w="11301259" h="6356958">
                <a:moveTo>
                  <a:pt x="0" y="0"/>
                </a:moveTo>
                <a:lnTo>
                  <a:pt x="11301258" y="0"/>
                </a:lnTo>
                <a:lnTo>
                  <a:pt x="11301258" y="6356958"/>
                </a:lnTo>
                <a:lnTo>
                  <a:pt x="0" y="6356958"/>
                </a:lnTo>
                <a:lnTo>
                  <a:pt x="0" y="0"/>
                </a:lnTo>
                <a:close/>
              </a:path>
            </a:pathLst>
          </a:custGeom>
          <a:blipFill>
            <a:blip r:embed="rId13"/>
            <a:stretch>
              <a:fillRect/>
            </a:stretch>
          </a:blipFill>
        </p:spPr>
        <p:txBody>
          <a:bodyPr/>
          <a:lstStyle/>
          <a:p>
            <a:endParaRPr lang="en-US"/>
          </a:p>
        </p:txBody>
      </p:sp>
      <p:sp>
        <p:nvSpPr>
          <p:cNvPr id="50" name="Freeform 4">
            <a:extLst>
              <a:ext uri="{FF2B5EF4-FFF2-40B4-BE49-F238E27FC236}">
                <a16:creationId xmlns:a16="http://schemas.microsoft.com/office/drawing/2014/main" id="{FBCA82ED-BE58-0F3B-A460-9FB5F41B474E}"/>
              </a:ext>
            </a:extLst>
          </p:cNvPr>
          <p:cNvSpPr/>
          <p:nvPr/>
        </p:nvSpPr>
        <p:spPr>
          <a:xfrm>
            <a:off x="9295559" y="4283099"/>
            <a:ext cx="610510" cy="457882"/>
          </a:xfrm>
          <a:custGeom>
            <a:avLst/>
            <a:gdLst/>
            <a:ahLst/>
            <a:cxnLst/>
            <a:rect l="l" t="t" r="r" b="b"/>
            <a:pathLst>
              <a:path w="7960894" h="5970671">
                <a:moveTo>
                  <a:pt x="0" y="0"/>
                </a:moveTo>
                <a:lnTo>
                  <a:pt x="7960894" y="0"/>
                </a:lnTo>
                <a:lnTo>
                  <a:pt x="7960894" y="5970670"/>
                </a:lnTo>
                <a:lnTo>
                  <a:pt x="0" y="5970670"/>
                </a:lnTo>
                <a:lnTo>
                  <a:pt x="0" y="0"/>
                </a:lnTo>
                <a:close/>
              </a:path>
            </a:pathLst>
          </a:custGeom>
          <a:blipFill>
            <a:blip r:embed="rId14"/>
            <a:stretch>
              <a:fillRect/>
            </a:stretch>
          </a:blipFill>
        </p:spPr>
        <p:txBody>
          <a:bodyPr/>
          <a:lstStyle/>
          <a:p>
            <a:endParaRPr lang="en-US"/>
          </a:p>
        </p:txBody>
      </p:sp>
      <p:sp>
        <p:nvSpPr>
          <p:cNvPr id="54" name="Rectangle: Rounded Corners 53">
            <a:extLst>
              <a:ext uri="{FF2B5EF4-FFF2-40B4-BE49-F238E27FC236}">
                <a16:creationId xmlns:a16="http://schemas.microsoft.com/office/drawing/2014/main" id="{C3D935A1-85BB-7C3C-FC4A-3E4EB3E49B17}"/>
              </a:ext>
            </a:extLst>
          </p:cNvPr>
          <p:cNvSpPr/>
          <p:nvPr/>
        </p:nvSpPr>
        <p:spPr>
          <a:xfrm>
            <a:off x="4540316" y="2263248"/>
            <a:ext cx="3407007" cy="350443"/>
          </a:xfrm>
          <a:prstGeom prst="roundRect">
            <a:avLst>
              <a:gd name="adj" fmla="val 5000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400" b="1" dirty="0">
                <a:solidFill>
                  <a:schemeClr val="bg1"/>
                </a:solidFill>
              </a:rPr>
              <a:t>Pizza Chains</a:t>
            </a:r>
          </a:p>
        </p:txBody>
      </p:sp>
      <p:sp>
        <p:nvSpPr>
          <p:cNvPr id="88" name="Freeform 22">
            <a:extLst>
              <a:ext uri="{FF2B5EF4-FFF2-40B4-BE49-F238E27FC236}">
                <a16:creationId xmlns:a16="http://schemas.microsoft.com/office/drawing/2014/main" id="{33FEA776-DC6C-3CBE-BEFE-76BC1B84ED10}"/>
              </a:ext>
            </a:extLst>
          </p:cNvPr>
          <p:cNvSpPr/>
          <p:nvPr/>
        </p:nvSpPr>
        <p:spPr>
          <a:xfrm>
            <a:off x="4448799" y="2000375"/>
            <a:ext cx="893551" cy="893551"/>
          </a:xfrm>
          <a:custGeom>
            <a:avLst/>
            <a:gdLst/>
            <a:ahLst/>
            <a:cxnLst/>
            <a:rect l="l" t="t" r="r" b="b"/>
            <a:pathLst>
              <a:path w="3748765" h="3748765">
                <a:moveTo>
                  <a:pt x="0" y="0"/>
                </a:moveTo>
                <a:lnTo>
                  <a:pt x="3748765" y="0"/>
                </a:lnTo>
                <a:lnTo>
                  <a:pt x="3748765" y="3748765"/>
                </a:lnTo>
                <a:lnTo>
                  <a:pt x="0" y="3748765"/>
                </a:lnTo>
                <a:lnTo>
                  <a:pt x="0" y="0"/>
                </a:lnTo>
                <a:close/>
              </a:path>
            </a:pathLst>
          </a:custGeom>
          <a:blipFill>
            <a:blip r:embed="rId15"/>
            <a:stretch>
              <a:fillRect/>
            </a:stretch>
          </a:blipFill>
        </p:spPr>
        <p:txBody>
          <a:bodyPr/>
          <a:lstStyle/>
          <a:p>
            <a:endParaRPr lang="en-US" dirty="0"/>
          </a:p>
        </p:txBody>
      </p:sp>
      <p:sp>
        <p:nvSpPr>
          <p:cNvPr id="55" name="Rectangle: Rounded Corners 54">
            <a:extLst>
              <a:ext uri="{FF2B5EF4-FFF2-40B4-BE49-F238E27FC236}">
                <a16:creationId xmlns:a16="http://schemas.microsoft.com/office/drawing/2014/main" id="{DB1C44AD-173F-060D-BEEB-3A19B97FFE57}"/>
              </a:ext>
            </a:extLst>
          </p:cNvPr>
          <p:cNvSpPr/>
          <p:nvPr/>
        </p:nvSpPr>
        <p:spPr>
          <a:xfrm>
            <a:off x="8371484" y="2263248"/>
            <a:ext cx="3437778" cy="350443"/>
          </a:xfrm>
          <a:prstGeom prst="roundRect">
            <a:avLst>
              <a:gd name="adj" fmla="val 5000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400" b="1" dirty="0">
                <a:solidFill>
                  <a:schemeClr val="bg1"/>
                </a:solidFill>
              </a:rPr>
              <a:t>Burger Chains</a:t>
            </a:r>
          </a:p>
        </p:txBody>
      </p:sp>
      <p:sp>
        <p:nvSpPr>
          <p:cNvPr id="56" name="Freeform 2">
            <a:extLst>
              <a:ext uri="{FF2B5EF4-FFF2-40B4-BE49-F238E27FC236}">
                <a16:creationId xmlns:a16="http://schemas.microsoft.com/office/drawing/2014/main" id="{45320299-C8D9-F36D-BC01-6B19B8DF375C}"/>
              </a:ext>
            </a:extLst>
          </p:cNvPr>
          <p:cNvSpPr/>
          <p:nvPr/>
        </p:nvSpPr>
        <p:spPr>
          <a:xfrm>
            <a:off x="8038840" y="1693207"/>
            <a:ext cx="1788027" cy="1341020"/>
          </a:xfrm>
          <a:custGeom>
            <a:avLst/>
            <a:gdLst/>
            <a:ahLst/>
            <a:cxnLst/>
            <a:rect l="l" t="t" r="r" b="b"/>
            <a:pathLst>
              <a:path w="7960894" h="5970671">
                <a:moveTo>
                  <a:pt x="0" y="0"/>
                </a:moveTo>
                <a:lnTo>
                  <a:pt x="7960895" y="0"/>
                </a:lnTo>
                <a:lnTo>
                  <a:pt x="7960895" y="5970671"/>
                </a:lnTo>
                <a:lnTo>
                  <a:pt x="0" y="5970671"/>
                </a:lnTo>
                <a:lnTo>
                  <a:pt x="0" y="0"/>
                </a:lnTo>
                <a:close/>
              </a:path>
            </a:pathLst>
          </a:custGeom>
          <a:blipFill>
            <a:blip r:embed="rId16"/>
            <a:stretch>
              <a:fillRect/>
            </a:stretch>
          </a:blipFill>
        </p:spPr>
        <p:txBody>
          <a:bodyPr/>
          <a:lstStyle/>
          <a:p>
            <a:endParaRPr lang="en-US"/>
          </a:p>
        </p:txBody>
      </p:sp>
      <p:sp>
        <p:nvSpPr>
          <p:cNvPr id="4" name="TextBox 3">
            <a:extLst>
              <a:ext uri="{FF2B5EF4-FFF2-40B4-BE49-F238E27FC236}">
                <a16:creationId xmlns:a16="http://schemas.microsoft.com/office/drawing/2014/main" id="{E537DE50-5E69-090C-6150-7A72381F5A46}"/>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Methodology: Correspondence analysis of brand attribute ratings (n=1,323) mapping brands on two key purchase dimensions</a:t>
            </a:r>
          </a:p>
          <a:p>
            <a:r>
              <a:rPr lang="en-US" sz="1000" i="1" dirty="0">
                <a:solidFill>
                  <a:schemeClr val="tx1">
                    <a:lumMod val="60000"/>
                    <a:lumOff val="40000"/>
                  </a:schemeClr>
                </a:solidFill>
              </a:rPr>
              <a:t>Base: Users in past 6 months | Vietnam Fast Food &amp; QSR Market and Consumer Trends | InsightAsia Vietnam Primary Research | January 2026</a:t>
            </a:r>
          </a:p>
        </p:txBody>
      </p:sp>
    </p:spTree>
    <p:extLst>
      <p:ext uri="{BB962C8B-B14F-4D97-AF65-F5344CB8AC3E}">
        <p14:creationId xmlns:p14="http://schemas.microsoft.com/office/powerpoint/2010/main" val="3642964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938FD-BA45-026E-3410-9B1249A77CE7}"/>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324B993-C403-DADA-6FEE-4FA9999DEE47}"/>
              </a:ext>
            </a:extLst>
          </p:cNvPr>
          <p:cNvGraphicFramePr>
            <a:graphicFrameLocks noGrp="1"/>
          </p:cNvGraphicFramePr>
          <p:nvPr>
            <p:extLst>
              <p:ext uri="{D42A27DB-BD31-4B8C-83A1-F6EECF244321}">
                <p14:modId xmlns:p14="http://schemas.microsoft.com/office/powerpoint/2010/main" val="1815198764"/>
              </p:ext>
            </p:extLst>
          </p:nvPr>
        </p:nvGraphicFramePr>
        <p:xfrm>
          <a:off x="653699" y="2153128"/>
          <a:ext cx="5988402" cy="4042710"/>
        </p:xfrm>
        <a:graphic>
          <a:graphicData uri="http://schemas.openxmlformats.org/drawingml/2006/table">
            <a:tbl>
              <a:tblPr>
                <a:tableStyleId>{5C22544A-7EE6-4342-B048-85BDC9FD1C3A}</a:tableStyleId>
              </a:tblPr>
              <a:tblGrid>
                <a:gridCol w="798593">
                  <a:extLst>
                    <a:ext uri="{9D8B030D-6E8A-4147-A177-3AD203B41FA5}">
                      <a16:colId xmlns:a16="http://schemas.microsoft.com/office/drawing/2014/main" val="2211075783"/>
                    </a:ext>
                  </a:extLst>
                </a:gridCol>
                <a:gridCol w="4759272">
                  <a:extLst>
                    <a:ext uri="{9D8B030D-6E8A-4147-A177-3AD203B41FA5}">
                      <a16:colId xmlns:a16="http://schemas.microsoft.com/office/drawing/2014/main" val="2609019301"/>
                    </a:ext>
                  </a:extLst>
                </a:gridCol>
                <a:gridCol w="430537">
                  <a:extLst>
                    <a:ext uri="{9D8B030D-6E8A-4147-A177-3AD203B41FA5}">
                      <a16:colId xmlns:a16="http://schemas.microsoft.com/office/drawing/2014/main" val="4079505057"/>
                    </a:ext>
                  </a:extLst>
                </a:gridCol>
              </a:tblGrid>
              <a:tr h="673785">
                <a:tc>
                  <a:txBody>
                    <a:bodyPr/>
                    <a:lstStyle/>
                    <a:p>
                      <a:r>
                        <a:rPr lang="en-US" sz="1400" b="1" i="0" kern="1200" dirty="0">
                          <a:solidFill>
                            <a:schemeClr val="tx1"/>
                          </a:solidFill>
                          <a:effectLst/>
                          <a:latin typeface="+mj-lt"/>
                          <a:ea typeface="+mn-ea"/>
                          <a:cs typeface="+mn-cs"/>
                        </a:rPr>
                        <a:t>#</a:t>
                      </a:r>
                      <a:r>
                        <a:rPr lang="en-US" sz="3200" b="1" i="0" kern="1200" dirty="0">
                          <a:solidFill>
                            <a:schemeClr val="tx1"/>
                          </a:solidFill>
                          <a:effectLst/>
                          <a:latin typeface="+mj-lt"/>
                          <a:ea typeface="+mn-ea"/>
                          <a:cs typeface="+mn-cs"/>
                        </a:rPr>
                        <a:t>1</a:t>
                      </a:r>
                    </a:p>
                  </a:txBody>
                  <a:tcPr marL="0" marR="0" marT="0" marB="0">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dirty="0">
                          <a:solidFill>
                            <a:schemeClr val="tx1"/>
                          </a:solidFill>
                          <a:effectLst/>
                          <a:latin typeface="+mj-lt"/>
                        </a:rPr>
                        <a:t>Taste &amp; flavor quality</a:t>
                      </a:r>
                      <a:endParaRPr lang="en-US" sz="1200" b="0" i="0" kern="1200" dirty="0">
                        <a:solidFill>
                          <a:schemeClr val="tx1"/>
                        </a:solidFill>
                        <a:effectLst/>
                        <a:latin typeface="+mj-lt"/>
                        <a:ea typeface="+mn-ea"/>
                        <a:cs typeface="+mn-cs"/>
                      </a:endParaRPr>
                    </a:p>
                  </a:txBody>
                  <a:tcPr marL="0" marR="0" marT="91440" marB="0">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u="none" strike="noStrike" kern="1200" baseline="0" dirty="0">
                          <a:solidFill>
                            <a:schemeClr val="tx1"/>
                          </a:solidFill>
                          <a:latin typeface="+mj-lt"/>
                          <a:ea typeface="+mn-ea"/>
                          <a:cs typeface="+mn-cs"/>
                        </a:rPr>
                        <a:t>74%</a:t>
                      </a:r>
                    </a:p>
                  </a:txBody>
                  <a:tcPr marL="0" marR="0" marT="91440" marB="0">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6737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t>
                      </a:r>
                      <a:r>
                        <a:rPr lang="en-US" sz="3200" b="1" i="0" kern="1200" dirty="0">
                          <a:solidFill>
                            <a:schemeClr val="tx1"/>
                          </a:solidFill>
                          <a:effectLst/>
                          <a:latin typeface="+mn-lt"/>
                          <a:ea typeface="+mn-ea"/>
                          <a:cs typeface="+mn-cs"/>
                        </a:rPr>
                        <a:t>2</a:t>
                      </a:r>
                      <a:endParaRPr lang="en-US" sz="900" b="1" i="0" kern="1200" dirty="0">
                        <a:solidFill>
                          <a:schemeClr val="tx1"/>
                        </a:solidFill>
                        <a:effectLst/>
                        <a:latin typeface="+mn-lt"/>
                        <a:ea typeface="+mn-ea"/>
                        <a:cs typeface="+mn-cs"/>
                      </a:endParaRPr>
                    </a:p>
                  </a:txBody>
                  <a:tcPr marL="0" marR="0" marT="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200" b="0" i="0" dirty="0">
                          <a:solidFill>
                            <a:schemeClr val="tx1"/>
                          </a:solidFill>
                          <a:effectLst/>
                          <a:latin typeface="+mj-lt"/>
                        </a:rPr>
                        <a:t>Location convenience / proximity</a:t>
                      </a:r>
                      <a:endParaRPr lang="en-US" sz="1200" b="0" i="0" kern="1200" dirty="0">
                        <a:solidFill>
                          <a:schemeClr val="tx1"/>
                        </a:solidFill>
                        <a:effectLst/>
                        <a:latin typeface="+mj-lt"/>
                        <a:ea typeface="+mn-ea"/>
                        <a:cs typeface="+mn-cs"/>
                      </a:endParaRP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48%</a:t>
                      </a: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6737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t>
                      </a:r>
                      <a:r>
                        <a:rPr lang="en-US" sz="3200" b="1" i="0" kern="1200" dirty="0">
                          <a:solidFill>
                            <a:schemeClr val="tx1"/>
                          </a:solidFill>
                          <a:effectLst/>
                          <a:latin typeface="+mn-lt"/>
                          <a:ea typeface="+mn-ea"/>
                          <a:cs typeface="+mn-cs"/>
                        </a:rPr>
                        <a:t>3</a:t>
                      </a:r>
                      <a:endParaRPr lang="en-US" sz="900" b="1" i="0" kern="1200" dirty="0">
                        <a:solidFill>
                          <a:schemeClr val="tx1"/>
                        </a:solidFill>
                        <a:effectLst/>
                        <a:latin typeface="+mn-lt"/>
                        <a:ea typeface="+mn-ea"/>
                        <a:cs typeface="+mn-cs"/>
                      </a:endParaRPr>
                    </a:p>
                  </a:txBody>
                  <a:tcPr marL="0" marR="0" marT="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200" b="0" i="0" dirty="0">
                          <a:solidFill>
                            <a:schemeClr val="tx1"/>
                          </a:solidFill>
                          <a:effectLst/>
                          <a:latin typeface="+mj-lt"/>
                        </a:rPr>
                        <a:t>Value for money / pricing</a:t>
                      </a:r>
                      <a:endParaRPr lang="en-US" sz="1200" b="0" i="0" kern="1200" dirty="0">
                        <a:solidFill>
                          <a:schemeClr val="tx1"/>
                        </a:solidFill>
                        <a:effectLst/>
                        <a:latin typeface="+mj-lt"/>
                        <a:ea typeface="+mn-ea"/>
                        <a:cs typeface="+mn-cs"/>
                      </a:endParaRP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43%</a:t>
                      </a: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6737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t>
                      </a:r>
                      <a:r>
                        <a:rPr lang="en-US" sz="3200" b="1" i="0" kern="1200" dirty="0">
                          <a:solidFill>
                            <a:schemeClr val="tx1"/>
                          </a:solidFill>
                          <a:effectLst/>
                          <a:latin typeface="+mn-lt"/>
                          <a:ea typeface="+mn-ea"/>
                          <a:cs typeface="+mn-cs"/>
                        </a:rPr>
                        <a:t>4</a:t>
                      </a:r>
                      <a:endParaRPr lang="en-US" sz="900" b="1" i="0" kern="1200" dirty="0">
                        <a:solidFill>
                          <a:schemeClr val="tx1"/>
                        </a:solidFill>
                        <a:effectLst/>
                        <a:latin typeface="+mn-lt"/>
                        <a:ea typeface="+mn-ea"/>
                        <a:cs typeface="+mn-cs"/>
                      </a:endParaRPr>
                    </a:p>
                  </a:txBody>
                  <a:tcPr marL="0" marR="0" marT="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mj-lt"/>
                        </a:rPr>
                        <a:t>Promotions &amp; deals available</a:t>
                      </a:r>
                      <a:endParaRPr lang="en-US" sz="1200" b="0" i="0" kern="1200" dirty="0">
                        <a:solidFill>
                          <a:schemeClr val="tx1"/>
                        </a:solidFill>
                        <a:effectLst/>
                        <a:latin typeface="+mj-lt"/>
                        <a:ea typeface="+mn-ea"/>
                        <a:cs typeface="+mn-cs"/>
                      </a:endParaRP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39%</a:t>
                      </a: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902981"/>
                  </a:ext>
                </a:extLst>
              </a:tr>
              <a:tr h="6737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t>
                      </a:r>
                      <a:r>
                        <a:rPr lang="en-US" sz="3200" b="1" i="0" kern="1200" dirty="0">
                          <a:solidFill>
                            <a:schemeClr val="tx1"/>
                          </a:solidFill>
                          <a:effectLst/>
                          <a:latin typeface="+mn-lt"/>
                          <a:ea typeface="+mn-ea"/>
                          <a:cs typeface="+mn-cs"/>
                        </a:rPr>
                        <a:t>5</a:t>
                      </a:r>
                      <a:endParaRPr lang="en-US" sz="900" b="1" i="0" kern="1200" dirty="0">
                        <a:solidFill>
                          <a:schemeClr val="tx1"/>
                        </a:solidFill>
                        <a:effectLst/>
                        <a:latin typeface="+mn-lt"/>
                        <a:ea typeface="+mn-ea"/>
                        <a:cs typeface="+mn-cs"/>
                      </a:endParaRPr>
                    </a:p>
                  </a:txBody>
                  <a:tcPr marL="0" marR="0" marT="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mj-lt"/>
                        </a:rPr>
                        <a:t>Menu variety &amp; options</a:t>
                      </a:r>
                      <a:endParaRPr lang="en-US" sz="1200" b="0" i="0" kern="1200" dirty="0">
                        <a:solidFill>
                          <a:schemeClr val="tx1"/>
                        </a:solidFill>
                        <a:effectLst/>
                        <a:latin typeface="+mj-lt"/>
                        <a:ea typeface="+mn-ea"/>
                        <a:cs typeface="+mn-cs"/>
                      </a:endParaRP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31%</a:t>
                      </a: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8435623"/>
                  </a:ext>
                </a:extLst>
              </a:tr>
              <a:tr h="6737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t>
                      </a:r>
                      <a:r>
                        <a:rPr lang="en-US" sz="3200" b="1" i="0" kern="1200" dirty="0">
                          <a:solidFill>
                            <a:schemeClr val="tx1"/>
                          </a:solidFill>
                          <a:effectLst/>
                          <a:latin typeface="+mn-lt"/>
                          <a:ea typeface="+mn-ea"/>
                          <a:cs typeface="+mn-cs"/>
                        </a:rPr>
                        <a:t>6</a:t>
                      </a:r>
                      <a:endParaRPr lang="en-US" sz="900" b="1" i="0" kern="1200" dirty="0">
                        <a:solidFill>
                          <a:schemeClr val="tx1"/>
                        </a:solidFill>
                        <a:effectLst/>
                        <a:latin typeface="+mn-lt"/>
                        <a:ea typeface="+mn-ea"/>
                        <a:cs typeface="+mn-cs"/>
                      </a:endParaRPr>
                    </a:p>
                  </a:txBody>
                  <a:tcPr marL="0" marR="0" marT="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mj-lt"/>
                        </a:rPr>
                        <a:t>Service speed / quick</a:t>
                      </a:r>
                      <a:endParaRPr lang="en-US" sz="1200" b="0" i="0" kern="1200" dirty="0">
                        <a:solidFill>
                          <a:schemeClr val="tx1"/>
                        </a:solidFill>
                        <a:effectLst/>
                        <a:latin typeface="+mj-lt"/>
                        <a:ea typeface="+mn-ea"/>
                        <a:cs typeface="+mn-cs"/>
                      </a:endParaRP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j-lt"/>
                          <a:ea typeface="+mn-ea"/>
                          <a:cs typeface="+mn-cs"/>
                        </a:rPr>
                        <a:t>29%</a:t>
                      </a:r>
                    </a:p>
                  </a:txBody>
                  <a:tcPr marL="0" marR="0" marT="91440" marB="0">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038551"/>
                  </a:ext>
                </a:extLst>
              </a:tr>
            </a:tbl>
          </a:graphicData>
        </a:graphic>
      </p:graphicFrame>
      <p:sp>
        <p:nvSpPr>
          <p:cNvPr id="2" name="Title 1">
            <a:extLst>
              <a:ext uri="{FF2B5EF4-FFF2-40B4-BE49-F238E27FC236}">
                <a16:creationId xmlns:a16="http://schemas.microsoft.com/office/drawing/2014/main" id="{7C8B1229-5167-F972-0B71-FC1D7118DEF7}"/>
              </a:ext>
            </a:extLst>
          </p:cNvPr>
          <p:cNvSpPr>
            <a:spLocks noGrp="1"/>
          </p:cNvSpPr>
          <p:nvPr>
            <p:ph type="title"/>
          </p:nvPr>
        </p:nvSpPr>
        <p:spPr/>
        <p:txBody>
          <a:bodyPr>
            <a:normAutofit/>
          </a:bodyPr>
          <a:lstStyle/>
          <a:p>
            <a:r>
              <a:rPr lang="en-US" dirty="0"/>
              <a:t>Key Choice Drivers</a:t>
            </a:r>
          </a:p>
        </p:txBody>
      </p:sp>
      <p:sp>
        <p:nvSpPr>
          <p:cNvPr id="10" name="TextBox 9">
            <a:extLst>
              <a:ext uri="{FF2B5EF4-FFF2-40B4-BE49-F238E27FC236}">
                <a16:creationId xmlns:a16="http://schemas.microsoft.com/office/drawing/2014/main" id="{63AB26A7-289D-E5FB-DFCF-07EFF8914CB5}"/>
              </a:ext>
            </a:extLst>
          </p:cNvPr>
          <p:cNvSpPr txBox="1"/>
          <p:nvPr/>
        </p:nvSpPr>
        <p:spPr>
          <a:xfrm>
            <a:off x="653697" y="1131221"/>
            <a:ext cx="8100945" cy="276999"/>
          </a:xfrm>
          <a:prstGeom prst="rect">
            <a:avLst/>
          </a:prstGeom>
          <a:noFill/>
        </p:spPr>
        <p:txBody>
          <a:bodyPr wrap="square">
            <a:spAutoFit/>
          </a:bodyPr>
          <a:lstStyle/>
          <a:p>
            <a:r>
              <a:rPr lang="en-US" sz="1200" dirty="0"/>
              <a:t>What actually drives fast food brand selection decisions among Vietnamese consumers</a:t>
            </a:r>
          </a:p>
        </p:txBody>
      </p:sp>
      <p:graphicFrame>
        <p:nvGraphicFramePr>
          <p:cNvPr id="4" name="Chart 3">
            <a:extLst>
              <a:ext uri="{FF2B5EF4-FFF2-40B4-BE49-F238E27FC236}">
                <a16:creationId xmlns:a16="http://schemas.microsoft.com/office/drawing/2014/main" id="{7FD0C5B5-76FE-5591-0714-BB0ED297CBA4}"/>
              </a:ext>
            </a:extLst>
          </p:cNvPr>
          <p:cNvGraphicFramePr/>
          <p:nvPr>
            <p:extLst>
              <p:ext uri="{D42A27DB-BD31-4B8C-83A1-F6EECF244321}">
                <p14:modId xmlns:p14="http://schemas.microsoft.com/office/powerpoint/2010/main" val="2175905081"/>
              </p:ext>
            </p:extLst>
          </p:nvPr>
        </p:nvGraphicFramePr>
        <p:xfrm>
          <a:off x="1359174" y="2317979"/>
          <a:ext cx="4428018" cy="3889889"/>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Rounded Corners 4">
            <a:extLst>
              <a:ext uri="{FF2B5EF4-FFF2-40B4-BE49-F238E27FC236}">
                <a16:creationId xmlns:a16="http://schemas.microsoft.com/office/drawing/2014/main" id="{79FD4E8A-1285-5EAC-90A6-AA1909A241A7}"/>
              </a:ext>
            </a:extLst>
          </p:cNvPr>
          <p:cNvSpPr/>
          <p:nvPr/>
        </p:nvSpPr>
        <p:spPr>
          <a:xfrm>
            <a:off x="7086600" y="1780674"/>
            <a:ext cx="4764506" cy="4415162"/>
          </a:xfrm>
          <a:prstGeom prst="roundRect">
            <a:avLst>
              <a:gd name="adj" fmla="val 3776"/>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i="1" dirty="0"/>
              <a:t>At the end of the day, I eat fast food because I want it to taste good. Location and price matter when I'm deciding between two options, but if the food doesn't taste great, I won't go back no matter how cheap or convenient it is. That's why I keep returning to KFC and Jollibee,</a:t>
            </a:r>
          </a:p>
          <a:p>
            <a:r>
              <a:rPr lang="en-US" sz="1200" i="1" dirty="0"/>
              <a:t>they never disappoint on flavor.</a:t>
            </a:r>
            <a:br>
              <a:rPr lang="en-US" sz="1200" dirty="0"/>
            </a:br>
            <a:endParaRPr lang="en-US" sz="1200" dirty="0"/>
          </a:p>
          <a:p>
            <a:pPr algn="r"/>
            <a:r>
              <a:rPr lang="en-US" sz="1200" b="1" dirty="0"/>
              <a:t>— Minh Le, 26, Software Engineer, Hanoi</a:t>
            </a:r>
            <a:endParaRPr lang="en-US" sz="1200" b="1" dirty="0">
              <a:solidFill>
                <a:schemeClr val="bg1"/>
              </a:solidFill>
            </a:endParaRPr>
          </a:p>
        </p:txBody>
      </p:sp>
      <p:sp>
        <p:nvSpPr>
          <p:cNvPr id="6" name="Freeform 26">
            <a:extLst>
              <a:ext uri="{FF2B5EF4-FFF2-40B4-BE49-F238E27FC236}">
                <a16:creationId xmlns:a16="http://schemas.microsoft.com/office/drawing/2014/main" id="{88053C44-E813-F92E-484A-91FCA198F55F}"/>
              </a:ext>
            </a:extLst>
          </p:cNvPr>
          <p:cNvSpPr/>
          <p:nvPr/>
        </p:nvSpPr>
        <p:spPr>
          <a:xfrm>
            <a:off x="7464380" y="3557906"/>
            <a:ext cx="4266409" cy="2637930"/>
          </a:xfrm>
          <a:custGeom>
            <a:avLst/>
            <a:gdLst/>
            <a:ahLst/>
            <a:cxnLst/>
            <a:rect l="l" t="t" r="r" b="b"/>
            <a:pathLst>
              <a:path w="10860671" h="7385256">
                <a:moveTo>
                  <a:pt x="0" y="0"/>
                </a:moveTo>
                <a:lnTo>
                  <a:pt x="10860672" y="0"/>
                </a:lnTo>
                <a:lnTo>
                  <a:pt x="10860672" y="7385256"/>
                </a:lnTo>
                <a:lnTo>
                  <a:pt x="0" y="7385256"/>
                </a:lnTo>
                <a:lnTo>
                  <a:pt x="0" y="0"/>
                </a:lnTo>
                <a:close/>
              </a:path>
            </a:pathLst>
          </a:custGeom>
          <a:blipFill>
            <a:blip r:embed="rId5"/>
            <a:stretch>
              <a:fillRect t="-1" b="-9978"/>
            </a:stretch>
          </a:blipFill>
        </p:spPr>
        <p:txBody>
          <a:bodyPr/>
          <a:lstStyle/>
          <a:p>
            <a:endParaRPr lang="en-US"/>
          </a:p>
        </p:txBody>
      </p:sp>
      <p:sp>
        <p:nvSpPr>
          <p:cNvPr id="7" name="Freeform 13">
            <a:extLst>
              <a:ext uri="{FF2B5EF4-FFF2-40B4-BE49-F238E27FC236}">
                <a16:creationId xmlns:a16="http://schemas.microsoft.com/office/drawing/2014/main" id="{F5866B7F-66C5-9787-9BF3-8142A7CA5487}"/>
              </a:ext>
            </a:extLst>
          </p:cNvPr>
          <p:cNvSpPr>
            <a:spLocks noEditPoints="1"/>
          </p:cNvSpPr>
          <p:nvPr>
            <p:custDataLst>
              <p:tags r:id="rId1"/>
            </p:custDataLst>
          </p:nvPr>
        </p:nvSpPr>
        <p:spPr bwMode="gray">
          <a:xfrm>
            <a:off x="7266134" y="3817613"/>
            <a:ext cx="1727513" cy="1459692"/>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chemeClr val="bg1">
              <a:alpha val="30000"/>
            </a:schemeClr>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535353"/>
              </a:solidFill>
              <a:latin typeface="Montserrat" panose="00000500000000000000" pitchFamily="2" charset="0"/>
            </a:endParaRPr>
          </a:p>
        </p:txBody>
      </p:sp>
      <p:sp>
        <p:nvSpPr>
          <p:cNvPr id="8" name="Rectangle: Rounded Corners 7">
            <a:extLst>
              <a:ext uri="{FF2B5EF4-FFF2-40B4-BE49-F238E27FC236}">
                <a16:creationId xmlns:a16="http://schemas.microsoft.com/office/drawing/2014/main" id="{BB49FE2D-E586-F9DE-3F32-AF0C4EFD6D31}"/>
              </a:ext>
            </a:extLst>
          </p:cNvPr>
          <p:cNvSpPr/>
          <p:nvPr/>
        </p:nvSpPr>
        <p:spPr>
          <a:xfrm>
            <a:off x="653699" y="1780674"/>
            <a:ext cx="5988402" cy="302152"/>
          </a:xfrm>
          <a:prstGeom prst="roundRect">
            <a:avLst>
              <a:gd name="adj" fmla="val 5000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Primary Decision Factors</a:t>
            </a:r>
          </a:p>
        </p:txBody>
      </p:sp>
      <p:sp>
        <p:nvSpPr>
          <p:cNvPr id="9" name="TextBox 8">
            <a:extLst>
              <a:ext uri="{FF2B5EF4-FFF2-40B4-BE49-F238E27FC236}">
                <a16:creationId xmlns:a16="http://schemas.microsoft.com/office/drawing/2014/main" id="{0369CC06-81FA-4748-29BE-18BFD8577746}"/>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What are the most important factors when choosing which fast food brand to visit? (Rank top 3)</a:t>
            </a:r>
          </a:p>
          <a:p>
            <a:r>
              <a:rPr lang="en-US" sz="1000" i="1" dirty="0">
                <a:solidFill>
                  <a:schemeClr val="tx1">
                    <a:lumMod val="60000"/>
                    <a:lumOff val="40000"/>
                  </a:schemeClr>
                </a:solidFill>
              </a:rPr>
              <a:t>Base: Users in past 6 months | Vietnam Fast Food &amp; QSR Market and Consumer Trends | InsightAsia Vietnam Primary Research | January 2026</a:t>
            </a:r>
          </a:p>
        </p:txBody>
      </p:sp>
    </p:spTree>
    <p:extLst>
      <p:ext uri="{BB962C8B-B14F-4D97-AF65-F5344CB8AC3E}">
        <p14:creationId xmlns:p14="http://schemas.microsoft.com/office/powerpoint/2010/main" val="3876971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BD181-3C81-E898-F1D1-387A056E9024}"/>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54EFC8D-EDCE-EB25-B127-26971A2FF317}"/>
              </a:ext>
            </a:extLst>
          </p:cNvPr>
          <p:cNvSpPr/>
          <p:nvPr/>
        </p:nvSpPr>
        <p:spPr>
          <a:xfrm>
            <a:off x="5490073" y="2146300"/>
            <a:ext cx="3095151" cy="1044371"/>
          </a:xfrm>
          <a:prstGeom prst="roundRect">
            <a:avLst>
              <a:gd name="adj" fmla="val 594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lgn="r">
              <a:lnSpc>
                <a:spcPct val="114000"/>
              </a:lnSpc>
            </a:pPr>
            <a:r>
              <a:rPr lang="en-US" sz="1200" b="1" dirty="0">
                <a:solidFill>
                  <a:schemeClr val="bg1"/>
                </a:solidFill>
              </a:rPr>
              <a:t>Social Enthusiasts</a:t>
            </a:r>
          </a:p>
          <a:p>
            <a:pPr lvl="2" algn="r">
              <a:lnSpc>
                <a:spcPct val="114000"/>
              </a:lnSpc>
            </a:pPr>
            <a:r>
              <a:rPr kumimoji="0" lang="en-US" sz="4000" b="1" i="0" u="none" strike="noStrike" kern="1200" cap="none" spc="0" normalizeH="0" baseline="0" noProof="0" dirty="0">
                <a:ln>
                  <a:noFill/>
                </a:ln>
                <a:solidFill>
                  <a:schemeClr val="bg1"/>
                </a:solidFill>
                <a:effectLst/>
                <a:uLnTx/>
                <a:uFillTx/>
                <a:latin typeface="Montserrat"/>
                <a:ea typeface="+mn-ea"/>
                <a:cs typeface="+mn-cs"/>
              </a:rPr>
              <a:t>35</a:t>
            </a:r>
            <a:r>
              <a:rPr kumimoji="0" lang="en-US" sz="2400" b="1" i="0" u="none" strike="noStrike" kern="1200" cap="none" spc="0" normalizeH="0" baseline="0" noProof="0" dirty="0">
                <a:ln>
                  <a:noFill/>
                </a:ln>
                <a:solidFill>
                  <a:schemeClr val="bg1"/>
                </a:solidFill>
                <a:effectLst/>
                <a:uLnTx/>
                <a:uFillTx/>
                <a:latin typeface="Montserrat"/>
                <a:ea typeface="+mn-ea"/>
                <a:cs typeface="+mn-cs"/>
              </a:rPr>
              <a:t>%</a:t>
            </a:r>
            <a:endParaRPr kumimoji="0" lang="en-US" sz="4000" b="1" i="0" u="none" strike="noStrike" kern="1200" cap="none" spc="0" normalizeH="0" baseline="0" noProof="0" dirty="0">
              <a:ln>
                <a:noFill/>
              </a:ln>
              <a:solidFill>
                <a:schemeClr val="bg1"/>
              </a:solidFill>
              <a:effectLst/>
              <a:uLnTx/>
              <a:uFillTx/>
              <a:latin typeface="Montserrat"/>
              <a:ea typeface="+mn-ea"/>
              <a:cs typeface="+mn-cs"/>
            </a:endParaRPr>
          </a:p>
          <a:p>
            <a:pPr lvl="2" algn="r">
              <a:lnSpc>
                <a:spcPct val="114000"/>
              </a:lnSpc>
            </a:pPr>
            <a:endParaRPr lang="en-US" sz="1200" i="1" dirty="0">
              <a:solidFill>
                <a:schemeClr val="bg1"/>
              </a:solidFill>
            </a:endParaRPr>
          </a:p>
          <a:p>
            <a:pPr lvl="2" algn="r">
              <a:lnSpc>
                <a:spcPct val="114000"/>
              </a:lnSpc>
            </a:pPr>
            <a:endParaRPr lang="en-US" sz="1200" dirty="0">
              <a:solidFill>
                <a:schemeClr val="bg1"/>
              </a:solidFill>
            </a:endParaRPr>
          </a:p>
        </p:txBody>
      </p:sp>
      <p:sp>
        <p:nvSpPr>
          <p:cNvPr id="2" name="Title 1">
            <a:extLst>
              <a:ext uri="{FF2B5EF4-FFF2-40B4-BE49-F238E27FC236}">
                <a16:creationId xmlns:a16="http://schemas.microsoft.com/office/drawing/2014/main" id="{6BDDA70F-84EC-A4C9-A048-1D32346E7D7E}"/>
              </a:ext>
            </a:extLst>
          </p:cNvPr>
          <p:cNvSpPr>
            <a:spLocks noGrp="1"/>
          </p:cNvSpPr>
          <p:nvPr>
            <p:ph type="title"/>
          </p:nvPr>
        </p:nvSpPr>
        <p:spPr/>
        <p:txBody>
          <a:bodyPr>
            <a:normAutofit/>
          </a:bodyPr>
          <a:lstStyle/>
          <a:p>
            <a:r>
              <a:rPr lang="en-US" dirty="0"/>
              <a:t>Consumer Segmentation: Three Core Segments</a:t>
            </a:r>
          </a:p>
        </p:txBody>
      </p:sp>
      <p:sp>
        <p:nvSpPr>
          <p:cNvPr id="6" name="Rectangle: Rounded Corners 5">
            <a:extLst>
              <a:ext uri="{FF2B5EF4-FFF2-40B4-BE49-F238E27FC236}">
                <a16:creationId xmlns:a16="http://schemas.microsoft.com/office/drawing/2014/main" id="{F1FBF88F-2948-6031-090A-0FC0576FF313}"/>
              </a:ext>
            </a:extLst>
          </p:cNvPr>
          <p:cNvSpPr/>
          <p:nvPr/>
        </p:nvSpPr>
        <p:spPr>
          <a:xfrm>
            <a:off x="8773297" y="2285603"/>
            <a:ext cx="3095151" cy="905066"/>
          </a:xfrm>
          <a:prstGeom prst="roundRect">
            <a:avLst>
              <a:gd name="adj" fmla="val 594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1200" b="1" dirty="0">
                <a:solidFill>
                  <a:schemeClr val="bg1"/>
                </a:solidFill>
              </a:rPr>
              <a:t>Family </a:t>
            </a:r>
            <a:r>
              <a:rPr lang="en-US" sz="1200" b="1" dirty="0" err="1">
                <a:solidFill>
                  <a:schemeClr val="bg1"/>
                </a:solidFill>
              </a:rPr>
              <a:t>Occasionals</a:t>
            </a:r>
            <a:endParaRPr lang="en-US" sz="1200" b="1" dirty="0">
              <a:solidFill>
                <a:schemeClr val="bg1"/>
              </a:solidFill>
            </a:endParaRPr>
          </a:p>
          <a:p>
            <a:pPr algn="r"/>
            <a:r>
              <a:rPr lang="en-US" sz="3600" b="1" dirty="0">
                <a:solidFill>
                  <a:schemeClr val="bg1"/>
                </a:solidFill>
              </a:rPr>
              <a:t>23</a:t>
            </a:r>
            <a:r>
              <a:rPr lang="en-US" sz="2000" b="1" dirty="0">
                <a:solidFill>
                  <a:schemeClr val="bg1"/>
                </a:solidFill>
              </a:rPr>
              <a:t>%</a:t>
            </a:r>
            <a:endParaRPr lang="en-US" sz="3600" b="1" dirty="0">
              <a:solidFill>
                <a:schemeClr val="bg1"/>
              </a:solidFill>
            </a:endParaRPr>
          </a:p>
          <a:p>
            <a:pPr algn="r"/>
            <a:endParaRPr lang="en-US" sz="1400" b="1" dirty="0">
              <a:solidFill>
                <a:schemeClr val="bg1"/>
              </a:solidFill>
            </a:endParaRPr>
          </a:p>
        </p:txBody>
      </p:sp>
      <p:sp>
        <p:nvSpPr>
          <p:cNvPr id="7" name="Rectangle: Rounded Corners 6">
            <a:extLst>
              <a:ext uri="{FF2B5EF4-FFF2-40B4-BE49-F238E27FC236}">
                <a16:creationId xmlns:a16="http://schemas.microsoft.com/office/drawing/2014/main" id="{7F482F21-2953-8836-4D24-CFD02A5FFBE0}"/>
              </a:ext>
            </a:extLst>
          </p:cNvPr>
          <p:cNvSpPr/>
          <p:nvPr/>
        </p:nvSpPr>
        <p:spPr>
          <a:xfrm>
            <a:off x="2206848" y="1835783"/>
            <a:ext cx="3095151" cy="1354888"/>
          </a:xfrm>
          <a:prstGeom prst="roundRect">
            <a:avLst>
              <a:gd name="adj" fmla="val 5940"/>
            </a:avLst>
          </a:prstGeom>
          <a:solidFill>
            <a:schemeClr val="bg2">
              <a:alpha val="99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lgn="r">
              <a:lnSpc>
                <a:spcPct val="114000"/>
              </a:lnSpc>
            </a:pPr>
            <a:r>
              <a:rPr lang="en-US" sz="1200" b="1" dirty="0">
                <a:solidFill>
                  <a:schemeClr val="tx1"/>
                </a:solidFill>
              </a:rPr>
              <a:t>Value-Driven </a:t>
            </a:r>
          </a:p>
          <a:p>
            <a:pPr lvl="2" algn="r">
              <a:lnSpc>
                <a:spcPct val="114000"/>
              </a:lnSpc>
            </a:pPr>
            <a:r>
              <a:rPr lang="en-US" sz="1200" b="1" dirty="0">
                <a:solidFill>
                  <a:schemeClr val="tx1"/>
                </a:solidFill>
              </a:rPr>
              <a:t>Regulars</a:t>
            </a:r>
          </a:p>
          <a:p>
            <a:pPr lvl="2" algn="r">
              <a:lnSpc>
                <a:spcPct val="114000"/>
              </a:lnSpc>
            </a:pPr>
            <a:r>
              <a:rPr kumimoji="0" lang="en-US" sz="4800" b="1" i="0" u="none" strike="noStrike" kern="1200" cap="none" spc="0" normalizeH="0" baseline="0" noProof="0" dirty="0">
                <a:ln>
                  <a:noFill/>
                </a:ln>
                <a:solidFill>
                  <a:srgbClr val="535353"/>
                </a:solidFill>
                <a:effectLst/>
                <a:uLnTx/>
                <a:uFillTx/>
                <a:latin typeface="Montserrat"/>
                <a:ea typeface="+mn-ea"/>
                <a:cs typeface="+mn-cs"/>
              </a:rPr>
              <a:t>42</a:t>
            </a:r>
            <a:r>
              <a:rPr kumimoji="0" lang="en-US" sz="2400" b="1" i="0" u="none" strike="noStrike" kern="1200" cap="none" spc="0" normalizeH="0" baseline="0" noProof="0" dirty="0">
                <a:ln>
                  <a:noFill/>
                </a:ln>
                <a:solidFill>
                  <a:srgbClr val="535353"/>
                </a:solidFill>
                <a:effectLst/>
                <a:uLnTx/>
                <a:uFillTx/>
                <a:latin typeface="Montserrat"/>
                <a:ea typeface="+mn-ea"/>
                <a:cs typeface="+mn-cs"/>
              </a:rPr>
              <a:t>%</a:t>
            </a:r>
            <a:endParaRPr kumimoji="0" lang="en-US" sz="4400" b="1" i="0" u="none" strike="noStrike" kern="1200" cap="none" spc="0" normalizeH="0" baseline="0" noProof="0" dirty="0">
              <a:ln>
                <a:noFill/>
              </a:ln>
              <a:solidFill>
                <a:srgbClr val="535353"/>
              </a:solidFill>
              <a:effectLst/>
              <a:uLnTx/>
              <a:uFillTx/>
              <a:latin typeface="Montserrat"/>
              <a:ea typeface="+mn-ea"/>
              <a:cs typeface="+mn-cs"/>
            </a:endParaRPr>
          </a:p>
        </p:txBody>
      </p:sp>
      <p:sp>
        <p:nvSpPr>
          <p:cNvPr id="9" name="Freeform 29">
            <a:extLst>
              <a:ext uri="{FF2B5EF4-FFF2-40B4-BE49-F238E27FC236}">
                <a16:creationId xmlns:a16="http://schemas.microsoft.com/office/drawing/2014/main" id="{E31422B6-3083-F5D5-ACD6-064B374B6F0B}"/>
              </a:ext>
            </a:extLst>
          </p:cNvPr>
          <p:cNvSpPr/>
          <p:nvPr/>
        </p:nvSpPr>
        <p:spPr>
          <a:xfrm>
            <a:off x="5693475" y="1762304"/>
            <a:ext cx="1187864" cy="1262008"/>
          </a:xfrm>
          <a:custGeom>
            <a:avLst/>
            <a:gdLst/>
            <a:ahLst/>
            <a:cxnLst/>
            <a:rect l="l" t="t" r="r" b="b"/>
            <a:pathLst>
              <a:path w="3873056" h="4114800">
                <a:moveTo>
                  <a:pt x="0" y="0"/>
                </a:moveTo>
                <a:lnTo>
                  <a:pt x="3873056" y="0"/>
                </a:lnTo>
                <a:lnTo>
                  <a:pt x="38730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aphicFrame>
        <p:nvGraphicFramePr>
          <p:cNvPr id="12" name="Table 11">
            <a:extLst>
              <a:ext uri="{FF2B5EF4-FFF2-40B4-BE49-F238E27FC236}">
                <a16:creationId xmlns:a16="http://schemas.microsoft.com/office/drawing/2014/main" id="{54C50193-CADC-6CCD-CEE8-200CE490AC2B}"/>
              </a:ext>
            </a:extLst>
          </p:cNvPr>
          <p:cNvGraphicFramePr>
            <a:graphicFrameLocks noGrp="1"/>
          </p:cNvGraphicFramePr>
          <p:nvPr>
            <p:extLst>
              <p:ext uri="{D42A27DB-BD31-4B8C-83A1-F6EECF244321}">
                <p14:modId xmlns:p14="http://schemas.microsoft.com/office/powerpoint/2010/main" val="1561604291"/>
              </p:ext>
            </p:extLst>
          </p:nvPr>
        </p:nvGraphicFramePr>
        <p:xfrm>
          <a:off x="653699" y="3411747"/>
          <a:ext cx="11214747" cy="2799272"/>
        </p:xfrm>
        <a:graphic>
          <a:graphicData uri="http://schemas.openxmlformats.org/drawingml/2006/table">
            <a:tbl>
              <a:tblPr>
                <a:tableStyleId>{5C22544A-7EE6-4342-B048-85BDC9FD1C3A}</a:tableStyleId>
              </a:tblPr>
              <a:tblGrid>
                <a:gridCol w="1547634">
                  <a:extLst>
                    <a:ext uri="{9D8B030D-6E8A-4147-A177-3AD203B41FA5}">
                      <a16:colId xmlns:a16="http://schemas.microsoft.com/office/drawing/2014/main" val="2609019301"/>
                    </a:ext>
                  </a:extLst>
                </a:gridCol>
                <a:gridCol w="3222371">
                  <a:extLst>
                    <a:ext uri="{9D8B030D-6E8A-4147-A177-3AD203B41FA5}">
                      <a16:colId xmlns:a16="http://schemas.microsoft.com/office/drawing/2014/main" val="4079505057"/>
                    </a:ext>
                  </a:extLst>
                </a:gridCol>
                <a:gridCol w="3222371">
                  <a:extLst>
                    <a:ext uri="{9D8B030D-6E8A-4147-A177-3AD203B41FA5}">
                      <a16:colId xmlns:a16="http://schemas.microsoft.com/office/drawing/2014/main" val="4225509307"/>
                    </a:ext>
                  </a:extLst>
                </a:gridCol>
                <a:gridCol w="3222371">
                  <a:extLst>
                    <a:ext uri="{9D8B030D-6E8A-4147-A177-3AD203B41FA5}">
                      <a16:colId xmlns:a16="http://schemas.microsoft.com/office/drawing/2014/main" val="2830817003"/>
                    </a:ext>
                  </a:extLst>
                </a:gridCol>
              </a:tblGrid>
              <a:tr h="385707">
                <a:tc>
                  <a:txBody>
                    <a:bodyPr/>
                    <a:lstStyle/>
                    <a:p>
                      <a:pPr algn="l">
                        <a:buNone/>
                      </a:pPr>
                      <a:r>
                        <a:rPr lang="en-US" sz="1200" b="1" dirty="0">
                          <a:effectLst/>
                          <a:latin typeface="+mj-lt"/>
                        </a:rPr>
                        <a:t>Profile</a:t>
                      </a:r>
                    </a:p>
                  </a:txBody>
                  <a:tcPr marL="44804" marR="29869" marT="29869" marB="29869">
                    <a:lnL w="12700"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i="1" dirty="0">
                          <a:solidFill>
                            <a:schemeClr val="tx1"/>
                          </a:solidFill>
                          <a:effectLst/>
                          <a:latin typeface="+mj-lt"/>
                        </a:rPr>
                        <a:t>18-35 years old, office workers and students</a:t>
                      </a:r>
                      <a:endParaRPr lang="en-US" sz="1200" i="1" dirty="0">
                        <a:solidFill>
                          <a:schemeClr val="tx1"/>
                        </a:solidFill>
                        <a:effectLst/>
                        <a:latin typeface="+mj-lt"/>
                      </a:endParaRPr>
                    </a:p>
                  </a:txBody>
                  <a:tcPr marL="29869" marR="29869" marT="29869" marB="29869">
                    <a:lnL w="12700"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i="1" kern="1200" dirty="0">
                          <a:solidFill>
                            <a:srgbClr val="E95000"/>
                          </a:solidFill>
                          <a:effectLst/>
                          <a:latin typeface="+mj-lt"/>
                          <a:ea typeface="+mn-ea"/>
                          <a:cs typeface="+mn-cs"/>
                        </a:rPr>
                        <a:t>18-32 years old, digitally native</a:t>
                      </a:r>
                      <a:endParaRPr lang="en-US" sz="1200" i="1" dirty="0">
                        <a:solidFill>
                          <a:srgbClr val="E95000"/>
                        </a:solidFill>
                        <a:effectLst/>
                        <a:latin typeface="+mj-lt"/>
                      </a:endParaRPr>
                    </a:p>
                  </a:txBody>
                  <a:tcPr marL="29869" marR="29869" marT="29869" marB="29869">
                    <a:lnL w="12700"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i="1" dirty="0">
                          <a:solidFill>
                            <a:srgbClr val="3F9C31"/>
                          </a:solidFill>
                          <a:effectLst/>
                          <a:latin typeface="+mj-lt"/>
                        </a:rPr>
                        <a:t>30-45 years old with children (ages 4-14)</a:t>
                      </a:r>
                      <a:endParaRPr lang="en-US" sz="1200" i="1" dirty="0">
                        <a:solidFill>
                          <a:srgbClr val="3F9C31"/>
                        </a:solidFill>
                        <a:effectLst/>
                        <a:latin typeface="+mj-lt"/>
                      </a:endParaRPr>
                    </a:p>
                  </a:txBody>
                  <a:tcPr marL="29869" marR="29869" marT="29869" marB="29869">
                    <a:lnL w="12700"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1703626"/>
                  </a:ext>
                </a:extLst>
              </a:tr>
              <a:tr h="385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j-lt"/>
                        </a:rPr>
                        <a:t>Fast-food Perception</a:t>
                      </a:r>
                    </a:p>
                  </a:txBody>
                  <a:tcPr marL="44804"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j-lt"/>
                        </a:rPr>
                        <a:t>Fast food is functional daily solution, prioritize convenience and affordability over experience</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200" dirty="0">
                          <a:solidFill>
                            <a:schemeClr val="tx1"/>
                          </a:solidFill>
                          <a:effectLst/>
                          <a:latin typeface="+mj-lt"/>
                        </a:rPr>
                        <a:t>View fast food as social activity and lifestyle expression</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200" dirty="0">
                          <a:solidFill>
                            <a:schemeClr val="tx1"/>
                          </a:solidFill>
                          <a:effectLst/>
                          <a:latin typeface="+mj-lt"/>
                        </a:rPr>
                        <a:t>Fast food is family treat and convenient dining option when cooking is not feasible</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7855213"/>
                  </a:ext>
                </a:extLst>
              </a:tr>
              <a:tr h="385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j-lt"/>
                          <a:ea typeface="+mn-ea"/>
                          <a:cs typeface="+mn-cs"/>
                        </a:rPr>
                        <a:t>Primary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j-lt"/>
                          <a:ea typeface="+mn-ea"/>
                          <a:cs typeface="+mn-cs"/>
                        </a:rPr>
                        <a:t>Influence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j-lt"/>
                          <a:ea typeface="+mn-ea"/>
                          <a:cs typeface="+mn-cs"/>
                        </a:rPr>
                        <a:t>Factor</a:t>
                      </a:r>
                    </a:p>
                  </a:txBody>
                  <a:tcPr marL="44804"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a:buFont typeface="Arial" panose="020B0604020202020204" pitchFamily="34" charset="0"/>
                        <a:buChar char="•"/>
                      </a:pPr>
                      <a:r>
                        <a:rPr lang="en-US" sz="1200" dirty="0">
                          <a:solidFill>
                            <a:schemeClr val="tx1"/>
                          </a:solidFill>
                          <a:effectLst/>
                          <a:latin typeface="+mj-lt"/>
                        </a:rPr>
                        <a:t>Highly</a:t>
                      </a:r>
                      <a:r>
                        <a:rPr lang="en-US" sz="1200" b="1" dirty="0">
                          <a:solidFill>
                            <a:schemeClr val="tx1"/>
                          </a:solidFill>
                          <a:effectLst/>
                          <a:latin typeface="+mj-lt"/>
                        </a:rPr>
                        <a:t> promotion-sensitive</a:t>
                      </a:r>
                    </a:p>
                    <a:p>
                      <a:pPr marL="171450" indent="-171450" algn="l">
                        <a:buFont typeface="Arial" panose="020B0604020202020204" pitchFamily="34" charset="0"/>
                        <a:buChar char="•"/>
                      </a:pPr>
                      <a:r>
                        <a:rPr lang="en-US" sz="1200" dirty="0">
                          <a:solidFill>
                            <a:schemeClr val="tx1"/>
                          </a:solidFill>
                          <a:effectLst/>
                          <a:latin typeface="+mj-lt"/>
                        </a:rPr>
                        <a:t>Brand-switching based on deals.</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a:buFont typeface="Arial" panose="020B0604020202020204" pitchFamily="34" charset="0"/>
                        <a:buChar char="•"/>
                      </a:pPr>
                      <a:r>
                        <a:rPr lang="en-US" sz="1200" dirty="0">
                          <a:solidFill>
                            <a:schemeClr val="tx1"/>
                          </a:solidFill>
                          <a:effectLst/>
                          <a:latin typeface="+mj-lt"/>
                        </a:rPr>
                        <a:t>Heavily</a:t>
                      </a:r>
                      <a:r>
                        <a:rPr lang="en-US" sz="1200" b="1" dirty="0">
                          <a:solidFill>
                            <a:srgbClr val="E95000"/>
                          </a:solidFill>
                          <a:effectLst/>
                          <a:latin typeface="+mj-lt"/>
                        </a:rPr>
                        <a:t> influenced by social media</a:t>
                      </a:r>
                      <a:r>
                        <a:rPr lang="en-US" sz="1200" dirty="0">
                          <a:solidFill>
                            <a:schemeClr val="tx1"/>
                          </a:solidFill>
                          <a:effectLst/>
                          <a:latin typeface="+mj-lt"/>
                        </a:rPr>
                        <a:t> trends, viral campaigns</a:t>
                      </a:r>
                    </a:p>
                    <a:p>
                      <a:pPr marL="171450" indent="-171450" algn="l">
                        <a:buFont typeface="Arial" panose="020B0604020202020204" pitchFamily="34" charset="0"/>
                        <a:buChar char="•"/>
                      </a:pPr>
                      <a:r>
                        <a:rPr lang="en-US" sz="1200" dirty="0">
                          <a:solidFill>
                            <a:schemeClr val="tx1"/>
                          </a:solidFill>
                          <a:effectLst/>
                          <a:latin typeface="+mj-lt"/>
                        </a:rPr>
                        <a:t>Peer recommendations. </a:t>
                      </a:r>
                    </a:p>
                    <a:p>
                      <a:pPr marL="171450" indent="-171450" algn="l">
                        <a:buFont typeface="Arial" panose="020B0604020202020204" pitchFamily="34" charset="0"/>
                        <a:buChar char="•"/>
                      </a:pPr>
                      <a:r>
                        <a:rPr lang="en-US" sz="1200" dirty="0">
                          <a:solidFill>
                            <a:schemeClr val="tx1"/>
                          </a:solidFill>
                          <a:effectLst/>
                          <a:latin typeface="+mj-lt"/>
                        </a:rPr>
                        <a:t>Willing to pay premium for "Instagram-worthy" experiences.</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a:buFont typeface="Arial" panose="020B0604020202020204" pitchFamily="34" charset="0"/>
                        <a:buChar char="•"/>
                      </a:pPr>
                      <a:r>
                        <a:rPr lang="en-US" sz="1200" dirty="0">
                          <a:solidFill>
                            <a:schemeClr val="tx1"/>
                          </a:solidFill>
                          <a:effectLst/>
                          <a:latin typeface="+mj-lt"/>
                        </a:rPr>
                        <a:t>Child's preference is </a:t>
                      </a:r>
                      <a:r>
                        <a:rPr lang="en-US" sz="1200" b="1" dirty="0">
                          <a:solidFill>
                            <a:srgbClr val="3F9C31"/>
                          </a:solidFill>
                          <a:effectLst/>
                          <a:latin typeface="+mj-lt"/>
                        </a:rPr>
                        <a:t>the primary brand selector</a:t>
                      </a:r>
                      <a:r>
                        <a:rPr lang="en-US" sz="1200" dirty="0">
                          <a:solidFill>
                            <a:schemeClr val="tx1"/>
                          </a:solidFill>
                          <a:effectLst/>
                          <a:latin typeface="+mj-lt"/>
                        </a:rPr>
                        <a:t> (71% cite as main factor).</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711933"/>
                  </a:ext>
                </a:extLst>
              </a:tr>
              <a:tr h="385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j-lt"/>
                          <a:ea typeface="+mn-ea"/>
                          <a:cs typeface="+mn-cs"/>
                        </a:rPr>
                        <a:t>Decision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j-lt"/>
                          <a:ea typeface="+mn-ea"/>
                          <a:cs typeface="+mn-cs"/>
                        </a:rPr>
                        <a:t>Priorities</a:t>
                      </a:r>
                    </a:p>
                  </a:txBody>
                  <a:tcPr marL="44804"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a:buFont typeface="Arial" panose="020B0604020202020204" pitchFamily="34" charset="0"/>
                        <a:buChar char="•"/>
                      </a:pPr>
                      <a:r>
                        <a:rPr lang="en-US" sz="1200" dirty="0">
                          <a:solidFill>
                            <a:schemeClr val="tx1"/>
                          </a:solidFill>
                          <a:effectLst/>
                          <a:latin typeface="+mj-lt"/>
                        </a:rPr>
                        <a:t>Value/pricing (78%)</a:t>
                      </a:r>
                    </a:p>
                    <a:p>
                      <a:pPr marL="171450" indent="-171450" algn="l">
                        <a:buFont typeface="Arial" panose="020B0604020202020204" pitchFamily="34" charset="0"/>
                        <a:buChar char="•"/>
                      </a:pPr>
                      <a:r>
                        <a:rPr lang="en-US" sz="1200" dirty="0">
                          <a:solidFill>
                            <a:schemeClr val="tx1"/>
                          </a:solidFill>
                          <a:effectLst/>
                          <a:latin typeface="+mj-lt"/>
                        </a:rPr>
                        <a:t>Location convenience (69%)</a:t>
                      </a:r>
                    </a:p>
                    <a:p>
                      <a:pPr marL="171450" indent="-171450" algn="l">
                        <a:buFont typeface="Arial" panose="020B0604020202020204" pitchFamily="34" charset="0"/>
                        <a:buChar char="•"/>
                      </a:pPr>
                      <a:r>
                        <a:rPr lang="en-US" sz="1200" dirty="0">
                          <a:solidFill>
                            <a:schemeClr val="tx1"/>
                          </a:solidFill>
                          <a:effectLst/>
                          <a:latin typeface="+mj-lt"/>
                        </a:rPr>
                        <a:t>Speed of service (61%)</a:t>
                      </a:r>
                    </a:p>
                    <a:p>
                      <a:pPr marL="171450" indent="-171450" algn="l">
                        <a:buFont typeface="Arial" panose="020B0604020202020204" pitchFamily="34" charset="0"/>
                        <a:buChar char="•"/>
                      </a:pPr>
                      <a:r>
                        <a:rPr lang="en-US" sz="1200" dirty="0">
                          <a:solidFill>
                            <a:schemeClr val="tx1"/>
                          </a:solidFill>
                          <a:effectLst/>
                          <a:latin typeface="+mj-lt"/>
                        </a:rPr>
                        <a:t>Promotions (58%)</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a:buFont typeface="Arial" panose="020B0604020202020204" pitchFamily="34" charset="0"/>
                        <a:buChar char="•"/>
                      </a:pPr>
                      <a:r>
                        <a:rPr lang="en-US" sz="1200" dirty="0">
                          <a:solidFill>
                            <a:schemeClr val="tx1"/>
                          </a:solidFill>
                          <a:effectLst/>
                          <a:latin typeface="+mj-lt"/>
                        </a:rPr>
                        <a:t>Taste quality (81%)</a:t>
                      </a:r>
                    </a:p>
                    <a:p>
                      <a:pPr marL="171450" indent="-171450" algn="l">
                        <a:buFont typeface="Arial" panose="020B0604020202020204" pitchFamily="34" charset="0"/>
                        <a:buChar char="•"/>
                      </a:pPr>
                      <a:r>
                        <a:rPr lang="en-US" sz="1200" dirty="0">
                          <a:solidFill>
                            <a:schemeClr val="tx1"/>
                          </a:solidFill>
                          <a:effectLst/>
                          <a:latin typeface="+mj-lt"/>
                        </a:rPr>
                        <a:t>Trendy/modern brand (73%)</a:t>
                      </a:r>
                    </a:p>
                    <a:p>
                      <a:pPr marL="171450" indent="-171450" algn="l">
                        <a:buFont typeface="Arial" panose="020B0604020202020204" pitchFamily="34" charset="0"/>
                        <a:buChar char="•"/>
                      </a:pPr>
                      <a:r>
                        <a:rPr lang="en-US" sz="1200" dirty="0">
                          <a:solidFill>
                            <a:schemeClr val="tx1"/>
                          </a:solidFill>
                          <a:effectLst/>
                          <a:latin typeface="+mj-lt"/>
                        </a:rPr>
                        <a:t>Fun atmosphere (68%)</a:t>
                      </a:r>
                    </a:p>
                    <a:p>
                      <a:pPr marL="171450" indent="-171450" algn="l">
                        <a:buFont typeface="Arial" panose="020B0604020202020204" pitchFamily="34" charset="0"/>
                        <a:buChar char="•"/>
                      </a:pPr>
                      <a:r>
                        <a:rPr lang="en-US" sz="1200" dirty="0">
                          <a:solidFill>
                            <a:schemeClr val="tx1"/>
                          </a:solidFill>
                          <a:effectLst/>
                          <a:latin typeface="+mj-lt"/>
                        </a:rPr>
                        <a:t>Social media buzz (54%)</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a:buFont typeface="Arial" panose="020B0604020202020204" pitchFamily="34" charset="0"/>
                        <a:buChar char="•"/>
                      </a:pPr>
                      <a:r>
                        <a:rPr lang="en-US" sz="1200" dirty="0">
                          <a:solidFill>
                            <a:schemeClr val="tx1"/>
                          </a:solidFill>
                          <a:effectLst/>
                          <a:latin typeface="+mj-lt"/>
                        </a:rPr>
                        <a:t>Child's preference (71%)</a:t>
                      </a:r>
                    </a:p>
                    <a:p>
                      <a:pPr marL="171450" indent="-171450" algn="l">
                        <a:buFont typeface="Arial" panose="020B0604020202020204" pitchFamily="34" charset="0"/>
                        <a:buChar char="•"/>
                      </a:pPr>
                      <a:r>
                        <a:rPr lang="en-US" sz="1200" dirty="0">
                          <a:solidFill>
                            <a:schemeClr val="tx1"/>
                          </a:solidFill>
                          <a:effectLst/>
                          <a:latin typeface="+mj-lt"/>
                        </a:rPr>
                        <a:t>Family-friendly environment (64%)</a:t>
                      </a:r>
                    </a:p>
                    <a:p>
                      <a:pPr marL="171450" indent="-171450" algn="l">
                        <a:buFont typeface="Arial" panose="020B0604020202020204" pitchFamily="34" charset="0"/>
                        <a:buChar char="•"/>
                      </a:pPr>
                      <a:r>
                        <a:rPr lang="en-US" sz="1200" dirty="0">
                          <a:solidFill>
                            <a:schemeClr val="tx1"/>
                          </a:solidFill>
                          <a:effectLst/>
                          <a:latin typeface="+mj-lt"/>
                        </a:rPr>
                        <a:t>Portion sizes/value (57%)</a:t>
                      </a:r>
                    </a:p>
                    <a:p>
                      <a:pPr marL="171450" indent="-171450" algn="l">
                        <a:buFont typeface="Arial" panose="020B0604020202020204" pitchFamily="34" charset="0"/>
                        <a:buChar char="•"/>
                      </a:pPr>
                      <a:r>
                        <a:rPr lang="en-US" sz="1200" dirty="0">
                          <a:solidFill>
                            <a:schemeClr val="tx1"/>
                          </a:solidFill>
                          <a:effectLst/>
                          <a:latin typeface="+mj-lt"/>
                        </a:rPr>
                        <a:t>Safe food quality (52%)</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0032861"/>
                  </a:ext>
                </a:extLst>
              </a:tr>
            </a:tbl>
          </a:graphicData>
        </a:graphic>
      </p:graphicFrame>
      <p:graphicFrame>
        <p:nvGraphicFramePr>
          <p:cNvPr id="24" name="Chart 23">
            <a:extLst>
              <a:ext uri="{FF2B5EF4-FFF2-40B4-BE49-F238E27FC236}">
                <a16:creationId xmlns:a16="http://schemas.microsoft.com/office/drawing/2014/main" id="{4121F91A-D0EE-AF8D-739C-D479E120A25C}"/>
              </a:ext>
            </a:extLst>
          </p:cNvPr>
          <p:cNvGraphicFramePr/>
          <p:nvPr>
            <p:extLst>
              <p:ext uri="{D42A27DB-BD31-4B8C-83A1-F6EECF244321}">
                <p14:modId xmlns:p14="http://schemas.microsoft.com/office/powerpoint/2010/main" val="1491385437"/>
              </p:ext>
            </p:extLst>
          </p:nvPr>
        </p:nvGraphicFramePr>
        <p:xfrm>
          <a:off x="16154" y="1697176"/>
          <a:ext cx="2600046" cy="1636691"/>
        </p:xfrm>
        <a:graphic>
          <a:graphicData uri="http://schemas.openxmlformats.org/drawingml/2006/chart">
            <c:chart xmlns:c="http://schemas.openxmlformats.org/drawingml/2006/chart" xmlns:r="http://schemas.openxmlformats.org/officeDocument/2006/relationships" r:id="rId5"/>
          </a:graphicData>
        </a:graphic>
      </p:graphicFrame>
      <p:sp>
        <p:nvSpPr>
          <p:cNvPr id="25" name="TextBox 24">
            <a:extLst>
              <a:ext uri="{FF2B5EF4-FFF2-40B4-BE49-F238E27FC236}">
                <a16:creationId xmlns:a16="http://schemas.microsoft.com/office/drawing/2014/main" id="{3D3E618B-E5DE-05FD-D6FB-03B9CE6ECA28}"/>
              </a:ext>
            </a:extLst>
          </p:cNvPr>
          <p:cNvSpPr txBox="1"/>
          <p:nvPr/>
        </p:nvSpPr>
        <p:spPr>
          <a:xfrm>
            <a:off x="653697" y="1133286"/>
            <a:ext cx="8100945" cy="276999"/>
          </a:xfrm>
          <a:prstGeom prst="rect">
            <a:avLst/>
          </a:prstGeom>
          <a:noFill/>
        </p:spPr>
        <p:txBody>
          <a:bodyPr wrap="square">
            <a:spAutoFit/>
          </a:bodyPr>
          <a:lstStyle/>
          <a:p>
            <a:r>
              <a:rPr lang="en-US" sz="1200" dirty="0"/>
              <a:t>Three distinct fast food consumer segments with unique needs and behaviors</a:t>
            </a:r>
          </a:p>
        </p:txBody>
      </p:sp>
      <p:sp>
        <p:nvSpPr>
          <p:cNvPr id="3" name="TextBox 2">
            <a:extLst>
              <a:ext uri="{FF2B5EF4-FFF2-40B4-BE49-F238E27FC236}">
                <a16:creationId xmlns:a16="http://schemas.microsoft.com/office/drawing/2014/main" id="{609000CC-BE54-7504-77D6-5754FB1BE3EA}"/>
              </a:ext>
            </a:extLst>
          </p:cNvPr>
          <p:cNvSpPr txBox="1"/>
          <p:nvPr/>
        </p:nvSpPr>
        <p:spPr>
          <a:xfrm>
            <a:off x="576706" y="6325213"/>
            <a:ext cx="9949779" cy="400110"/>
          </a:xfrm>
          <a:prstGeom prst="rect">
            <a:avLst/>
          </a:prstGeom>
          <a:noFill/>
        </p:spPr>
        <p:txBody>
          <a:bodyPr wrap="square" anchor="b">
            <a:spAutoFit/>
          </a:bodyPr>
          <a:lstStyle/>
          <a:p>
            <a:r>
              <a:rPr lang="en-US" sz="1000" i="1" dirty="0">
                <a:solidFill>
                  <a:schemeClr val="tx1">
                    <a:lumMod val="60000"/>
                    <a:lumOff val="40000"/>
                  </a:schemeClr>
                </a:solidFill>
              </a:rPr>
              <a:t>Based on cluster analysis of purchase behaviors, brand preferences, spending levels, and stated priorities</a:t>
            </a:r>
          </a:p>
          <a:p>
            <a:r>
              <a:rPr lang="en-US" sz="1000" i="1" dirty="0">
                <a:solidFill>
                  <a:schemeClr val="tx1">
                    <a:lumMod val="60000"/>
                    <a:lumOff val="40000"/>
                  </a:schemeClr>
                </a:solidFill>
              </a:rPr>
              <a:t>Base: All respondents (n=1,323) | Vietnam Fast Food &amp; QSR Market and Consumer Trends | InsightAsia Vietnam Primary Research | January 2026</a:t>
            </a:r>
          </a:p>
        </p:txBody>
      </p:sp>
      <p:sp>
        <p:nvSpPr>
          <p:cNvPr id="4" name="Freeform 6">
            <a:extLst>
              <a:ext uri="{FF2B5EF4-FFF2-40B4-BE49-F238E27FC236}">
                <a16:creationId xmlns:a16="http://schemas.microsoft.com/office/drawing/2014/main" id="{BD60AC4C-1F47-E23C-5838-B7197191B043}"/>
              </a:ext>
            </a:extLst>
          </p:cNvPr>
          <p:cNvSpPr/>
          <p:nvPr/>
        </p:nvSpPr>
        <p:spPr>
          <a:xfrm>
            <a:off x="8939444" y="1674545"/>
            <a:ext cx="1213104" cy="1349767"/>
          </a:xfrm>
          <a:custGeom>
            <a:avLst/>
            <a:gdLst/>
            <a:ahLst/>
            <a:cxnLst/>
            <a:rect l="l" t="t" r="r" b="b"/>
            <a:pathLst>
              <a:path w="3698177" h="4114800">
                <a:moveTo>
                  <a:pt x="0" y="0"/>
                </a:moveTo>
                <a:lnTo>
                  <a:pt x="3698177" y="0"/>
                </a:lnTo>
                <a:lnTo>
                  <a:pt x="369817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3">
            <a:extLst>
              <a:ext uri="{FF2B5EF4-FFF2-40B4-BE49-F238E27FC236}">
                <a16:creationId xmlns:a16="http://schemas.microsoft.com/office/drawing/2014/main" id="{4050C0C5-23B7-4D36-00A4-42B0C99BA637}"/>
              </a:ext>
            </a:extLst>
          </p:cNvPr>
          <p:cNvSpPr/>
          <p:nvPr/>
        </p:nvSpPr>
        <p:spPr>
          <a:xfrm>
            <a:off x="2422267" y="1762304"/>
            <a:ext cx="1213104" cy="1262008"/>
          </a:xfrm>
          <a:custGeom>
            <a:avLst/>
            <a:gdLst/>
            <a:ahLst/>
            <a:cxnLst/>
            <a:rect l="l" t="t" r="r" b="b"/>
            <a:pathLst>
              <a:path w="3955352" h="4114800">
                <a:moveTo>
                  <a:pt x="0" y="0"/>
                </a:moveTo>
                <a:lnTo>
                  <a:pt x="3955352" y="0"/>
                </a:lnTo>
                <a:lnTo>
                  <a:pt x="395535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171647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7ED90-5B3C-A751-4AFD-DF9D0590B4E0}"/>
            </a:ext>
          </a:extLst>
        </p:cNvPr>
        <p:cNvGrpSpPr/>
        <p:nvPr/>
      </p:nvGrpSpPr>
      <p:grpSpPr>
        <a:xfrm>
          <a:off x="0" y="0"/>
          <a:ext cx="0" cy="0"/>
          <a:chOff x="0" y="0"/>
          <a:chExt cx="0" cy="0"/>
        </a:xfrm>
      </p:grpSpPr>
      <p:graphicFrame>
        <p:nvGraphicFramePr>
          <p:cNvPr id="24" name="Table 23">
            <a:extLst>
              <a:ext uri="{FF2B5EF4-FFF2-40B4-BE49-F238E27FC236}">
                <a16:creationId xmlns:a16="http://schemas.microsoft.com/office/drawing/2014/main" id="{857803E0-6AB6-EAD8-43E2-EAEDC5AB7815}"/>
              </a:ext>
            </a:extLst>
          </p:cNvPr>
          <p:cNvGraphicFramePr>
            <a:graphicFrameLocks noGrp="1"/>
          </p:cNvGraphicFramePr>
          <p:nvPr>
            <p:extLst>
              <p:ext uri="{D42A27DB-BD31-4B8C-83A1-F6EECF244321}">
                <p14:modId xmlns:p14="http://schemas.microsoft.com/office/powerpoint/2010/main" val="3475560985"/>
              </p:ext>
            </p:extLst>
          </p:nvPr>
        </p:nvGraphicFramePr>
        <p:xfrm>
          <a:off x="653697" y="2227136"/>
          <a:ext cx="11278518" cy="4061748"/>
        </p:xfrm>
        <a:graphic>
          <a:graphicData uri="http://schemas.openxmlformats.org/drawingml/2006/table">
            <a:tbl>
              <a:tblPr>
                <a:tableStyleId>{5C22544A-7EE6-4342-B048-85BDC9FD1C3A}</a:tableStyleId>
              </a:tblPr>
              <a:tblGrid>
                <a:gridCol w="1501674">
                  <a:extLst>
                    <a:ext uri="{9D8B030D-6E8A-4147-A177-3AD203B41FA5}">
                      <a16:colId xmlns:a16="http://schemas.microsoft.com/office/drawing/2014/main" val="2609019301"/>
                    </a:ext>
                  </a:extLst>
                </a:gridCol>
                <a:gridCol w="3258948">
                  <a:extLst>
                    <a:ext uri="{9D8B030D-6E8A-4147-A177-3AD203B41FA5}">
                      <a16:colId xmlns:a16="http://schemas.microsoft.com/office/drawing/2014/main" val="4079505057"/>
                    </a:ext>
                  </a:extLst>
                </a:gridCol>
                <a:gridCol w="3258948">
                  <a:extLst>
                    <a:ext uri="{9D8B030D-6E8A-4147-A177-3AD203B41FA5}">
                      <a16:colId xmlns:a16="http://schemas.microsoft.com/office/drawing/2014/main" val="1589259566"/>
                    </a:ext>
                  </a:extLst>
                </a:gridCol>
                <a:gridCol w="3258948">
                  <a:extLst>
                    <a:ext uri="{9D8B030D-6E8A-4147-A177-3AD203B41FA5}">
                      <a16:colId xmlns:a16="http://schemas.microsoft.com/office/drawing/2014/main" val="2830817003"/>
                    </a:ext>
                  </a:extLst>
                </a:gridCol>
              </a:tblGrid>
              <a:tr h="2206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200" b="1" i="0" u="none" strike="noStrike" kern="1200" baseline="0" dirty="0">
                        <a:solidFill>
                          <a:schemeClr val="tx1"/>
                        </a:solidFill>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j-lt"/>
                        <a:ea typeface="+mn-ea"/>
                        <a:cs typeface="+mn-cs"/>
                      </a:endParaRPr>
                    </a:p>
                  </a:txBody>
                  <a:tcPr marL="0" marR="0" marB="0" anchor="ctr">
                    <a:lnL w="12700" cap="flat" cmpd="sng" algn="ctr">
                      <a:noFill/>
                      <a:prstDash val="solid"/>
                      <a:round/>
                      <a:headEnd type="none" w="med" len="med"/>
                      <a:tailEnd type="none" w="med" len="med"/>
                    </a:lnL>
                    <a:lnR w="12700" cmpd="sng">
                      <a:noFill/>
                    </a:lnR>
                    <a:lnT w="3175" cap="flat" cmpd="sng" algn="ctr">
                      <a:noFill/>
                      <a:prstDash val="lgDash"/>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0898937"/>
                  </a:ext>
                </a:extLst>
              </a:tr>
              <a:tr h="235191">
                <a:tc>
                  <a:txBody>
                    <a:bodyPr/>
                    <a:lstStyle/>
                    <a:p>
                      <a:pPr algn="l">
                        <a:buNone/>
                      </a:pPr>
                      <a:r>
                        <a:rPr lang="en-US" sz="1200" b="1" dirty="0">
                          <a:solidFill>
                            <a:schemeClr val="tx1"/>
                          </a:solidFill>
                          <a:effectLst/>
                          <a:latin typeface="+mj-lt"/>
                        </a:rPr>
                        <a:t>Visit Frequency</a:t>
                      </a:r>
                    </a:p>
                  </a:txBody>
                  <a:tcPr marL="44804" marR="29869" marT="29869" marB="29869">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200" b="1" i="0" kern="1200" dirty="0">
                          <a:solidFill>
                            <a:schemeClr val="dk1"/>
                          </a:solidFill>
                          <a:effectLst/>
                          <a:latin typeface="+mj-lt"/>
                          <a:ea typeface="+mn-ea"/>
                          <a:cs typeface="+mn-cs"/>
                        </a:rPr>
                        <a:t>3-4x/week</a:t>
                      </a:r>
                    </a:p>
                    <a:p>
                      <a:pPr algn="l">
                        <a:buNone/>
                      </a:pPr>
                      <a:r>
                        <a:rPr lang="en-US" sz="1200" b="0" i="1" kern="1200" dirty="0">
                          <a:solidFill>
                            <a:schemeClr val="bg1">
                              <a:lumMod val="65000"/>
                            </a:schemeClr>
                          </a:solidFill>
                          <a:effectLst/>
                          <a:latin typeface="+mj-lt"/>
                          <a:ea typeface="+mn-ea"/>
                          <a:cs typeface="+mn-cs"/>
                        </a:rPr>
                        <a:t>Mostly weekday lunch and solo dining</a:t>
                      </a:r>
                      <a:endParaRPr lang="en-US" sz="1200" b="0" i="1" dirty="0">
                        <a:solidFill>
                          <a:schemeClr val="bg1">
                            <a:lumMod val="65000"/>
                          </a:schemeClr>
                        </a:solidFill>
                        <a:effectLst/>
                        <a:latin typeface="+mj-lt"/>
                      </a:endParaRPr>
                    </a:p>
                  </a:txBody>
                  <a:tcPr marL="29869" marR="29869" marT="29869" marB="29869">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200" b="1" dirty="0">
                          <a:solidFill>
                            <a:schemeClr val="tx1"/>
                          </a:solidFill>
                          <a:effectLst/>
                          <a:latin typeface="+mj-lt"/>
                        </a:rPr>
                        <a:t>2-3x/week</a:t>
                      </a:r>
                    </a:p>
                    <a:p>
                      <a:pPr algn="l">
                        <a:buNone/>
                      </a:pPr>
                      <a:r>
                        <a:rPr lang="en-US" sz="1200" b="0" i="1" dirty="0">
                          <a:solidFill>
                            <a:schemeClr val="bg1">
                              <a:lumMod val="65000"/>
                            </a:schemeClr>
                          </a:solidFill>
                          <a:effectLst/>
                          <a:latin typeface="+mj-lt"/>
                        </a:rPr>
                        <a:t>Evenings and weekends with friends</a:t>
                      </a:r>
                    </a:p>
                  </a:txBody>
                  <a:tcPr marL="29869" marR="29869" marT="29869" marB="29869">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200" b="1" dirty="0">
                          <a:solidFill>
                            <a:schemeClr val="tx1"/>
                          </a:solidFill>
                          <a:effectLst/>
                          <a:latin typeface="+mj-lt"/>
                        </a:rPr>
                        <a:t>1-2x/month</a:t>
                      </a:r>
                    </a:p>
                    <a:p>
                      <a:pPr algn="l">
                        <a:buNone/>
                      </a:pPr>
                      <a:r>
                        <a:rPr lang="en-US" sz="1200" b="0" i="1" dirty="0">
                          <a:solidFill>
                            <a:schemeClr val="bg1">
                              <a:lumMod val="65000"/>
                            </a:schemeClr>
                          </a:solidFill>
                          <a:effectLst/>
                          <a:latin typeface="+mj-lt"/>
                        </a:rPr>
                        <a:t>Weekends and special occasions</a:t>
                      </a:r>
                    </a:p>
                  </a:txBody>
                  <a:tcPr marL="29869" marR="29869" marT="29869" marB="29869">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376857">
                <a:tc>
                  <a:txBody>
                    <a:bodyPr/>
                    <a:lstStyle/>
                    <a:p>
                      <a:pPr algn="l">
                        <a:buNone/>
                      </a:pPr>
                      <a:r>
                        <a:rPr lang="en-US" sz="1200" b="1" dirty="0">
                          <a:solidFill>
                            <a:schemeClr val="tx1"/>
                          </a:solidFill>
                          <a:effectLst/>
                          <a:latin typeface="+mj-lt"/>
                        </a:rPr>
                        <a:t>Average spend</a:t>
                      </a:r>
                    </a:p>
                    <a:p>
                      <a:pPr algn="l">
                        <a:buNone/>
                      </a:pPr>
                      <a:r>
                        <a:rPr lang="en-US" sz="1200" b="0" i="1" dirty="0">
                          <a:solidFill>
                            <a:schemeClr val="bg1">
                              <a:lumMod val="65000"/>
                            </a:schemeClr>
                          </a:solidFill>
                          <a:effectLst/>
                          <a:latin typeface="+mj-lt"/>
                        </a:rPr>
                        <a:t>(Per visit)</a:t>
                      </a:r>
                    </a:p>
                  </a:txBody>
                  <a:tcPr marL="44804"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200" b="1" dirty="0">
                          <a:solidFill>
                            <a:schemeClr val="tx1"/>
                          </a:solidFill>
                          <a:effectLst/>
                          <a:latin typeface="+mj-lt"/>
                        </a:rPr>
                        <a:t>89K VND</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200" b="0" dirty="0">
                          <a:solidFill>
                            <a:schemeClr val="tx1"/>
                          </a:solidFill>
                          <a:effectLst/>
                          <a:latin typeface="+mj-lt"/>
                        </a:rPr>
                        <a:t> </a:t>
                      </a:r>
                      <a:r>
                        <a:rPr lang="en-US" sz="1200" b="1" dirty="0">
                          <a:solidFill>
                            <a:schemeClr val="tx1"/>
                          </a:solidFill>
                          <a:effectLst/>
                          <a:latin typeface="+mj-lt"/>
                        </a:rPr>
                        <a:t>171K VND </a:t>
                      </a:r>
                    </a:p>
                    <a:p>
                      <a:pPr algn="l">
                        <a:buNone/>
                      </a:pPr>
                      <a:r>
                        <a:rPr lang="en-US" sz="1200" b="0" i="1" dirty="0">
                          <a:solidFill>
                            <a:schemeClr val="bg1">
                              <a:lumMod val="65000"/>
                            </a:schemeClr>
                          </a:solidFill>
                          <a:effectLst/>
                          <a:latin typeface="+mj-lt"/>
                        </a:rPr>
                        <a:t>Group dining, sharing mentality</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200" b="1" dirty="0">
                          <a:solidFill>
                            <a:schemeClr val="tx1"/>
                          </a:solidFill>
                          <a:effectLst/>
                          <a:latin typeface="+mj-lt"/>
                        </a:rPr>
                        <a:t>224K VND</a:t>
                      </a:r>
                    </a:p>
                    <a:p>
                      <a:pPr algn="l">
                        <a:buNone/>
                      </a:pPr>
                      <a:r>
                        <a:rPr lang="en-US" sz="1200" b="0" i="1" dirty="0">
                          <a:solidFill>
                            <a:schemeClr val="bg1">
                              <a:lumMod val="65000"/>
                            </a:schemeClr>
                          </a:solidFill>
                          <a:effectLst/>
                          <a:latin typeface="+mj-lt"/>
                        </a:rPr>
                        <a:t>Ordering for 3-5 people</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504539"/>
                  </a:ext>
                </a:extLst>
              </a:tr>
              <a:tr h="235191">
                <a:tc>
                  <a:txBody>
                    <a:bodyPr/>
                    <a:lstStyle/>
                    <a:p>
                      <a:pPr algn="l">
                        <a:buNone/>
                      </a:pPr>
                      <a:r>
                        <a:rPr lang="en-US" sz="1200" b="1" dirty="0">
                          <a:solidFill>
                            <a:schemeClr val="tx1"/>
                          </a:solidFill>
                          <a:effectLst/>
                          <a:latin typeface="+mj-lt"/>
                        </a:rPr>
                        <a:t>Brand Loyalty</a:t>
                      </a:r>
                    </a:p>
                  </a:txBody>
                  <a:tcPr marL="44804"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200" b="1" dirty="0">
                          <a:solidFill>
                            <a:schemeClr val="tx1"/>
                          </a:solidFill>
                          <a:effectLst/>
                          <a:latin typeface="+mj-lt"/>
                        </a:rPr>
                        <a:t>Low</a:t>
                      </a:r>
                    </a:p>
                    <a:p>
                      <a:pPr algn="l">
                        <a:buNone/>
                      </a:pPr>
                      <a:r>
                        <a:rPr lang="en-US" sz="1200" b="0" i="1" dirty="0">
                          <a:solidFill>
                            <a:schemeClr val="bg1">
                              <a:lumMod val="65000"/>
                            </a:schemeClr>
                          </a:solidFill>
                          <a:effectLst/>
                          <a:latin typeface="+mj-lt"/>
                        </a:rPr>
                        <a:t>Rotate based on location and deals</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200" b="1" dirty="0">
                          <a:solidFill>
                            <a:schemeClr val="tx1"/>
                          </a:solidFill>
                          <a:effectLst/>
                          <a:latin typeface="+mj-lt"/>
                        </a:rPr>
                        <a:t>N/A</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200" b="1" dirty="0">
                          <a:solidFill>
                            <a:schemeClr val="tx1"/>
                          </a:solidFill>
                          <a:effectLst/>
                          <a:latin typeface="+mj-lt"/>
                        </a:rPr>
                        <a:t>High</a:t>
                      </a:r>
                    </a:p>
                    <a:p>
                      <a:pPr algn="l">
                        <a:buNone/>
                      </a:pPr>
                      <a:r>
                        <a:rPr lang="en-US" sz="1200" b="0" i="1" dirty="0">
                          <a:solidFill>
                            <a:schemeClr val="bg1">
                              <a:lumMod val="65000"/>
                            </a:schemeClr>
                          </a:solidFill>
                          <a:effectLst/>
                          <a:latin typeface="+mj-lt"/>
                        </a:rPr>
                        <a:t>Driven by kids' mascot attachment</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2334130"/>
                  </a:ext>
                </a:extLst>
              </a:tr>
              <a:tr h="235191">
                <a:tc>
                  <a:txBody>
                    <a:bodyPr/>
                    <a:lstStyle/>
                    <a:p>
                      <a:pPr algn="l">
                        <a:buNone/>
                      </a:pPr>
                      <a:r>
                        <a:rPr lang="en-US" sz="1200" dirty="0">
                          <a:latin typeface="+mj-lt"/>
                        </a:rPr>
                        <a:t>Key Behavior</a:t>
                      </a:r>
                      <a:endParaRPr lang="en-US" sz="1200" b="1" dirty="0">
                        <a:solidFill>
                          <a:schemeClr val="tx1"/>
                        </a:solidFill>
                        <a:effectLst/>
                        <a:latin typeface="+mj-lt"/>
                      </a:endParaRPr>
                    </a:p>
                  </a:txBody>
                  <a:tcPr marL="44804"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200" b="0" dirty="0">
                          <a:solidFill>
                            <a:schemeClr val="tx1"/>
                          </a:solidFill>
                          <a:effectLst/>
                          <a:latin typeface="+mj-lt"/>
                        </a:rPr>
                        <a:t>Heavy delivery users (71% of orders)</a:t>
                      </a:r>
                    </a:p>
                    <a:p>
                      <a:pPr algn="l">
                        <a:buNone/>
                      </a:pPr>
                      <a:r>
                        <a:rPr lang="en-US" sz="1200" b="0" dirty="0">
                          <a:solidFill>
                            <a:schemeClr val="tx1"/>
                          </a:solidFill>
                          <a:effectLst/>
                          <a:latin typeface="+mj-lt"/>
                        </a:rPr>
                        <a:t>Actively seek promotions before ordering (67%)</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200" dirty="0"/>
                        <a:t>Follow brands on social media (82%)</a:t>
                      </a:r>
                      <a:br>
                        <a:rPr lang="en-US" sz="1200" dirty="0"/>
                      </a:br>
                      <a:r>
                        <a:rPr lang="en-US" sz="1200" dirty="0"/>
                        <a:t>Seek limited-edition promos and collectibles</a:t>
                      </a:r>
                      <a:br>
                        <a:rPr lang="en-US" sz="1200" dirty="0"/>
                      </a:br>
                      <a:r>
                        <a:rPr lang="en-US" sz="1200" dirty="0"/>
                        <a:t>Create UGC—photos, check-ins, reviews</a:t>
                      </a:r>
                      <a:endParaRPr lang="en-US" sz="1200" b="0" dirty="0">
                        <a:solidFill>
                          <a:schemeClr val="tx1"/>
                        </a:solidFill>
                        <a:effectLst/>
                        <a:latin typeface="+mj-lt"/>
                      </a:endParaRP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200" b="0" dirty="0">
                          <a:solidFill>
                            <a:schemeClr val="tx1"/>
                          </a:solidFill>
                          <a:effectLst/>
                          <a:latin typeface="+mj-lt"/>
                        </a:rPr>
                        <a:t>Strong dine-in preference (78%)—value restaurant experience</a:t>
                      </a:r>
                    </a:p>
                    <a:p>
                      <a:pPr algn="l">
                        <a:buNone/>
                      </a:pPr>
                      <a:r>
                        <a:rPr lang="en-US" sz="1200" b="0" dirty="0">
                          <a:solidFill>
                            <a:schemeClr val="tx1"/>
                          </a:solidFill>
                          <a:effectLst/>
                          <a:latin typeface="+mj-lt"/>
                        </a:rPr>
                        <a:t>Seek family-friendly amenities: play areas, party hosting</a:t>
                      </a: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3005344"/>
                  </a:ext>
                </a:extLst>
              </a:tr>
              <a:tr h="408591">
                <a:tc>
                  <a:txBody>
                    <a:bodyPr/>
                    <a:lstStyle/>
                    <a:p>
                      <a:pPr algn="l">
                        <a:buNone/>
                      </a:pPr>
                      <a:r>
                        <a:rPr lang="en-US" sz="1200" b="1" dirty="0">
                          <a:solidFill>
                            <a:schemeClr val="tx1"/>
                          </a:solidFill>
                          <a:effectLst/>
                          <a:latin typeface="+mj-lt"/>
                        </a:rPr>
                        <a:t>Brand Affinity</a:t>
                      </a:r>
                    </a:p>
                  </a:txBody>
                  <a:tcPr marL="44804"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200" b="0" i="0" kern="1200" dirty="0">
                          <a:solidFill>
                            <a:schemeClr val="dk1"/>
                          </a:solidFill>
                          <a:effectLst/>
                          <a:latin typeface="+mj-lt"/>
                          <a:ea typeface="+mn-ea"/>
                          <a:cs typeface="+mn-cs"/>
                        </a:rPr>
                        <a:t>Jollibee (42%), Lotteria (38%), any brand with active promotions</a:t>
                      </a:r>
                      <a:endParaRPr lang="en-US" sz="1200" dirty="0">
                        <a:solidFill>
                          <a:schemeClr val="tx1"/>
                        </a:solidFill>
                        <a:effectLst/>
                        <a:latin typeface="+mj-lt"/>
                      </a:endParaRP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Jollibee (46%), Pizza 4P's (34%), KFC (31%), any brand with viral campaigns</a:t>
                      </a:r>
                      <a:endParaRPr lang="en-US" sz="1200" b="0" i="0" dirty="0">
                        <a:solidFill>
                          <a:schemeClr val="tx1"/>
                        </a:solidFill>
                        <a:effectLst/>
                        <a:latin typeface="+mj-lt"/>
                      </a:endParaRP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i="0" kern="1200" dirty="0">
                          <a:solidFill>
                            <a:schemeClr val="dk1"/>
                          </a:solidFill>
                          <a:effectLst/>
                          <a:latin typeface="+mj-lt"/>
                          <a:ea typeface="+mn-ea"/>
                          <a:cs typeface="+mn-cs"/>
                        </a:rPr>
                        <a:t>Jollibee (51%), KFC (39%), Pizza Hut (28%)</a:t>
                      </a:r>
                      <a:endParaRPr lang="en-US" sz="1200" b="0" i="0" dirty="0">
                        <a:solidFill>
                          <a:schemeClr val="tx1"/>
                        </a:solidFill>
                        <a:effectLst/>
                        <a:latin typeface="+mj-lt"/>
                      </a:endParaRP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1827164"/>
                  </a:ext>
                </a:extLst>
              </a:tr>
              <a:tr h="707438">
                <a:tc>
                  <a:txBody>
                    <a:bodyPr/>
                    <a:lstStyle/>
                    <a:p>
                      <a:pPr algn="l">
                        <a:buNone/>
                      </a:pPr>
                      <a:endParaRPr lang="en-US" sz="1200" b="1" dirty="0">
                        <a:solidFill>
                          <a:schemeClr val="tx1"/>
                        </a:solidFill>
                        <a:effectLst/>
                        <a:latin typeface="+mj-lt"/>
                      </a:endParaRPr>
                    </a:p>
                  </a:txBody>
                  <a:tcPr marL="44804"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200" b="0" i="1" kern="1200" dirty="0">
                          <a:solidFill>
                            <a:schemeClr val="dk1"/>
                          </a:solidFill>
                          <a:effectLst/>
                          <a:latin typeface="+mj-lt"/>
                          <a:ea typeface="+mn-ea"/>
                          <a:cs typeface="+mn-cs"/>
                        </a:rPr>
                        <a:t>Largest segment but lowest margins. Brands compete fiercely for frequency through aggressive combo pricing and delivery partnerships. Critical to maintain top-of-mind through constant promotional cadence.</a:t>
                      </a:r>
                      <a:endParaRPr lang="en-US" sz="1200" b="0" i="1" dirty="0">
                        <a:solidFill>
                          <a:schemeClr val="tx1">
                            <a:lumMod val="75000"/>
                          </a:schemeClr>
                        </a:solidFill>
                        <a:effectLst/>
                        <a:latin typeface="+mj-lt"/>
                      </a:endParaRP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rgbClr val="3F9C31"/>
                          </a:solidFill>
                          <a:effectLst/>
                          <a:latin typeface="+mj-lt"/>
                          <a:ea typeface="+mn-ea"/>
                          <a:cs typeface="+mn-cs"/>
                        </a:rPr>
                        <a:t>Most valuable for brand building—drives organic UGC and trial via FOMO. Jollibee’s Christmas reindeer campaign nailed this, turning queues into social currency. Premium brands (Pizza 4P’s, McDonald’s) attract an affluent subset seeking elevated experiences.</a:t>
                      </a:r>
                      <a:endParaRPr lang="en-US" sz="1200" b="0" i="1" dirty="0">
                        <a:solidFill>
                          <a:srgbClr val="3F9C31"/>
                        </a:solidFill>
                        <a:effectLst/>
                        <a:latin typeface="+mj-lt"/>
                      </a:endParaRP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rgbClr val="E95000"/>
                          </a:solidFill>
                          <a:effectLst/>
                          <a:latin typeface="+mj-lt"/>
                          <a:ea typeface="+mn-ea"/>
                          <a:cs typeface="+mn-cs"/>
                        </a:rPr>
                        <a:t>Despite smallest segment, contributes 31% of total revenue due to highest transaction value. Win the kids, win the family—mascot appeal, party packages, and play spaces create durable loyalty that persists across childhood years.</a:t>
                      </a:r>
                      <a:endParaRPr lang="en-US" sz="1200" b="0" i="1" dirty="0">
                        <a:solidFill>
                          <a:srgbClr val="E95000"/>
                        </a:solidFill>
                        <a:effectLst/>
                        <a:latin typeface="+mj-lt"/>
                      </a:endParaRPr>
                    </a:p>
                  </a:txBody>
                  <a:tcPr marL="29869" marR="29869" marT="29869" marB="29869">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7919082"/>
                  </a:ext>
                </a:extLst>
              </a:tr>
            </a:tbl>
          </a:graphicData>
        </a:graphic>
      </p:graphicFrame>
      <p:sp>
        <p:nvSpPr>
          <p:cNvPr id="2" name="Title 1">
            <a:extLst>
              <a:ext uri="{FF2B5EF4-FFF2-40B4-BE49-F238E27FC236}">
                <a16:creationId xmlns:a16="http://schemas.microsoft.com/office/drawing/2014/main" id="{A6A71EE9-C426-CB21-92EA-F45088B3F381}"/>
              </a:ext>
            </a:extLst>
          </p:cNvPr>
          <p:cNvSpPr>
            <a:spLocks noGrp="1"/>
          </p:cNvSpPr>
          <p:nvPr>
            <p:ph type="title"/>
          </p:nvPr>
        </p:nvSpPr>
        <p:spPr/>
        <p:txBody>
          <a:bodyPr>
            <a:normAutofit/>
          </a:bodyPr>
          <a:lstStyle/>
          <a:p>
            <a:r>
              <a:rPr lang="en-US" dirty="0"/>
              <a:t>Consumer Segmentation: Three Core Segments</a:t>
            </a:r>
          </a:p>
        </p:txBody>
      </p:sp>
      <p:sp>
        <p:nvSpPr>
          <p:cNvPr id="3" name="TextBox 2">
            <a:extLst>
              <a:ext uri="{FF2B5EF4-FFF2-40B4-BE49-F238E27FC236}">
                <a16:creationId xmlns:a16="http://schemas.microsoft.com/office/drawing/2014/main" id="{A0B0F121-B532-23F9-0D75-640C4E2EAF75}"/>
              </a:ext>
            </a:extLst>
          </p:cNvPr>
          <p:cNvSpPr txBox="1"/>
          <p:nvPr/>
        </p:nvSpPr>
        <p:spPr>
          <a:xfrm>
            <a:off x="653697" y="1133286"/>
            <a:ext cx="8100945" cy="276999"/>
          </a:xfrm>
          <a:prstGeom prst="rect">
            <a:avLst/>
          </a:prstGeom>
          <a:noFill/>
        </p:spPr>
        <p:txBody>
          <a:bodyPr wrap="square">
            <a:spAutoFit/>
          </a:bodyPr>
          <a:lstStyle/>
          <a:p>
            <a:r>
              <a:rPr lang="en-US" sz="1200" dirty="0"/>
              <a:t>Segment Comparison Matrix	</a:t>
            </a:r>
          </a:p>
        </p:txBody>
      </p:sp>
      <p:grpSp>
        <p:nvGrpSpPr>
          <p:cNvPr id="36" name="Group 35">
            <a:extLst>
              <a:ext uri="{FF2B5EF4-FFF2-40B4-BE49-F238E27FC236}">
                <a16:creationId xmlns:a16="http://schemas.microsoft.com/office/drawing/2014/main" id="{BD8EFE9A-EAAC-204E-E16B-1CBA23C04F2A}"/>
              </a:ext>
            </a:extLst>
          </p:cNvPr>
          <p:cNvGrpSpPr/>
          <p:nvPr/>
        </p:nvGrpSpPr>
        <p:grpSpPr>
          <a:xfrm>
            <a:off x="5448961" y="1514399"/>
            <a:ext cx="2995323" cy="905275"/>
            <a:chOff x="4641973" y="1504529"/>
            <a:chExt cx="3419186" cy="1033380"/>
          </a:xfrm>
        </p:grpSpPr>
        <p:sp>
          <p:nvSpPr>
            <p:cNvPr id="19" name="Rectangle: Rounded Corners 18">
              <a:extLst>
                <a:ext uri="{FF2B5EF4-FFF2-40B4-BE49-F238E27FC236}">
                  <a16:creationId xmlns:a16="http://schemas.microsoft.com/office/drawing/2014/main" id="{48A952DA-5607-294C-F616-28ACE4064D9C}"/>
                </a:ext>
              </a:extLst>
            </p:cNvPr>
            <p:cNvSpPr/>
            <p:nvPr/>
          </p:nvSpPr>
          <p:spPr>
            <a:xfrm>
              <a:off x="4864700" y="1876348"/>
              <a:ext cx="3196459" cy="430811"/>
            </a:xfrm>
            <a:prstGeom prst="roundRect">
              <a:avLst>
                <a:gd name="adj" fmla="val 50000"/>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Ins="182880" rtlCol="0" anchor="ctr"/>
            <a:lstStyle/>
            <a:p>
              <a:pPr algn="r"/>
              <a:r>
                <a:rPr lang="en-US" sz="1200" b="1" dirty="0">
                  <a:solidFill>
                    <a:schemeClr val="bg1"/>
                  </a:solidFill>
                </a:rPr>
                <a:t>Social Enthusiasts</a:t>
              </a:r>
            </a:p>
            <a:p>
              <a:pPr algn="r"/>
              <a:r>
                <a:rPr lang="en-US" sz="1100" i="1" dirty="0">
                  <a:solidFill>
                    <a:schemeClr val="bg1"/>
                  </a:solidFill>
                </a:rPr>
                <a:t>35% of market</a:t>
              </a:r>
            </a:p>
          </p:txBody>
        </p:sp>
        <p:sp>
          <p:nvSpPr>
            <p:cNvPr id="21" name="Freeform 29">
              <a:extLst>
                <a:ext uri="{FF2B5EF4-FFF2-40B4-BE49-F238E27FC236}">
                  <a16:creationId xmlns:a16="http://schemas.microsoft.com/office/drawing/2014/main" id="{AAAC7A0B-4D57-1CAE-DAEA-11A9200003DD}"/>
                </a:ext>
              </a:extLst>
            </p:cNvPr>
            <p:cNvSpPr/>
            <p:nvPr/>
          </p:nvSpPr>
          <p:spPr>
            <a:xfrm>
              <a:off x="4641973" y="1504529"/>
              <a:ext cx="972669" cy="1033380"/>
            </a:xfrm>
            <a:custGeom>
              <a:avLst/>
              <a:gdLst/>
              <a:ahLst/>
              <a:cxnLst/>
              <a:rect l="l" t="t" r="r" b="b"/>
              <a:pathLst>
                <a:path w="3873056" h="4114800">
                  <a:moveTo>
                    <a:pt x="0" y="0"/>
                  </a:moveTo>
                  <a:lnTo>
                    <a:pt x="3873056" y="0"/>
                  </a:lnTo>
                  <a:lnTo>
                    <a:pt x="38730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0" name="Group 49">
            <a:extLst>
              <a:ext uri="{FF2B5EF4-FFF2-40B4-BE49-F238E27FC236}">
                <a16:creationId xmlns:a16="http://schemas.microsoft.com/office/drawing/2014/main" id="{112F912D-BFA2-A735-5A6B-C83A641E806D}"/>
              </a:ext>
            </a:extLst>
          </p:cNvPr>
          <p:cNvGrpSpPr/>
          <p:nvPr/>
        </p:nvGrpSpPr>
        <p:grpSpPr>
          <a:xfrm>
            <a:off x="4693577" y="2490338"/>
            <a:ext cx="578138" cy="147053"/>
            <a:chOff x="4553227" y="2717300"/>
            <a:chExt cx="578138" cy="147053"/>
          </a:xfrm>
          <a:solidFill>
            <a:schemeClr val="bg1">
              <a:lumMod val="75000"/>
            </a:schemeClr>
          </a:solidFill>
        </p:grpSpPr>
        <p:sp>
          <p:nvSpPr>
            <p:cNvPr id="46" name="Star: 5 Points 45">
              <a:extLst>
                <a:ext uri="{FF2B5EF4-FFF2-40B4-BE49-F238E27FC236}">
                  <a16:creationId xmlns:a16="http://schemas.microsoft.com/office/drawing/2014/main" id="{F9F56D1E-D538-94B6-FB7C-7E880443AA50}"/>
                </a:ext>
              </a:extLst>
            </p:cNvPr>
            <p:cNvSpPr/>
            <p:nvPr/>
          </p:nvSpPr>
          <p:spPr>
            <a:xfrm>
              <a:off x="4553227"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tar: 5 Points 47">
              <a:extLst>
                <a:ext uri="{FF2B5EF4-FFF2-40B4-BE49-F238E27FC236}">
                  <a16:creationId xmlns:a16="http://schemas.microsoft.com/office/drawing/2014/main" id="{A42DAB0B-C02E-2252-CFF1-B8EF8643C256}"/>
                </a:ext>
              </a:extLst>
            </p:cNvPr>
            <p:cNvSpPr/>
            <p:nvPr/>
          </p:nvSpPr>
          <p:spPr>
            <a:xfrm>
              <a:off x="4984312"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Star: 5 Points 48">
              <a:extLst>
                <a:ext uri="{FF2B5EF4-FFF2-40B4-BE49-F238E27FC236}">
                  <a16:creationId xmlns:a16="http://schemas.microsoft.com/office/drawing/2014/main" id="{B8548B66-D03D-9278-4AC5-84743D20C5E3}"/>
                </a:ext>
              </a:extLst>
            </p:cNvPr>
            <p:cNvSpPr/>
            <p:nvPr/>
          </p:nvSpPr>
          <p:spPr>
            <a:xfrm>
              <a:off x="4768770"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Star: 5 Points 54">
            <a:extLst>
              <a:ext uri="{FF2B5EF4-FFF2-40B4-BE49-F238E27FC236}">
                <a16:creationId xmlns:a16="http://schemas.microsoft.com/office/drawing/2014/main" id="{C30A6160-6784-2D56-DCDC-C01BA549EBB1}"/>
              </a:ext>
            </a:extLst>
          </p:cNvPr>
          <p:cNvSpPr/>
          <p:nvPr/>
        </p:nvSpPr>
        <p:spPr>
          <a:xfrm>
            <a:off x="5124662" y="2937622"/>
            <a:ext cx="147053" cy="147053"/>
          </a:xfrm>
          <a:prstGeom prst="star5">
            <a:avLst>
              <a:gd name="adj" fmla="val 29483"/>
              <a:gd name="hf" fmla="val 105146"/>
              <a:gd name="vf" fmla="val 110557"/>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Star: 5 Points 66">
            <a:extLst>
              <a:ext uri="{FF2B5EF4-FFF2-40B4-BE49-F238E27FC236}">
                <a16:creationId xmlns:a16="http://schemas.microsoft.com/office/drawing/2014/main" id="{7CB5C76B-49B4-67BC-3261-EFB87099C3A9}"/>
              </a:ext>
            </a:extLst>
          </p:cNvPr>
          <p:cNvSpPr/>
          <p:nvPr/>
        </p:nvSpPr>
        <p:spPr>
          <a:xfrm>
            <a:off x="5124661" y="3355473"/>
            <a:ext cx="147053" cy="147053"/>
          </a:xfrm>
          <a:prstGeom prst="star5">
            <a:avLst>
              <a:gd name="adj" fmla="val 29483"/>
              <a:gd name="hf" fmla="val 105146"/>
              <a:gd name="vf" fmla="val 110557"/>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7A84F8-D60B-39B9-5B15-BBABC6EC75E9}"/>
              </a:ext>
            </a:extLst>
          </p:cNvPr>
          <p:cNvGrpSpPr/>
          <p:nvPr/>
        </p:nvGrpSpPr>
        <p:grpSpPr>
          <a:xfrm>
            <a:off x="8081689" y="2490337"/>
            <a:ext cx="362595" cy="147053"/>
            <a:chOff x="4768770" y="2717300"/>
            <a:chExt cx="362595" cy="147053"/>
          </a:xfrm>
        </p:grpSpPr>
        <p:sp>
          <p:nvSpPr>
            <p:cNvPr id="73" name="Star: 5 Points 72">
              <a:extLst>
                <a:ext uri="{FF2B5EF4-FFF2-40B4-BE49-F238E27FC236}">
                  <a16:creationId xmlns:a16="http://schemas.microsoft.com/office/drawing/2014/main" id="{E7745BE4-719D-D43A-C3DF-1B333F181373}"/>
                </a:ext>
              </a:extLst>
            </p:cNvPr>
            <p:cNvSpPr/>
            <p:nvPr/>
          </p:nvSpPr>
          <p:spPr>
            <a:xfrm>
              <a:off x="4984312" y="2717300"/>
              <a:ext cx="147053" cy="147053"/>
            </a:xfrm>
            <a:prstGeom prst="star5">
              <a:avLst>
                <a:gd name="adj" fmla="val 29483"/>
                <a:gd name="hf" fmla="val 105146"/>
                <a:gd name="vf" fmla="val 110557"/>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Star: 5 Points 73">
              <a:extLst>
                <a:ext uri="{FF2B5EF4-FFF2-40B4-BE49-F238E27FC236}">
                  <a16:creationId xmlns:a16="http://schemas.microsoft.com/office/drawing/2014/main" id="{9093C25E-494E-1191-2CB3-D40E16D34800}"/>
                </a:ext>
              </a:extLst>
            </p:cNvPr>
            <p:cNvSpPr/>
            <p:nvPr/>
          </p:nvSpPr>
          <p:spPr>
            <a:xfrm>
              <a:off x="4768770" y="2717300"/>
              <a:ext cx="147053" cy="147053"/>
            </a:xfrm>
            <a:prstGeom prst="star5">
              <a:avLst>
                <a:gd name="adj" fmla="val 29483"/>
                <a:gd name="hf" fmla="val 105146"/>
                <a:gd name="vf" fmla="val 110557"/>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E078F2CE-0519-4F22-BEC6-F8FE40B1947D}"/>
              </a:ext>
            </a:extLst>
          </p:cNvPr>
          <p:cNvGrpSpPr/>
          <p:nvPr/>
        </p:nvGrpSpPr>
        <p:grpSpPr>
          <a:xfrm>
            <a:off x="8089243" y="2937622"/>
            <a:ext cx="362595" cy="147053"/>
            <a:chOff x="4768770" y="2717300"/>
            <a:chExt cx="362595" cy="147053"/>
          </a:xfrm>
        </p:grpSpPr>
        <p:sp>
          <p:nvSpPr>
            <p:cNvPr id="77" name="Star: 5 Points 76">
              <a:extLst>
                <a:ext uri="{FF2B5EF4-FFF2-40B4-BE49-F238E27FC236}">
                  <a16:creationId xmlns:a16="http://schemas.microsoft.com/office/drawing/2014/main" id="{E5CCECC5-C001-B3AA-39B6-E4AB5B4B65FF}"/>
                </a:ext>
              </a:extLst>
            </p:cNvPr>
            <p:cNvSpPr/>
            <p:nvPr/>
          </p:nvSpPr>
          <p:spPr>
            <a:xfrm>
              <a:off x="4984312" y="2717300"/>
              <a:ext cx="147053" cy="147053"/>
            </a:xfrm>
            <a:prstGeom prst="star5">
              <a:avLst>
                <a:gd name="adj" fmla="val 29483"/>
                <a:gd name="hf" fmla="val 105146"/>
                <a:gd name="vf" fmla="val 110557"/>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Star: 5 Points 77">
              <a:extLst>
                <a:ext uri="{FF2B5EF4-FFF2-40B4-BE49-F238E27FC236}">
                  <a16:creationId xmlns:a16="http://schemas.microsoft.com/office/drawing/2014/main" id="{197DE3E5-6C50-6D61-AD91-C2A18BBD2C53}"/>
                </a:ext>
              </a:extLst>
            </p:cNvPr>
            <p:cNvSpPr/>
            <p:nvPr/>
          </p:nvSpPr>
          <p:spPr>
            <a:xfrm>
              <a:off x="4768770" y="2717300"/>
              <a:ext cx="147053" cy="147053"/>
            </a:xfrm>
            <a:prstGeom prst="star5">
              <a:avLst>
                <a:gd name="adj" fmla="val 29483"/>
                <a:gd name="hf" fmla="val 105146"/>
                <a:gd name="vf" fmla="val 110557"/>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Star: 5 Points 86">
            <a:extLst>
              <a:ext uri="{FF2B5EF4-FFF2-40B4-BE49-F238E27FC236}">
                <a16:creationId xmlns:a16="http://schemas.microsoft.com/office/drawing/2014/main" id="{EB942CAC-D849-FA1C-2978-0C369070E53B}"/>
              </a:ext>
            </a:extLst>
          </p:cNvPr>
          <p:cNvSpPr/>
          <p:nvPr/>
        </p:nvSpPr>
        <p:spPr>
          <a:xfrm>
            <a:off x="11779810" y="2490338"/>
            <a:ext cx="147053" cy="147053"/>
          </a:xfrm>
          <a:prstGeom prst="star5">
            <a:avLst>
              <a:gd name="adj" fmla="val 29483"/>
              <a:gd name="hf" fmla="val 105146"/>
              <a:gd name="vf" fmla="val 110557"/>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id="{93295207-9509-53DD-8A84-5E3E3336600C}"/>
              </a:ext>
            </a:extLst>
          </p:cNvPr>
          <p:cNvGrpSpPr/>
          <p:nvPr/>
        </p:nvGrpSpPr>
        <p:grpSpPr>
          <a:xfrm>
            <a:off x="11354077" y="2918703"/>
            <a:ext cx="578138" cy="147053"/>
            <a:chOff x="4553227" y="2717300"/>
            <a:chExt cx="578138" cy="147053"/>
          </a:xfrm>
          <a:solidFill>
            <a:srgbClr val="3F9C31"/>
          </a:solidFill>
        </p:grpSpPr>
        <p:sp>
          <p:nvSpPr>
            <p:cNvPr id="92" name="Star: 5 Points 91">
              <a:extLst>
                <a:ext uri="{FF2B5EF4-FFF2-40B4-BE49-F238E27FC236}">
                  <a16:creationId xmlns:a16="http://schemas.microsoft.com/office/drawing/2014/main" id="{4F23C749-5D47-FA2F-48D6-DE7D8098D5F0}"/>
                </a:ext>
              </a:extLst>
            </p:cNvPr>
            <p:cNvSpPr/>
            <p:nvPr/>
          </p:nvSpPr>
          <p:spPr>
            <a:xfrm>
              <a:off x="4553227"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Star: 5 Points 92">
              <a:extLst>
                <a:ext uri="{FF2B5EF4-FFF2-40B4-BE49-F238E27FC236}">
                  <a16:creationId xmlns:a16="http://schemas.microsoft.com/office/drawing/2014/main" id="{A4E24E09-EF91-24E9-1A49-C81E9BA4FA92}"/>
                </a:ext>
              </a:extLst>
            </p:cNvPr>
            <p:cNvSpPr/>
            <p:nvPr/>
          </p:nvSpPr>
          <p:spPr>
            <a:xfrm>
              <a:off x="4984312"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Star: 5 Points 93">
              <a:extLst>
                <a:ext uri="{FF2B5EF4-FFF2-40B4-BE49-F238E27FC236}">
                  <a16:creationId xmlns:a16="http://schemas.microsoft.com/office/drawing/2014/main" id="{76DBE74A-2C0C-AD30-1075-0E5739F8205D}"/>
                </a:ext>
              </a:extLst>
            </p:cNvPr>
            <p:cNvSpPr/>
            <p:nvPr/>
          </p:nvSpPr>
          <p:spPr>
            <a:xfrm>
              <a:off x="4768770"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6A3C1574-ECD8-4988-B280-B8C96D21183D}"/>
              </a:ext>
            </a:extLst>
          </p:cNvPr>
          <p:cNvGrpSpPr/>
          <p:nvPr/>
        </p:nvGrpSpPr>
        <p:grpSpPr>
          <a:xfrm>
            <a:off x="11564268" y="3348598"/>
            <a:ext cx="362595" cy="147053"/>
            <a:chOff x="4768770" y="2717300"/>
            <a:chExt cx="362595" cy="147053"/>
          </a:xfrm>
          <a:solidFill>
            <a:srgbClr val="3F9C31"/>
          </a:solidFill>
        </p:grpSpPr>
        <p:sp>
          <p:nvSpPr>
            <p:cNvPr id="96" name="Star: 5 Points 95">
              <a:extLst>
                <a:ext uri="{FF2B5EF4-FFF2-40B4-BE49-F238E27FC236}">
                  <a16:creationId xmlns:a16="http://schemas.microsoft.com/office/drawing/2014/main" id="{091D4141-DCA1-707B-DF1D-A52DB0EDBF26}"/>
                </a:ext>
              </a:extLst>
            </p:cNvPr>
            <p:cNvSpPr/>
            <p:nvPr/>
          </p:nvSpPr>
          <p:spPr>
            <a:xfrm>
              <a:off x="4984312"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Star: 5 Points 96">
              <a:extLst>
                <a:ext uri="{FF2B5EF4-FFF2-40B4-BE49-F238E27FC236}">
                  <a16:creationId xmlns:a16="http://schemas.microsoft.com/office/drawing/2014/main" id="{76B65A90-9F0B-3F85-4FAC-734C6ECE2927}"/>
                </a:ext>
              </a:extLst>
            </p:cNvPr>
            <p:cNvSpPr/>
            <p:nvPr/>
          </p:nvSpPr>
          <p:spPr>
            <a:xfrm>
              <a:off x="4768770" y="2717300"/>
              <a:ext cx="147053" cy="147053"/>
            </a:xfrm>
            <a:prstGeom prst="star5">
              <a:avLst>
                <a:gd name="adj" fmla="val 29483"/>
                <a:gd name="hf" fmla="val 105146"/>
                <a:gd name="vf" fmla="val 11055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20E0291B-8E0E-CAE9-30DD-8EA1C2A4C8F0}"/>
              </a:ext>
            </a:extLst>
          </p:cNvPr>
          <p:cNvSpPr txBox="1"/>
          <p:nvPr/>
        </p:nvSpPr>
        <p:spPr>
          <a:xfrm>
            <a:off x="576706" y="6325213"/>
            <a:ext cx="9949779" cy="400110"/>
          </a:xfrm>
          <a:prstGeom prst="rect">
            <a:avLst/>
          </a:prstGeom>
          <a:noFill/>
        </p:spPr>
        <p:txBody>
          <a:bodyPr wrap="square" anchor="b">
            <a:spAutoFit/>
          </a:bodyPr>
          <a:lstStyle/>
          <a:p>
            <a:r>
              <a:rPr lang="en-US" sz="1000" i="1" dirty="0">
                <a:solidFill>
                  <a:schemeClr val="tx1">
                    <a:lumMod val="60000"/>
                    <a:lumOff val="40000"/>
                  </a:schemeClr>
                </a:solidFill>
              </a:rPr>
              <a:t>Based on cluster analysis of purchase behaviors, brand preferences, spending levels, and stated priorities</a:t>
            </a:r>
          </a:p>
          <a:p>
            <a:r>
              <a:rPr lang="en-US" sz="1000" i="1" dirty="0">
                <a:solidFill>
                  <a:schemeClr val="tx1">
                    <a:lumMod val="60000"/>
                    <a:lumOff val="40000"/>
                  </a:schemeClr>
                </a:solidFill>
              </a:rPr>
              <a:t>Base: All respondents (n=1,323) | Vietnam Fast Food &amp; QSR Market and Consumer Trends | InsightAsia Vietnam Primary Research | January 2026</a:t>
            </a:r>
          </a:p>
        </p:txBody>
      </p:sp>
      <p:grpSp>
        <p:nvGrpSpPr>
          <p:cNvPr id="10" name="Group 9">
            <a:extLst>
              <a:ext uri="{FF2B5EF4-FFF2-40B4-BE49-F238E27FC236}">
                <a16:creationId xmlns:a16="http://schemas.microsoft.com/office/drawing/2014/main" id="{C8D2DF8D-DB8A-C566-75C6-8B063A91594F}"/>
              </a:ext>
            </a:extLst>
          </p:cNvPr>
          <p:cNvGrpSpPr/>
          <p:nvPr/>
        </p:nvGrpSpPr>
        <p:grpSpPr>
          <a:xfrm>
            <a:off x="8688610" y="1448785"/>
            <a:ext cx="3243605" cy="970889"/>
            <a:chOff x="8688610" y="1448785"/>
            <a:chExt cx="3243605" cy="970889"/>
          </a:xfrm>
        </p:grpSpPr>
        <p:sp>
          <p:nvSpPr>
            <p:cNvPr id="4" name="Rectangle: Rounded Corners 3">
              <a:extLst>
                <a:ext uri="{FF2B5EF4-FFF2-40B4-BE49-F238E27FC236}">
                  <a16:creationId xmlns:a16="http://schemas.microsoft.com/office/drawing/2014/main" id="{FF8266A2-92E7-379B-8AE1-366A8A38E4CE}"/>
                </a:ext>
              </a:extLst>
            </p:cNvPr>
            <p:cNvSpPr/>
            <p:nvPr/>
          </p:nvSpPr>
          <p:spPr>
            <a:xfrm>
              <a:off x="8810905" y="1811231"/>
              <a:ext cx="3121310" cy="377405"/>
            </a:xfrm>
            <a:prstGeom prst="roundRect">
              <a:avLst>
                <a:gd name="adj" fmla="val 50000"/>
              </a:avLst>
            </a:prstGeom>
            <a:solidFill>
              <a:srgbClr val="3F9C31"/>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Ins="182880" rtlCol="0" anchor="ctr"/>
            <a:lstStyle/>
            <a:p>
              <a:pPr algn="r"/>
              <a:r>
                <a:rPr lang="en-US" sz="1200" b="1" dirty="0">
                  <a:solidFill>
                    <a:schemeClr val="bg1"/>
                  </a:solidFill>
                </a:rPr>
                <a:t>Family Occasional</a:t>
              </a:r>
            </a:p>
            <a:p>
              <a:pPr algn="r"/>
              <a:r>
                <a:rPr lang="en-US" sz="1100" i="1" dirty="0">
                  <a:solidFill>
                    <a:schemeClr val="bg1"/>
                  </a:solidFill>
                </a:rPr>
                <a:t>23% of market</a:t>
              </a:r>
            </a:p>
          </p:txBody>
        </p:sp>
        <p:sp>
          <p:nvSpPr>
            <p:cNvPr id="7" name="Freeform 6">
              <a:extLst>
                <a:ext uri="{FF2B5EF4-FFF2-40B4-BE49-F238E27FC236}">
                  <a16:creationId xmlns:a16="http://schemas.microsoft.com/office/drawing/2014/main" id="{51B5D348-D322-7357-01F6-D0C70CED6A1C}"/>
                </a:ext>
              </a:extLst>
            </p:cNvPr>
            <p:cNvSpPr/>
            <p:nvPr/>
          </p:nvSpPr>
          <p:spPr>
            <a:xfrm>
              <a:off x="8688610" y="1448785"/>
              <a:ext cx="872588" cy="970889"/>
            </a:xfrm>
            <a:custGeom>
              <a:avLst/>
              <a:gdLst/>
              <a:ahLst/>
              <a:cxnLst/>
              <a:rect l="l" t="t" r="r" b="b"/>
              <a:pathLst>
                <a:path w="3698177" h="4114800">
                  <a:moveTo>
                    <a:pt x="0" y="0"/>
                  </a:moveTo>
                  <a:lnTo>
                    <a:pt x="3698177" y="0"/>
                  </a:lnTo>
                  <a:lnTo>
                    <a:pt x="369817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9" name="Group 8">
            <a:extLst>
              <a:ext uri="{FF2B5EF4-FFF2-40B4-BE49-F238E27FC236}">
                <a16:creationId xmlns:a16="http://schemas.microsoft.com/office/drawing/2014/main" id="{6D9237B4-9426-BA7B-BD92-49ED20CE0D49}"/>
              </a:ext>
            </a:extLst>
          </p:cNvPr>
          <p:cNvGrpSpPr/>
          <p:nvPr/>
        </p:nvGrpSpPr>
        <p:grpSpPr>
          <a:xfrm>
            <a:off x="2057071" y="1514398"/>
            <a:ext cx="3214644" cy="905275"/>
            <a:chOff x="2057071" y="1514398"/>
            <a:chExt cx="3214644" cy="905275"/>
          </a:xfrm>
        </p:grpSpPr>
        <p:sp>
          <p:nvSpPr>
            <p:cNvPr id="20" name="Rectangle: Rounded Corners 19">
              <a:extLst>
                <a:ext uri="{FF2B5EF4-FFF2-40B4-BE49-F238E27FC236}">
                  <a16:creationId xmlns:a16="http://schemas.microsoft.com/office/drawing/2014/main" id="{B7D468FF-7C5A-439C-B4E5-55D6BD4013A0}"/>
                </a:ext>
              </a:extLst>
            </p:cNvPr>
            <p:cNvSpPr/>
            <p:nvPr/>
          </p:nvSpPr>
          <p:spPr>
            <a:xfrm>
              <a:off x="2234317" y="1823245"/>
              <a:ext cx="3037398" cy="377405"/>
            </a:xfrm>
            <a:prstGeom prst="roundRect">
              <a:avLst>
                <a:gd name="adj" fmla="val 50000"/>
              </a:avLst>
            </a:prstGeom>
            <a:solidFill>
              <a:schemeClr val="bg1">
                <a:lumMod val="85000"/>
              </a:schemeClr>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Ins="182880" rtlCol="0" anchor="ctr"/>
            <a:lstStyle/>
            <a:p>
              <a:pPr algn="r"/>
              <a:r>
                <a:rPr lang="en-US" sz="1200" b="1" dirty="0">
                  <a:solidFill>
                    <a:schemeClr val="tx1"/>
                  </a:solidFill>
                </a:rPr>
                <a:t>Value-Driven Regulars</a:t>
              </a:r>
            </a:p>
            <a:p>
              <a:pPr algn="r"/>
              <a:r>
                <a:rPr lang="en-US" sz="1100" i="1" dirty="0">
                  <a:solidFill>
                    <a:schemeClr val="tx1"/>
                  </a:solidFill>
                </a:rPr>
                <a:t>42% of market</a:t>
              </a:r>
            </a:p>
          </p:txBody>
        </p:sp>
        <p:sp>
          <p:nvSpPr>
            <p:cNvPr id="8" name="Freeform 3">
              <a:extLst>
                <a:ext uri="{FF2B5EF4-FFF2-40B4-BE49-F238E27FC236}">
                  <a16:creationId xmlns:a16="http://schemas.microsoft.com/office/drawing/2014/main" id="{4E3ECEA5-CD26-8F2B-F986-6A5CB05CEFFE}"/>
                </a:ext>
              </a:extLst>
            </p:cNvPr>
            <p:cNvSpPr/>
            <p:nvPr/>
          </p:nvSpPr>
          <p:spPr>
            <a:xfrm>
              <a:off x="2057071" y="1514398"/>
              <a:ext cx="870195" cy="905275"/>
            </a:xfrm>
            <a:custGeom>
              <a:avLst/>
              <a:gdLst/>
              <a:ahLst/>
              <a:cxnLst/>
              <a:rect l="l" t="t" r="r" b="b"/>
              <a:pathLst>
                <a:path w="3955352" h="4114800">
                  <a:moveTo>
                    <a:pt x="0" y="0"/>
                  </a:moveTo>
                  <a:lnTo>
                    <a:pt x="3955352" y="0"/>
                  </a:lnTo>
                  <a:lnTo>
                    <a:pt x="395535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Tree>
    <p:extLst>
      <p:ext uri="{BB962C8B-B14F-4D97-AF65-F5344CB8AC3E}">
        <p14:creationId xmlns:p14="http://schemas.microsoft.com/office/powerpoint/2010/main" val="2982850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9BB51-7B46-ACA3-371A-BA1E0D08B8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68C96C-9F21-F91E-5ED1-FF4CE7DB4134}"/>
              </a:ext>
            </a:extLst>
          </p:cNvPr>
          <p:cNvSpPr>
            <a:spLocks noGrp="1"/>
          </p:cNvSpPr>
          <p:nvPr>
            <p:ph type="title"/>
          </p:nvPr>
        </p:nvSpPr>
        <p:spPr/>
        <p:txBody>
          <a:bodyPr>
            <a:normAutofit/>
          </a:bodyPr>
          <a:lstStyle/>
          <a:p>
            <a:r>
              <a:rPr lang="en-US" dirty="0"/>
              <a:t>Segment Size &amp; Revenue Contribution Analysis</a:t>
            </a:r>
          </a:p>
        </p:txBody>
      </p:sp>
      <p:sp>
        <p:nvSpPr>
          <p:cNvPr id="3" name="TextBox 2">
            <a:extLst>
              <a:ext uri="{FF2B5EF4-FFF2-40B4-BE49-F238E27FC236}">
                <a16:creationId xmlns:a16="http://schemas.microsoft.com/office/drawing/2014/main" id="{31739DF2-480D-A516-CE6C-C4076538389C}"/>
              </a:ext>
            </a:extLst>
          </p:cNvPr>
          <p:cNvSpPr txBox="1"/>
          <p:nvPr/>
        </p:nvSpPr>
        <p:spPr>
          <a:xfrm>
            <a:off x="653697" y="1133286"/>
            <a:ext cx="8100945" cy="276999"/>
          </a:xfrm>
          <a:prstGeom prst="rect">
            <a:avLst/>
          </a:prstGeom>
          <a:noFill/>
        </p:spPr>
        <p:txBody>
          <a:bodyPr wrap="square">
            <a:spAutoFit/>
          </a:bodyPr>
          <a:lstStyle/>
          <a:p>
            <a:r>
              <a:rPr lang="en-US" sz="1200" dirty="0"/>
              <a:t>Segment sizing based on behavioral clustering and revenue modeling</a:t>
            </a:r>
          </a:p>
        </p:txBody>
      </p:sp>
      <p:sp>
        <p:nvSpPr>
          <p:cNvPr id="6" name="Rectangle: Rounded Corners 5">
            <a:extLst>
              <a:ext uri="{FF2B5EF4-FFF2-40B4-BE49-F238E27FC236}">
                <a16:creationId xmlns:a16="http://schemas.microsoft.com/office/drawing/2014/main" id="{13DD1F7F-7F4D-A66C-49EE-561F11F6AD78}"/>
              </a:ext>
            </a:extLst>
          </p:cNvPr>
          <p:cNvSpPr/>
          <p:nvPr/>
        </p:nvSpPr>
        <p:spPr>
          <a:xfrm>
            <a:off x="3331601" y="2508754"/>
            <a:ext cx="2428433" cy="3829957"/>
          </a:xfrm>
          <a:prstGeom prst="roundRect">
            <a:avLst>
              <a:gd name="adj" fmla="val 594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lgn="r">
              <a:lnSpc>
                <a:spcPct val="114000"/>
              </a:lnSpc>
            </a:pPr>
            <a:endParaRPr lang="en-US" sz="1200" dirty="0">
              <a:solidFill>
                <a:schemeClr val="bg1"/>
              </a:solidFill>
            </a:endParaRPr>
          </a:p>
        </p:txBody>
      </p:sp>
      <p:sp>
        <p:nvSpPr>
          <p:cNvPr id="11" name="Rectangle: Rounded Corners 10">
            <a:extLst>
              <a:ext uri="{FF2B5EF4-FFF2-40B4-BE49-F238E27FC236}">
                <a16:creationId xmlns:a16="http://schemas.microsoft.com/office/drawing/2014/main" id="{323426D5-CECA-603E-972E-AD7E65E7F4BE}"/>
              </a:ext>
            </a:extLst>
          </p:cNvPr>
          <p:cNvSpPr/>
          <p:nvPr/>
        </p:nvSpPr>
        <p:spPr>
          <a:xfrm>
            <a:off x="5920605" y="2508753"/>
            <a:ext cx="2428433" cy="3829957"/>
          </a:xfrm>
          <a:prstGeom prst="roundRect">
            <a:avLst>
              <a:gd name="adj" fmla="val 594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endParaRPr lang="en-US" sz="1400" b="1" dirty="0">
              <a:solidFill>
                <a:schemeClr val="bg1"/>
              </a:solidFill>
            </a:endParaRPr>
          </a:p>
        </p:txBody>
      </p:sp>
      <p:sp>
        <p:nvSpPr>
          <p:cNvPr id="12" name="Rectangle: Rounded Corners 11">
            <a:extLst>
              <a:ext uri="{FF2B5EF4-FFF2-40B4-BE49-F238E27FC236}">
                <a16:creationId xmlns:a16="http://schemas.microsoft.com/office/drawing/2014/main" id="{E0092CBD-E476-6E73-849C-5F7956B8028D}"/>
              </a:ext>
            </a:extLst>
          </p:cNvPr>
          <p:cNvSpPr/>
          <p:nvPr/>
        </p:nvSpPr>
        <p:spPr>
          <a:xfrm>
            <a:off x="745646" y="2508753"/>
            <a:ext cx="2428433" cy="3829957"/>
          </a:xfrm>
          <a:prstGeom prst="roundRect">
            <a:avLst>
              <a:gd name="adj" fmla="val 5940"/>
            </a:avLst>
          </a:prstGeom>
          <a:solidFill>
            <a:schemeClr val="bg2">
              <a:alpha val="99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lgn="r">
              <a:lnSpc>
                <a:spcPct val="114000"/>
              </a:lnSpc>
            </a:pPr>
            <a:endParaRPr kumimoji="0" lang="en-US" sz="4400" b="1" i="0" u="none" strike="noStrike" kern="1200" cap="none" spc="0" normalizeH="0" baseline="0" noProof="0" dirty="0">
              <a:ln>
                <a:noFill/>
              </a:ln>
              <a:solidFill>
                <a:srgbClr val="535353"/>
              </a:solidFill>
              <a:effectLst/>
              <a:uLnTx/>
              <a:uFillTx/>
              <a:latin typeface="Montserrat"/>
              <a:ea typeface="+mn-ea"/>
              <a:cs typeface="+mn-cs"/>
            </a:endParaRPr>
          </a:p>
        </p:txBody>
      </p:sp>
      <p:sp>
        <p:nvSpPr>
          <p:cNvPr id="13" name="Freeform 29">
            <a:extLst>
              <a:ext uri="{FF2B5EF4-FFF2-40B4-BE49-F238E27FC236}">
                <a16:creationId xmlns:a16="http://schemas.microsoft.com/office/drawing/2014/main" id="{B382C26D-437A-6710-0E28-EDC91F817A2B}"/>
              </a:ext>
            </a:extLst>
          </p:cNvPr>
          <p:cNvSpPr/>
          <p:nvPr/>
        </p:nvSpPr>
        <p:spPr>
          <a:xfrm>
            <a:off x="4032519" y="1775975"/>
            <a:ext cx="1187864" cy="1262008"/>
          </a:xfrm>
          <a:custGeom>
            <a:avLst/>
            <a:gdLst/>
            <a:ahLst/>
            <a:cxnLst/>
            <a:rect l="l" t="t" r="r" b="b"/>
            <a:pathLst>
              <a:path w="3873056" h="4114800">
                <a:moveTo>
                  <a:pt x="0" y="0"/>
                </a:moveTo>
                <a:lnTo>
                  <a:pt x="3873056" y="0"/>
                </a:lnTo>
                <a:lnTo>
                  <a:pt x="38730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3">
            <a:extLst>
              <a:ext uri="{FF2B5EF4-FFF2-40B4-BE49-F238E27FC236}">
                <a16:creationId xmlns:a16="http://schemas.microsoft.com/office/drawing/2014/main" id="{476D2DFE-22DF-9645-1722-944B4BBEEA6A}"/>
              </a:ext>
            </a:extLst>
          </p:cNvPr>
          <p:cNvSpPr/>
          <p:nvPr/>
        </p:nvSpPr>
        <p:spPr>
          <a:xfrm>
            <a:off x="1451419" y="1775975"/>
            <a:ext cx="1213104" cy="1262008"/>
          </a:xfrm>
          <a:custGeom>
            <a:avLst/>
            <a:gdLst/>
            <a:ahLst/>
            <a:cxnLst/>
            <a:rect l="l" t="t" r="r" b="b"/>
            <a:pathLst>
              <a:path w="3955352" h="4114800">
                <a:moveTo>
                  <a:pt x="0" y="0"/>
                </a:moveTo>
                <a:lnTo>
                  <a:pt x="3955352" y="0"/>
                </a:lnTo>
                <a:lnTo>
                  <a:pt x="39553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B3874866-25FC-A169-B723-F84C7B6B3128}"/>
              </a:ext>
            </a:extLst>
          </p:cNvPr>
          <p:cNvSpPr txBox="1"/>
          <p:nvPr/>
        </p:nvSpPr>
        <p:spPr>
          <a:xfrm>
            <a:off x="8403781" y="2423183"/>
            <a:ext cx="3527173" cy="4001095"/>
          </a:xfrm>
          <a:prstGeom prst="rect">
            <a:avLst/>
          </a:prstGeom>
          <a:noFill/>
        </p:spPr>
        <p:txBody>
          <a:bodyPr wrap="square">
            <a:spAutoFit/>
          </a:bodyPr>
          <a:lstStyle/>
          <a:p>
            <a:r>
              <a:rPr lang="en-US" sz="1400" b="1" i="0" dirty="0">
                <a:solidFill>
                  <a:srgbClr val="E95000"/>
                </a:solidFill>
                <a:effectLst/>
                <a:latin typeface="+mj-lt"/>
              </a:rPr>
              <a:t>Why 3 Segments, Not 4?</a:t>
            </a:r>
            <a:r>
              <a:rPr lang="en-US" sz="1400" b="0" i="0" dirty="0">
                <a:solidFill>
                  <a:srgbClr val="E95000"/>
                </a:solidFill>
                <a:effectLst/>
                <a:latin typeface="+mj-lt"/>
              </a:rPr>
              <a:t> </a:t>
            </a:r>
            <a:endParaRPr lang="en-US" sz="1200" b="0" i="0" dirty="0">
              <a:solidFill>
                <a:srgbClr val="E95000"/>
              </a:solidFill>
              <a:effectLst/>
              <a:latin typeface="+mj-lt"/>
            </a:endParaRPr>
          </a:p>
          <a:p>
            <a:endParaRPr lang="en-US" sz="1200" i="0" dirty="0">
              <a:effectLst/>
              <a:latin typeface="+mj-lt"/>
            </a:endParaRPr>
          </a:p>
          <a:p>
            <a:r>
              <a:rPr lang="en-US" sz="1200" i="1" dirty="0">
                <a:effectLst/>
                <a:latin typeface="+mj-lt"/>
              </a:rPr>
              <a:t>Our analysis tested 4-segment and 5-segment solutions, but 3 segments provide </a:t>
            </a:r>
            <a:r>
              <a:rPr lang="en-US" sz="1200" b="1" i="1" dirty="0">
                <a:solidFill>
                  <a:srgbClr val="3F9C31"/>
                </a:solidFill>
                <a:effectLst/>
                <a:latin typeface="+mj-lt"/>
              </a:rPr>
              <a:t>optimal balance of distinctiveness and actionability</a:t>
            </a:r>
            <a:r>
              <a:rPr lang="en-US" sz="1200" i="1" dirty="0">
                <a:effectLst/>
                <a:latin typeface="+mj-lt"/>
              </a:rPr>
              <a:t>. </a:t>
            </a:r>
          </a:p>
          <a:p>
            <a:endParaRPr lang="en-US" sz="1200" i="1" dirty="0">
              <a:latin typeface="+mj-lt"/>
            </a:endParaRPr>
          </a:p>
          <a:p>
            <a:r>
              <a:rPr lang="en-US" sz="1200" i="1" dirty="0">
                <a:effectLst/>
                <a:latin typeface="+mj-lt"/>
              </a:rPr>
              <a:t>The "premium quality seekers" that appeared in 4-segment modeling (8% of sample) lacked sufficient size and had overlapping behaviors with Social Enthusiasts' affluent subset. In Vietnam's value-conscious market, premium positioning is more about occasion and brand than permanent consumer mindset. Even affluent consumers toggle between value and premium based on context—same person orders Lotteria delivery for office lunch (Value-Driven behavior) and takes family to Pizza 4P's for celebration (Social Enthusiast behavior).</a:t>
            </a:r>
            <a:endParaRPr lang="en-US" sz="1200" i="1" dirty="0">
              <a:latin typeface="+mj-lt"/>
            </a:endParaRPr>
          </a:p>
        </p:txBody>
      </p:sp>
      <p:sp>
        <p:nvSpPr>
          <p:cNvPr id="17" name="Freeform 6">
            <a:extLst>
              <a:ext uri="{FF2B5EF4-FFF2-40B4-BE49-F238E27FC236}">
                <a16:creationId xmlns:a16="http://schemas.microsoft.com/office/drawing/2014/main" id="{4A3996A5-562A-32A7-3F86-8C7902814861}"/>
              </a:ext>
            </a:extLst>
          </p:cNvPr>
          <p:cNvSpPr/>
          <p:nvPr/>
        </p:nvSpPr>
        <p:spPr>
          <a:xfrm>
            <a:off x="6610148" y="1732096"/>
            <a:ext cx="1213104" cy="1349767"/>
          </a:xfrm>
          <a:custGeom>
            <a:avLst/>
            <a:gdLst/>
            <a:ahLst/>
            <a:cxnLst/>
            <a:rect l="l" t="t" r="r" b="b"/>
            <a:pathLst>
              <a:path w="3698177" h="4114800">
                <a:moveTo>
                  <a:pt x="0" y="0"/>
                </a:moveTo>
                <a:lnTo>
                  <a:pt x="3698177" y="0"/>
                </a:lnTo>
                <a:lnTo>
                  <a:pt x="369817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aphicFrame>
        <p:nvGraphicFramePr>
          <p:cNvPr id="22" name="Table 21">
            <a:extLst>
              <a:ext uri="{FF2B5EF4-FFF2-40B4-BE49-F238E27FC236}">
                <a16:creationId xmlns:a16="http://schemas.microsoft.com/office/drawing/2014/main" id="{B35E6907-3323-03F3-E524-69ED38E67AB0}"/>
              </a:ext>
            </a:extLst>
          </p:cNvPr>
          <p:cNvGraphicFramePr>
            <a:graphicFrameLocks noGrp="1"/>
          </p:cNvGraphicFramePr>
          <p:nvPr>
            <p:extLst>
              <p:ext uri="{D42A27DB-BD31-4B8C-83A1-F6EECF244321}">
                <p14:modId xmlns:p14="http://schemas.microsoft.com/office/powerpoint/2010/main" val="1844805227"/>
              </p:ext>
            </p:extLst>
          </p:nvPr>
        </p:nvGraphicFramePr>
        <p:xfrm>
          <a:off x="800389" y="3333476"/>
          <a:ext cx="2327131" cy="2757870"/>
        </p:xfrm>
        <a:graphic>
          <a:graphicData uri="http://schemas.openxmlformats.org/drawingml/2006/table">
            <a:tbl>
              <a:tblPr>
                <a:tableStyleId>{5C22544A-7EE6-4342-B048-85BDC9FD1C3A}</a:tableStyleId>
              </a:tblPr>
              <a:tblGrid>
                <a:gridCol w="2327131">
                  <a:extLst>
                    <a:ext uri="{9D8B030D-6E8A-4147-A177-3AD203B41FA5}">
                      <a16:colId xmlns:a16="http://schemas.microsoft.com/office/drawing/2014/main" val="1311142619"/>
                    </a:ext>
                  </a:extLst>
                </a:gridCol>
              </a:tblGrid>
              <a:tr h="497460">
                <a:tc>
                  <a:txBody>
                    <a:bodyPr/>
                    <a:lstStyle/>
                    <a:p>
                      <a:r>
                        <a:rPr lang="en-US" sz="1100" b="0" i="0" kern="1200" dirty="0">
                          <a:solidFill>
                            <a:schemeClr val="tx1"/>
                          </a:solidFill>
                          <a:effectLst/>
                          <a:latin typeface="+mn-lt"/>
                          <a:ea typeface="+mn-ea"/>
                          <a:cs typeface="+mn-cs"/>
                        </a:rPr>
                        <a:t>Avg Monthly Visits</a:t>
                      </a:r>
                    </a:p>
                    <a:p>
                      <a:pPr algn="ctr"/>
                      <a:r>
                        <a:rPr lang="en-US" sz="1400" b="1" i="0" kern="1200" dirty="0">
                          <a:solidFill>
                            <a:schemeClr val="tx1"/>
                          </a:solidFill>
                          <a:effectLst/>
                          <a:latin typeface="+mn-lt"/>
                          <a:ea typeface="+mn-ea"/>
                          <a:cs typeface="+mn-cs"/>
                        </a:rPr>
                        <a:t>14.4</a:t>
                      </a:r>
                      <a:endParaRPr lang="en-US" sz="1200" b="1" dirty="0">
                        <a:solidFill>
                          <a:schemeClr val="tx1"/>
                        </a:solidFill>
                      </a:endParaRP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4086914"/>
                  </a:ext>
                </a:extLst>
              </a:tr>
              <a:tr h="565004">
                <a:tc>
                  <a:txBody>
                    <a:bodyPr/>
                    <a:lstStyle/>
                    <a:p>
                      <a:r>
                        <a:rPr lang="en-US" sz="1100" b="0" i="0" kern="1200" dirty="0">
                          <a:solidFill>
                            <a:schemeClr val="tx1"/>
                          </a:solidFill>
                          <a:effectLst/>
                          <a:latin typeface="+mn-lt"/>
                          <a:ea typeface="+mn-ea"/>
                          <a:cs typeface="+mn-cs"/>
                        </a:rPr>
                        <a:t>Avg Spend per Visit</a:t>
                      </a:r>
                    </a:p>
                    <a:p>
                      <a:pPr algn="ctr"/>
                      <a:r>
                        <a:rPr lang="en-US" sz="1400" b="1" i="0" kern="1200" dirty="0">
                          <a:solidFill>
                            <a:schemeClr val="tx1"/>
                          </a:solidFill>
                          <a:effectLst/>
                          <a:latin typeface="+mn-lt"/>
                          <a:ea typeface="+mn-ea"/>
                          <a:cs typeface="+mn-cs"/>
                        </a:rPr>
                        <a:t>89K</a:t>
                      </a:r>
                      <a:endParaRPr lang="en-US" sz="1400" b="1" dirty="0">
                        <a:solidFill>
                          <a:schemeClr val="tx1"/>
                        </a:solidFill>
                      </a:endParaRP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0449614"/>
                  </a:ext>
                </a:extLst>
              </a:tr>
              <a:tr h="1130402">
                <a:tc>
                  <a:txBody>
                    <a:bodyPr/>
                    <a:lstStyle/>
                    <a:p>
                      <a:r>
                        <a:rPr lang="en-US" sz="1100" b="0" i="0" kern="1200" dirty="0">
                          <a:solidFill>
                            <a:schemeClr val="tx1"/>
                          </a:solidFill>
                          <a:effectLst/>
                          <a:latin typeface="+mn-lt"/>
                          <a:ea typeface="+mn-ea"/>
                          <a:cs typeface="+mn-cs"/>
                        </a:rPr>
                        <a:t>Est. Revenue Contribution</a:t>
                      </a:r>
                    </a:p>
                    <a:p>
                      <a:endParaRPr lang="en-US" sz="1100" b="0" i="0" kern="1200" dirty="0">
                        <a:solidFill>
                          <a:schemeClr val="tx1"/>
                        </a:solidFill>
                        <a:effectLst/>
                        <a:latin typeface="+mn-lt"/>
                        <a:ea typeface="+mn-ea"/>
                        <a:cs typeface="+mn-cs"/>
                      </a:endParaRPr>
                    </a:p>
                    <a:p>
                      <a:endParaRPr lang="en-US" sz="1100" b="0" i="0" kern="1200" dirty="0">
                        <a:solidFill>
                          <a:schemeClr val="tx1"/>
                        </a:solidFill>
                        <a:effectLst/>
                        <a:latin typeface="+mn-lt"/>
                        <a:ea typeface="+mn-ea"/>
                        <a:cs typeface="+mn-cs"/>
                      </a:endParaRPr>
                    </a:p>
                    <a:p>
                      <a:pPr algn="ctr"/>
                      <a:r>
                        <a:rPr lang="en-US" sz="1400" b="1" i="0" kern="1200" dirty="0">
                          <a:solidFill>
                            <a:schemeClr val="tx1"/>
                          </a:solidFill>
                          <a:effectLst/>
                          <a:latin typeface="+mn-lt"/>
                          <a:ea typeface="+mn-ea"/>
                          <a:cs typeface="+mn-cs"/>
                        </a:rPr>
                        <a:t>54</a:t>
                      </a:r>
                      <a:r>
                        <a:rPr lang="en-US" sz="1100" b="1" i="0" kern="1200" dirty="0">
                          <a:solidFill>
                            <a:schemeClr val="tx1"/>
                          </a:solidFill>
                          <a:effectLst/>
                          <a:latin typeface="+mn-lt"/>
                          <a:ea typeface="+mn-ea"/>
                          <a:cs typeface="+mn-cs"/>
                        </a:rPr>
                        <a:t>%</a:t>
                      </a:r>
                      <a:endParaRPr lang="en-US" sz="1100" b="1" dirty="0">
                        <a:solidFill>
                          <a:schemeClr val="tx1"/>
                        </a:solidFill>
                      </a:endParaRP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1948107"/>
                  </a:ext>
                </a:extLst>
              </a:tr>
              <a:tr h="565004">
                <a:tc>
                  <a:txBody>
                    <a:bodyPr/>
                    <a:lstStyle/>
                    <a:p>
                      <a:r>
                        <a:rPr lang="en-US" sz="1100" b="0" i="0" kern="1200" dirty="0">
                          <a:solidFill>
                            <a:schemeClr val="tx1"/>
                          </a:solidFill>
                          <a:effectLst/>
                          <a:latin typeface="+mn-lt"/>
                          <a:ea typeface="+mn-ea"/>
                          <a:cs typeface="+mn-cs"/>
                        </a:rPr>
                        <a:t>Strategic Value</a:t>
                      </a:r>
                    </a:p>
                    <a:p>
                      <a:pPr algn="ctr"/>
                      <a:r>
                        <a:rPr lang="en-US" sz="1200" b="1" dirty="0">
                          <a:solidFill>
                            <a:schemeClr val="tx1"/>
                          </a:solidFill>
                        </a:rPr>
                        <a:t>Volume driver, low margin</a:t>
                      </a:r>
                    </a:p>
                  </a:txBody>
                  <a:tcPr>
                    <a:lnL w="12700" cmpd="sng">
                      <a:noFill/>
                    </a:lnL>
                    <a:lnR w="12700" cmpd="sng">
                      <a:noFill/>
                    </a:lnR>
                    <a:lnT w="3175"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91353355"/>
                  </a:ext>
                </a:extLst>
              </a:tr>
            </a:tbl>
          </a:graphicData>
        </a:graphic>
      </p:graphicFrame>
      <p:graphicFrame>
        <p:nvGraphicFramePr>
          <p:cNvPr id="23" name="Chart 22">
            <a:extLst>
              <a:ext uri="{FF2B5EF4-FFF2-40B4-BE49-F238E27FC236}">
                <a16:creationId xmlns:a16="http://schemas.microsoft.com/office/drawing/2014/main" id="{BE86E44B-AA35-3850-F69F-A7BEADD649CB}"/>
              </a:ext>
            </a:extLst>
          </p:cNvPr>
          <p:cNvGraphicFramePr/>
          <p:nvPr>
            <p:extLst>
              <p:ext uri="{D42A27DB-BD31-4B8C-83A1-F6EECF244321}">
                <p14:modId xmlns:p14="http://schemas.microsoft.com/office/powerpoint/2010/main" val="3892838121"/>
              </p:ext>
            </p:extLst>
          </p:nvPr>
        </p:nvGraphicFramePr>
        <p:xfrm>
          <a:off x="1211720" y="4611217"/>
          <a:ext cx="1474783" cy="92835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Table 24">
            <a:extLst>
              <a:ext uri="{FF2B5EF4-FFF2-40B4-BE49-F238E27FC236}">
                <a16:creationId xmlns:a16="http://schemas.microsoft.com/office/drawing/2014/main" id="{B7A81884-768E-D897-FE1E-730254BD5576}"/>
              </a:ext>
            </a:extLst>
          </p:cNvPr>
          <p:cNvGraphicFramePr>
            <a:graphicFrameLocks noGrp="1"/>
          </p:cNvGraphicFramePr>
          <p:nvPr>
            <p:extLst>
              <p:ext uri="{D42A27DB-BD31-4B8C-83A1-F6EECF244321}">
                <p14:modId xmlns:p14="http://schemas.microsoft.com/office/powerpoint/2010/main" val="3296339494"/>
              </p:ext>
            </p:extLst>
          </p:nvPr>
        </p:nvGraphicFramePr>
        <p:xfrm>
          <a:off x="3376984" y="3333476"/>
          <a:ext cx="2327131" cy="2817706"/>
        </p:xfrm>
        <a:graphic>
          <a:graphicData uri="http://schemas.openxmlformats.org/drawingml/2006/table">
            <a:tbl>
              <a:tblPr>
                <a:tableStyleId>{5C22544A-7EE6-4342-B048-85BDC9FD1C3A}</a:tableStyleId>
              </a:tblPr>
              <a:tblGrid>
                <a:gridCol w="2327131">
                  <a:extLst>
                    <a:ext uri="{9D8B030D-6E8A-4147-A177-3AD203B41FA5}">
                      <a16:colId xmlns:a16="http://schemas.microsoft.com/office/drawing/2014/main" val="1311142619"/>
                    </a:ext>
                  </a:extLst>
                </a:gridCol>
              </a:tblGrid>
              <a:tr h="497460">
                <a:tc>
                  <a:txBody>
                    <a:bodyPr/>
                    <a:lstStyle/>
                    <a:p>
                      <a:r>
                        <a:rPr lang="en-US" sz="1100" b="0" i="0" kern="1200" dirty="0">
                          <a:solidFill>
                            <a:schemeClr val="bg1"/>
                          </a:solidFill>
                          <a:effectLst/>
                          <a:latin typeface="+mn-lt"/>
                          <a:ea typeface="+mn-ea"/>
                          <a:cs typeface="+mn-cs"/>
                        </a:rPr>
                        <a:t>Avg Monthly Visits</a:t>
                      </a:r>
                    </a:p>
                    <a:p>
                      <a:pPr algn="ctr"/>
                      <a:r>
                        <a:rPr lang="en-US" sz="1400" b="1" i="0" kern="1200" dirty="0">
                          <a:solidFill>
                            <a:schemeClr val="bg1"/>
                          </a:solidFill>
                          <a:effectLst/>
                          <a:latin typeface="+mn-lt"/>
                          <a:ea typeface="+mn-ea"/>
                          <a:cs typeface="+mn-cs"/>
                        </a:rPr>
                        <a:t>10.4</a:t>
                      </a:r>
                      <a:endParaRPr lang="en-US" sz="1200" b="1" dirty="0">
                        <a:solidFill>
                          <a:schemeClr val="bg1"/>
                        </a:solidFill>
                      </a:endParaRPr>
                    </a:p>
                  </a:txBody>
                  <a:tcPr>
                    <a:lnL w="12700" cmpd="sng">
                      <a:noFill/>
                    </a:lnL>
                    <a:lnR w="12700" cmpd="sng">
                      <a:noFill/>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4086914"/>
                  </a:ext>
                </a:extLst>
              </a:tr>
              <a:tr h="565004">
                <a:tc>
                  <a:txBody>
                    <a:bodyPr/>
                    <a:lstStyle/>
                    <a:p>
                      <a:r>
                        <a:rPr lang="en-US" sz="1100" b="0" i="0" kern="1200" dirty="0">
                          <a:solidFill>
                            <a:schemeClr val="bg1"/>
                          </a:solidFill>
                          <a:effectLst/>
                          <a:latin typeface="+mn-lt"/>
                          <a:ea typeface="+mn-ea"/>
                          <a:cs typeface="+mn-cs"/>
                        </a:rPr>
                        <a:t>Avg Spend per Visit</a:t>
                      </a:r>
                    </a:p>
                    <a:p>
                      <a:pPr algn="ctr"/>
                      <a:r>
                        <a:rPr lang="en-US" sz="1400" b="1" i="0" kern="1200" dirty="0">
                          <a:solidFill>
                            <a:schemeClr val="bg1"/>
                          </a:solidFill>
                          <a:effectLst/>
                          <a:latin typeface="+mn-lt"/>
                          <a:ea typeface="+mn-ea"/>
                          <a:cs typeface="+mn-cs"/>
                        </a:rPr>
                        <a:t>171K</a:t>
                      </a:r>
                      <a:endParaRPr lang="en-US" sz="1400" b="1" dirty="0">
                        <a:solidFill>
                          <a:schemeClr val="bg1"/>
                        </a:solidFill>
                      </a:endParaRPr>
                    </a:p>
                  </a:txBody>
                  <a:tcPr>
                    <a:lnL w="12700" cmpd="sng">
                      <a:noFill/>
                    </a:lnL>
                    <a:lnR w="12700" cmpd="sng">
                      <a:noFill/>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0449614"/>
                  </a:ext>
                </a:extLst>
              </a:tr>
              <a:tr h="1130402">
                <a:tc>
                  <a:txBody>
                    <a:bodyPr/>
                    <a:lstStyle/>
                    <a:p>
                      <a:r>
                        <a:rPr lang="en-US" sz="1100" b="0" i="0" kern="1200" dirty="0">
                          <a:solidFill>
                            <a:schemeClr val="bg1"/>
                          </a:solidFill>
                          <a:effectLst/>
                          <a:latin typeface="+mn-lt"/>
                          <a:ea typeface="+mn-ea"/>
                          <a:cs typeface="+mn-cs"/>
                        </a:rPr>
                        <a:t>Est. Revenue Contribution</a:t>
                      </a:r>
                    </a:p>
                    <a:p>
                      <a:endParaRPr lang="en-US" sz="1100" b="0" i="0" kern="1200" dirty="0">
                        <a:solidFill>
                          <a:schemeClr val="bg1"/>
                        </a:solidFill>
                        <a:effectLst/>
                        <a:latin typeface="+mn-lt"/>
                        <a:ea typeface="+mn-ea"/>
                        <a:cs typeface="+mn-cs"/>
                      </a:endParaRPr>
                    </a:p>
                    <a:p>
                      <a:endParaRPr lang="en-US" sz="1100" b="0" i="0" kern="1200" dirty="0">
                        <a:solidFill>
                          <a:schemeClr val="bg1"/>
                        </a:solidFill>
                        <a:effectLst/>
                        <a:latin typeface="+mn-lt"/>
                        <a:ea typeface="+mn-ea"/>
                        <a:cs typeface="+mn-cs"/>
                      </a:endParaRPr>
                    </a:p>
                    <a:p>
                      <a:pPr algn="ctr"/>
                      <a:r>
                        <a:rPr lang="en-US" sz="1400" b="1" i="0" kern="1200" dirty="0">
                          <a:solidFill>
                            <a:schemeClr val="bg1"/>
                          </a:solidFill>
                          <a:effectLst/>
                          <a:latin typeface="+mn-lt"/>
                          <a:ea typeface="+mn-ea"/>
                          <a:cs typeface="+mn-cs"/>
                        </a:rPr>
                        <a:t>15</a:t>
                      </a:r>
                      <a:r>
                        <a:rPr lang="en-US" sz="1100" b="1" i="0" kern="1200" dirty="0">
                          <a:solidFill>
                            <a:schemeClr val="bg1"/>
                          </a:solidFill>
                          <a:effectLst/>
                          <a:latin typeface="+mn-lt"/>
                          <a:ea typeface="+mn-ea"/>
                          <a:cs typeface="+mn-cs"/>
                        </a:rPr>
                        <a:t>%</a:t>
                      </a:r>
                      <a:endParaRPr lang="en-US" sz="1100" b="1" dirty="0">
                        <a:solidFill>
                          <a:schemeClr val="bg1"/>
                        </a:solidFill>
                      </a:endParaRPr>
                    </a:p>
                  </a:txBody>
                  <a:tcPr>
                    <a:lnL w="12700" cmpd="sng">
                      <a:noFill/>
                    </a:lnL>
                    <a:lnR w="12700" cmpd="sng">
                      <a:noFill/>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1948107"/>
                  </a:ext>
                </a:extLst>
              </a:tr>
              <a:tr h="565004">
                <a:tc>
                  <a:txBody>
                    <a:bodyPr/>
                    <a:lstStyle/>
                    <a:p>
                      <a:r>
                        <a:rPr lang="en-US" sz="1100" b="0" i="0" kern="1200" dirty="0">
                          <a:solidFill>
                            <a:schemeClr val="bg1"/>
                          </a:solidFill>
                          <a:effectLst/>
                          <a:latin typeface="+mn-lt"/>
                          <a:ea typeface="+mn-ea"/>
                          <a:cs typeface="+mn-cs"/>
                        </a:rPr>
                        <a:t>Strategic Value</a:t>
                      </a:r>
                    </a:p>
                    <a:p>
                      <a:pPr algn="ctr"/>
                      <a:r>
                        <a:rPr lang="en-US" sz="1200" b="1" dirty="0">
                          <a:solidFill>
                            <a:schemeClr val="bg1"/>
                          </a:solidFill>
                        </a:rPr>
                        <a:t>Brand building, viral marketing</a:t>
                      </a:r>
                    </a:p>
                  </a:txBody>
                  <a:tcPr>
                    <a:lnL w="12700" cmpd="sng">
                      <a:noFill/>
                    </a:lnL>
                    <a:lnR w="12700" cmpd="sng">
                      <a:noFill/>
                    </a:lnR>
                    <a:lnT w="3175"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91353355"/>
                  </a:ext>
                </a:extLst>
              </a:tr>
            </a:tbl>
          </a:graphicData>
        </a:graphic>
      </p:graphicFrame>
      <p:graphicFrame>
        <p:nvGraphicFramePr>
          <p:cNvPr id="26" name="Chart 25">
            <a:extLst>
              <a:ext uri="{FF2B5EF4-FFF2-40B4-BE49-F238E27FC236}">
                <a16:creationId xmlns:a16="http://schemas.microsoft.com/office/drawing/2014/main" id="{A3367D62-EE35-4978-7F39-C8669559B91F}"/>
              </a:ext>
            </a:extLst>
          </p:cNvPr>
          <p:cNvGraphicFramePr/>
          <p:nvPr>
            <p:extLst>
              <p:ext uri="{D42A27DB-BD31-4B8C-83A1-F6EECF244321}">
                <p14:modId xmlns:p14="http://schemas.microsoft.com/office/powerpoint/2010/main" val="3359530231"/>
              </p:ext>
            </p:extLst>
          </p:nvPr>
        </p:nvGraphicFramePr>
        <p:xfrm>
          <a:off x="3788315" y="4611217"/>
          <a:ext cx="1474783" cy="92835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7" name="Table 26">
            <a:extLst>
              <a:ext uri="{FF2B5EF4-FFF2-40B4-BE49-F238E27FC236}">
                <a16:creationId xmlns:a16="http://schemas.microsoft.com/office/drawing/2014/main" id="{534B8429-0F80-65EA-D02A-338457B7380E}"/>
              </a:ext>
            </a:extLst>
          </p:cNvPr>
          <p:cNvGraphicFramePr>
            <a:graphicFrameLocks noGrp="1"/>
          </p:cNvGraphicFramePr>
          <p:nvPr>
            <p:extLst>
              <p:ext uri="{D42A27DB-BD31-4B8C-83A1-F6EECF244321}">
                <p14:modId xmlns:p14="http://schemas.microsoft.com/office/powerpoint/2010/main" val="2071690651"/>
              </p:ext>
            </p:extLst>
          </p:nvPr>
        </p:nvGraphicFramePr>
        <p:xfrm>
          <a:off x="5975348" y="3333476"/>
          <a:ext cx="2327131" cy="2757870"/>
        </p:xfrm>
        <a:graphic>
          <a:graphicData uri="http://schemas.openxmlformats.org/drawingml/2006/table">
            <a:tbl>
              <a:tblPr>
                <a:tableStyleId>{5C22544A-7EE6-4342-B048-85BDC9FD1C3A}</a:tableStyleId>
              </a:tblPr>
              <a:tblGrid>
                <a:gridCol w="2327131">
                  <a:extLst>
                    <a:ext uri="{9D8B030D-6E8A-4147-A177-3AD203B41FA5}">
                      <a16:colId xmlns:a16="http://schemas.microsoft.com/office/drawing/2014/main" val="1311142619"/>
                    </a:ext>
                  </a:extLst>
                </a:gridCol>
              </a:tblGrid>
              <a:tr h="497460">
                <a:tc>
                  <a:txBody>
                    <a:bodyPr/>
                    <a:lstStyle/>
                    <a:p>
                      <a:r>
                        <a:rPr lang="en-US" sz="1100" b="0" i="0" kern="1200" dirty="0">
                          <a:solidFill>
                            <a:schemeClr val="bg1"/>
                          </a:solidFill>
                          <a:effectLst/>
                          <a:latin typeface="+mn-lt"/>
                          <a:ea typeface="+mn-ea"/>
                          <a:cs typeface="+mn-cs"/>
                        </a:rPr>
                        <a:t>Avg Monthly Visits</a:t>
                      </a:r>
                    </a:p>
                    <a:p>
                      <a:pPr algn="ctr"/>
                      <a:r>
                        <a:rPr lang="en-US" sz="1400" b="1" i="0" kern="1200" dirty="0">
                          <a:solidFill>
                            <a:schemeClr val="bg1"/>
                          </a:solidFill>
                          <a:effectLst/>
                          <a:latin typeface="+mn-lt"/>
                          <a:ea typeface="+mn-ea"/>
                          <a:cs typeface="+mn-cs"/>
                        </a:rPr>
                        <a:t>1.4</a:t>
                      </a:r>
                      <a:endParaRPr lang="en-US" sz="1200" b="1" dirty="0">
                        <a:solidFill>
                          <a:schemeClr val="bg1"/>
                        </a:solidFill>
                      </a:endParaRPr>
                    </a:p>
                  </a:txBody>
                  <a:tcPr>
                    <a:lnL w="12700" cmpd="sng">
                      <a:noFill/>
                    </a:lnL>
                    <a:lnR w="12700" cmpd="sng">
                      <a:noFill/>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4086914"/>
                  </a:ext>
                </a:extLst>
              </a:tr>
              <a:tr h="565004">
                <a:tc>
                  <a:txBody>
                    <a:bodyPr/>
                    <a:lstStyle/>
                    <a:p>
                      <a:r>
                        <a:rPr lang="en-US" sz="1100" b="0" i="0" kern="1200" dirty="0">
                          <a:solidFill>
                            <a:schemeClr val="bg1"/>
                          </a:solidFill>
                          <a:effectLst/>
                          <a:latin typeface="+mn-lt"/>
                          <a:ea typeface="+mn-ea"/>
                          <a:cs typeface="+mn-cs"/>
                        </a:rPr>
                        <a:t>Avg Spend per Visit</a:t>
                      </a:r>
                    </a:p>
                    <a:p>
                      <a:pPr algn="ctr"/>
                      <a:r>
                        <a:rPr lang="en-US" sz="1400" b="1" i="0" kern="1200" dirty="0">
                          <a:solidFill>
                            <a:schemeClr val="bg1"/>
                          </a:solidFill>
                          <a:effectLst/>
                          <a:latin typeface="+mn-lt"/>
                          <a:ea typeface="+mn-ea"/>
                          <a:cs typeface="+mn-cs"/>
                        </a:rPr>
                        <a:t>224K</a:t>
                      </a:r>
                      <a:endParaRPr lang="en-US" sz="1400" b="1" dirty="0">
                        <a:solidFill>
                          <a:schemeClr val="bg1"/>
                        </a:solidFill>
                      </a:endParaRPr>
                    </a:p>
                  </a:txBody>
                  <a:tcPr>
                    <a:lnL w="12700" cmpd="sng">
                      <a:noFill/>
                    </a:lnL>
                    <a:lnR w="12700" cmpd="sng">
                      <a:noFill/>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0449614"/>
                  </a:ext>
                </a:extLst>
              </a:tr>
              <a:tr h="1130402">
                <a:tc>
                  <a:txBody>
                    <a:bodyPr/>
                    <a:lstStyle/>
                    <a:p>
                      <a:r>
                        <a:rPr lang="en-US" sz="1100" b="0" i="0" kern="1200" dirty="0">
                          <a:solidFill>
                            <a:schemeClr val="bg1"/>
                          </a:solidFill>
                          <a:effectLst/>
                          <a:latin typeface="+mn-lt"/>
                          <a:ea typeface="+mn-ea"/>
                          <a:cs typeface="+mn-cs"/>
                        </a:rPr>
                        <a:t>Est. Revenue Contribution</a:t>
                      </a:r>
                    </a:p>
                    <a:p>
                      <a:endParaRPr lang="en-US" sz="1100" b="0" i="0" kern="1200" dirty="0">
                        <a:solidFill>
                          <a:schemeClr val="bg1"/>
                        </a:solidFill>
                        <a:effectLst/>
                        <a:latin typeface="+mn-lt"/>
                        <a:ea typeface="+mn-ea"/>
                        <a:cs typeface="+mn-cs"/>
                      </a:endParaRPr>
                    </a:p>
                    <a:p>
                      <a:endParaRPr lang="en-US" sz="1100" b="0" i="0" kern="1200" dirty="0">
                        <a:solidFill>
                          <a:schemeClr val="bg1"/>
                        </a:solidFill>
                        <a:effectLst/>
                        <a:latin typeface="+mn-lt"/>
                        <a:ea typeface="+mn-ea"/>
                        <a:cs typeface="+mn-cs"/>
                      </a:endParaRPr>
                    </a:p>
                    <a:p>
                      <a:pPr algn="ctr"/>
                      <a:r>
                        <a:rPr lang="en-US" sz="1400" b="1" i="0" kern="1200" dirty="0">
                          <a:solidFill>
                            <a:schemeClr val="bg1"/>
                          </a:solidFill>
                          <a:effectLst/>
                          <a:latin typeface="+mn-lt"/>
                          <a:ea typeface="+mn-ea"/>
                          <a:cs typeface="+mn-cs"/>
                        </a:rPr>
                        <a:t>31</a:t>
                      </a:r>
                      <a:r>
                        <a:rPr lang="en-US" sz="1100" b="1" i="0" kern="1200" dirty="0">
                          <a:solidFill>
                            <a:schemeClr val="bg1"/>
                          </a:solidFill>
                          <a:effectLst/>
                          <a:latin typeface="+mn-lt"/>
                          <a:ea typeface="+mn-ea"/>
                          <a:cs typeface="+mn-cs"/>
                        </a:rPr>
                        <a:t>%</a:t>
                      </a:r>
                      <a:endParaRPr lang="en-US" sz="1100" b="1" dirty="0">
                        <a:solidFill>
                          <a:schemeClr val="bg1"/>
                        </a:solidFill>
                      </a:endParaRPr>
                    </a:p>
                  </a:txBody>
                  <a:tcPr>
                    <a:lnL w="12700" cmpd="sng">
                      <a:noFill/>
                    </a:lnL>
                    <a:lnR w="12700" cmpd="sng">
                      <a:noFill/>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1948107"/>
                  </a:ext>
                </a:extLst>
              </a:tr>
              <a:tr h="565004">
                <a:tc>
                  <a:txBody>
                    <a:bodyPr/>
                    <a:lstStyle/>
                    <a:p>
                      <a:r>
                        <a:rPr lang="en-US" sz="1100" b="0" i="0" kern="1200" dirty="0">
                          <a:solidFill>
                            <a:schemeClr val="bg1"/>
                          </a:solidFill>
                          <a:effectLst/>
                          <a:latin typeface="+mn-lt"/>
                          <a:ea typeface="+mn-ea"/>
                          <a:cs typeface="+mn-cs"/>
                        </a:rPr>
                        <a:t>Strategic Value</a:t>
                      </a:r>
                    </a:p>
                    <a:p>
                      <a:pPr algn="ctr"/>
                      <a:r>
                        <a:rPr lang="en-US" sz="1200" b="1" dirty="0">
                          <a:solidFill>
                            <a:schemeClr val="bg1"/>
                          </a:solidFill>
                        </a:rPr>
                        <a:t>Highest $ per transaction</a:t>
                      </a:r>
                    </a:p>
                  </a:txBody>
                  <a:tcPr>
                    <a:lnL w="12700" cmpd="sng">
                      <a:noFill/>
                    </a:lnL>
                    <a:lnR w="12700" cmpd="sng">
                      <a:noFill/>
                    </a:lnR>
                    <a:lnT w="3175"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91353355"/>
                  </a:ext>
                </a:extLst>
              </a:tr>
            </a:tbl>
          </a:graphicData>
        </a:graphic>
      </p:graphicFrame>
      <p:graphicFrame>
        <p:nvGraphicFramePr>
          <p:cNvPr id="28" name="Chart 27">
            <a:extLst>
              <a:ext uri="{FF2B5EF4-FFF2-40B4-BE49-F238E27FC236}">
                <a16:creationId xmlns:a16="http://schemas.microsoft.com/office/drawing/2014/main" id="{C2EF9DF0-50A7-5CBE-3135-EB28CF3DF81E}"/>
              </a:ext>
            </a:extLst>
          </p:cNvPr>
          <p:cNvGraphicFramePr/>
          <p:nvPr>
            <p:extLst>
              <p:ext uri="{D42A27DB-BD31-4B8C-83A1-F6EECF244321}">
                <p14:modId xmlns:p14="http://schemas.microsoft.com/office/powerpoint/2010/main" val="3986526346"/>
              </p:ext>
            </p:extLst>
          </p:nvPr>
        </p:nvGraphicFramePr>
        <p:xfrm>
          <a:off x="6386679" y="4611217"/>
          <a:ext cx="1474783" cy="928355"/>
        </p:xfrm>
        <a:graphic>
          <a:graphicData uri="http://schemas.openxmlformats.org/drawingml/2006/chart">
            <c:chart xmlns:c="http://schemas.openxmlformats.org/drawingml/2006/chart" xmlns:r="http://schemas.openxmlformats.org/officeDocument/2006/relationships" r:id="rId10"/>
          </a:graphicData>
        </a:graphic>
      </p:graphicFrame>
      <p:sp>
        <p:nvSpPr>
          <p:cNvPr id="4" name="TextBox 3">
            <a:extLst>
              <a:ext uri="{FF2B5EF4-FFF2-40B4-BE49-F238E27FC236}">
                <a16:creationId xmlns:a16="http://schemas.microsoft.com/office/drawing/2014/main" id="{B32B75CC-7190-9933-3062-8B109AC68DB3}"/>
              </a:ext>
            </a:extLst>
          </p:cNvPr>
          <p:cNvSpPr txBox="1"/>
          <p:nvPr/>
        </p:nvSpPr>
        <p:spPr>
          <a:xfrm>
            <a:off x="576706" y="6325213"/>
            <a:ext cx="9949779" cy="400110"/>
          </a:xfrm>
          <a:prstGeom prst="rect">
            <a:avLst/>
          </a:prstGeom>
          <a:noFill/>
        </p:spPr>
        <p:txBody>
          <a:bodyPr wrap="square" anchor="b">
            <a:spAutoFit/>
          </a:bodyPr>
          <a:lstStyle/>
          <a:p>
            <a:r>
              <a:rPr lang="en-US" sz="1000" i="1" dirty="0">
                <a:solidFill>
                  <a:schemeClr val="tx1">
                    <a:lumMod val="60000"/>
                    <a:lumOff val="40000"/>
                  </a:schemeClr>
                </a:solidFill>
              </a:rPr>
              <a:t>Segment sizing based on behavioral clustering and revenue modeling</a:t>
            </a:r>
          </a:p>
          <a:p>
            <a:r>
              <a:rPr lang="en-US" sz="1000" i="1" dirty="0">
                <a:solidFill>
                  <a:schemeClr val="tx1">
                    <a:lumMod val="60000"/>
                    <a:lumOff val="40000"/>
                  </a:schemeClr>
                </a:solidFill>
              </a:rPr>
              <a:t>Base: All respondents (n=1,323) | Vietnam Fast Food &amp; QSR Market and Consumer Trends | InsightAsia Vietnam Primary Research | January 2026</a:t>
            </a:r>
          </a:p>
        </p:txBody>
      </p:sp>
    </p:spTree>
    <p:extLst>
      <p:ext uri="{BB962C8B-B14F-4D97-AF65-F5344CB8AC3E}">
        <p14:creationId xmlns:p14="http://schemas.microsoft.com/office/powerpoint/2010/main" val="1874180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A3ED3-10F5-46C8-F0D0-C7D53F378DC9}"/>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21BBDC1-B072-F70C-515A-B7CD673CDC93}"/>
              </a:ext>
            </a:extLst>
          </p:cNvPr>
          <p:cNvSpPr/>
          <p:nvPr/>
        </p:nvSpPr>
        <p:spPr>
          <a:xfrm>
            <a:off x="576707" y="2144825"/>
            <a:ext cx="5911179" cy="3951513"/>
          </a:xfrm>
          <a:prstGeom prst="roundRect">
            <a:avLst>
              <a:gd name="adj" fmla="val 4099"/>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200" dirty="0"/>
          </a:p>
        </p:txBody>
      </p:sp>
      <p:sp>
        <p:nvSpPr>
          <p:cNvPr id="2" name="Title 1">
            <a:extLst>
              <a:ext uri="{FF2B5EF4-FFF2-40B4-BE49-F238E27FC236}">
                <a16:creationId xmlns:a16="http://schemas.microsoft.com/office/drawing/2014/main" id="{C8F78C47-A34B-9461-FAFE-4410FE113518}"/>
              </a:ext>
            </a:extLst>
          </p:cNvPr>
          <p:cNvSpPr>
            <a:spLocks noGrp="1"/>
          </p:cNvSpPr>
          <p:nvPr>
            <p:ph type="title"/>
          </p:nvPr>
        </p:nvSpPr>
        <p:spPr/>
        <p:txBody>
          <a:bodyPr>
            <a:normAutofit/>
          </a:bodyPr>
          <a:lstStyle/>
          <a:p>
            <a:r>
              <a:rPr lang="en-US" dirty="0"/>
              <a:t>Executive Summary</a:t>
            </a:r>
          </a:p>
        </p:txBody>
      </p:sp>
      <p:sp>
        <p:nvSpPr>
          <p:cNvPr id="4" name="TextBox 3">
            <a:extLst>
              <a:ext uri="{FF2B5EF4-FFF2-40B4-BE49-F238E27FC236}">
                <a16:creationId xmlns:a16="http://schemas.microsoft.com/office/drawing/2014/main" id="{83F1056F-9747-92CF-01D1-B5FA9CEA3D57}"/>
              </a:ext>
            </a:extLst>
          </p:cNvPr>
          <p:cNvSpPr txBox="1"/>
          <p:nvPr/>
        </p:nvSpPr>
        <p:spPr>
          <a:xfrm>
            <a:off x="576707" y="6471407"/>
            <a:ext cx="9785702" cy="253916"/>
          </a:xfrm>
          <a:prstGeom prst="rect">
            <a:avLst/>
          </a:prstGeom>
          <a:noFill/>
        </p:spPr>
        <p:txBody>
          <a:bodyPr wrap="square">
            <a:spAutoFit/>
          </a:bodyPr>
          <a:lstStyle/>
          <a:p>
            <a:r>
              <a:rPr lang="en-US" sz="1000" i="1" dirty="0">
                <a:solidFill>
                  <a:schemeClr val="tx1">
                    <a:lumMod val="60000"/>
                    <a:lumOff val="40000"/>
                  </a:schemeClr>
                </a:solidFill>
              </a:rPr>
              <a:t>Vietnam Fast Food &amp; QSR Market and Consumer Trends | InsightAsia Vietnam Primary Research | January 2026</a:t>
            </a:r>
          </a:p>
        </p:txBody>
      </p:sp>
      <p:sp>
        <p:nvSpPr>
          <p:cNvPr id="5" name="TextBox 4">
            <a:extLst>
              <a:ext uri="{FF2B5EF4-FFF2-40B4-BE49-F238E27FC236}">
                <a16:creationId xmlns:a16="http://schemas.microsoft.com/office/drawing/2014/main" id="{63F13ED0-EE2F-E92A-4DB2-6EC1DA65F9A5}"/>
              </a:ext>
            </a:extLst>
          </p:cNvPr>
          <p:cNvSpPr txBox="1"/>
          <p:nvPr/>
        </p:nvSpPr>
        <p:spPr>
          <a:xfrm>
            <a:off x="653697" y="1133286"/>
            <a:ext cx="8100945" cy="276999"/>
          </a:xfrm>
          <a:prstGeom prst="rect">
            <a:avLst/>
          </a:prstGeom>
          <a:noFill/>
        </p:spPr>
        <p:txBody>
          <a:bodyPr wrap="square">
            <a:spAutoFit/>
          </a:bodyPr>
          <a:lstStyle/>
          <a:p>
            <a:r>
              <a:rPr lang="en-US" sz="1200" dirty="0"/>
              <a:t>Key findings from InsightAsia Vietnam's comprehensive fast food consumer study</a:t>
            </a:r>
          </a:p>
        </p:txBody>
      </p:sp>
      <p:sp>
        <p:nvSpPr>
          <p:cNvPr id="6" name="TextBox 5">
            <a:extLst>
              <a:ext uri="{FF2B5EF4-FFF2-40B4-BE49-F238E27FC236}">
                <a16:creationId xmlns:a16="http://schemas.microsoft.com/office/drawing/2014/main" id="{4798AF99-8F7E-84AC-A138-BF4FD7090FDA}"/>
              </a:ext>
            </a:extLst>
          </p:cNvPr>
          <p:cNvSpPr txBox="1"/>
          <p:nvPr/>
        </p:nvSpPr>
        <p:spPr>
          <a:xfrm>
            <a:off x="6659765" y="2106080"/>
            <a:ext cx="5246914" cy="3970318"/>
          </a:xfrm>
          <a:prstGeom prst="rect">
            <a:avLst/>
          </a:prstGeom>
          <a:noFill/>
        </p:spPr>
        <p:txBody>
          <a:bodyPr wrap="square">
            <a:spAutoFit/>
          </a:bodyPr>
          <a:lstStyle/>
          <a:p>
            <a:pPr algn="l">
              <a:buNone/>
            </a:pPr>
            <a:endParaRPr lang="en-US" sz="1200" b="0" i="0" dirty="0">
              <a:effectLst/>
              <a:latin typeface="+mj-lt"/>
            </a:endParaRPr>
          </a:p>
          <a:p>
            <a:pPr algn="l">
              <a:buNone/>
            </a:pPr>
            <a:endParaRPr lang="en-US" sz="1200" dirty="0">
              <a:latin typeface="+mj-lt"/>
            </a:endParaRPr>
          </a:p>
          <a:p>
            <a:pPr algn="l">
              <a:buNone/>
            </a:pPr>
            <a:r>
              <a:rPr lang="en-US" sz="1200" b="0" i="0" dirty="0">
                <a:effectLst/>
                <a:latin typeface="+mj-lt"/>
              </a:rPr>
              <a:t>Vietnam's fast-food market has evolved into a highly competitive, digitally-driven arena where </a:t>
            </a:r>
            <a:r>
              <a:rPr lang="en-US" sz="1200" b="1" i="0" dirty="0">
                <a:solidFill>
                  <a:srgbClr val="3F9C31"/>
                </a:solidFill>
                <a:effectLst/>
                <a:latin typeface="+mj-lt"/>
              </a:rPr>
              <a:t>taste leads all purchase decisions (cited by 74% of consumers)</a:t>
            </a:r>
            <a:r>
              <a:rPr lang="en-US" sz="1200" b="0" i="0" dirty="0">
                <a:solidFill>
                  <a:srgbClr val="3F9C31"/>
                </a:solidFill>
                <a:effectLst/>
                <a:latin typeface="+mj-lt"/>
              </a:rPr>
              <a:t>,</a:t>
            </a:r>
            <a:r>
              <a:rPr lang="en-US" sz="1200" b="0" i="0" dirty="0">
                <a:effectLst/>
                <a:latin typeface="+mj-lt"/>
              </a:rPr>
              <a:t> followed by convenience (48%) and value for money (43%). </a:t>
            </a:r>
          </a:p>
          <a:p>
            <a:pPr algn="l">
              <a:buNone/>
            </a:pPr>
            <a:endParaRPr lang="en-US" sz="1200" b="0" i="0" dirty="0">
              <a:effectLst/>
              <a:latin typeface="+mj-lt"/>
            </a:endParaRPr>
          </a:p>
          <a:p>
            <a:pPr algn="l">
              <a:buNone/>
            </a:pPr>
            <a:r>
              <a:rPr lang="en-US" sz="1200" b="0" i="0" dirty="0">
                <a:effectLst/>
                <a:latin typeface="+mj-lt"/>
              </a:rPr>
              <a:t>The market is </a:t>
            </a:r>
            <a:r>
              <a:rPr lang="en-US" sz="1200" b="1" i="0" dirty="0">
                <a:solidFill>
                  <a:srgbClr val="E95000"/>
                </a:solidFill>
                <a:effectLst/>
                <a:latin typeface="+mj-lt"/>
              </a:rPr>
              <a:t>bifurcating</a:t>
            </a:r>
            <a:r>
              <a:rPr lang="en-US" sz="1200" b="0" i="0" dirty="0">
                <a:effectLst/>
                <a:latin typeface="+mj-lt"/>
              </a:rPr>
              <a:t> between </a:t>
            </a:r>
            <a:r>
              <a:rPr lang="en-US" sz="1200" b="1" i="0" dirty="0">
                <a:solidFill>
                  <a:srgbClr val="E95000"/>
                </a:solidFill>
                <a:effectLst/>
                <a:latin typeface="+mj-lt"/>
              </a:rPr>
              <a:t>value-oriented Asian brands </a:t>
            </a:r>
            <a:r>
              <a:rPr lang="en-US" sz="1200" b="0" i="0" dirty="0">
                <a:effectLst/>
                <a:latin typeface="+mj-lt"/>
              </a:rPr>
              <a:t>(Jollibee, Lotteria) that emphasize combo pricing and localized menus, versus </a:t>
            </a:r>
            <a:r>
              <a:rPr lang="en-US" sz="1200" b="1" i="0" dirty="0">
                <a:solidFill>
                  <a:srgbClr val="E95000"/>
                </a:solidFill>
                <a:effectLst/>
                <a:latin typeface="+mj-lt"/>
              </a:rPr>
              <a:t>premium positioning players (KFC, McDonald's)</a:t>
            </a:r>
            <a:r>
              <a:rPr lang="en-US" sz="1200" b="0" i="0" dirty="0">
                <a:effectLst/>
                <a:latin typeface="+mj-lt"/>
              </a:rPr>
              <a:t> that command higher spending through quality perception. </a:t>
            </a:r>
          </a:p>
          <a:p>
            <a:pPr algn="l">
              <a:buNone/>
            </a:pPr>
            <a:endParaRPr lang="en-US" sz="1200" b="1" i="0" dirty="0">
              <a:effectLst/>
              <a:latin typeface="+mj-lt"/>
            </a:endParaRPr>
          </a:p>
          <a:p>
            <a:pPr algn="l">
              <a:buNone/>
            </a:pPr>
            <a:r>
              <a:rPr lang="en-US" sz="1200" b="1" i="0" dirty="0">
                <a:solidFill>
                  <a:srgbClr val="3F9C31"/>
                </a:solidFill>
                <a:effectLst/>
                <a:latin typeface="+mj-lt"/>
              </a:rPr>
              <a:t>The integration of delivery platforms has disrupted traditional foot-traffic advantages</a:t>
            </a:r>
            <a:r>
              <a:rPr lang="en-US" sz="1200" b="0" i="0" dirty="0">
                <a:effectLst/>
                <a:latin typeface="+mj-lt"/>
              </a:rPr>
              <a:t>—brands now compete on app rankings, promotional mechanics, and viral social media campaigns as much as physical location. </a:t>
            </a:r>
          </a:p>
          <a:p>
            <a:pPr algn="l">
              <a:buNone/>
            </a:pPr>
            <a:endParaRPr lang="en-US" sz="1200" dirty="0">
              <a:latin typeface="+mj-lt"/>
            </a:endParaRPr>
          </a:p>
          <a:p>
            <a:pPr algn="l">
              <a:buNone/>
            </a:pPr>
            <a:r>
              <a:rPr lang="en-US" sz="1200" b="0" i="0" dirty="0">
                <a:effectLst/>
                <a:latin typeface="+mj-lt"/>
              </a:rPr>
              <a:t>Provincial expansion represents </a:t>
            </a:r>
            <a:r>
              <a:rPr lang="en-US" sz="1200" b="1" i="0" dirty="0">
                <a:solidFill>
                  <a:srgbClr val="E95000"/>
                </a:solidFill>
                <a:effectLst/>
                <a:latin typeface="+mj-lt"/>
              </a:rPr>
              <a:t>untapped growth as tier-1 cities approach saturation</a:t>
            </a:r>
            <a:r>
              <a:rPr lang="en-US" sz="1200" b="0" i="0" dirty="0">
                <a:effectLst/>
                <a:latin typeface="+mj-lt"/>
              </a:rPr>
              <a:t>, but success requires understanding regional taste preferences and adjusting value propositions accordingly.</a:t>
            </a:r>
          </a:p>
        </p:txBody>
      </p:sp>
      <p:sp>
        <p:nvSpPr>
          <p:cNvPr id="7" name="Freeform 26">
            <a:extLst>
              <a:ext uri="{FF2B5EF4-FFF2-40B4-BE49-F238E27FC236}">
                <a16:creationId xmlns:a16="http://schemas.microsoft.com/office/drawing/2014/main" id="{1DBE4318-F8A4-B1E5-FA42-48620598E55D}"/>
              </a:ext>
            </a:extLst>
          </p:cNvPr>
          <p:cNvSpPr/>
          <p:nvPr/>
        </p:nvSpPr>
        <p:spPr>
          <a:xfrm flipH="1">
            <a:off x="1006524" y="3458408"/>
            <a:ext cx="4266409" cy="2637930"/>
          </a:xfrm>
          <a:custGeom>
            <a:avLst/>
            <a:gdLst/>
            <a:ahLst/>
            <a:cxnLst/>
            <a:rect l="l" t="t" r="r" b="b"/>
            <a:pathLst>
              <a:path w="10860671" h="7385256">
                <a:moveTo>
                  <a:pt x="0" y="0"/>
                </a:moveTo>
                <a:lnTo>
                  <a:pt x="10860672" y="0"/>
                </a:lnTo>
                <a:lnTo>
                  <a:pt x="10860672" y="7385256"/>
                </a:lnTo>
                <a:lnTo>
                  <a:pt x="0" y="7385256"/>
                </a:lnTo>
                <a:lnTo>
                  <a:pt x="0" y="0"/>
                </a:lnTo>
                <a:close/>
              </a:path>
            </a:pathLst>
          </a:custGeom>
          <a:blipFill>
            <a:blip r:embed="rId2"/>
            <a:stretch>
              <a:fillRect t="-1" b="-9978"/>
            </a:stretch>
          </a:blipFill>
        </p:spPr>
        <p:txBody>
          <a:bodyPr/>
          <a:lstStyle/>
          <a:p>
            <a:endParaRPr lang="en-US"/>
          </a:p>
        </p:txBody>
      </p:sp>
      <p:sp>
        <p:nvSpPr>
          <p:cNvPr id="15" name="Rectangle: Rounded Corners 14">
            <a:extLst>
              <a:ext uri="{FF2B5EF4-FFF2-40B4-BE49-F238E27FC236}">
                <a16:creationId xmlns:a16="http://schemas.microsoft.com/office/drawing/2014/main" id="{1D793E67-B324-38C2-7DA7-87B371A2320B}"/>
              </a:ext>
            </a:extLst>
          </p:cNvPr>
          <p:cNvSpPr/>
          <p:nvPr/>
        </p:nvSpPr>
        <p:spPr>
          <a:xfrm>
            <a:off x="731457" y="2324902"/>
            <a:ext cx="2734437" cy="1133506"/>
          </a:xfrm>
          <a:prstGeom prst="roundRect">
            <a:avLst>
              <a:gd name="adj" fmla="val 13307"/>
            </a:avLst>
          </a:prstGeom>
          <a:solidFill>
            <a:schemeClr val="bg1">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buNone/>
            </a:pPr>
            <a:r>
              <a:rPr lang="en-US" sz="4400" b="1" dirty="0">
                <a:solidFill>
                  <a:srgbClr val="FFFFFF"/>
                </a:solidFill>
                <a:latin typeface="+mj-lt"/>
              </a:rPr>
              <a:t>68</a:t>
            </a:r>
            <a:r>
              <a:rPr lang="en-US" sz="2000" b="1" dirty="0">
                <a:solidFill>
                  <a:srgbClr val="FFFFFF"/>
                </a:solidFill>
                <a:latin typeface="+mj-lt"/>
              </a:rPr>
              <a:t>%</a:t>
            </a:r>
          </a:p>
          <a:p>
            <a:pPr algn="ctr">
              <a:buNone/>
            </a:pPr>
            <a:r>
              <a:rPr lang="en-US" sz="1200" dirty="0">
                <a:solidFill>
                  <a:srgbClr val="FFFFFF"/>
                </a:solidFill>
                <a:latin typeface="+mj-lt"/>
              </a:rPr>
              <a:t>Ordered Combo</a:t>
            </a:r>
            <a:br>
              <a:rPr lang="en-US" sz="1200" dirty="0">
                <a:solidFill>
                  <a:srgbClr val="FFFFFF"/>
                </a:solidFill>
                <a:latin typeface="+mj-lt"/>
              </a:rPr>
            </a:br>
            <a:r>
              <a:rPr lang="en-US" sz="1200" dirty="0">
                <a:solidFill>
                  <a:srgbClr val="FFFFFF"/>
                </a:solidFill>
                <a:latin typeface="+mj-lt"/>
              </a:rPr>
              <a:t>Meals (vs à la carte)</a:t>
            </a:r>
          </a:p>
        </p:txBody>
      </p:sp>
      <p:sp>
        <p:nvSpPr>
          <p:cNvPr id="16" name="Rectangle: Rounded Corners 15">
            <a:extLst>
              <a:ext uri="{FF2B5EF4-FFF2-40B4-BE49-F238E27FC236}">
                <a16:creationId xmlns:a16="http://schemas.microsoft.com/office/drawing/2014/main" id="{97CF74BF-4A51-2796-CA1F-8B90AAC4E47E}"/>
              </a:ext>
            </a:extLst>
          </p:cNvPr>
          <p:cNvSpPr/>
          <p:nvPr/>
        </p:nvSpPr>
        <p:spPr>
          <a:xfrm>
            <a:off x="3607889" y="2324902"/>
            <a:ext cx="2734437" cy="1133506"/>
          </a:xfrm>
          <a:prstGeom prst="roundRect">
            <a:avLst>
              <a:gd name="adj" fmla="val 13307"/>
            </a:avLst>
          </a:prstGeom>
          <a:solidFill>
            <a:schemeClr val="bg1">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buNone/>
            </a:pPr>
            <a:r>
              <a:rPr lang="en-US" sz="4400" b="1" dirty="0">
                <a:solidFill>
                  <a:srgbClr val="FFFFFF"/>
                </a:solidFill>
                <a:latin typeface="+mj-lt"/>
              </a:rPr>
              <a:t>2.4</a:t>
            </a:r>
          </a:p>
          <a:p>
            <a:pPr algn="ctr">
              <a:spcAft>
                <a:spcPts val="600"/>
              </a:spcAft>
              <a:buNone/>
            </a:pPr>
            <a:r>
              <a:rPr lang="en-US" sz="1200" dirty="0">
                <a:solidFill>
                  <a:srgbClr val="FFFFFF"/>
                </a:solidFill>
                <a:latin typeface="+mj-lt"/>
              </a:rPr>
              <a:t>Average Dining                    Group Size</a:t>
            </a:r>
          </a:p>
        </p:txBody>
      </p:sp>
      <p:sp>
        <p:nvSpPr>
          <p:cNvPr id="17" name="Rectangle: Rounded Corners 16">
            <a:extLst>
              <a:ext uri="{FF2B5EF4-FFF2-40B4-BE49-F238E27FC236}">
                <a16:creationId xmlns:a16="http://schemas.microsoft.com/office/drawing/2014/main" id="{2B107012-14BD-F406-FDB0-F13A79DD504B}"/>
              </a:ext>
            </a:extLst>
          </p:cNvPr>
          <p:cNvSpPr/>
          <p:nvPr/>
        </p:nvSpPr>
        <p:spPr>
          <a:xfrm>
            <a:off x="3607889" y="3610808"/>
            <a:ext cx="2734437" cy="1133506"/>
          </a:xfrm>
          <a:prstGeom prst="roundRect">
            <a:avLst>
              <a:gd name="adj" fmla="val 13307"/>
            </a:avLst>
          </a:prstGeom>
          <a:solidFill>
            <a:schemeClr val="bg1">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51</a:t>
            </a:r>
            <a:r>
              <a:rPr lang="en-US" sz="2000" b="1" dirty="0"/>
              <a:t>%</a:t>
            </a:r>
          </a:p>
          <a:p>
            <a:pPr algn="ctr"/>
            <a:r>
              <a:rPr lang="en-US" sz="1200" dirty="0"/>
              <a:t>Visit Fast Food</a:t>
            </a:r>
            <a:br>
              <a:rPr lang="en-US" sz="1200" dirty="0"/>
            </a:br>
            <a:r>
              <a:rPr lang="en-US" sz="1200" dirty="0"/>
              <a:t>Weekly or More</a:t>
            </a:r>
          </a:p>
        </p:txBody>
      </p:sp>
      <p:sp>
        <p:nvSpPr>
          <p:cNvPr id="18" name="Rectangle: Rounded Corners 17">
            <a:extLst>
              <a:ext uri="{FF2B5EF4-FFF2-40B4-BE49-F238E27FC236}">
                <a16:creationId xmlns:a16="http://schemas.microsoft.com/office/drawing/2014/main" id="{EAB05FC2-DF50-5CC2-565A-F328DDFBDC45}"/>
              </a:ext>
            </a:extLst>
          </p:cNvPr>
          <p:cNvSpPr/>
          <p:nvPr/>
        </p:nvSpPr>
        <p:spPr>
          <a:xfrm>
            <a:off x="6635701" y="2125159"/>
            <a:ext cx="2123239" cy="306583"/>
          </a:xfrm>
          <a:prstGeom prst="roundRect">
            <a:avLst>
              <a:gd name="adj" fmla="val 50000"/>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900"/>
              </a:spcAft>
            </a:pPr>
            <a:r>
              <a:rPr lang="en-US" sz="1200" b="1" dirty="0"/>
              <a:t>Strategic Implications</a:t>
            </a:r>
          </a:p>
        </p:txBody>
      </p:sp>
    </p:spTree>
    <p:extLst>
      <p:ext uri="{BB962C8B-B14F-4D97-AF65-F5344CB8AC3E}">
        <p14:creationId xmlns:p14="http://schemas.microsoft.com/office/powerpoint/2010/main" val="1256240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D52AE-7939-D054-7852-1BAC1A88A44D}"/>
            </a:ext>
          </a:extLst>
        </p:cNvPr>
        <p:cNvGrpSpPr/>
        <p:nvPr/>
      </p:nvGrpSpPr>
      <p:grpSpPr>
        <a:xfrm>
          <a:off x="0" y="0"/>
          <a:ext cx="0" cy="0"/>
          <a:chOff x="0" y="0"/>
          <a:chExt cx="0" cy="0"/>
        </a:xfrm>
      </p:grpSpPr>
      <p:sp>
        <p:nvSpPr>
          <p:cNvPr id="104" name="Rectangle: Rounded Corners 103">
            <a:extLst>
              <a:ext uri="{FF2B5EF4-FFF2-40B4-BE49-F238E27FC236}">
                <a16:creationId xmlns:a16="http://schemas.microsoft.com/office/drawing/2014/main" id="{67C51BDF-2871-54B4-9C4F-CF708EB67EDC}"/>
              </a:ext>
            </a:extLst>
          </p:cNvPr>
          <p:cNvSpPr/>
          <p:nvPr/>
        </p:nvSpPr>
        <p:spPr>
          <a:xfrm>
            <a:off x="4514704" y="1629628"/>
            <a:ext cx="3589081" cy="1446602"/>
          </a:xfrm>
          <a:prstGeom prst="roundRect">
            <a:avLst>
              <a:gd name="adj" fmla="val 7408"/>
            </a:avLst>
          </a:prstGeom>
          <a:blipFill dpi="0" rotWithShape="1">
            <a:blip r:embed="rId2"/>
            <a:srcRect/>
            <a:stretch>
              <a:fillRect l="-7422" t="-129391" r="-16021" b="-28551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5C3B9C-180D-3E7C-0E09-118E27FA30F3}"/>
              </a:ext>
            </a:extLst>
          </p:cNvPr>
          <p:cNvSpPr>
            <a:spLocks noGrp="1"/>
          </p:cNvSpPr>
          <p:nvPr>
            <p:ph type="title"/>
          </p:nvPr>
        </p:nvSpPr>
        <p:spPr/>
        <p:txBody>
          <a:bodyPr>
            <a:normAutofit/>
          </a:bodyPr>
          <a:lstStyle/>
          <a:p>
            <a:r>
              <a:rPr lang="en-US" dirty="0"/>
              <a:t>Strategic Implications &amp; 2026-2028 Market Outlook</a:t>
            </a:r>
          </a:p>
        </p:txBody>
      </p:sp>
      <p:sp>
        <p:nvSpPr>
          <p:cNvPr id="3" name="TextBox 2">
            <a:extLst>
              <a:ext uri="{FF2B5EF4-FFF2-40B4-BE49-F238E27FC236}">
                <a16:creationId xmlns:a16="http://schemas.microsoft.com/office/drawing/2014/main" id="{9A487486-1D86-D640-4333-1988AE31ABFD}"/>
              </a:ext>
            </a:extLst>
          </p:cNvPr>
          <p:cNvSpPr txBox="1"/>
          <p:nvPr/>
        </p:nvSpPr>
        <p:spPr>
          <a:xfrm>
            <a:off x="653697" y="1133286"/>
            <a:ext cx="11331474" cy="276999"/>
          </a:xfrm>
          <a:prstGeom prst="rect">
            <a:avLst/>
          </a:prstGeom>
          <a:noFill/>
        </p:spPr>
        <p:txBody>
          <a:bodyPr wrap="square">
            <a:spAutoFit/>
          </a:bodyPr>
          <a:lstStyle/>
          <a:p>
            <a:r>
              <a:rPr lang="en-US" sz="1200" dirty="0"/>
              <a:t>Vietnam's fast-food market stands at an inflection point. The next three years will separate winners from losers based on three critical capabilities:</a:t>
            </a:r>
          </a:p>
        </p:txBody>
      </p:sp>
      <p:sp>
        <p:nvSpPr>
          <p:cNvPr id="101" name="Rectangle: Rounded Corners 100">
            <a:extLst>
              <a:ext uri="{FF2B5EF4-FFF2-40B4-BE49-F238E27FC236}">
                <a16:creationId xmlns:a16="http://schemas.microsoft.com/office/drawing/2014/main" id="{48335EAE-75E8-4AA9-A5E0-22992DD5AE8C}"/>
              </a:ext>
            </a:extLst>
          </p:cNvPr>
          <p:cNvSpPr/>
          <p:nvPr/>
        </p:nvSpPr>
        <p:spPr>
          <a:xfrm>
            <a:off x="709517" y="1629629"/>
            <a:ext cx="3589081" cy="1480807"/>
          </a:xfrm>
          <a:prstGeom prst="roundRect">
            <a:avLst>
              <a:gd name="adj" fmla="val 3849"/>
            </a:avLst>
          </a:prstGeom>
          <a:blipFill dpi="0" rotWithShape="1">
            <a:blip r:embed="rId3"/>
            <a:srcRect/>
            <a:stretch>
              <a:fillRect l="-111428" t="-118304" r="-70788" b="-9231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02571567-64F0-3649-516F-783285465E49}"/>
              </a:ext>
            </a:extLst>
          </p:cNvPr>
          <p:cNvSpPr/>
          <p:nvPr/>
        </p:nvSpPr>
        <p:spPr>
          <a:xfrm>
            <a:off x="709517" y="3329780"/>
            <a:ext cx="3589082" cy="3008930"/>
          </a:xfrm>
          <a:prstGeom prst="roundRect">
            <a:avLst>
              <a:gd name="adj" fmla="val 4934"/>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lnSpc>
                <a:spcPct val="114000"/>
              </a:lnSpc>
            </a:pPr>
            <a:r>
              <a:rPr lang="en-US" b="1" dirty="0"/>
              <a:t>Speed-to-Scale in Provinces</a:t>
            </a:r>
          </a:p>
          <a:p>
            <a:pPr lvl="2">
              <a:lnSpc>
                <a:spcPct val="114000"/>
              </a:lnSpc>
            </a:pPr>
            <a:endParaRPr lang="en-US" b="1" dirty="0"/>
          </a:p>
          <a:p>
            <a:pPr>
              <a:lnSpc>
                <a:spcPct val="114000"/>
              </a:lnSpc>
            </a:pPr>
            <a:r>
              <a:rPr lang="en-US" sz="1400" dirty="0"/>
              <a:t>As HCMC and Hanoi approach saturation, brands must rapidly establish presence in tier-2 cities. First-mover advantage creates 5–7-year competitive moats.</a:t>
            </a:r>
          </a:p>
        </p:txBody>
      </p:sp>
      <p:sp>
        <p:nvSpPr>
          <p:cNvPr id="103" name="Title 5">
            <a:extLst>
              <a:ext uri="{FF2B5EF4-FFF2-40B4-BE49-F238E27FC236}">
                <a16:creationId xmlns:a16="http://schemas.microsoft.com/office/drawing/2014/main" id="{A2310DBB-EDBC-D593-DFC9-D6F01E3D670D}"/>
              </a:ext>
            </a:extLst>
          </p:cNvPr>
          <p:cNvSpPr txBox="1">
            <a:spLocks/>
          </p:cNvSpPr>
          <p:nvPr/>
        </p:nvSpPr>
        <p:spPr>
          <a:xfrm>
            <a:off x="983370" y="3483319"/>
            <a:ext cx="1003300" cy="810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spc="-150">
                <a:solidFill>
                  <a:schemeClr val="tx1"/>
                </a:solidFill>
                <a:latin typeface="Montserrat" pitchFamily="2" charset="77"/>
                <a:ea typeface="+mj-ea"/>
                <a:cs typeface="+mj-cs"/>
              </a:defRPr>
            </a:lvl1pPr>
          </a:lstStyle>
          <a:p>
            <a:r>
              <a:rPr lang="en-US" sz="8000" dirty="0">
                <a:solidFill>
                  <a:schemeClr val="bg1"/>
                </a:solidFill>
              </a:rPr>
              <a:t>1</a:t>
            </a:r>
          </a:p>
        </p:txBody>
      </p:sp>
      <p:sp>
        <p:nvSpPr>
          <p:cNvPr id="105" name="Rectangle: Rounded Corners 104">
            <a:extLst>
              <a:ext uri="{FF2B5EF4-FFF2-40B4-BE49-F238E27FC236}">
                <a16:creationId xmlns:a16="http://schemas.microsoft.com/office/drawing/2014/main" id="{1397DD12-E314-A1E5-AB5D-76906EB3655B}"/>
              </a:ext>
            </a:extLst>
          </p:cNvPr>
          <p:cNvSpPr/>
          <p:nvPr/>
        </p:nvSpPr>
        <p:spPr>
          <a:xfrm>
            <a:off x="8314633" y="1602434"/>
            <a:ext cx="3589081" cy="2410787"/>
          </a:xfrm>
          <a:prstGeom prst="roundRect">
            <a:avLst>
              <a:gd name="adj" fmla="val 6402"/>
            </a:avLst>
          </a:prstGeom>
          <a:blipFill dpi="0" rotWithShape="1">
            <a:blip r:embed="rId4"/>
            <a:srcRect/>
            <a:stretch>
              <a:fillRect l="-15274" t="-17830" r="-15274" b="-541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Rounded Corners 105">
            <a:extLst>
              <a:ext uri="{FF2B5EF4-FFF2-40B4-BE49-F238E27FC236}">
                <a16:creationId xmlns:a16="http://schemas.microsoft.com/office/drawing/2014/main" id="{38C59C65-34A3-0F05-418A-390C1886C200}"/>
              </a:ext>
            </a:extLst>
          </p:cNvPr>
          <p:cNvSpPr/>
          <p:nvPr/>
        </p:nvSpPr>
        <p:spPr>
          <a:xfrm>
            <a:off x="4514704" y="3329780"/>
            <a:ext cx="3589082" cy="3008930"/>
          </a:xfrm>
          <a:prstGeom prst="roundRect">
            <a:avLst>
              <a:gd name="adj" fmla="val 2124"/>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lnSpc>
                <a:spcPct val="114000"/>
              </a:lnSpc>
            </a:pPr>
            <a:r>
              <a:rPr lang="en-US" b="1" dirty="0"/>
              <a:t>Digital-First Brand Building</a:t>
            </a:r>
          </a:p>
          <a:p>
            <a:pPr lvl="2">
              <a:lnSpc>
                <a:spcPct val="114000"/>
              </a:lnSpc>
            </a:pPr>
            <a:endParaRPr lang="en-US" sz="1600" b="1" dirty="0"/>
          </a:p>
          <a:p>
            <a:pPr>
              <a:lnSpc>
                <a:spcPct val="114000"/>
              </a:lnSpc>
            </a:pPr>
            <a:r>
              <a:rPr lang="en-US" sz="1400" dirty="0"/>
              <a:t>TikTok virality, app-based loyalty, and social commerce are the new playbook. Jollibee's Christmas 2025 campaign generated more visits than 6 months of TV advertising.</a:t>
            </a:r>
          </a:p>
        </p:txBody>
      </p:sp>
      <p:sp>
        <p:nvSpPr>
          <p:cNvPr id="107" name="Title 5">
            <a:extLst>
              <a:ext uri="{FF2B5EF4-FFF2-40B4-BE49-F238E27FC236}">
                <a16:creationId xmlns:a16="http://schemas.microsoft.com/office/drawing/2014/main" id="{8E4F031B-3573-78D0-BA03-96B8E7737027}"/>
              </a:ext>
            </a:extLst>
          </p:cNvPr>
          <p:cNvSpPr txBox="1">
            <a:spLocks/>
          </p:cNvSpPr>
          <p:nvPr/>
        </p:nvSpPr>
        <p:spPr>
          <a:xfrm>
            <a:off x="4669242" y="3483319"/>
            <a:ext cx="1003300" cy="810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spc="-150">
                <a:solidFill>
                  <a:schemeClr val="tx1"/>
                </a:solidFill>
                <a:latin typeface="Montserrat" pitchFamily="2" charset="77"/>
                <a:ea typeface="+mj-ea"/>
                <a:cs typeface="+mj-cs"/>
              </a:defRPr>
            </a:lvl1pPr>
          </a:lstStyle>
          <a:p>
            <a:r>
              <a:rPr lang="en-US" sz="8000" dirty="0">
                <a:solidFill>
                  <a:schemeClr val="bg1"/>
                </a:solidFill>
              </a:rPr>
              <a:t>2</a:t>
            </a:r>
          </a:p>
        </p:txBody>
      </p:sp>
      <p:sp>
        <p:nvSpPr>
          <p:cNvPr id="108" name="Rectangle: Rounded Corners 107">
            <a:extLst>
              <a:ext uri="{FF2B5EF4-FFF2-40B4-BE49-F238E27FC236}">
                <a16:creationId xmlns:a16="http://schemas.microsoft.com/office/drawing/2014/main" id="{A4C06E6E-3366-2360-926C-82375742D10B}"/>
              </a:ext>
            </a:extLst>
          </p:cNvPr>
          <p:cNvSpPr/>
          <p:nvPr/>
        </p:nvSpPr>
        <p:spPr>
          <a:xfrm>
            <a:off x="8314633" y="4205370"/>
            <a:ext cx="3589082" cy="2106146"/>
          </a:xfrm>
          <a:prstGeom prst="roundRect">
            <a:avLst>
              <a:gd name="adj" fmla="val 6707"/>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2">
              <a:lnSpc>
                <a:spcPct val="114000"/>
              </a:lnSpc>
            </a:pPr>
            <a:r>
              <a:rPr lang="en-US" sz="1600" b="1" dirty="0"/>
              <a:t>Operational Excellence at Scale</a:t>
            </a:r>
          </a:p>
          <a:p>
            <a:pPr lvl="2">
              <a:lnSpc>
                <a:spcPct val="114000"/>
              </a:lnSpc>
            </a:pPr>
            <a:endParaRPr lang="en-US" sz="1600" b="1" dirty="0"/>
          </a:p>
          <a:p>
            <a:pPr>
              <a:lnSpc>
                <a:spcPct val="114000"/>
              </a:lnSpc>
            </a:pPr>
            <a:r>
              <a:rPr lang="en-US" sz="1400" dirty="0"/>
              <a:t>Only operators with superior unit economics will survive the margin squeeze as delivery dominance grows and promotions intensify.</a:t>
            </a:r>
          </a:p>
        </p:txBody>
      </p:sp>
      <p:sp>
        <p:nvSpPr>
          <p:cNvPr id="109" name="Title 5">
            <a:extLst>
              <a:ext uri="{FF2B5EF4-FFF2-40B4-BE49-F238E27FC236}">
                <a16:creationId xmlns:a16="http://schemas.microsoft.com/office/drawing/2014/main" id="{99509475-3898-ED72-604C-A92B76FE8FD7}"/>
              </a:ext>
            </a:extLst>
          </p:cNvPr>
          <p:cNvSpPr txBox="1">
            <a:spLocks/>
          </p:cNvSpPr>
          <p:nvPr/>
        </p:nvSpPr>
        <p:spPr>
          <a:xfrm>
            <a:off x="8489552" y="4359212"/>
            <a:ext cx="1003300" cy="810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spc="-150">
                <a:solidFill>
                  <a:schemeClr val="tx1"/>
                </a:solidFill>
                <a:latin typeface="Montserrat" pitchFamily="2" charset="77"/>
                <a:ea typeface="+mj-ea"/>
                <a:cs typeface="+mj-cs"/>
              </a:defRPr>
            </a:lvl1pPr>
          </a:lstStyle>
          <a:p>
            <a:r>
              <a:rPr lang="en-US" sz="8000" dirty="0">
                <a:solidFill>
                  <a:schemeClr val="bg1"/>
                </a:solidFill>
              </a:rPr>
              <a:t>3</a:t>
            </a:r>
          </a:p>
        </p:txBody>
      </p:sp>
      <p:sp>
        <p:nvSpPr>
          <p:cNvPr id="4" name="TextBox 3">
            <a:extLst>
              <a:ext uri="{FF2B5EF4-FFF2-40B4-BE49-F238E27FC236}">
                <a16:creationId xmlns:a16="http://schemas.microsoft.com/office/drawing/2014/main" id="{370A7C17-0BCA-4E1D-FE9B-0375198F3218}"/>
              </a:ext>
            </a:extLst>
          </p:cNvPr>
          <p:cNvSpPr txBox="1"/>
          <p:nvPr/>
        </p:nvSpPr>
        <p:spPr>
          <a:xfrm>
            <a:off x="576706" y="6479102"/>
            <a:ext cx="9949779" cy="246221"/>
          </a:xfrm>
          <a:prstGeom prst="rect">
            <a:avLst/>
          </a:prstGeom>
          <a:noFill/>
        </p:spPr>
        <p:txBody>
          <a:bodyPr wrap="square" anchor="b">
            <a:spAutoFit/>
          </a:bodyPr>
          <a:lstStyle/>
          <a:p>
            <a:r>
              <a:rPr lang="en-US" sz="1000" i="1" dirty="0">
                <a:solidFill>
                  <a:schemeClr val="tx1">
                    <a:lumMod val="60000"/>
                    <a:lumOff val="40000"/>
                  </a:schemeClr>
                </a:solidFill>
              </a:rPr>
              <a:t>Vietnam Fast Food &amp; QSR Market and Consumer Trends | InsightAsia Vietnam Primary Research | January 2026</a:t>
            </a:r>
          </a:p>
        </p:txBody>
      </p:sp>
      <p:sp>
        <p:nvSpPr>
          <p:cNvPr id="5" name="Freeform 4">
            <a:extLst>
              <a:ext uri="{FF2B5EF4-FFF2-40B4-BE49-F238E27FC236}">
                <a16:creationId xmlns:a16="http://schemas.microsoft.com/office/drawing/2014/main" id="{14689E8E-4644-049F-D123-F5FFB185FC55}"/>
              </a:ext>
            </a:extLst>
          </p:cNvPr>
          <p:cNvSpPr/>
          <p:nvPr/>
        </p:nvSpPr>
        <p:spPr>
          <a:xfrm>
            <a:off x="6096000" y="5150349"/>
            <a:ext cx="2582755" cy="1355947"/>
          </a:xfrm>
          <a:custGeom>
            <a:avLst/>
            <a:gdLst/>
            <a:ahLst/>
            <a:cxnLst/>
            <a:rect l="l" t="t" r="r" b="b"/>
            <a:pathLst>
              <a:path w="10614526" h="5572626">
                <a:moveTo>
                  <a:pt x="0" y="0"/>
                </a:moveTo>
                <a:lnTo>
                  <a:pt x="10614526" y="0"/>
                </a:lnTo>
                <a:lnTo>
                  <a:pt x="10614526" y="5572626"/>
                </a:lnTo>
                <a:lnTo>
                  <a:pt x="0" y="5572626"/>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17228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63687-D7C9-931E-F154-A9DD9D299683}"/>
              </a:ext>
            </a:extLst>
          </p:cNvPr>
          <p:cNvSpPr>
            <a:spLocks noGrp="1"/>
          </p:cNvSpPr>
          <p:nvPr>
            <p:ph type="ctrTitle"/>
          </p:nvPr>
        </p:nvSpPr>
        <p:spPr/>
        <p:txBody>
          <a:bodyPr/>
          <a:lstStyle/>
          <a:p>
            <a:r>
              <a:rPr lang="en-US" dirty="0"/>
              <a:t>About Us</a:t>
            </a:r>
          </a:p>
        </p:txBody>
      </p:sp>
      <p:sp>
        <p:nvSpPr>
          <p:cNvPr id="3" name="Subtitle 2">
            <a:extLst>
              <a:ext uri="{FF2B5EF4-FFF2-40B4-BE49-F238E27FC236}">
                <a16:creationId xmlns:a16="http://schemas.microsoft.com/office/drawing/2014/main" id="{DB8C6778-D230-6935-17C4-6DD349A6362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58371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48C84-DEBA-D948-AFDC-48BA71012CB3}"/>
            </a:ext>
          </a:extLst>
        </p:cNvPr>
        <p:cNvGrpSpPr/>
        <p:nvPr/>
      </p:nvGrpSpPr>
      <p:grpSpPr>
        <a:xfrm>
          <a:off x="0" y="0"/>
          <a:ext cx="0" cy="0"/>
          <a:chOff x="0" y="0"/>
          <a:chExt cx="0" cy="0"/>
        </a:xfrm>
      </p:grpSpPr>
      <p:sp>
        <p:nvSpPr>
          <p:cNvPr id="55" name="Rounded Rectangle 54">
            <a:extLst>
              <a:ext uri="{FF2B5EF4-FFF2-40B4-BE49-F238E27FC236}">
                <a16:creationId xmlns:a16="http://schemas.microsoft.com/office/drawing/2014/main" id="{7B491206-C5E1-22AD-909C-B81331687C14}"/>
              </a:ext>
            </a:extLst>
          </p:cNvPr>
          <p:cNvSpPr/>
          <p:nvPr/>
        </p:nvSpPr>
        <p:spPr>
          <a:xfrm>
            <a:off x="1089977" y="4928444"/>
            <a:ext cx="5189515" cy="77871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itchFamily="2" charset="77"/>
            </a:endParaRPr>
          </a:p>
        </p:txBody>
      </p:sp>
      <p:sp>
        <p:nvSpPr>
          <p:cNvPr id="54" name="Rounded Rectangle 53">
            <a:extLst>
              <a:ext uri="{FF2B5EF4-FFF2-40B4-BE49-F238E27FC236}">
                <a16:creationId xmlns:a16="http://schemas.microsoft.com/office/drawing/2014/main" id="{2D658EDF-C335-1935-BE6B-A43189690E92}"/>
              </a:ext>
            </a:extLst>
          </p:cNvPr>
          <p:cNvSpPr/>
          <p:nvPr/>
        </p:nvSpPr>
        <p:spPr>
          <a:xfrm>
            <a:off x="1089977" y="3277774"/>
            <a:ext cx="5189515" cy="77871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3685021-2C3B-F7BC-63FB-FC6A725BB2F7}"/>
              </a:ext>
            </a:extLst>
          </p:cNvPr>
          <p:cNvSpPr/>
          <p:nvPr/>
        </p:nvSpPr>
        <p:spPr>
          <a:xfrm>
            <a:off x="1262168" y="3482465"/>
            <a:ext cx="4845133" cy="338554"/>
          </a:xfrm>
          <a:prstGeom prst="rect">
            <a:avLst/>
          </a:prstGeom>
        </p:spPr>
        <p:txBody>
          <a:bodyPr wrap="square" lIns="46800" rIns="46800">
            <a:spAutoFit/>
          </a:bodyPr>
          <a:lstStyle/>
          <a:p>
            <a:pPr algn="ctr"/>
            <a:r>
              <a:rPr lang="en-US" sz="1600" b="1" dirty="0">
                <a:solidFill>
                  <a:schemeClr val="bg1"/>
                </a:solidFill>
                <a:latin typeface="Montserrat" pitchFamily="2" charset="77"/>
              </a:rPr>
              <a:t>We champion </a:t>
            </a:r>
            <a:r>
              <a:rPr lang="en-US" sz="1600" b="1" dirty="0">
                <a:solidFill>
                  <a:srgbClr val="F16522"/>
                </a:solidFill>
                <a:latin typeface="Montserrat" pitchFamily="2" charset="77"/>
              </a:rPr>
              <a:t>innovative </a:t>
            </a:r>
            <a:r>
              <a:rPr lang="en-US" sz="1600" b="1" dirty="0">
                <a:solidFill>
                  <a:schemeClr val="bg1"/>
                </a:solidFill>
                <a:latin typeface="Montserrat" pitchFamily="2" charset="77"/>
              </a:rPr>
              <a:t>research</a:t>
            </a:r>
          </a:p>
        </p:txBody>
      </p:sp>
      <p:sp>
        <p:nvSpPr>
          <p:cNvPr id="51" name="Rectangle 50">
            <a:extLst>
              <a:ext uri="{FF2B5EF4-FFF2-40B4-BE49-F238E27FC236}">
                <a16:creationId xmlns:a16="http://schemas.microsoft.com/office/drawing/2014/main" id="{FEC7B73C-EF0F-454F-4E4D-8BA9360BE98F}"/>
              </a:ext>
            </a:extLst>
          </p:cNvPr>
          <p:cNvSpPr/>
          <p:nvPr/>
        </p:nvSpPr>
        <p:spPr>
          <a:xfrm>
            <a:off x="1434359" y="4126425"/>
            <a:ext cx="4845133" cy="461665"/>
          </a:xfrm>
          <a:prstGeom prst="rect">
            <a:avLst/>
          </a:prstGeom>
        </p:spPr>
        <p:txBody>
          <a:bodyPr wrap="square" lIns="46800" rIns="46800">
            <a:spAutoFit/>
          </a:bodyPr>
          <a:lstStyle/>
          <a:p>
            <a:r>
              <a:rPr lang="en-US" sz="1200" dirty="0">
                <a:latin typeface="Montserrat" pitchFamily="2" charset="77"/>
              </a:rPr>
              <a:t>Technical rigor and quality control, combined with research passion, creativity and smarter thinking</a:t>
            </a:r>
          </a:p>
        </p:txBody>
      </p:sp>
      <p:sp>
        <p:nvSpPr>
          <p:cNvPr id="52" name="Rectangle 51">
            <a:extLst>
              <a:ext uri="{FF2B5EF4-FFF2-40B4-BE49-F238E27FC236}">
                <a16:creationId xmlns:a16="http://schemas.microsoft.com/office/drawing/2014/main" id="{7661E74D-7C61-B79C-A793-F3E48056F3D6}"/>
              </a:ext>
            </a:extLst>
          </p:cNvPr>
          <p:cNvSpPr/>
          <p:nvPr/>
        </p:nvSpPr>
        <p:spPr>
          <a:xfrm>
            <a:off x="1262168" y="5145912"/>
            <a:ext cx="4845133" cy="338554"/>
          </a:xfrm>
          <a:prstGeom prst="rect">
            <a:avLst/>
          </a:prstGeom>
        </p:spPr>
        <p:txBody>
          <a:bodyPr wrap="square" lIns="46800" rIns="46800">
            <a:spAutoFit/>
          </a:bodyPr>
          <a:lstStyle/>
          <a:p>
            <a:pPr algn="ctr"/>
            <a:r>
              <a:rPr lang="en-US" sz="1600" b="1" dirty="0">
                <a:solidFill>
                  <a:schemeClr val="bg1"/>
                </a:solidFill>
                <a:latin typeface="Montserrat" pitchFamily="2" charset="77"/>
              </a:rPr>
              <a:t>We bring </a:t>
            </a:r>
            <a:r>
              <a:rPr lang="en-US" sz="1600" b="1" dirty="0">
                <a:solidFill>
                  <a:srgbClr val="F36521"/>
                </a:solidFill>
                <a:latin typeface="Montserrat" pitchFamily="2" charset="77"/>
              </a:rPr>
              <a:t>real local knowledge</a:t>
            </a:r>
          </a:p>
        </p:txBody>
      </p:sp>
      <p:sp>
        <p:nvSpPr>
          <p:cNvPr id="53" name="Rectangle 52">
            <a:extLst>
              <a:ext uri="{FF2B5EF4-FFF2-40B4-BE49-F238E27FC236}">
                <a16:creationId xmlns:a16="http://schemas.microsoft.com/office/drawing/2014/main" id="{37BDBB22-9072-8E76-704B-62B06DBC8F78}"/>
              </a:ext>
            </a:extLst>
          </p:cNvPr>
          <p:cNvSpPr/>
          <p:nvPr/>
        </p:nvSpPr>
        <p:spPr>
          <a:xfrm>
            <a:off x="1434359" y="5772529"/>
            <a:ext cx="4845133" cy="461665"/>
          </a:xfrm>
          <a:prstGeom prst="rect">
            <a:avLst/>
          </a:prstGeom>
        </p:spPr>
        <p:txBody>
          <a:bodyPr wrap="square" lIns="46800" rIns="46800">
            <a:spAutoFit/>
          </a:bodyPr>
          <a:lstStyle/>
          <a:p>
            <a:r>
              <a:rPr lang="en-US" sz="1200" dirty="0">
                <a:latin typeface="Montserrat" pitchFamily="2" charset="77"/>
              </a:rPr>
              <a:t>To provide ‘up to the minute’ understanding of the evolving competitive &amp; consumer context</a:t>
            </a:r>
          </a:p>
        </p:txBody>
      </p:sp>
      <p:cxnSp>
        <p:nvCxnSpPr>
          <p:cNvPr id="57" name="Straight Connector 56">
            <a:extLst>
              <a:ext uri="{FF2B5EF4-FFF2-40B4-BE49-F238E27FC236}">
                <a16:creationId xmlns:a16="http://schemas.microsoft.com/office/drawing/2014/main" id="{131C81AD-5F76-8FA5-3300-01426406964C}"/>
              </a:ext>
            </a:extLst>
          </p:cNvPr>
          <p:cNvCxnSpPr/>
          <p:nvPr/>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5E981FD-EA75-5EDE-326C-F2AE630636A7}"/>
              </a:ext>
            </a:extLst>
          </p:cNvPr>
          <p:cNvCxnSpPr/>
          <p:nvPr/>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16" name="TextBox 10">
            <a:extLst>
              <a:ext uri="{FF2B5EF4-FFF2-40B4-BE49-F238E27FC236}">
                <a16:creationId xmlns:a16="http://schemas.microsoft.com/office/drawing/2014/main" id="{A9570933-9DF9-A270-A70B-0F9BF28D513B}"/>
              </a:ext>
            </a:extLst>
          </p:cNvPr>
          <p:cNvSpPr txBox="1"/>
          <p:nvPr/>
        </p:nvSpPr>
        <p:spPr>
          <a:xfrm>
            <a:off x="649357" y="781588"/>
            <a:ext cx="3034226" cy="751937"/>
          </a:xfrm>
          <a:prstGeom prst="rect">
            <a:avLst/>
          </a:prstGeom>
        </p:spPr>
        <p:txBody>
          <a:bodyPr wrap="square" lIns="0" tIns="0" rIns="0" bIns="0" rtlCol="0" anchor="t">
            <a:spAutoFit/>
          </a:bodyPr>
          <a:lstStyle/>
          <a:p>
            <a:pPr>
              <a:lnSpc>
                <a:spcPts val="6500"/>
              </a:lnSpc>
            </a:pPr>
            <a:r>
              <a:rPr lang="en-US" sz="4000" spc="-150" dirty="0">
                <a:latin typeface="Montserrat" pitchFamily="2" charset="77"/>
              </a:rPr>
              <a:t>We Are</a:t>
            </a:r>
          </a:p>
        </p:txBody>
      </p:sp>
      <p:cxnSp>
        <p:nvCxnSpPr>
          <p:cNvPr id="17" name="Straight Connector 16">
            <a:extLst>
              <a:ext uri="{FF2B5EF4-FFF2-40B4-BE49-F238E27FC236}">
                <a16:creationId xmlns:a16="http://schemas.microsoft.com/office/drawing/2014/main" id="{E45E6E11-FB9C-8B15-0AB5-7B77645ECAFB}"/>
              </a:ext>
            </a:extLst>
          </p:cNvPr>
          <p:cNvCxnSpPr>
            <a:cxnSpLocks/>
          </p:cNvCxnSpPr>
          <p:nvPr/>
        </p:nvCxnSpPr>
        <p:spPr>
          <a:xfrm flipH="1">
            <a:off x="649357" y="1557514"/>
            <a:ext cx="2112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774799-1D17-FD06-F9E4-D64A3D514EAE}"/>
              </a:ext>
            </a:extLst>
          </p:cNvPr>
          <p:cNvCxnSpPr>
            <a:cxnSpLocks/>
          </p:cNvCxnSpPr>
          <p:nvPr/>
        </p:nvCxnSpPr>
        <p:spPr>
          <a:xfrm flipH="1">
            <a:off x="649358" y="3005602"/>
            <a:ext cx="59845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Slide Number Placeholder 1">
            <a:extLst>
              <a:ext uri="{FF2B5EF4-FFF2-40B4-BE49-F238E27FC236}">
                <a16:creationId xmlns:a16="http://schemas.microsoft.com/office/drawing/2014/main" id="{98AAFCC8-117B-3375-0B9A-C8948F02065F}"/>
              </a:ext>
            </a:extLst>
          </p:cNvPr>
          <p:cNvSpPr txBox="1">
            <a:spLocks/>
          </p:cNvSpPr>
          <p:nvPr/>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32</a:t>
            </a:fld>
            <a:endParaRPr lang="en-US" b="1" spc="300" dirty="0">
              <a:solidFill>
                <a:schemeClr val="tx1"/>
              </a:solidFill>
              <a:latin typeface="Montserrat" pitchFamily="2" charset="77"/>
            </a:endParaRPr>
          </a:p>
        </p:txBody>
      </p:sp>
      <p:sp>
        <p:nvSpPr>
          <p:cNvPr id="23" name="TextBox 10">
            <a:extLst>
              <a:ext uri="{FF2B5EF4-FFF2-40B4-BE49-F238E27FC236}">
                <a16:creationId xmlns:a16="http://schemas.microsoft.com/office/drawing/2014/main" id="{F4907C98-5901-73B0-A6FC-772CFB85C7E2}"/>
              </a:ext>
            </a:extLst>
          </p:cNvPr>
          <p:cNvSpPr txBox="1"/>
          <p:nvPr/>
        </p:nvSpPr>
        <p:spPr>
          <a:xfrm>
            <a:off x="649357" y="1670865"/>
            <a:ext cx="7161178" cy="1082027"/>
          </a:xfrm>
          <a:prstGeom prst="rect">
            <a:avLst/>
          </a:prstGeom>
        </p:spPr>
        <p:txBody>
          <a:bodyPr wrap="square" lIns="0" tIns="0" rIns="0" bIns="0" rtlCol="0" anchor="t">
            <a:spAutoFit/>
          </a:bodyPr>
          <a:lstStyle/>
          <a:p>
            <a:pPr>
              <a:lnSpc>
                <a:spcPts val="4200"/>
              </a:lnSpc>
            </a:pPr>
            <a:r>
              <a:rPr lang="en-US" sz="4400" b="1" spc="-150" dirty="0">
                <a:solidFill>
                  <a:srgbClr val="67A341"/>
                </a:solidFill>
                <a:latin typeface="Montserrat" pitchFamily="2" charset="77"/>
              </a:rPr>
              <a:t>SMALL</a:t>
            </a:r>
            <a:r>
              <a:rPr lang="en-US" sz="4400" b="1" spc="-150" dirty="0">
                <a:latin typeface="Montserrat" pitchFamily="2" charset="77"/>
              </a:rPr>
              <a:t> </a:t>
            </a:r>
            <a:r>
              <a:rPr lang="en-US" sz="3600" b="1" spc="-150" dirty="0">
                <a:latin typeface="Montserrat" pitchFamily="2" charset="77"/>
              </a:rPr>
              <a:t>enough to care &amp;</a:t>
            </a:r>
            <a:r>
              <a:rPr lang="en-US" sz="3600" b="1" spc="-150" dirty="0">
                <a:latin typeface="Montserrat ExtraBold" pitchFamily="2" charset="77"/>
              </a:rPr>
              <a:t> </a:t>
            </a:r>
            <a:endParaRPr lang="en-US" sz="4400" b="1" spc="-150" dirty="0">
              <a:latin typeface="Montserrat ExtraBold" pitchFamily="2" charset="77"/>
            </a:endParaRPr>
          </a:p>
          <a:p>
            <a:pPr>
              <a:lnSpc>
                <a:spcPts val="4200"/>
              </a:lnSpc>
            </a:pPr>
            <a:r>
              <a:rPr lang="en-US" sz="4400" b="1" spc="-150" dirty="0">
                <a:solidFill>
                  <a:srgbClr val="F36521"/>
                </a:solidFill>
                <a:latin typeface="Montserrat" pitchFamily="2" charset="77"/>
              </a:rPr>
              <a:t>         BIG</a:t>
            </a:r>
            <a:r>
              <a:rPr lang="en-US" sz="4400" b="1" spc="-150" dirty="0">
                <a:latin typeface="Montserrat" pitchFamily="2" charset="77"/>
              </a:rPr>
              <a:t> </a:t>
            </a:r>
            <a:r>
              <a:rPr lang="en-US" sz="3600" b="1" spc="-150" dirty="0">
                <a:latin typeface="Montserrat" pitchFamily="2" charset="77"/>
              </a:rPr>
              <a:t>enough to trust</a:t>
            </a:r>
            <a:endParaRPr lang="en-US" sz="4400" b="1" spc="-150" dirty="0">
              <a:latin typeface="Montserrat" pitchFamily="2" charset="77"/>
            </a:endParaRPr>
          </a:p>
        </p:txBody>
      </p:sp>
      <p:pic>
        <p:nvPicPr>
          <p:cNvPr id="3" name="Picture 2">
            <a:extLst>
              <a:ext uri="{FF2B5EF4-FFF2-40B4-BE49-F238E27FC236}">
                <a16:creationId xmlns:a16="http://schemas.microsoft.com/office/drawing/2014/main" id="{53398194-6440-EF67-703F-547F06A978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33881" y="1126044"/>
            <a:ext cx="5406963" cy="5731955"/>
          </a:xfrm>
          <a:prstGeom prst="rect">
            <a:avLst/>
          </a:prstGeom>
        </p:spPr>
      </p:pic>
    </p:spTree>
    <p:extLst>
      <p:ext uri="{BB962C8B-B14F-4D97-AF65-F5344CB8AC3E}">
        <p14:creationId xmlns:p14="http://schemas.microsoft.com/office/powerpoint/2010/main" val="3995140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CC32D-967F-7220-F646-04E1D67138E2}"/>
            </a:ext>
          </a:extLst>
        </p:cNvPr>
        <p:cNvGrpSpPr/>
        <p:nvPr/>
      </p:nvGrpSpPr>
      <p:grpSpPr>
        <a:xfrm>
          <a:off x="0" y="0"/>
          <a:ext cx="0" cy="0"/>
          <a:chOff x="0" y="0"/>
          <a:chExt cx="0" cy="0"/>
        </a:xfrm>
      </p:grpSpPr>
      <p:sp>
        <p:nvSpPr>
          <p:cNvPr id="13" name="TextBox 10">
            <a:extLst>
              <a:ext uri="{FF2B5EF4-FFF2-40B4-BE49-F238E27FC236}">
                <a16:creationId xmlns:a16="http://schemas.microsoft.com/office/drawing/2014/main" id="{EA5E268F-5705-EB35-17A5-26D46C3C3D33}"/>
              </a:ext>
            </a:extLst>
          </p:cNvPr>
          <p:cNvSpPr txBox="1"/>
          <p:nvPr/>
        </p:nvSpPr>
        <p:spPr>
          <a:xfrm>
            <a:off x="653699" y="513993"/>
            <a:ext cx="8702174" cy="713913"/>
          </a:xfrm>
          <a:prstGeom prst="rect">
            <a:avLst/>
          </a:prstGeom>
        </p:spPr>
        <p:txBody>
          <a:bodyPr wrap="square" lIns="0" tIns="0" rIns="0" bIns="0" rtlCol="0" anchor="t">
            <a:spAutoFit/>
          </a:bodyPr>
          <a:lstStyle/>
          <a:p>
            <a:pPr>
              <a:lnSpc>
                <a:spcPts val="6500"/>
              </a:lnSpc>
            </a:pPr>
            <a:r>
              <a:rPr lang="en-US" sz="2400" b="1" spc="-150" dirty="0">
                <a:latin typeface="Montserrat" pitchFamily="2" charset="77"/>
              </a:rPr>
              <a:t>Our Clients Trust Us</a:t>
            </a:r>
          </a:p>
        </p:txBody>
      </p:sp>
      <p:sp>
        <p:nvSpPr>
          <p:cNvPr id="52" name="TextBox 10">
            <a:extLst>
              <a:ext uri="{FF2B5EF4-FFF2-40B4-BE49-F238E27FC236}">
                <a16:creationId xmlns:a16="http://schemas.microsoft.com/office/drawing/2014/main" id="{9953595D-60A5-B7C3-8CC8-6F112CC9B60B}"/>
              </a:ext>
            </a:extLst>
          </p:cNvPr>
          <p:cNvSpPr txBox="1"/>
          <p:nvPr/>
        </p:nvSpPr>
        <p:spPr>
          <a:xfrm>
            <a:off x="653699" y="977716"/>
            <a:ext cx="8702174" cy="751103"/>
          </a:xfrm>
          <a:prstGeom prst="rect">
            <a:avLst/>
          </a:prstGeom>
        </p:spPr>
        <p:txBody>
          <a:bodyPr wrap="square" lIns="0" tIns="0" rIns="0" bIns="0" rtlCol="0" anchor="t">
            <a:spAutoFit/>
          </a:bodyPr>
          <a:lstStyle/>
          <a:p>
            <a:pPr>
              <a:lnSpc>
                <a:spcPts val="6500"/>
              </a:lnSpc>
            </a:pPr>
            <a:r>
              <a:rPr lang="en-US" sz="3200" b="1" spc="-150" dirty="0">
                <a:latin typeface="Montserrat" pitchFamily="2" charset="77"/>
              </a:rPr>
              <a:t>Because We Understand</a:t>
            </a:r>
          </a:p>
        </p:txBody>
      </p:sp>
      <p:sp>
        <p:nvSpPr>
          <p:cNvPr id="53" name="Content Placeholder 3">
            <a:extLst>
              <a:ext uri="{FF2B5EF4-FFF2-40B4-BE49-F238E27FC236}">
                <a16:creationId xmlns:a16="http://schemas.microsoft.com/office/drawing/2014/main" id="{6DC2A09C-6914-1669-293D-BE38B3C4FEDD}"/>
              </a:ext>
            </a:extLst>
          </p:cNvPr>
          <p:cNvSpPr txBox="1">
            <a:spLocks/>
          </p:cNvSpPr>
          <p:nvPr/>
        </p:nvSpPr>
        <p:spPr>
          <a:xfrm>
            <a:off x="729530" y="1650102"/>
            <a:ext cx="6181634" cy="1213281"/>
          </a:xfrm>
          <a:prstGeom prst="rect">
            <a:avLst/>
          </a:prstGeom>
        </p:spPr>
        <p:txBody>
          <a:bodyPr vert="horz" wrap="square" lIns="90000" tIns="45720" rIns="91440" bIns="45720" rtlCol="0" anchor="ctr">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lnSpc>
                <a:spcPts val="3000"/>
              </a:lnSpc>
              <a:buFont typeface="Arial" panose="020B0604020202020204" pitchFamily="34" charset="0"/>
              <a:buChar char="•"/>
            </a:pPr>
            <a:r>
              <a:rPr lang="en-US" sz="1400" b="1" dirty="0">
                <a:solidFill>
                  <a:schemeClr val="tx1"/>
                </a:solidFill>
                <a:latin typeface="Montserrat" pitchFamily="2" charset="77"/>
                <a:cs typeface="Segoe UI" panose="020B0502040204020203" pitchFamily="34" charset="0"/>
              </a:rPr>
              <a:t>Asia.</a:t>
            </a:r>
          </a:p>
          <a:p>
            <a:pPr marL="285750" indent="-285750" algn="l">
              <a:lnSpc>
                <a:spcPts val="3000"/>
              </a:lnSpc>
              <a:buFont typeface="Arial" panose="020B0604020202020204" pitchFamily="34" charset="0"/>
              <a:buChar char="•"/>
            </a:pPr>
            <a:r>
              <a:rPr lang="en-US" sz="1400" b="1" dirty="0">
                <a:solidFill>
                  <a:schemeClr val="tx1"/>
                </a:solidFill>
                <a:latin typeface="Montserrat" pitchFamily="2" charset="77"/>
                <a:cs typeface="Segoe UI" panose="020B0502040204020203" pitchFamily="34" charset="0"/>
              </a:rPr>
              <a:t>Efficient and effective research design.</a:t>
            </a:r>
          </a:p>
          <a:p>
            <a:pPr marL="285750" indent="-285750" algn="l">
              <a:lnSpc>
                <a:spcPts val="3000"/>
              </a:lnSpc>
              <a:buFont typeface="Arial" panose="020B0604020202020204" pitchFamily="34" charset="0"/>
              <a:buChar char="•"/>
            </a:pPr>
            <a:r>
              <a:rPr lang="en-US" sz="1400" b="1" dirty="0">
                <a:solidFill>
                  <a:schemeClr val="tx1"/>
                </a:solidFill>
                <a:latin typeface="Montserrat" pitchFamily="2" charset="77"/>
                <a:cs typeface="Segoe UI" panose="020B0502040204020203" pitchFamily="34" charset="0"/>
              </a:rPr>
              <a:t>The need for practical and actionable solutions. </a:t>
            </a:r>
          </a:p>
        </p:txBody>
      </p:sp>
      <p:cxnSp>
        <p:nvCxnSpPr>
          <p:cNvPr id="7" name="Straight Connector 6">
            <a:extLst>
              <a:ext uri="{FF2B5EF4-FFF2-40B4-BE49-F238E27FC236}">
                <a16:creationId xmlns:a16="http://schemas.microsoft.com/office/drawing/2014/main" id="{DCC1001D-AC75-F784-B353-493092E60229}"/>
              </a:ext>
            </a:extLst>
          </p:cNvPr>
          <p:cNvCxnSpPr>
            <a:cxnSpLocks/>
          </p:cNvCxnSpPr>
          <p:nvPr/>
        </p:nvCxnSpPr>
        <p:spPr>
          <a:xfrm>
            <a:off x="653699" y="1728819"/>
            <a:ext cx="3442447"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A75B68C-BA6B-C30B-5409-55147AB22C41}"/>
              </a:ext>
            </a:extLst>
          </p:cNvPr>
          <p:cNvCxnSpPr/>
          <p:nvPr/>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C9020C3-BEAB-5969-10FA-CCDBCFDB441A}"/>
              </a:ext>
            </a:extLst>
          </p:cNvPr>
          <p:cNvCxnSpPr/>
          <p:nvPr/>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TextBox 10">
            <a:extLst>
              <a:ext uri="{FF2B5EF4-FFF2-40B4-BE49-F238E27FC236}">
                <a16:creationId xmlns:a16="http://schemas.microsoft.com/office/drawing/2014/main" id="{16BA9E00-0399-958A-9F64-5C5294E674A7}"/>
              </a:ext>
            </a:extLst>
          </p:cNvPr>
          <p:cNvSpPr txBox="1"/>
          <p:nvPr/>
        </p:nvSpPr>
        <p:spPr>
          <a:xfrm>
            <a:off x="676849" y="3383102"/>
            <a:ext cx="3682816" cy="751937"/>
          </a:xfrm>
          <a:prstGeom prst="rect">
            <a:avLst/>
          </a:prstGeom>
        </p:spPr>
        <p:txBody>
          <a:bodyPr wrap="square" lIns="0" tIns="0" rIns="0" bIns="0" rtlCol="0" anchor="t">
            <a:spAutoFit/>
          </a:bodyPr>
          <a:lstStyle/>
          <a:p>
            <a:pPr>
              <a:lnSpc>
                <a:spcPts val="6500"/>
              </a:lnSpc>
            </a:pPr>
            <a:r>
              <a:rPr lang="en-US" sz="3600" spc="-150" dirty="0">
                <a:latin typeface="Montserrat" pitchFamily="2" charset="77"/>
              </a:rPr>
              <a:t>We Are your</a:t>
            </a:r>
          </a:p>
        </p:txBody>
      </p:sp>
      <p:cxnSp>
        <p:nvCxnSpPr>
          <p:cNvPr id="28" name="Straight Connector 27">
            <a:extLst>
              <a:ext uri="{FF2B5EF4-FFF2-40B4-BE49-F238E27FC236}">
                <a16:creationId xmlns:a16="http://schemas.microsoft.com/office/drawing/2014/main" id="{0C36DA12-856A-CA31-C9E6-079F692CE058}"/>
              </a:ext>
            </a:extLst>
          </p:cNvPr>
          <p:cNvCxnSpPr>
            <a:cxnSpLocks/>
          </p:cNvCxnSpPr>
          <p:nvPr/>
        </p:nvCxnSpPr>
        <p:spPr>
          <a:xfrm flipH="1">
            <a:off x="663402" y="4140526"/>
            <a:ext cx="27048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10">
            <a:extLst>
              <a:ext uri="{FF2B5EF4-FFF2-40B4-BE49-F238E27FC236}">
                <a16:creationId xmlns:a16="http://schemas.microsoft.com/office/drawing/2014/main" id="{C03B8C2C-B281-0C10-E456-1C7F83422B4B}"/>
              </a:ext>
            </a:extLst>
          </p:cNvPr>
          <p:cNvSpPr txBox="1"/>
          <p:nvPr/>
        </p:nvSpPr>
        <p:spPr>
          <a:xfrm>
            <a:off x="663402" y="4368238"/>
            <a:ext cx="5758567" cy="1465145"/>
          </a:xfrm>
          <a:prstGeom prst="rect">
            <a:avLst/>
          </a:prstGeom>
        </p:spPr>
        <p:txBody>
          <a:bodyPr wrap="square" lIns="0" tIns="0" rIns="0" bIns="0" rtlCol="0" anchor="t">
            <a:spAutoFit/>
          </a:bodyPr>
          <a:lstStyle/>
          <a:p>
            <a:pPr>
              <a:lnSpc>
                <a:spcPts val="5500"/>
              </a:lnSpc>
            </a:pPr>
            <a:r>
              <a:rPr lang="en-US" sz="6000" b="1" spc="-150" dirty="0">
                <a:solidFill>
                  <a:srgbClr val="67A341"/>
                </a:solidFill>
                <a:latin typeface="Montserrat" pitchFamily="2" charset="77"/>
              </a:rPr>
              <a:t>THINKING</a:t>
            </a:r>
          </a:p>
          <a:p>
            <a:pPr>
              <a:lnSpc>
                <a:spcPts val="5500"/>
              </a:lnSpc>
            </a:pPr>
            <a:r>
              <a:rPr lang="en-US" sz="6000" b="1" spc="-150" dirty="0">
                <a:solidFill>
                  <a:srgbClr val="F36521"/>
                </a:solidFill>
                <a:latin typeface="Montserrat" pitchFamily="2" charset="77"/>
              </a:rPr>
              <a:t>PARTNERS</a:t>
            </a:r>
          </a:p>
        </p:txBody>
      </p:sp>
      <p:sp>
        <p:nvSpPr>
          <p:cNvPr id="16" name="Slide Number Placeholder 1">
            <a:extLst>
              <a:ext uri="{FF2B5EF4-FFF2-40B4-BE49-F238E27FC236}">
                <a16:creationId xmlns:a16="http://schemas.microsoft.com/office/drawing/2014/main" id="{C5A52F0F-4126-EC17-A934-30658FCFFBD2}"/>
              </a:ext>
            </a:extLst>
          </p:cNvPr>
          <p:cNvSpPr txBox="1">
            <a:spLocks/>
          </p:cNvSpPr>
          <p:nvPr/>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33</a:t>
            </a:fld>
            <a:endParaRPr lang="en-US" b="1" spc="300" dirty="0">
              <a:solidFill>
                <a:schemeClr val="tx1"/>
              </a:solidFill>
              <a:latin typeface="Montserrat" pitchFamily="2" charset="77"/>
            </a:endParaRPr>
          </a:p>
        </p:txBody>
      </p:sp>
      <p:pic>
        <p:nvPicPr>
          <p:cNvPr id="3" name="Picture 2">
            <a:extLst>
              <a:ext uri="{FF2B5EF4-FFF2-40B4-BE49-F238E27FC236}">
                <a16:creationId xmlns:a16="http://schemas.microsoft.com/office/drawing/2014/main" id="{C6F0D288-F5F4-B143-179B-83FA7D0A35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20420" y="2192542"/>
            <a:ext cx="7288871" cy="3659620"/>
          </a:xfrm>
          <a:prstGeom prst="rect">
            <a:avLst/>
          </a:prstGeom>
        </p:spPr>
      </p:pic>
    </p:spTree>
    <p:extLst>
      <p:ext uri="{BB962C8B-B14F-4D97-AF65-F5344CB8AC3E}">
        <p14:creationId xmlns:p14="http://schemas.microsoft.com/office/powerpoint/2010/main" val="1906085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36F3D-E7C1-11F0-0635-1D156EF3887B}"/>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6B251FC0-DA26-75A7-64E4-399A51B34340}"/>
              </a:ext>
            </a:extLst>
          </p:cNvPr>
          <p:cNvSpPr txBox="1"/>
          <p:nvPr/>
        </p:nvSpPr>
        <p:spPr>
          <a:xfrm>
            <a:off x="653699" y="406400"/>
            <a:ext cx="8432244" cy="737061"/>
          </a:xfrm>
          <a:prstGeom prst="rect">
            <a:avLst/>
          </a:prstGeom>
        </p:spPr>
        <p:txBody>
          <a:bodyPr wrap="square" lIns="0" tIns="0" rIns="0" bIns="0" rtlCol="0" anchor="t">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0" lang="en-US" sz="2800" b="1" i="0" u="none" strike="noStrike" kern="1200" cap="none" spc="-150" normalizeH="0" baseline="0" noProof="0" dirty="0">
                <a:ln>
                  <a:noFill/>
                </a:ln>
                <a:solidFill>
                  <a:prstClr val="black"/>
                </a:solidFill>
                <a:effectLst/>
                <a:uLnTx/>
                <a:uFillTx/>
                <a:latin typeface="Montserrat" pitchFamily="2" charset="77"/>
                <a:ea typeface="+mn-ea"/>
                <a:cs typeface="+mn-cs"/>
              </a:rPr>
              <a:t>Local &amp; Regional Clients</a:t>
            </a:r>
          </a:p>
        </p:txBody>
      </p:sp>
      <p:sp>
        <p:nvSpPr>
          <p:cNvPr id="12" name="Rectangle 11">
            <a:extLst>
              <a:ext uri="{FF2B5EF4-FFF2-40B4-BE49-F238E27FC236}">
                <a16:creationId xmlns:a16="http://schemas.microsoft.com/office/drawing/2014/main" id="{3FEFDA1F-3B93-A78C-3CF8-17020C7193ED}"/>
              </a:ext>
            </a:extLst>
          </p:cNvPr>
          <p:cNvSpPr/>
          <p:nvPr/>
        </p:nvSpPr>
        <p:spPr>
          <a:xfrm>
            <a:off x="653699" y="1099689"/>
            <a:ext cx="1629437" cy="307777"/>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7A341"/>
                </a:solidFill>
                <a:effectLst/>
                <a:uLnTx/>
                <a:uFillTx/>
                <a:latin typeface="Montserrat" pitchFamily="2" charset="77"/>
                <a:ea typeface="+mn-ea"/>
                <a:cs typeface="Segoe UI" panose="020B0502040204020203" pitchFamily="34" charset="0"/>
              </a:rPr>
              <a:t>Across Industries</a:t>
            </a:r>
            <a:endParaRPr kumimoji="0" lang="en-US" sz="1400" b="0" i="0" u="none" strike="noStrike" kern="1200" cap="none" spc="0" normalizeH="0" baseline="0" noProof="0" dirty="0">
              <a:ln>
                <a:noFill/>
              </a:ln>
              <a:solidFill>
                <a:srgbClr val="67A341"/>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CCB24A0A-4B45-CA04-E890-B9FB06E57FE1}"/>
              </a:ext>
            </a:extLst>
          </p:cNvPr>
          <p:cNvSpPr/>
          <p:nvPr/>
        </p:nvSpPr>
        <p:spPr>
          <a:xfrm>
            <a:off x="8731281" y="1556960"/>
            <a:ext cx="3344606" cy="4722169"/>
          </a:xfrm>
          <a:prstGeom prst="rect">
            <a:avLst/>
          </a:prstGeom>
          <a:solidFill>
            <a:schemeClr val="accent6">
              <a:lumMod val="20000"/>
              <a:lumOff val="80000"/>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9" name="Rectangle 18">
            <a:extLst>
              <a:ext uri="{FF2B5EF4-FFF2-40B4-BE49-F238E27FC236}">
                <a16:creationId xmlns:a16="http://schemas.microsoft.com/office/drawing/2014/main" id="{9F9CD3C8-D12C-9E3E-E6D5-9913733F9156}"/>
              </a:ext>
            </a:extLst>
          </p:cNvPr>
          <p:cNvSpPr/>
          <p:nvPr/>
        </p:nvSpPr>
        <p:spPr>
          <a:xfrm>
            <a:off x="492052" y="1497330"/>
            <a:ext cx="8441682" cy="4930816"/>
          </a:xfrm>
          <a:prstGeom prst="rect">
            <a:avLst/>
          </a:prstGeom>
          <a:solidFill>
            <a:schemeClr val="accent2">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20" name="Picture 19">
            <a:extLst>
              <a:ext uri="{FF2B5EF4-FFF2-40B4-BE49-F238E27FC236}">
                <a16:creationId xmlns:a16="http://schemas.microsoft.com/office/drawing/2014/main" id="{6F57A939-D682-D3F7-8B0A-07B91B043C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3699" y="1736306"/>
            <a:ext cx="8079732" cy="3859828"/>
          </a:xfrm>
          <a:prstGeom prst="rect">
            <a:avLst/>
          </a:prstGeom>
        </p:spPr>
      </p:pic>
      <p:sp>
        <p:nvSpPr>
          <p:cNvPr id="21" name="Rectangle 20">
            <a:extLst>
              <a:ext uri="{FF2B5EF4-FFF2-40B4-BE49-F238E27FC236}">
                <a16:creationId xmlns:a16="http://schemas.microsoft.com/office/drawing/2014/main" id="{80DAEC70-7FC1-74E0-5DC4-7130188211D7}"/>
              </a:ext>
            </a:extLst>
          </p:cNvPr>
          <p:cNvSpPr/>
          <p:nvPr/>
        </p:nvSpPr>
        <p:spPr>
          <a:xfrm>
            <a:off x="4908222" y="6420756"/>
            <a:ext cx="2375555" cy="461665"/>
          </a:xfrm>
          <a:prstGeom prst="rect">
            <a:avLst/>
          </a:prstGeom>
        </p:spPr>
        <p:txBody>
          <a:bodyPr wrap="square">
            <a:spAutoFit/>
          </a:bodyPr>
          <a:lstStyle/>
          <a:p>
            <a:pPr marL="36195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ontserrat" pitchFamily="2" charset="77"/>
                <a:ea typeface="+mn-ea"/>
                <a:cs typeface="+mn-cs"/>
              </a:rPr>
              <a:t>...and more</a:t>
            </a:r>
          </a:p>
        </p:txBody>
      </p:sp>
      <p:pic>
        <p:nvPicPr>
          <p:cNvPr id="22" name="Picture 21">
            <a:extLst>
              <a:ext uri="{FF2B5EF4-FFF2-40B4-BE49-F238E27FC236}">
                <a16:creationId xmlns:a16="http://schemas.microsoft.com/office/drawing/2014/main" id="{C4BE8D3D-16CE-8A50-BAD4-F22DB1D84D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24421"/>
          <a:stretch/>
        </p:blipFill>
        <p:spPr>
          <a:xfrm>
            <a:off x="1763061" y="5758311"/>
            <a:ext cx="1040149" cy="539325"/>
          </a:xfrm>
          <a:prstGeom prst="rect">
            <a:avLst/>
          </a:prstGeom>
        </p:spPr>
      </p:pic>
      <p:pic>
        <p:nvPicPr>
          <p:cNvPr id="23" name="Google Shape;109;p5">
            <a:extLst>
              <a:ext uri="{FF2B5EF4-FFF2-40B4-BE49-F238E27FC236}">
                <a16:creationId xmlns:a16="http://schemas.microsoft.com/office/drawing/2014/main" id="{20FDA6EB-A576-BF88-F501-129540305818}"/>
              </a:ext>
            </a:extLst>
          </p:cNvPr>
          <p:cNvPicPr preferRelativeResize="0">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391124" y="5758311"/>
            <a:ext cx="4040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33879AC5-3FFD-0EF1-568C-CA72B19C19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0822" y="5742738"/>
            <a:ext cx="536391" cy="536391"/>
          </a:xfrm>
          <a:prstGeom prst="rect">
            <a:avLst/>
          </a:prstGeom>
        </p:spPr>
      </p:pic>
      <p:pic>
        <p:nvPicPr>
          <p:cNvPr id="25" name="Picture 24">
            <a:extLst>
              <a:ext uri="{FF2B5EF4-FFF2-40B4-BE49-F238E27FC236}">
                <a16:creationId xmlns:a16="http://schemas.microsoft.com/office/drawing/2014/main" id="{14A8DABD-F1F1-7FC5-F155-C59B6BC1EA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4002" y="5920347"/>
            <a:ext cx="759125" cy="137591"/>
          </a:xfrm>
          <a:prstGeom prst="rect">
            <a:avLst/>
          </a:prstGeom>
        </p:spPr>
      </p:pic>
      <p:grpSp>
        <p:nvGrpSpPr>
          <p:cNvPr id="45" name="Group 44">
            <a:extLst>
              <a:ext uri="{FF2B5EF4-FFF2-40B4-BE49-F238E27FC236}">
                <a16:creationId xmlns:a16="http://schemas.microsoft.com/office/drawing/2014/main" id="{924A7DBB-DAB0-2D16-136D-176004CD6FE2}"/>
              </a:ext>
            </a:extLst>
          </p:cNvPr>
          <p:cNvGrpSpPr/>
          <p:nvPr/>
        </p:nvGrpSpPr>
        <p:grpSpPr>
          <a:xfrm>
            <a:off x="8987974" y="1832648"/>
            <a:ext cx="3008294" cy="4260180"/>
            <a:chOff x="8987974" y="1832648"/>
            <a:chExt cx="3008294" cy="4260180"/>
          </a:xfrm>
        </p:grpSpPr>
        <p:pic>
          <p:nvPicPr>
            <p:cNvPr id="5" name="Picture 4">
              <a:extLst>
                <a:ext uri="{FF2B5EF4-FFF2-40B4-BE49-F238E27FC236}">
                  <a16:creationId xmlns:a16="http://schemas.microsoft.com/office/drawing/2014/main" id="{D29A127A-5843-1E65-D9C9-72E3463CCEA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719427" y="4792200"/>
              <a:ext cx="972064" cy="262457"/>
            </a:xfrm>
            <a:prstGeom prst="rect">
              <a:avLst/>
            </a:prstGeom>
          </p:spPr>
        </p:pic>
        <p:pic>
          <p:nvPicPr>
            <p:cNvPr id="28" name="Picture 27">
              <a:extLst>
                <a:ext uri="{FF2B5EF4-FFF2-40B4-BE49-F238E27FC236}">
                  <a16:creationId xmlns:a16="http://schemas.microsoft.com/office/drawing/2014/main" id="{FF5131E1-7465-B008-69D8-B4478A570229}"/>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27529" b="29089"/>
            <a:stretch/>
          </p:blipFill>
          <p:spPr>
            <a:xfrm>
              <a:off x="8987974" y="2215194"/>
              <a:ext cx="1156646" cy="501785"/>
            </a:xfrm>
            <a:prstGeom prst="rect">
              <a:avLst/>
            </a:prstGeom>
          </p:spPr>
        </p:pic>
        <p:pic>
          <p:nvPicPr>
            <p:cNvPr id="29" name="Picture 28">
              <a:extLst>
                <a:ext uri="{FF2B5EF4-FFF2-40B4-BE49-F238E27FC236}">
                  <a16:creationId xmlns:a16="http://schemas.microsoft.com/office/drawing/2014/main" id="{6DE79845-3135-7FB4-723E-3D787180C3D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610580" y="2748412"/>
              <a:ext cx="984061" cy="310292"/>
            </a:xfrm>
            <a:prstGeom prst="rect">
              <a:avLst/>
            </a:prstGeom>
          </p:spPr>
        </p:pic>
        <p:pic>
          <p:nvPicPr>
            <p:cNvPr id="30" name="Picture 29">
              <a:extLst>
                <a:ext uri="{FF2B5EF4-FFF2-40B4-BE49-F238E27FC236}">
                  <a16:creationId xmlns:a16="http://schemas.microsoft.com/office/drawing/2014/main" id="{7E6D2038-9A5F-B1E3-6FF1-D383B063494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1810" b="-5109"/>
            <a:stretch/>
          </p:blipFill>
          <p:spPr>
            <a:xfrm>
              <a:off x="11322726" y="2291144"/>
              <a:ext cx="526366" cy="364407"/>
            </a:xfrm>
            <a:prstGeom prst="rect">
              <a:avLst/>
            </a:prstGeom>
          </p:spPr>
        </p:pic>
        <p:pic>
          <p:nvPicPr>
            <p:cNvPr id="31" name="Picture 30">
              <a:extLst>
                <a:ext uri="{FF2B5EF4-FFF2-40B4-BE49-F238E27FC236}">
                  <a16:creationId xmlns:a16="http://schemas.microsoft.com/office/drawing/2014/main" id="{9450E7B0-CDAF-7B63-AB08-816D10CD1BB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478" b="-481"/>
            <a:stretch/>
          </p:blipFill>
          <p:spPr>
            <a:xfrm>
              <a:off x="9230488" y="3251557"/>
              <a:ext cx="499768" cy="367393"/>
            </a:xfrm>
            <a:prstGeom prst="rect">
              <a:avLst/>
            </a:prstGeom>
          </p:spPr>
        </p:pic>
        <p:pic>
          <p:nvPicPr>
            <p:cNvPr id="32" name="Picture 31">
              <a:extLst>
                <a:ext uri="{FF2B5EF4-FFF2-40B4-BE49-F238E27FC236}">
                  <a16:creationId xmlns:a16="http://schemas.microsoft.com/office/drawing/2014/main" id="{35F0A0AB-2809-1211-93F9-E15F89E43EF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920904" y="3240266"/>
              <a:ext cx="812659" cy="379798"/>
            </a:xfrm>
            <a:prstGeom prst="rect">
              <a:avLst/>
            </a:prstGeom>
          </p:spPr>
        </p:pic>
        <p:pic>
          <p:nvPicPr>
            <p:cNvPr id="33" name="Google Shape;133;p5">
              <a:extLst>
                <a:ext uri="{FF2B5EF4-FFF2-40B4-BE49-F238E27FC236}">
                  <a16:creationId xmlns:a16="http://schemas.microsoft.com/office/drawing/2014/main" id="{02A22387-3F7D-9CDF-9702-2D778F753377}"/>
                </a:ext>
              </a:extLst>
            </p:cNvPr>
            <p:cNvPicPr preferRelativeResize="0">
              <a:picLocks noChangeAspect="1" noChangeArrowheads="1"/>
            </p:cNvPicPr>
            <p:nvPr/>
          </p:nvPicPr>
          <p:blipFill>
            <a:blip r:embed="rId13" cstate="screen">
              <a:extLst>
                <a:ext uri="{28A0092B-C50C-407E-A947-70E740481C1C}">
                  <a14:useLocalDpi xmlns:a14="http://schemas.microsoft.com/office/drawing/2010/main"/>
                </a:ext>
              </a:extLst>
            </a:blip>
            <a:srcRect/>
            <a:stretch/>
          </p:blipFill>
          <p:spPr bwMode="auto">
            <a:xfrm>
              <a:off x="10186727" y="3739526"/>
              <a:ext cx="761327" cy="4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3BC3E1F2-1C21-021F-2C42-084EB235971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1160" r="-5459" b="-50"/>
            <a:stretch/>
          </p:blipFill>
          <p:spPr>
            <a:xfrm>
              <a:off x="10875276" y="3262081"/>
              <a:ext cx="405503" cy="325810"/>
            </a:xfrm>
            <a:prstGeom prst="rect">
              <a:avLst/>
            </a:prstGeom>
            <a:ln>
              <a:noFill/>
            </a:ln>
          </p:spPr>
        </p:pic>
        <p:pic>
          <p:nvPicPr>
            <p:cNvPr id="36" name="Picture 35">
              <a:extLst>
                <a:ext uri="{FF2B5EF4-FFF2-40B4-BE49-F238E27FC236}">
                  <a16:creationId xmlns:a16="http://schemas.microsoft.com/office/drawing/2014/main" id="{5D9910F0-310C-8243-21A3-D51F9CD2149A}"/>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4029" t="-1818"/>
            <a:stretch/>
          </p:blipFill>
          <p:spPr>
            <a:xfrm>
              <a:off x="10427812" y="4377854"/>
              <a:ext cx="1376881" cy="268666"/>
            </a:xfrm>
            <a:prstGeom prst="rect">
              <a:avLst/>
            </a:prstGeom>
          </p:spPr>
        </p:pic>
        <p:pic>
          <p:nvPicPr>
            <p:cNvPr id="37" name="Picture 10">
              <a:extLst>
                <a:ext uri="{FF2B5EF4-FFF2-40B4-BE49-F238E27FC236}">
                  <a16:creationId xmlns:a16="http://schemas.microsoft.com/office/drawing/2014/main" id="{B3942514-3CAB-32A0-C777-6FC6035CFF7A}"/>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p:blipFill>
          <p:spPr bwMode="auto">
            <a:xfrm>
              <a:off x="11121036" y="3804888"/>
              <a:ext cx="875232" cy="31874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C5320F74-76B3-B5FF-8FD7-F37B2AF31D3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822579" y="5699021"/>
              <a:ext cx="560062" cy="387736"/>
            </a:xfrm>
            <a:prstGeom prst="rect">
              <a:avLst/>
            </a:prstGeom>
          </p:spPr>
        </p:pic>
        <p:pic>
          <p:nvPicPr>
            <p:cNvPr id="40" name="Picture 39">
              <a:extLst>
                <a:ext uri="{FF2B5EF4-FFF2-40B4-BE49-F238E27FC236}">
                  <a16:creationId xmlns:a16="http://schemas.microsoft.com/office/drawing/2014/main" id="{E780C9AA-4DF9-A20E-F1E4-55A92DAB28AC}"/>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10318771" y="5690084"/>
              <a:ext cx="448302" cy="386578"/>
            </a:xfrm>
            <a:prstGeom prst="rect">
              <a:avLst/>
            </a:prstGeom>
          </p:spPr>
        </p:pic>
        <p:pic>
          <p:nvPicPr>
            <p:cNvPr id="41" name="Picture 40">
              <a:extLst>
                <a:ext uri="{FF2B5EF4-FFF2-40B4-BE49-F238E27FC236}">
                  <a16:creationId xmlns:a16="http://schemas.microsoft.com/office/drawing/2014/main" id="{595C0192-DD7A-2B96-614E-27383018D2FE}"/>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l="-2798" r="-2020"/>
            <a:stretch/>
          </p:blipFill>
          <p:spPr>
            <a:xfrm>
              <a:off x="10104863" y="2259340"/>
              <a:ext cx="1020588" cy="330685"/>
            </a:xfrm>
            <a:prstGeom prst="rect">
              <a:avLst/>
            </a:prstGeom>
          </p:spPr>
        </p:pic>
        <p:pic>
          <p:nvPicPr>
            <p:cNvPr id="42" name="Picture 41">
              <a:extLst>
                <a:ext uri="{FF2B5EF4-FFF2-40B4-BE49-F238E27FC236}">
                  <a16:creationId xmlns:a16="http://schemas.microsoft.com/office/drawing/2014/main" id="{E2BA4F67-F632-1BA4-8078-926F14EA3999}"/>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9609598" y="2774087"/>
              <a:ext cx="849000" cy="267705"/>
            </a:xfrm>
            <a:prstGeom prst="rect">
              <a:avLst/>
            </a:prstGeom>
          </p:spPr>
        </p:pic>
        <p:pic>
          <p:nvPicPr>
            <p:cNvPr id="43" name="Picture 42">
              <a:extLst>
                <a:ext uri="{FF2B5EF4-FFF2-40B4-BE49-F238E27FC236}">
                  <a16:creationId xmlns:a16="http://schemas.microsoft.com/office/drawing/2014/main" id="{688D5E3E-B8D1-F007-4B37-863442DB74B0}"/>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182556" y="1832648"/>
              <a:ext cx="1432601" cy="255182"/>
            </a:xfrm>
            <a:prstGeom prst="rect">
              <a:avLst/>
            </a:prstGeom>
          </p:spPr>
        </p:pic>
        <p:pic>
          <p:nvPicPr>
            <p:cNvPr id="2" name="Picture 10">
              <a:extLst>
                <a:ext uri="{FF2B5EF4-FFF2-40B4-BE49-F238E27FC236}">
                  <a16:creationId xmlns:a16="http://schemas.microsoft.com/office/drawing/2014/main" id="{CA95FFCA-52E5-7296-BC37-242815F68F04}"/>
                </a:ext>
              </a:extLst>
            </p:cNvPr>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t="-172" b="-1458"/>
            <a:stretch/>
          </p:blipFill>
          <p:spPr bwMode="auto">
            <a:xfrm>
              <a:off x="9341151" y="4260294"/>
              <a:ext cx="922964" cy="4060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A3401E4-2A0D-988A-ED79-435740077606}"/>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l="-2227" r="-3282"/>
            <a:stretch/>
          </p:blipFill>
          <p:spPr>
            <a:xfrm>
              <a:off x="10864996" y="1832648"/>
              <a:ext cx="888189" cy="258134"/>
            </a:xfrm>
            <a:prstGeom prst="rect">
              <a:avLst/>
            </a:prstGeom>
          </p:spPr>
        </p:pic>
        <p:pic>
          <p:nvPicPr>
            <p:cNvPr id="4" name="Picture 3">
              <a:extLst>
                <a:ext uri="{FF2B5EF4-FFF2-40B4-BE49-F238E27FC236}">
                  <a16:creationId xmlns:a16="http://schemas.microsoft.com/office/drawing/2014/main" id="{75ADA6C5-CCC6-9B85-07C9-D84FAC32B75A}"/>
                </a:ext>
              </a:extLst>
            </p:cNvPr>
            <p:cNvPicPr>
              <a:picLocks noChangeAspect="1"/>
            </p:cNvPicPr>
            <p:nvPr/>
          </p:nvPicPr>
          <p:blipFill>
            <a:blip r:embed="rId24" cstate="screen">
              <a:extLst>
                <a:ext uri="{28A0092B-C50C-407E-A947-70E740481C1C}">
                  <a14:useLocalDpi xmlns:a14="http://schemas.microsoft.com/office/drawing/2010/main"/>
                </a:ext>
              </a:extLst>
            </a:blip>
            <a:srcRect/>
            <a:stretch/>
          </p:blipFill>
          <p:spPr>
            <a:xfrm>
              <a:off x="9341931" y="3747437"/>
              <a:ext cx="710150" cy="406091"/>
            </a:xfrm>
            <a:prstGeom prst="rect">
              <a:avLst/>
            </a:prstGeom>
          </p:spPr>
        </p:pic>
        <p:pic>
          <p:nvPicPr>
            <p:cNvPr id="6" name="Picture 5">
              <a:extLst>
                <a:ext uri="{FF2B5EF4-FFF2-40B4-BE49-F238E27FC236}">
                  <a16:creationId xmlns:a16="http://schemas.microsoft.com/office/drawing/2014/main" id="{D6E9F60A-6818-F0C1-B681-74C7548072A7}"/>
                </a:ext>
              </a:extLst>
            </p:cNvPr>
            <p:cNvPicPr>
              <a:picLocks noChangeAspect="1"/>
            </p:cNvPicPr>
            <p:nvPr/>
          </p:nvPicPr>
          <p:blipFill>
            <a:blip r:embed="rId25" cstate="screen">
              <a:extLst>
                <a:ext uri="{28A0092B-C50C-407E-A947-70E740481C1C}">
                  <a14:useLocalDpi xmlns:a14="http://schemas.microsoft.com/office/drawing/2010/main"/>
                </a:ext>
              </a:extLst>
            </a:blip>
            <a:srcRect/>
            <a:stretch/>
          </p:blipFill>
          <p:spPr>
            <a:xfrm>
              <a:off x="11422492" y="3216603"/>
              <a:ext cx="447954" cy="446088"/>
            </a:xfrm>
            <a:prstGeom prst="rect">
              <a:avLst/>
            </a:prstGeom>
          </p:spPr>
        </p:pic>
        <p:pic>
          <p:nvPicPr>
            <p:cNvPr id="7" name="Picture 6">
              <a:extLst>
                <a:ext uri="{FF2B5EF4-FFF2-40B4-BE49-F238E27FC236}">
                  <a16:creationId xmlns:a16="http://schemas.microsoft.com/office/drawing/2014/main" id="{690A7AEC-B970-FF76-6C6C-0C25E9DECB09}"/>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b="-5254"/>
            <a:stretch/>
          </p:blipFill>
          <p:spPr>
            <a:xfrm>
              <a:off x="10553045" y="5283073"/>
              <a:ext cx="790018" cy="257994"/>
            </a:xfrm>
            <a:prstGeom prst="rect">
              <a:avLst/>
            </a:prstGeom>
          </p:spPr>
        </p:pic>
        <p:pic>
          <p:nvPicPr>
            <p:cNvPr id="8" name="Picture 7">
              <a:extLst>
                <a:ext uri="{FF2B5EF4-FFF2-40B4-BE49-F238E27FC236}">
                  <a16:creationId xmlns:a16="http://schemas.microsoft.com/office/drawing/2014/main" id="{14FC6A01-0221-45B6-A43F-0C661E8FC7F3}"/>
                </a:ext>
              </a:extLst>
            </p:cNvPr>
            <p:cNvPicPr>
              <a:picLocks noChangeAspect="1"/>
            </p:cNvPicPr>
            <p:nvPr/>
          </p:nvPicPr>
          <p:blipFill>
            <a:blip r:embed="rId27" cstate="screen">
              <a:extLst>
                <a:ext uri="{28A0092B-C50C-407E-A947-70E740481C1C}">
                  <a14:useLocalDpi xmlns:a14="http://schemas.microsoft.com/office/drawing/2010/main"/>
                </a:ext>
              </a:extLst>
            </a:blip>
            <a:srcRect/>
            <a:stretch/>
          </p:blipFill>
          <p:spPr>
            <a:xfrm>
              <a:off x="9696526" y="5286866"/>
              <a:ext cx="592404" cy="208266"/>
            </a:xfrm>
            <a:prstGeom prst="rect">
              <a:avLst/>
            </a:prstGeom>
          </p:spPr>
        </p:pic>
        <p:pic>
          <p:nvPicPr>
            <p:cNvPr id="9" name="Picture 8">
              <a:extLst>
                <a:ext uri="{FF2B5EF4-FFF2-40B4-BE49-F238E27FC236}">
                  <a16:creationId xmlns:a16="http://schemas.microsoft.com/office/drawing/2014/main" id="{B89176E5-A713-CAEB-272A-3132FBA71F2C}"/>
                </a:ext>
              </a:extLst>
            </p:cNvPr>
            <p:cNvPicPr>
              <a:picLocks noChangeAspect="1"/>
            </p:cNvPicPr>
            <p:nvPr/>
          </p:nvPicPr>
          <p:blipFill>
            <a:blip r:embed="rId28" cstate="screen">
              <a:extLst>
                <a:ext uri="{28A0092B-C50C-407E-A947-70E740481C1C}">
                  <a14:useLocalDpi xmlns:a14="http://schemas.microsoft.com/office/drawing/2010/main"/>
                </a:ext>
              </a:extLst>
            </a:blip>
            <a:srcRect/>
            <a:stretch/>
          </p:blipFill>
          <p:spPr>
            <a:xfrm>
              <a:off x="9215244" y="5699020"/>
              <a:ext cx="386578" cy="386578"/>
            </a:xfrm>
            <a:prstGeom prst="rect">
              <a:avLst/>
            </a:prstGeom>
          </p:spPr>
        </p:pic>
        <p:pic>
          <p:nvPicPr>
            <p:cNvPr id="10" name="Picture 9">
              <a:extLst>
                <a:ext uri="{FF2B5EF4-FFF2-40B4-BE49-F238E27FC236}">
                  <a16:creationId xmlns:a16="http://schemas.microsoft.com/office/drawing/2014/main" id="{6B898820-015E-D649-E9DA-940A61394348}"/>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9691272" y="5689638"/>
              <a:ext cx="560061" cy="400211"/>
            </a:xfrm>
            <a:prstGeom prst="rect">
              <a:avLst/>
            </a:prstGeom>
          </p:spPr>
        </p:pic>
        <p:pic>
          <p:nvPicPr>
            <p:cNvPr id="13" name="Picture 12">
              <a:extLst>
                <a:ext uri="{FF2B5EF4-FFF2-40B4-BE49-F238E27FC236}">
                  <a16:creationId xmlns:a16="http://schemas.microsoft.com/office/drawing/2014/main" id="{BA7D154D-BA8B-A5B7-4A2C-6D2C5A6B1AC1}"/>
                </a:ext>
              </a:extLst>
            </p:cNvPr>
            <p:cNvPicPr>
              <a:picLocks noChangeAspect="1"/>
            </p:cNvPicPr>
            <p:nvPr/>
          </p:nvPicPr>
          <p:blipFill>
            <a:blip r:embed="rId30" cstate="screen">
              <a:extLst>
                <a:ext uri="{28A0092B-C50C-407E-A947-70E740481C1C}">
                  <a14:useLocalDpi xmlns:a14="http://schemas.microsoft.com/office/drawing/2010/main"/>
                </a:ext>
              </a:extLst>
            </a:blip>
            <a:srcRect/>
            <a:stretch/>
          </p:blipFill>
          <p:spPr>
            <a:xfrm>
              <a:off x="11482735" y="5705092"/>
              <a:ext cx="350100" cy="387736"/>
            </a:xfrm>
            <a:prstGeom prst="rect">
              <a:avLst/>
            </a:prstGeom>
          </p:spPr>
        </p:pic>
        <p:pic>
          <p:nvPicPr>
            <p:cNvPr id="18" name="Picture 17">
              <a:extLst>
                <a:ext uri="{FF2B5EF4-FFF2-40B4-BE49-F238E27FC236}">
                  <a16:creationId xmlns:a16="http://schemas.microsoft.com/office/drawing/2014/main" id="{FB883CD3-2EBB-732F-115B-A1F3877121D4}"/>
                </a:ext>
              </a:extLst>
            </p:cNvPr>
            <p:cNvPicPr>
              <a:picLocks noChangeAspect="1"/>
            </p:cNvPicPr>
            <p:nvPr/>
          </p:nvPicPr>
          <p:blipFill>
            <a:blip r:embed="rId31" cstate="screen">
              <a:extLst>
                <a:ext uri="{28A0092B-C50C-407E-A947-70E740481C1C}">
                  <a14:useLocalDpi xmlns:a14="http://schemas.microsoft.com/office/drawing/2010/main"/>
                </a:ext>
              </a:extLst>
            </a:blip>
            <a:srcRect/>
            <a:stretch/>
          </p:blipFill>
          <p:spPr>
            <a:xfrm>
              <a:off x="9284049" y="4819176"/>
              <a:ext cx="1302117" cy="262457"/>
            </a:xfrm>
            <a:prstGeom prst="rect">
              <a:avLst/>
            </a:prstGeom>
          </p:spPr>
        </p:pic>
      </p:grpSp>
    </p:spTree>
    <p:extLst>
      <p:ext uri="{BB962C8B-B14F-4D97-AF65-F5344CB8AC3E}">
        <p14:creationId xmlns:p14="http://schemas.microsoft.com/office/powerpoint/2010/main" val="842229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AE61F-DE43-C730-5F39-64FED3C4821A}"/>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F38C44C4-3171-B2DE-9EF3-0963263C93FF}"/>
              </a:ext>
            </a:extLst>
          </p:cNvPr>
          <p:cNvSpPr txBox="1"/>
          <p:nvPr/>
        </p:nvSpPr>
        <p:spPr>
          <a:xfrm>
            <a:off x="653699" y="406400"/>
            <a:ext cx="8432244" cy="733534"/>
          </a:xfrm>
          <a:prstGeom prst="rect">
            <a:avLst/>
          </a:prstGeom>
        </p:spPr>
        <p:txBody>
          <a:bodyPr wrap="square" lIns="0" tIns="0" rIns="0" bIns="0" rtlCol="0" anchor="t">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0" lang="en-US" sz="2800" b="1" i="0" u="none" strike="noStrike" kern="1200" cap="none" spc="-150" normalizeH="0" baseline="0" noProof="0" dirty="0">
                <a:ln>
                  <a:noFill/>
                </a:ln>
                <a:solidFill>
                  <a:srgbClr val="67A341"/>
                </a:solidFill>
                <a:effectLst/>
                <a:uLnTx/>
                <a:uFillTx/>
                <a:latin typeface="Montserrat" pitchFamily="2" charset="77"/>
                <a:ea typeface="+mn-ea"/>
                <a:cs typeface="+mn-cs"/>
              </a:rPr>
              <a:t>(B2C) </a:t>
            </a:r>
            <a:r>
              <a:rPr kumimoji="0" lang="en-US" sz="2800" b="1" i="0" u="none" strike="noStrike" kern="1200" cap="none" spc="-150" normalizeH="0" baseline="0" noProof="0" dirty="0">
                <a:ln>
                  <a:noFill/>
                </a:ln>
                <a:solidFill>
                  <a:prstClr val="black"/>
                </a:solidFill>
                <a:effectLst/>
                <a:uLnTx/>
                <a:uFillTx/>
                <a:latin typeface="Montserrat" pitchFamily="2" charset="77"/>
                <a:ea typeface="+mn-ea"/>
                <a:cs typeface="+mn-cs"/>
              </a:rPr>
              <a:t>What we do</a:t>
            </a:r>
          </a:p>
        </p:txBody>
      </p:sp>
      <p:grpSp>
        <p:nvGrpSpPr>
          <p:cNvPr id="56" name="Group 55">
            <a:extLst>
              <a:ext uri="{FF2B5EF4-FFF2-40B4-BE49-F238E27FC236}">
                <a16:creationId xmlns:a16="http://schemas.microsoft.com/office/drawing/2014/main" id="{D74647B7-F252-68DC-DF55-787574B7B35A}"/>
              </a:ext>
            </a:extLst>
          </p:cNvPr>
          <p:cNvGrpSpPr/>
          <p:nvPr/>
        </p:nvGrpSpPr>
        <p:grpSpPr>
          <a:xfrm>
            <a:off x="541213" y="4137969"/>
            <a:ext cx="11034890" cy="1943831"/>
            <a:chOff x="501999" y="4421433"/>
            <a:chExt cx="11034890" cy="1943831"/>
          </a:xfrm>
        </p:grpSpPr>
        <p:grpSp>
          <p:nvGrpSpPr>
            <p:cNvPr id="54" name="Group 53">
              <a:extLst>
                <a:ext uri="{FF2B5EF4-FFF2-40B4-BE49-F238E27FC236}">
                  <a16:creationId xmlns:a16="http://schemas.microsoft.com/office/drawing/2014/main" id="{B7D239F5-B3DF-D0E6-A8A6-E0212B6D0B74}"/>
                </a:ext>
              </a:extLst>
            </p:cNvPr>
            <p:cNvGrpSpPr/>
            <p:nvPr/>
          </p:nvGrpSpPr>
          <p:grpSpPr>
            <a:xfrm>
              <a:off x="6384145" y="4421433"/>
              <a:ext cx="2325565" cy="1942290"/>
              <a:chOff x="6384145" y="4421434"/>
              <a:chExt cx="2325565" cy="1942290"/>
            </a:xfrm>
          </p:grpSpPr>
          <p:sp>
            <p:nvSpPr>
              <p:cNvPr id="14" name="Rounded Rectangle 7">
                <a:extLst>
                  <a:ext uri="{FF2B5EF4-FFF2-40B4-BE49-F238E27FC236}">
                    <a16:creationId xmlns:a16="http://schemas.microsoft.com/office/drawing/2014/main" id="{C32FF9D4-6E36-725D-6D20-52B8DFA4D645}"/>
                  </a:ext>
                </a:extLst>
              </p:cNvPr>
              <p:cNvSpPr/>
              <p:nvPr/>
            </p:nvSpPr>
            <p:spPr>
              <a:xfrm>
                <a:off x="6384145" y="4421434"/>
                <a:ext cx="232556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Ethnography</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16" name="Picture 15">
                <a:extLst>
                  <a:ext uri="{FF2B5EF4-FFF2-40B4-BE49-F238E27FC236}">
                    <a16:creationId xmlns:a16="http://schemas.microsoft.com/office/drawing/2014/main" id="{2F5E4FDC-F9A4-75E9-9D81-FE9E2BA614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5875" y="4973346"/>
                <a:ext cx="1822104" cy="1390378"/>
              </a:xfrm>
              <a:prstGeom prst="rect">
                <a:avLst/>
              </a:prstGeom>
            </p:spPr>
          </p:pic>
        </p:grpSp>
        <p:grpSp>
          <p:nvGrpSpPr>
            <p:cNvPr id="52" name="Group 51">
              <a:extLst>
                <a:ext uri="{FF2B5EF4-FFF2-40B4-BE49-F238E27FC236}">
                  <a16:creationId xmlns:a16="http://schemas.microsoft.com/office/drawing/2014/main" id="{A3704A31-B9A2-0E9E-F6E4-576EA508C474}"/>
                </a:ext>
              </a:extLst>
            </p:cNvPr>
            <p:cNvGrpSpPr/>
            <p:nvPr/>
          </p:nvGrpSpPr>
          <p:grpSpPr>
            <a:xfrm>
              <a:off x="501999" y="4421438"/>
              <a:ext cx="2474934" cy="1942286"/>
              <a:chOff x="501999" y="4421438"/>
              <a:chExt cx="2474934" cy="1942286"/>
            </a:xfrm>
          </p:grpSpPr>
          <p:sp>
            <p:nvSpPr>
              <p:cNvPr id="25" name="Rounded Rectangle 7">
                <a:extLst>
                  <a:ext uri="{FF2B5EF4-FFF2-40B4-BE49-F238E27FC236}">
                    <a16:creationId xmlns:a16="http://schemas.microsoft.com/office/drawing/2014/main" id="{73768CA4-C5C2-A5AB-2C07-4BC036200CEE}"/>
                  </a:ext>
                </a:extLst>
              </p:cNvPr>
              <p:cNvSpPr/>
              <p:nvPr/>
            </p:nvSpPr>
            <p:spPr>
              <a:xfrm>
                <a:off x="578124" y="4421438"/>
                <a:ext cx="232268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Along shopping</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27" name="Picture 26">
                <a:extLst>
                  <a:ext uri="{FF2B5EF4-FFF2-40B4-BE49-F238E27FC236}">
                    <a16:creationId xmlns:a16="http://schemas.microsoft.com/office/drawing/2014/main" id="{128623E3-CC15-105E-0365-1109101FFF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1999" y="4980319"/>
                <a:ext cx="2474934" cy="1383405"/>
              </a:xfrm>
              <a:prstGeom prst="rect">
                <a:avLst/>
              </a:prstGeom>
            </p:spPr>
          </p:pic>
        </p:grpSp>
        <p:grpSp>
          <p:nvGrpSpPr>
            <p:cNvPr id="53" name="Group 52">
              <a:extLst>
                <a:ext uri="{FF2B5EF4-FFF2-40B4-BE49-F238E27FC236}">
                  <a16:creationId xmlns:a16="http://schemas.microsoft.com/office/drawing/2014/main" id="{CE4C1A69-511B-9F93-F054-660AD3D0D0F4}"/>
                </a:ext>
              </a:extLst>
            </p:cNvPr>
            <p:cNvGrpSpPr/>
            <p:nvPr/>
          </p:nvGrpSpPr>
          <p:grpSpPr>
            <a:xfrm>
              <a:off x="3485161" y="4421434"/>
              <a:ext cx="2322695" cy="1942289"/>
              <a:chOff x="3464783" y="4421435"/>
              <a:chExt cx="2322695" cy="1942289"/>
            </a:xfrm>
          </p:grpSpPr>
          <p:pic>
            <p:nvPicPr>
              <p:cNvPr id="30" name="Picture 29">
                <a:extLst>
                  <a:ext uri="{FF2B5EF4-FFF2-40B4-BE49-F238E27FC236}">
                    <a16:creationId xmlns:a16="http://schemas.microsoft.com/office/drawing/2014/main" id="{4BA5A8FB-EA60-F914-49E2-7DEA2614E7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74836" y="4980319"/>
                <a:ext cx="1302588" cy="1383405"/>
              </a:xfrm>
              <a:prstGeom prst="rect">
                <a:avLst/>
              </a:prstGeom>
            </p:spPr>
          </p:pic>
          <p:sp>
            <p:nvSpPr>
              <p:cNvPr id="32" name="Rounded Rectangle 7">
                <a:extLst>
                  <a:ext uri="{FF2B5EF4-FFF2-40B4-BE49-F238E27FC236}">
                    <a16:creationId xmlns:a16="http://schemas.microsoft.com/office/drawing/2014/main" id="{09A74E52-293F-B247-B066-34764693BCE9}"/>
                  </a:ext>
                </a:extLst>
              </p:cNvPr>
              <p:cNvSpPr/>
              <p:nvPr/>
            </p:nvSpPr>
            <p:spPr>
              <a:xfrm>
                <a:off x="3464783" y="4421435"/>
                <a:ext cx="232269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Retail check/ audit</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grpSp>
        <p:grpSp>
          <p:nvGrpSpPr>
            <p:cNvPr id="55" name="Group 54">
              <a:extLst>
                <a:ext uri="{FF2B5EF4-FFF2-40B4-BE49-F238E27FC236}">
                  <a16:creationId xmlns:a16="http://schemas.microsoft.com/office/drawing/2014/main" id="{072BC5E8-1177-E10B-2625-72347E56C08B}"/>
                </a:ext>
              </a:extLst>
            </p:cNvPr>
            <p:cNvGrpSpPr/>
            <p:nvPr/>
          </p:nvGrpSpPr>
          <p:grpSpPr>
            <a:xfrm>
              <a:off x="9211324" y="4421434"/>
              <a:ext cx="2325565" cy="1943830"/>
              <a:chOff x="9270814" y="4421434"/>
              <a:chExt cx="2325565" cy="1943830"/>
            </a:xfrm>
          </p:grpSpPr>
          <p:sp>
            <p:nvSpPr>
              <p:cNvPr id="29" name="Rounded Rectangle 7">
                <a:extLst>
                  <a:ext uri="{FF2B5EF4-FFF2-40B4-BE49-F238E27FC236}">
                    <a16:creationId xmlns:a16="http://schemas.microsoft.com/office/drawing/2014/main" id="{9B0A3D1F-6A59-6CDB-6322-E126D2CFAEC9}"/>
                  </a:ext>
                </a:extLst>
              </p:cNvPr>
              <p:cNvSpPr/>
              <p:nvPr/>
            </p:nvSpPr>
            <p:spPr>
              <a:xfrm>
                <a:off x="9270814" y="4421434"/>
                <a:ext cx="232556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Mystery shopping</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37" name="Picture 36">
                <a:extLst>
                  <a:ext uri="{FF2B5EF4-FFF2-40B4-BE49-F238E27FC236}">
                    <a16:creationId xmlns:a16="http://schemas.microsoft.com/office/drawing/2014/main" id="{2DC6EC28-0905-FA45-F74E-B89E332125E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442210" y="4980317"/>
                <a:ext cx="1984974" cy="1384947"/>
              </a:xfrm>
              <a:prstGeom prst="rect">
                <a:avLst/>
              </a:prstGeom>
            </p:spPr>
          </p:pic>
        </p:grpSp>
      </p:grpSp>
      <p:grpSp>
        <p:nvGrpSpPr>
          <p:cNvPr id="57" name="Group 56">
            <a:extLst>
              <a:ext uri="{FF2B5EF4-FFF2-40B4-BE49-F238E27FC236}">
                <a16:creationId xmlns:a16="http://schemas.microsoft.com/office/drawing/2014/main" id="{EBCC9982-1409-32C2-1A94-3C9C1517829A}"/>
              </a:ext>
            </a:extLst>
          </p:cNvPr>
          <p:cNvGrpSpPr/>
          <p:nvPr/>
        </p:nvGrpSpPr>
        <p:grpSpPr>
          <a:xfrm>
            <a:off x="578124" y="1681022"/>
            <a:ext cx="11118382" cy="1939132"/>
            <a:chOff x="578124" y="1681022"/>
            <a:chExt cx="11118382" cy="1939132"/>
          </a:xfrm>
        </p:grpSpPr>
        <p:grpSp>
          <p:nvGrpSpPr>
            <p:cNvPr id="50" name="Group 49">
              <a:extLst>
                <a:ext uri="{FF2B5EF4-FFF2-40B4-BE49-F238E27FC236}">
                  <a16:creationId xmlns:a16="http://schemas.microsoft.com/office/drawing/2014/main" id="{2A0C3538-A541-5FED-F625-C9020E748C7D}"/>
                </a:ext>
              </a:extLst>
            </p:cNvPr>
            <p:cNvGrpSpPr/>
            <p:nvPr/>
          </p:nvGrpSpPr>
          <p:grpSpPr>
            <a:xfrm>
              <a:off x="6387025" y="1681022"/>
              <a:ext cx="2322685" cy="1933641"/>
              <a:chOff x="6387025" y="1681022"/>
              <a:chExt cx="2322685" cy="1933641"/>
            </a:xfrm>
          </p:grpSpPr>
          <p:sp>
            <p:nvSpPr>
              <p:cNvPr id="11" name="Rounded Rectangle 7">
                <a:extLst>
                  <a:ext uri="{FF2B5EF4-FFF2-40B4-BE49-F238E27FC236}">
                    <a16:creationId xmlns:a16="http://schemas.microsoft.com/office/drawing/2014/main" id="{E49932B9-FDD5-DB2A-50D3-BD1A2B42ED9C}"/>
                  </a:ext>
                </a:extLst>
              </p:cNvPr>
              <p:cNvSpPr/>
              <p:nvPr/>
            </p:nvSpPr>
            <p:spPr>
              <a:xfrm>
                <a:off x="6387025" y="1681022"/>
                <a:ext cx="2322685" cy="3871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Home Usage Test</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9" name="Picture 8">
                <a:extLst>
                  <a:ext uri="{FF2B5EF4-FFF2-40B4-BE49-F238E27FC236}">
                    <a16:creationId xmlns:a16="http://schemas.microsoft.com/office/drawing/2014/main" id="{3AB0D748-AD82-C22B-5A78-7A8FB79AA2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28" y="2224286"/>
                <a:ext cx="1601081" cy="1390377"/>
              </a:xfrm>
              <a:prstGeom prst="rect">
                <a:avLst/>
              </a:prstGeom>
            </p:spPr>
          </p:pic>
        </p:grpSp>
        <p:grpSp>
          <p:nvGrpSpPr>
            <p:cNvPr id="48" name="Group 47">
              <a:extLst>
                <a:ext uri="{FF2B5EF4-FFF2-40B4-BE49-F238E27FC236}">
                  <a16:creationId xmlns:a16="http://schemas.microsoft.com/office/drawing/2014/main" id="{938797DA-DC9B-94B6-11AA-D31DF0AE6A50}"/>
                </a:ext>
              </a:extLst>
            </p:cNvPr>
            <p:cNvGrpSpPr/>
            <p:nvPr/>
          </p:nvGrpSpPr>
          <p:grpSpPr>
            <a:xfrm>
              <a:off x="578124" y="1681023"/>
              <a:ext cx="2322685" cy="1939131"/>
              <a:chOff x="578124" y="1681023"/>
              <a:chExt cx="2322685" cy="1939131"/>
            </a:xfrm>
          </p:grpSpPr>
          <p:sp>
            <p:nvSpPr>
              <p:cNvPr id="3" name="Rounded Rectangle 7">
                <a:extLst>
                  <a:ext uri="{FF2B5EF4-FFF2-40B4-BE49-F238E27FC236}">
                    <a16:creationId xmlns:a16="http://schemas.microsoft.com/office/drawing/2014/main" id="{93DF4B6A-816B-3110-7F66-79F6E3376E64}"/>
                  </a:ext>
                </a:extLst>
              </p:cNvPr>
              <p:cNvSpPr/>
              <p:nvPr/>
            </p:nvSpPr>
            <p:spPr>
              <a:xfrm>
                <a:off x="578124" y="1681023"/>
                <a:ext cx="232268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Survey: F2F/ Online</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15" name="Picture 14">
                <a:extLst>
                  <a:ext uri="{FF2B5EF4-FFF2-40B4-BE49-F238E27FC236}">
                    <a16:creationId xmlns:a16="http://schemas.microsoft.com/office/drawing/2014/main" id="{F2D07751-3EA6-FD6A-B2F5-16D062F0838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0694" y="2236749"/>
                <a:ext cx="1601081" cy="1383405"/>
              </a:xfrm>
              <a:prstGeom prst="rect">
                <a:avLst/>
              </a:prstGeom>
            </p:spPr>
          </p:pic>
        </p:grpSp>
        <p:grpSp>
          <p:nvGrpSpPr>
            <p:cNvPr id="49" name="Group 48">
              <a:extLst>
                <a:ext uri="{FF2B5EF4-FFF2-40B4-BE49-F238E27FC236}">
                  <a16:creationId xmlns:a16="http://schemas.microsoft.com/office/drawing/2014/main" id="{63C939FD-3827-6B41-B8ED-0D4B5EB97C5D}"/>
                </a:ext>
              </a:extLst>
            </p:cNvPr>
            <p:cNvGrpSpPr/>
            <p:nvPr/>
          </p:nvGrpSpPr>
          <p:grpSpPr>
            <a:xfrm>
              <a:off x="3269366" y="1681022"/>
              <a:ext cx="2754284" cy="1933640"/>
              <a:chOff x="3248996" y="1681023"/>
              <a:chExt cx="2754284" cy="1933640"/>
            </a:xfrm>
          </p:grpSpPr>
          <p:sp>
            <p:nvSpPr>
              <p:cNvPr id="6" name="Rounded Rectangle 7">
                <a:extLst>
                  <a:ext uri="{FF2B5EF4-FFF2-40B4-BE49-F238E27FC236}">
                    <a16:creationId xmlns:a16="http://schemas.microsoft.com/office/drawing/2014/main" id="{6A9FD9A9-CEA4-383F-FF81-3437A5B7D323}"/>
                  </a:ext>
                </a:extLst>
              </p:cNvPr>
              <p:cNvSpPr/>
              <p:nvPr/>
            </p:nvSpPr>
            <p:spPr>
              <a:xfrm>
                <a:off x="3464791" y="1681023"/>
                <a:ext cx="2322687"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Focus Group</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8" name="Picture 7">
                <a:extLst>
                  <a:ext uri="{FF2B5EF4-FFF2-40B4-BE49-F238E27FC236}">
                    <a16:creationId xmlns:a16="http://schemas.microsoft.com/office/drawing/2014/main" id="{6837E92A-2757-CEED-EF96-397B6066780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48996" y="2231259"/>
                <a:ext cx="2754284" cy="1383404"/>
              </a:xfrm>
              <a:prstGeom prst="rect">
                <a:avLst/>
              </a:prstGeom>
            </p:spPr>
          </p:pic>
        </p:grpSp>
        <p:grpSp>
          <p:nvGrpSpPr>
            <p:cNvPr id="51" name="Group 50">
              <a:extLst>
                <a:ext uri="{FF2B5EF4-FFF2-40B4-BE49-F238E27FC236}">
                  <a16:creationId xmlns:a16="http://schemas.microsoft.com/office/drawing/2014/main" id="{4B34C180-32A5-0CD1-9CDE-6912B1798211}"/>
                </a:ext>
              </a:extLst>
            </p:cNvPr>
            <p:cNvGrpSpPr/>
            <p:nvPr/>
          </p:nvGrpSpPr>
          <p:grpSpPr>
            <a:xfrm>
              <a:off x="9271555" y="1681022"/>
              <a:ext cx="2424951" cy="1933640"/>
              <a:chOff x="9257083" y="1692781"/>
              <a:chExt cx="2424951" cy="1933640"/>
            </a:xfrm>
          </p:grpSpPr>
          <p:sp>
            <p:nvSpPr>
              <p:cNvPr id="46" name="Rounded Rectangle 7">
                <a:extLst>
                  <a:ext uri="{FF2B5EF4-FFF2-40B4-BE49-F238E27FC236}">
                    <a16:creationId xmlns:a16="http://schemas.microsoft.com/office/drawing/2014/main" id="{8BA2A142-F74D-E4E2-45A3-351A37AC5A9C}"/>
                  </a:ext>
                </a:extLst>
              </p:cNvPr>
              <p:cNvSpPr/>
              <p:nvPr/>
            </p:nvSpPr>
            <p:spPr>
              <a:xfrm>
                <a:off x="9274415" y="1692781"/>
                <a:ext cx="2322685" cy="3871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Central Location Test</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47" name="Picture 46">
                <a:extLst>
                  <a:ext uri="{FF2B5EF4-FFF2-40B4-BE49-F238E27FC236}">
                    <a16:creationId xmlns:a16="http://schemas.microsoft.com/office/drawing/2014/main" id="{4178A73F-37CD-2489-DFB8-57EF9C8335C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257083" y="2251668"/>
                <a:ext cx="2424951" cy="1374753"/>
              </a:xfrm>
              <a:prstGeom prst="rect">
                <a:avLst/>
              </a:prstGeom>
            </p:spPr>
          </p:pic>
        </p:grpSp>
      </p:grpSp>
    </p:spTree>
    <p:extLst>
      <p:ext uri="{BB962C8B-B14F-4D97-AF65-F5344CB8AC3E}">
        <p14:creationId xmlns:p14="http://schemas.microsoft.com/office/powerpoint/2010/main" val="3009401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FE52E-1072-BA54-8213-032172A24C53}"/>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C27832DA-1FE5-178F-C9A2-3914A5F11D8E}"/>
              </a:ext>
            </a:extLst>
          </p:cNvPr>
          <p:cNvSpPr txBox="1"/>
          <p:nvPr/>
        </p:nvSpPr>
        <p:spPr>
          <a:xfrm>
            <a:off x="653699" y="406400"/>
            <a:ext cx="8432244" cy="733534"/>
          </a:xfrm>
          <a:prstGeom prst="rect">
            <a:avLst/>
          </a:prstGeom>
        </p:spPr>
        <p:txBody>
          <a:bodyPr wrap="square" lIns="0" tIns="0" rIns="0" bIns="0" rtlCol="0" anchor="t">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0" lang="en-US" sz="2800" b="1" i="0" u="none" strike="noStrike" kern="1200" cap="none" spc="-150" normalizeH="0" baseline="0" noProof="0" dirty="0">
                <a:ln>
                  <a:noFill/>
                </a:ln>
                <a:solidFill>
                  <a:srgbClr val="F36521"/>
                </a:solidFill>
                <a:effectLst/>
                <a:uLnTx/>
                <a:uFillTx/>
                <a:latin typeface="Montserrat" pitchFamily="2" charset="77"/>
                <a:ea typeface="+mn-ea"/>
                <a:cs typeface="+mn-cs"/>
              </a:rPr>
              <a:t>(B2B) </a:t>
            </a:r>
            <a:r>
              <a:rPr kumimoji="0" lang="en-US" sz="2800" b="1" i="0" u="none" strike="noStrike" kern="1200" cap="none" spc="-150" normalizeH="0" baseline="0" noProof="0" dirty="0">
                <a:ln>
                  <a:noFill/>
                </a:ln>
                <a:solidFill>
                  <a:prstClr val="black"/>
                </a:solidFill>
                <a:effectLst/>
                <a:uLnTx/>
                <a:uFillTx/>
                <a:latin typeface="Montserrat" pitchFamily="2" charset="77"/>
                <a:ea typeface="+mn-ea"/>
                <a:cs typeface="+mn-cs"/>
              </a:rPr>
              <a:t>What we do</a:t>
            </a:r>
          </a:p>
        </p:txBody>
      </p:sp>
      <p:grpSp>
        <p:nvGrpSpPr>
          <p:cNvPr id="48" name="Group 47">
            <a:extLst>
              <a:ext uri="{FF2B5EF4-FFF2-40B4-BE49-F238E27FC236}">
                <a16:creationId xmlns:a16="http://schemas.microsoft.com/office/drawing/2014/main" id="{0454D5B8-7590-C800-EB9C-0D69D44965DC}"/>
              </a:ext>
            </a:extLst>
          </p:cNvPr>
          <p:cNvGrpSpPr/>
          <p:nvPr/>
        </p:nvGrpSpPr>
        <p:grpSpPr>
          <a:xfrm>
            <a:off x="578124" y="1681023"/>
            <a:ext cx="2322685" cy="1939131"/>
            <a:chOff x="578124" y="1681023"/>
            <a:chExt cx="2322685" cy="1939131"/>
          </a:xfrm>
        </p:grpSpPr>
        <p:sp>
          <p:nvSpPr>
            <p:cNvPr id="3" name="Rounded Rectangle 7">
              <a:extLst>
                <a:ext uri="{FF2B5EF4-FFF2-40B4-BE49-F238E27FC236}">
                  <a16:creationId xmlns:a16="http://schemas.microsoft.com/office/drawing/2014/main" id="{A05E6735-6149-AAB9-9293-1B468403AD41}"/>
                </a:ext>
              </a:extLst>
            </p:cNvPr>
            <p:cNvSpPr/>
            <p:nvPr/>
          </p:nvSpPr>
          <p:spPr>
            <a:xfrm>
              <a:off x="578124" y="1681023"/>
              <a:ext cx="232268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Survey: F2F/ Online</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15" name="Picture 14">
              <a:extLst>
                <a:ext uri="{FF2B5EF4-FFF2-40B4-BE49-F238E27FC236}">
                  <a16:creationId xmlns:a16="http://schemas.microsoft.com/office/drawing/2014/main" id="{98F1B101-C3E2-E999-B23A-93AFB4BADF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0694" y="2236749"/>
              <a:ext cx="1601081" cy="1383405"/>
            </a:xfrm>
            <a:prstGeom prst="rect">
              <a:avLst/>
            </a:prstGeom>
          </p:spPr>
        </p:pic>
      </p:grpSp>
      <p:grpSp>
        <p:nvGrpSpPr>
          <p:cNvPr id="49" name="Group 48">
            <a:extLst>
              <a:ext uri="{FF2B5EF4-FFF2-40B4-BE49-F238E27FC236}">
                <a16:creationId xmlns:a16="http://schemas.microsoft.com/office/drawing/2014/main" id="{E141B61E-3502-44E6-EF9B-ADDF7611D420}"/>
              </a:ext>
            </a:extLst>
          </p:cNvPr>
          <p:cNvGrpSpPr/>
          <p:nvPr/>
        </p:nvGrpSpPr>
        <p:grpSpPr>
          <a:xfrm>
            <a:off x="3485161" y="1681023"/>
            <a:ext cx="2322687" cy="1933640"/>
            <a:chOff x="3464791" y="1681023"/>
            <a:chExt cx="2322687" cy="1933640"/>
          </a:xfrm>
        </p:grpSpPr>
        <p:sp>
          <p:nvSpPr>
            <p:cNvPr id="6" name="Rounded Rectangle 7">
              <a:extLst>
                <a:ext uri="{FF2B5EF4-FFF2-40B4-BE49-F238E27FC236}">
                  <a16:creationId xmlns:a16="http://schemas.microsoft.com/office/drawing/2014/main" id="{D5DE68EB-7697-BA49-7873-288349A54471}"/>
                </a:ext>
              </a:extLst>
            </p:cNvPr>
            <p:cNvSpPr/>
            <p:nvPr/>
          </p:nvSpPr>
          <p:spPr>
            <a:xfrm>
              <a:off x="3464791" y="1681023"/>
              <a:ext cx="2322687"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In-depth Interview</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8" name="Picture 7">
              <a:extLst>
                <a:ext uri="{FF2B5EF4-FFF2-40B4-BE49-F238E27FC236}">
                  <a16:creationId xmlns:a16="http://schemas.microsoft.com/office/drawing/2014/main" id="{89FDF12D-6DD6-8444-D210-03D8947150B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873493" y="2231259"/>
              <a:ext cx="1505290" cy="1383404"/>
            </a:xfrm>
            <a:prstGeom prst="rect">
              <a:avLst/>
            </a:prstGeom>
          </p:spPr>
        </p:pic>
      </p:grpSp>
      <p:sp>
        <p:nvSpPr>
          <p:cNvPr id="4" name="Rounded Rectangle 7">
            <a:extLst>
              <a:ext uri="{FF2B5EF4-FFF2-40B4-BE49-F238E27FC236}">
                <a16:creationId xmlns:a16="http://schemas.microsoft.com/office/drawing/2014/main" id="{F7130698-7FF2-BF5E-8B54-0D6655C269D5}"/>
              </a:ext>
            </a:extLst>
          </p:cNvPr>
          <p:cNvSpPr/>
          <p:nvPr/>
        </p:nvSpPr>
        <p:spPr>
          <a:xfrm>
            <a:off x="6392200" y="1681023"/>
            <a:ext cx="2322687"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Competitor Analysis</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9" name="Rounded Rectangle 7">
            <a:extLst>
              <a:ext uri="{FF2B5EF4-FFF2-40B4-BE49-F238E27FC236}">
                <a16:creationId xmlns:a16="http://schemas.microsoft.com/office/drawing/2014/main" id="{DDCB3AE7-1BEC-A85D-4AA4-CD1C32B07447}"/>
              </a:ext>
            </a:extLst>
          </p:cNvPr>
          <p:cNvSpPr/>
          <p:nvPr/>
        </p:nvSpPr>
        <p:spPr>
          <a:xfrm>
            <a:off x="9299239" y="1681023"/>
            <a:ext cx="2322687"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Market Analysis</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grpSp>
        <p:nvGrpSpPr>
          <p:cNvPr id="13" name="Group 12">
            <a:extLst>
              <a:ext uri="{FF2B5EF4-FFF2-40B4-BE49-F238E27FC236}">
                <a16:creationId xmlns:a16="http://schemas.microsoft.com/office/drawing/2014/main" id="{A61072E8-5776-64FD-C6C1-FAF200D92D2E}"/>
              </a:ext>
            </a:extLst>
          </p:cNvPr>
          <p:cNvGrpSpPr/>
          <p:nvPr/>
        </p:nvGrpSpPr>
        <p:grpSpPr>
          <a:xfrm>
            <a:off x="9371852" y="2231259"/>
            <a:ext cx="2177459" cy="1383404"/>
            <a:chOff x="9333546" y="2231259"/>
            <a:chExt cx="2177459" cy="1383404"/>
          </a:xfrm>
        </p:grpSpPr>
        <p:pic>
          <p:nvPicPr>
            <p:cNvPr id="5" name="Picture 4">
              <a:extLst>
                <a:ext uri="{FF2B5EF4-FFF2-40B4-BE49-F238E27FC236}">
                  <a16:creationId xmlns:a16="http://schemas.microsoft.com/office/drawing/2014/main" id="{C0E6EE9E-B14C-69FE-F8B2-A724C3418EE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333546" y="2231259"/>
              <a:ext cx="1426739" cy="1383404"/>
            </a:xfrm>
            <a:prstGeom prst="rect">
              <a:avLst/>
            </a:prstGeom>
          </p:spPr>
        </p:pic>
        <p:pic>
          <p:nvPicPr>
            <p:cNvPr id="11" name="Picture 4">
              <a:extLst>
                <a:ext uri="{FF2B5EF4-FFF2-40B4-BE49-F238E27FC236}">
                  <a16:creationId xmlns:a16="http://schemas.microsoft.com/office/drawing/2014/main" id="{E7FEFACA-6B31-A3A8-21C7-EFC2381F01A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760285" y="2231259"/>
              <a:ext cx="750720" cy="1383404"/>
            </a:xfrm>
            <a:prstGeom prst="rect">
              <a:avLst/>
            </a:prstGeom>
          </p:spPr>
        </p:pic>
      </p:grpSp>
      <p:pic>
        <p:nvPicPr>
          <p:cNvPr id="94" name="Picture 93">
            <a:extLst>
              <a:ext uri="{FF2B5EF4-FFF2-40B4-BE49-F238E27FC236}">
                <a16:creationId xmlns:a16="http://schemas.microsoft.com/office/drawing/2014/main" id="{E375B74F-DB3F-CB42-5F82-FAA5DF79705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60113" y="2231259"/>
            <a:ext cx="2386859" cy="1383404"/>
          </a:xfrm>
          <a:prstGeom prst="rect">
            <a:avLst/>
          </a:prstGeom>
        </p:spPr>
      </p:pic>
      <p:sp>
        <p:nvSpPr>
          <p:cNvPr id="12" name="Rounded Rectangle 7">
            <a:extLst>
              <a:ext uri="{FF2B5EF4-FFF2-40B4-BE49-F238E27FC236}">
                <a16:creationId xmlns:a16="http://schemas.microsoft.com/office/drawing/2014/main" id="{E1189499-B5BF-103B-B4F8-CBD2D68467EA}"/>
              </a:ext>
            </a:extLst>
          </p:cNvPr>
          <p:cNvSpPr/>
          <p:nvPr/>
        </p:nvSpPr>
        <p:spPr>
          <a:xfrm>
            <a:off x="617338" y="4137974"/>
            <a:ext cx="232268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ROMI Analysis</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57" name="Picture 56">
            <a:extLst>
              <a:ext uri="{FF2B5EF4-FFF2-40B4-BE49-F238E27FC236}">
                <a16:creationId xmlns:a16="http://schemas.microsoft.com/office/drawing/2014/main" id="{91E78162-B478-5FEC-FD46-08EBA394535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3824" y="4695317"/>
            <a:ext cx="2409711" cy="1640247"/>
          </a:xfrm>
          <a:prstGeom prst="rect">
            <a:avLst/>
          </a:prstGeom>
        </p:spPr>
      </p:pic>
      <p:pic>
        <p:nvPicPr>
          <p:cNvPr id="58" name="Picture 57">
            <a:extLst>
              <a:ext uri="{FF2B5EF4-FFF2-40B4-BE49-F238E27FC236}">
                <a16:creationId xmlns:a16="http://schemas.microsoft.com/office/drawing/2014/main" id="{9E3785D5-0A94-A2C5-B8F6-E8CD0AD957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85161" y="4633439"/>
            <a:ext cx="2322687" cy="1931609"/>
          </a:xfrm>
          <a:prstGeom prst="rect">
            <a:avLst/>
          </a:prstGeom>
        </p:spPr>
      </p:pic>
      <p:sp>
        <p:nvSpPr>
          <p:cNvPr id="59" name="Rounded Rectangle 7">
            <a:extLst>
              <a:ext uri="{FF2B5EF4-FFF2-40B4-BE49-F238E27FC236}">
                <a16:creationId xmlns:a16="http://schemas.microsoft.com/office/drawing/2014/main" id="{67646A73-89EE-7450-40C4-82A579735138}"/>
              </a:ext>
            </a:extLst>
          </p:cNvPr>
          <p:cNvSpPr/>
          <p:nvPr/>
        </p:nvSpPr>
        <p:spPr>
          <a:xfrm>
            <a:off x="3485163" y="4137974"/>
            <a:ext cx="232268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Ideation Workshop</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75947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87707-447D-31B7-9501-EDED306F2764}"/>
            </a:ext>
          </a:extLst>
        </p:cNvPr>
        <p:cNvGrpSpPr/>
        <p:nvPr/>
      </p:nvGrpSpPr>
      <p:grpSpPr>
        <a:xfrm>
          <a:off x="0" y="0"/>
          <a:ext cx="0" cy="0"/>
          <a:chOff x="0" y="0"/>
          <a:chExt cx="0" cy="0"/>
        </a:xfrm>
      </p:grpSpPr>
      <p:sp>
        <p:nvSpPr>
          <p:cNvPr id="13" name="TextBox 10">
            <a:extLst>
              <a:ext uri="{FF2B5EF4-FFF2-40B4-BE49-F238E27FC236}">
                <a16:creationId xmlns:a16="http://schemas.microsoft.com/office/drawing/2014/main" id="{EF45A330-38B6-0350-1196-DF047053E052}"/>
              </a:ext>
            </a:extLst>
          </p:cNvPr>
          <p:cNvSpPr txBox="1"/>
          <p:nvPr/>
        </p:nvSpPr>
        <p:spPr>
          <a:xfrm>
            <a:off x="4424602" y="597392"/>
            <a:ext cx="6807200" cy="751937"/>
          </a:xfrm>
          <a:prstGeom prst="rect">
            <a:avLst/>
          </a:prstGeom>
        </p:spPr>
        <p:txBody>
          <a:bodyPr wrap="square" lIns="0" tIns="0" rIns="0" bIns="0" rtlCol="0" anchor="t">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0" lang="en-US" sz="3600" b="1" i="0" u="none" strike="noStrike" kern="1200" cap="none" spc="-150" normalizeH="0" baseline="0" noProof="0" dirty="0">
                <a:ln>
                  <a:noFill/>
                </a:ln>
                <a:solidFill>
                  <a:prstClr val="black"/>
                </a:solidFill>
                <a:effectLst/>
                <a:uLnTx/>
                <a:uFillTx/>
                <a:latin typeface="Montserrat" pitchFamily="2" charset="77"/>
                <a:ea typeface="+mn-ea"/>
                <a:cs typeface="+mn-cs"/>
              </a:rPr>
              <a:t>Mr. Pham Anh Tuan</a:t>
            </a:r>
          </a:p>
        </p:txBody>
      </p:sp>
      <p:sp>
        <p:nvSpPr>
          <p:cNvPr id="54" name="Google Shape;513;p39">
            <a:extLst>
              <a:ext uri="{FF2B5EF4-FFF2-40B4-BE49-F238E27FC236}">
                <a16:creationId xmlns:a16="http://schemas.microsoft.com/office/drawing/2014/main" id="{040D7ADC-4AAC-3549-CA88-795257D9604A}"/>
              </a:ext>
            </a:extLst>
          </p:cNvPr>
          <p:cNvSpPr txBox="1"/>
          <p:nvPr/>
        </p:nvSpPr>
        <p:spPr>
          <a:xfrm>
            <a:off x="4327534" y="1989575"/>
            <a:ext cx="7373475" cy="2262127"/>
          </a:xfrm>
          <a:prstGeom prst="rect">
            <a:avLst/>
          </a:prstGeom>
          <a:noFill/>
          <a:ln>
            <a:noFill/>
          </a:ln>
        </p:spPr>
        <p:txBody>
          <a:bodyPr spcFirstLastPara="1" wrap="square" lIns="90000" tIns="91425" rIns="91425" bIns="91425" anchor="t" anchorCtr="0">
            <a:spAutoFit/>
          </a:bodyPr>
          <a:lstStyle/>
          <a:p>
            <a:pPr marL="0" marR="0" lvl="0" indent="0" algn="just" defTabSz="914400" rtl="0" eaLnBrk="1" fontAlgn="auto" latinLnBrk="0" hangingPunct="1">
              <a:lnSpc>
                <a:spcPct val="100000"/>
              </a:lnSpc>
              <a:spcBef>
                <a:spcPts val="0"/>
              </a:spcBef>
              <a:spcAft>
                <a:spcPts val="600"/>
              </a:spcAft>
              <a:buClr>
                <a:srgbClr val="000000"/>
              </a:buClr>
              <a:buSzPts val="1100"/>
              <a:buFontTx/>
              <a:buNone/>
              <a:tabLst/>
              <a:defRPr/>
            </a:pP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Tuan is a seasoned senior marketing research with over 15 years of expertise, </a:t>
            </a:r>
            <a:r>
              <a:rPr kumimoji="0" lang="en-SG" sz="1200" b="1" i="0" u="none" strike="noStrike" kern="1200" cap="none" spc="0" normalizeH="0" baseline="0" noProof="0" dirty="0">
                <a:ln>
                  <a:noFill/>
                </a:ln>
                <a:solidFill>
                  <a:srgbClr val="F36521"/>
                </a:solidFill>
                <a:effectLst/>
                <a:uLnTx/>
                <a:uFillTx/>
                <a:latin typeface="Montserrat" pitchFamily="2" charset="77"/>
                <a:ea typeface="Montserrat"/>
                <a:cs typeface="Montserrat"/>
                <a:sym typeface="Montserrat"/>
              </a:rPr>
              <a:t>specializing in B2B marketing research</a:t>
            </a: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 His focus is on market exploration and penetration studies within various sectors, both locally and regionally. </a:t>
            </a:r>
            <a:r>
              <a:rPr kumimoji="0" lang="en-US" sz="1200" b="0" i="0" u="none" strike="noStrike" kern="1200" cap="none" spc="0" normalizeH="0" baseline="0" noProof="0" dirty="0">
                <a:ln>
                  <a:noFill/>
                </a:ln>
                <a:solidFill>
                  <a:srgbClr val="535353"/>
                </a:solidFill>
                <a:effectLst/>
                <a:uLnTx/>
                <a:uFillTx/>
                <a:latin typeface="Montserrat"/>
                <a:ea typeface="+mn-ea"/>
                <a:cs typeface="+mn-cs"/>
              </a:rPr>
              <a:t>With a </a:t>
            </a:r>
            <a:r>
              <a:rPr kumimoji="0" lang="en-US" sz="1200" b="1" i="0" u="none" strike="noStrike" kern="1200" cap="none" spc="0" normalizeH="0" baseline="0" noProof="0" dirty="0">
                <a:ln>
                  <a:noFill/>
                </a:ln>
                <a:solidFill>
                  <a:srgbClr val="F36521"/>
                </a:solidFill>
                <a:effectLst/>
                <a:uLnTx/>
                <a:uFillTx/>
                <a:latin typeface="Montserrat"/>
                <a:ea typeface="+mn-ea"/>
                <a:cs typeface="+mn-cs"/>
              </a:rPr>
              <a:t>unique blend of IT and market research experience</a:t>
            </a:r>
            <a:r>
              <a:rPr kumimoji="0" lang="en-US" sz="1200" b="0" i="0" u="none" strike="noStrike" kern="1200" cap="none" spc="0" normalizeH="0" baseline="0" noProof="0" dirty="0">
                <a:ln>
                  <a:noFill/>
                </a:ln>
                <a:solidFill>
                  <a:srgbClr val="535353"/>
                </a:solidFill>
                <a:effectLst/>
                <a:uLnTx/>
                <a:uFillTx/>
                <a:latin typeface="Montserrat"/>
                <a:ea typeface="+mn-ea"/>
                <a:cs typeface="+mn-cs"/>
              </a:rPr>
              <a:t>, Tuan leverages his technical skills to </a:t>
            </a:r>
            <a:r>
              <a:rPr kumimoji="0" lang="en-US" sz="1200" i="0" u="none" strike="noStrike" kern="1200" cap="none" spc="0" normalizeH="0" baseline="0" noProof="0" dirty="0">
                <a:ln>
                  <a:noFill/>
                </a:ln>
                <a:solidFill>
                  <a:srgbClr val="535353"/>
                </a:solidFill>
                <a:effectLst/>
                <a:uLnTx/>
                <a:uFillTx/>
                <a:latin typeface="Montserrat"/>
                <a:ea typeface="+mn-ea"/>
                <a:cs typeface="+mn-cs"/>
              </a:rPr>
              <a:t>enhance data analysis and market insights, offering a comprehensive understanding of market dynamics</a:t>
            </a:r>
            <a:r>
              <a:rPr kumimoji="0" lang="en-US" sz="1200" b="0" i="0" u="none" strike="noStrike" kern="1200" cap="none" spc="0" normalizeH="0" baseline="0" noProof="0" dirty="0">
                <a:ln>
                  <a:noFill/>
                </a:ln>
                <a:solidFill>
                  <a:srgbClr val="535353"/>
                </a:solidFill>
                <a:effectLst/>
                <a:uLnTx/>
                <a:uFillTx/>
                <a:latin typeface="Montserrat"/>
                <a:ea typeface="+mn-ea"/>
                <a:cs typeface="+mn-cs"/>
              </a:rPr>
              <a:t>.</a:t>
            </a:r>
            <a:endPar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endParaRPr>
          </a:p>
          <a:p>
            <a:pPr marL="0" marR="0" lvl="0" indent="0" algn="just" defTabSz="914400" rtl="0" eaLnBrk="1" fontAlgn="auto" latinLnBrk="0" hangingPunct="1">
              <a:lnSpc>
                <a:spcPct val="100000"/>
              </a:lnSpc>
              <a:spcBef>
                <a:spcPts val="0"/>
              </a:spcBef>
              <a:spcAft>
                <a:spcPts val="600"/>
              </a:spcAft>
              <a:buClr>
                <a:srgbClr val="000000"/>
              </a:buClr>
              <a:buSzPts val="1100"/>
              <a:buFontTx/>
              <a:buNone/>
              <a:tabLst/>
              <a:defRPr/>
            </a:pP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Renowned for his </a:t>
            </a:r>
            <a:r>
              <a:rPr kumimoji="0" lang="en-SG" sz="1200" b="1" i="0" u="none" strike="noStrike" kern="1200" cap="none" spc="0" normalizeH="0" baseline="0" noProof="0" dirty="0">
                <a:ln>
                  <a:noFill/>
                </a:ln>
                <a:solidFill>
                  <a:srgbClr val="F36521"/>
                </a:solidFill>
                <a:effectLst/>
                <a:uLnTx/>
                <a:uFillTx/>
                <a:latin typeface="Montserrat" pitchFamily="2" charset="77"/>
                <a:ea typeface="Montserrat"/>
                <a:cs typeface="Montserrat"/>
                <a:sym typeface="Montserrat"/>
              </a:rPr>
              <a:t>sharp analytical skills </a:t>
            </a: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and</a:t>
            </a:r>
            <a:r>
              <a:rPr kumimoji="0" lang="en-SG" sz="1200" b="1"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 </a:t>
            </a:r>
            <a:r>
              <a:rPr kumimoji="0" lang="en-SG" sz="1200" b="1" i="0" u="none" strike="noStrike" kern="1200" cap="none" spc="0" normalizeH="0" baseline="0" noProof="0" dirty="0">
                <a:ln>
                  <a:noFill/>
                </a:ln>
                <a:solidFill>
                  <a:srgbClr val="F36521"/>
                </a:solidFill>
                <a:effectLst/>
                <a:uLnTx/>
                <a:uFillTx/>
                <a:latin typeface="Montserrat" pitchFamily="2" charset="77"/>
                <a:ea typeface="Montserrat"/>
                <a:cs typeface="Montserrat"/>
                <a:sym typeface="Montserrat"/>
              </a:rPr>
              <a:t>consultative approach</a:t>
            </a: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 Tuan has made significant contributions to the understanding of consumer trends and market behaviors. </a:t>
            </a:r>
          </a:p>
          <a:p>
            <a:pPr marL="0" marR="0" lvl="0" indent="0" algn="just" defTabSz="914400" rtl="0" eaLnBrk="1" fontAlgn="auto" latinLnBrk="0" hangingPunct="1">
              <a:lnSpc>
                <a:spcPct val="100000"/>
              </a:lnSpc>
              <a:spcBef>
                <a:spcPts val="0"/>
              </a:spcBef>
              <a:spcAft>
                <a:spcPts val="600"/>
              </a:spcAft>
              <a:buClr>
                <a:srgbClr val="000000"/>
              </a:buClr>
              <a:buSzPts val="1100"/>
              <a:buFontTx/>
              <a:buNone/>
              <a:tabLst/>
              <a:defRPr/>
            </a:pP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Tuan’s expert insights are occasionally featured in local newspapers such as Dan Tri     , Tuoi Tre Online  </a:t>
            </a:r>
            <a:r>
              <a:rPr kumimoji="0" lang="en-SG" sz="1200" b="0" i="0" u="none" strike="noStrike" kern="1200" cap="none" spc="0" normalizeH="0" baseline="0" noProof="0" dirty="0" err="1">
                <a:ln>
                  <a:noFill/>
                </a:ln>
                <a:solidFill>
                  <a:srgbClr val="535353"/>
                </a:solidFill>
                <a:effectLst/>
                <a:uLnTx/>
                <a:uFillTx/>
                <a:latin typeface="Montserrat" pitchFamily="2" charset="77"/>
                <a:ea typeface="Montserrat"/>
                <a:cs typeface="Montserrat"/>
                <a:sym typeface="Montserrat"/>
              </a:rPr>
              <a:t>aaaaaa</a:t>
            </a: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  , and on Vietnam primary TV channels		                   , where </a:t>
            </a:r>
            <a:r>
              <a:rPr kumimoji="0" lang="en-US" sz="1200" b="0" i="0" u="none" strike="noStrike" kern="1200" cap="none" spc="0" normalizeH="0" baseline="0" noProof="0" dirty="0">
                <a:ln>
                  <a:noFill/>
                </a:ln>
                <a:solidFill>
                  <a:srgbClr val="535353"/>
                </a:solidFill>
                <a:effectLst/>
                <a:uLnTx/>
                <a:uFillTx/>
                <a:latin typeface="Montserrat"/>
                <a:ea typeface="+mn-ea"/>
                <a:cs typeface="+mn-cs"/>
              </a:rPr>
              <a:t>he shares his perspectives on evolving market landscapes</a:t>
            </a: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a:t>
            </a:r>
          </a:p>
        </p:txBody>
      </p:sp>
      <p:cxnSp>
        <p:nvCxnSpPr>
          <p:cNvPr id="55" name="Straight Connector 54">
            <a:extLst>
              <a:ext uri="{FF2B5EF4-FFF2-40B4-BE49-F238E27FC236}">
                <a16:creationId xmlns:a16="http://schemas.microsoft.com/office/drawing/2014/main" id="{9A6B3B92-F412-84B4-3C4C-77F07DF45D71}"/>
              </a:ext>
            </a:extLst>
          </p:cNvPr>
          <p:cNvCxnSpPr>
            <a:cxnSpLocks/>
          </p:cNvCxnSpPr>
          <p:nvPr/>
        </p:nvCxnSpPr>
        <p:spPr>
          <a:xfrm flipV="1">
            <a:off x="3953641" y="2110156"/>
            <a:ext cx="0" cy="4223409"/>
          </a:xfrm>
          <a:prstGeom prst="line">
            <a:avLst/>
          </a:prstGeom>
          <a:ln w="38100">
            <a:solidFill>
              <a:srgbClr val="F3652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BA1D83B-518E-901C-5A79-4C4B470F299C}"/>
              </a:ext>
            </a:extLst>
          </p:cNvPr>
          <p:cNvCxnSpPr>
            <a:cxnSpLocks/>
          </p:cNvCxnSpPr>
          <p:nvPr/>
        </p:nvCxnSpPr>
        <p:spPr>
          <a:xfrm>
            <a:off x="4424602" y="1402041"/>
            <a:ext cx="5737205" cy="0"/>
          </a:xfrm>
          <a:prstGeom prst="line">
            <a:avLst/>
          </a:prstGeom>
          <a:ln w="28575">
            <a:solidFill>
              <a:srgbClr val="67A34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7994DFE-B40F-7B78-1EC9-B827C82AB3D5}"/>
              </a:ext>
            </a:extLst>
          </p:cNvPr>
          <p:cNvSpPr/>
          <p:nvPr/>
        </p:nvSpPr>
        <p:spPr>
          <a:xfrm>
            <a:off x="4384001" y="1455396"/>
            <a:ext cx="5777806" cy="307777"/>
          </a:xfrm>
          <a:prstGeom prst="rect">
            <a:avLst/>
          </a:prstGeom>
        </p:spPr>
        <p:txBody>
          <a:bodyPr wrap="square" lIns="90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400" b="1" i="0" u="none" strike="noStrike" kern="1200" cap="none" spc="0" normalizeH="0" baseline="0" noProof="0" dirty="0">
                <a:ln>
                  <a:noFill/>
                </a:ln>
                <a:solidFill>
                  <a:prstClr val="black"/>
                </a:solidFill>
                <a:effectLst/>
                <a:uLnTx/>
                <a:uFillTx/>
                <a:latin typeface="Montserrat" pitchFamily="2" charset="77"/>
                <a:ea typeface="Montserrat"/>
                <a:cs typeface="Montserrat"/>
                <a:sym typeface="Montserrat"/>
              </a:rPr>
              <a:t>Research Director, Country Manager </a:t>
            </a:r>
            <a:r>
              <a:rPr kumimoji="0" lang="en-SG" sz="1400" b="1" i="0" u="none" strike="noStrike" kern="1200" cap="none" spc="0" normalizeH="0" baseline="0" noProof="0" dirty="0">
                <a:ln>
                  <a:noFill/>
                </a:ln>
                <a:solidFill>
                  <a:srgbClr val="67A341"/>
                </a:solidFill>
                <a:effectLst/>
                <a:uLnTx/>
                <a:uFillTx/>
                <a:latin typeface="Montserrat" pitchFamily="2" charset="77"/>
                <a:ea typeface="Montserrat"/>
                <a:cs typeface="Montserrat"/>
                <a:sym typeface="Montserrat"/>
              </a:rPr>
              <a:t>|</a:t>
            </a:r>
            <a:r>
              <a:rPr kumimoji="0" lang="en-SG" sz="1400" b="1" i="0" u="none" strike="noStrike" kern="1200" cap="none" spc="0" normalizeH="0" baseline="0" noProof="0" dirty="0">
                <a:ln>
                  <a:noFill/>
                </a:ln>
                <a:solidFill>
                  <a:srgbClr val="F36521"/>
                </a:solidFill>
                <a:effectLst/>
                <a:uLnTx/>
                <a:uFillTx/>
                <a:latin typeface="Montserrat" pitchFamily="2" charset="77"/>
                <a:ea typeface="Montserrat"/>
                <a:cs typeface="Montserrat"/>
                <a:sym typeface="Montserrat"/>
              </a:rPr>
              <a:t>| </a:t>
            </a:r>
            <a:r>
              <a:rPr kumimoji="0" lang="en-SG" sz="1400" b="1" i="0" u="none" strike="noStrike" kern="1200" cap="none" spc="0" normalizeH="0" baseline="0" noProof="0" dirty="0">
                <a:ln>
                  <a:noFill/>
                </a:ln>
                <a:solidFill>
                  <a:prstClr val="black"/>
                </a:solidFill>
                <a:effectLst/>
                <a:uLnTx/>
                <a:uFillTx/>
                <a:latin typeface="Montserrat" pitchFamily="2" charset="77"/>
                <a:ea typeface="Montserrat"/>
                <a:cs typeface="Montserrat"/>
                <a:sym typeface="Montserrat"/>
              </a:rPr>
              <a:t>VIETNAM</a:t>
            </a:r>
          </a:p>
        </p:txBody>
      </p:sp>
      <p:grpSp>
        <p:nvGrpSpPr>
          <p:cNvPr id="8" name="Group 7">
            <a:extLst>
              <a:ext uri="{FF2B5EF4-FFF2-40B4-BE49-F238E27FC236}">
                <a16:creationId xmlns:a16="http://schemas.microsoft.com/office/drawing/2014/main" id="{3613F5ED-FA21-BD91-AE3A-94ED0C2DC391}"/>
              </a:ext>
            </a:extLst>
          </p:cNvPr>
          <p:cNvGrpSpPr/>
          <p:nvPr/>
        </p:nvGrpSpPr>
        <p:grpSpPr>
          <a:xfrm>
            <a:off x="4327533" y="4128289"/>
            <a:ext cx="7373476" cy="2085836"/>
            <a:chOff x="4327533" y="4128289"/>
            <a:chExt cx="7373476" cy="2085836"/>
          </a:xfrm>
        </p:grpSpPr>
        <p:pic>
          <p:nvPicPr>
            <p:cNvPr id="22" name="Picture 21">
              <a:extLst>
                <a:ext uri="{FF2B5EF4-FFF2-40B4-BE49-F238E27FC236}">
                  <a16:creationId xmlns:a16="http://schemas.microsoft.com/office/drawing/2014/main" id="{C2CCA442-CA7F-8665-DDB5-784311140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4600" y="4128289"/>
              <a:ext cx="7207104" cy="775113"/>
            </a:xfrm>
            <a:prstGeom prst="rect">
              <a:avLst/>
            </a:prstGeom>
          </p:spPr>
        </p:pic>
        <p:pic>
          <p:nvPicPr>
            <p:cNvPr id="23" name="Picture 22">
              <a:extLst>
                <a:ext uri="{FF2B5EF4-FFF2-40B4-BE49-F238E27FC236}">
                  <a16:creationId xmlns:a16="http://schemas.microsoft.com/office/drawing/2014/main" id="{128F8941-85EF-31E9-DDF2-A78715F305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7533" y="4937989"/>
              <a:ext cx="2409559" cy="1276136"/>
            </a:xfrm>
            <a:prstGeom prst="rect">
              <a:avLst/>
            </a:prstGeom>
            <a:ln>
              <a:solidFill>
                <a:schemeClr val="accent2"/>
              </a:solidFill>
            </a:ln>
          </p:spPr>
        </p:pic>
        <p:pic>
          <p:nvPicPr>
            <p:cNvPr id="24" name="Picture 23">
              <a:extLst>
                <a:ext uri="{FF2B5EF4-FFF2-40B4-BE49-F238E27FC236}">
                  <a16:creationId xmlns:a16="http://schemas.microsoft.com/office/drawing/2014/main" id="{82B590F0-00C3-95B1-4F5F-F9A39B5CD1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2342" y="4937989"/>
              <a:ext cx="2409559" cy="1276136"/>
            </a:xfrm>
            <a:prstGeom prst="rect">
              <a:avLst/>
            </a:prstGeom>
            <a:ln>
              <a:solidFill>
                <a:schemeClr val="accent2"/>
              </a:solidFill>
            </a:ln>
          </p:spPr>
        </p:pic>
        <p:pic>
          <p:nvPicPr>
            <p:cNvPr id="25" name="Picture 24">
              <a:extLst>
                <a:ext uri="{FF2B5EF4-FFF2-40B4-BE49-F238E27FC236}">
                  <a16:creationId xmlns:a16="http://schemas.microsoft.com/office/drawing/2014/main" id="{83B64459-7BA4-9E34-BE06-27271A48FD5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328801" y="4937989"/>
              <a:ext cx="2372208" cy="1259886"/>
            </a:xfrm>
            <a:prstGeom prst="rect">
              <a:avLst/>
            </a:prstGeom>
            <a:ln>
              <a:solidFill>
                <a:schemeClr val="accent2"/>
              </a:solidFill>
            </a:ln>
          </p:spPr>
        </p:pic>
      </p:grpSp>
      <p:pic>
        <p:nvPicPr>
          <p:cNvPr id="5" name="Picture 4">
            <a:extLst>
              <a:ext uri="{FF2B5EF4-FFF2-40B4-BE49-F238E27FC236}">
                <a16:creationId xmlns:a16="http://schemas.microsoft.com/office/drawing/2014/main" id="{9070FDC7-9654-2545-65A3-3993DF3899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875" t="4756" r="-1612" b="1302"/>
          <a:stretch/>
        </p:blipFill>
        <p:spPr>
          <a:xfrm>
            <a:off x="8900095" y="3694191"/>
            <a:ext cx="569527" cy="203297"/>
          </a:xfrm>
          <a:prstGeom prst="rect">
            <a:avLst/>
          </a:prstGeom>
        </p:spPr>
      </p:pic>
      <p:pic>
        <p:nvPicPr>
          <p:cNvPr id="6" name="Picture 5">
            <a:extLst>
              <a:ext uri="{FF2B5EF4-FFF2-40B4-BE49-F238E27FC236}">
                <a16:creationId xmlns:a16="http://schemas.microsoft.com/office/drawing/2014/main" id="{D63C9830-15D4-F1E5-853C-210B5B9BF591}"/>
              </a:ext>
            </a:extLst>
          </p:cNvPr>
          <p:cNvPicPr>
            <a:picLocks noChangeAspect="1"/>
          </p:cNvPicPr>
          <p:nvPr/>
        </p:nvPicPr>
        <p:blipFill>
          <a:blip r:embed="rId8" cstate="screen">
            <a:extLst>
              <a:ext uri="{28A0092B-C50C-407E-A947-70E740481C1C}">
                <a14:useLocalDpi xmlns:a14="http://schemas.microsoft.com/office/drawing/2010/main"/>
              </a:ext>
            </a:extLst>
          </a:blip>
          <a:srcRect t="1393" b="1393"/>
          <a:stretch/>
        </p:blipFill>
        <p:spPr>
          <a:xfrm>
            <a:off x="9479119" y="3692185"/>
            <a:ext cx="569527" cy="203297"/>
          </a:xfrm>
          <a:prstGeom prst="rect">
            <a:avLst/>
          </a:prstGeom>
        </p:spPr>
      </p:pic>
      <p:pic>
        <p:nvPicPr>
          <p:cNvPr id="7" name="Picture 6">
            <a:extLst>
              <a:ext uri="{FF2B5EF4-FFF2-40B4-BE49-F238E27FC236}">
                <a16:creationId xmlns:a16="http://schemas.microsoft.com/office/drawing/2014/main" id="{4BD76703-0CF0-9CB6-4C89-47F80100D81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9829" r="-4021" b="-5812"/>
          <a:stretch/>
        </p:blipFill>
        <p:spPr>
          <a:xfrm>
            <a:off x="10087325" y="3692185"/>
            <a:ext cx="569527" cy="203297"/>
          </a:xfrm>
          <a:prstGeom prst="rect">
            <a:avLst/>
          </a:prstGeom>
        </p:spPr>
      </p:pic>
      <p:pic>
        <p:nvPicPr>
          <p:cNvPr id="3" name="Picture 2">
            <a:extLst>
              <a:ext uri="{FF2B5EF4-FFF2-40B4-BE49-F238E27FC236}">
                <a16:creationId xmlns:a16="http://schemas.microsoft.com/office/drawing/2014/main" id="{424D241D-A1E2-E989-EB5A-8F4AC584F3A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22715" t="34847" r="22715" b="32256"/>
          <a:stretch/>
        </p:blipFill>
        <p:spPr>
          <a:xfrm>
            <a:off x="5250776" y="3693168"/>
            <a:ext cx="642358" cy="203297"/>
          </a:xfrm>
          <a:prstGeom prst="rect">
            <a:avLst/>
          </a:prstGeom>
        </p:spPr>
      </p:pic>
      <p:pic>
        <p:nvPicPr>
          <p:cNvPr id="4" name="Picture 3" descr="A green and white sign&#10;&#10;Description automatically generated with medium confidence">
            <a:extLst>
              <a:ext uri="{FF2B5EF4-FFF2-40B4-BE49-F238E27FC236}">
                <a16:creationId xmlns:a16="http://schemas.microsoft.com/office/drawing/2014/main" id="{E61D3D67-BD81-752C-981F-DB918472B21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1217" t="15604" r="31368" b="15175"/>
          <a:stretch/>
        </p:blipFill>
        <p:spPr>
          <a:xfrm>
            <a:off x="10971432" y="3490523"/>
            <a:ext cx="211314" cy="203297"/>
          </a:xfrm>
          <a:prstGeom prst="rect">
            <a:avLst/>
          </a:prstGeom>
        </p:spPr>
      </p:pic>
      <p:sp>
        <p:nvSpPr>
          <p:cNvPr id="26" name="Arc 25">
            <a:extLst>
              <a:ext uri="{FF2B5EF4-FFF2-40B4-BE49-F238E27FC236}">
                <a16:creationId xmlns:a16="http://schemas.microsoft.com/office/drawing/2014/main" id="{6F501E4B-759F-FF3B-F2F0-BDDB0F94D736}"/>
              </a:ext>
            </a:extLst>
          </p:cNvPr>
          <p:cNvSpPr/>
          <p:nvPr/>
        </p:nvSpPr>
        <p:spPr>
          <a:xfrm rot="3762557">
            <a:off x="2142943" y="3587434"/>
            <a:ext cx="1070857" cy="1512385"/>
          </a:xfrm>
          <a:prstGeom prst="arc">
            <a:avLst>
              <a:gd name="adj1" fmla="val 17634011"/>
              <a:gd name="adj2" fmla="val 21372995"/>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image1.jpeg">
            <a:extLst>
              <a:ext uri="{FF2B5EF4-FFF2-40B4-BE49-F238E27FC236}">
                <a16:creationId xmlns:a16="http://schemas.microsoft.com/office/drawing/2014/main" id="{D7734A71-D0EA-D1AF-B025-284FA02FEBFC}"/>
              </a:ext>
            </a:extLst>
          </p:cNvPr>
          <p:cNvPicPr/>
          <p:nvPr/>
        </p:nvPicPr>
        <p:blipFill>
          <a:blip r:embed="rId12" cstate="screen">
            <a:extLst>
              <a:ext uri="{28A0092B-C50C-407E-A947-70E740481C1C}">
                <a14:useLocalDpi xmlns:a14="http://schemas.microsoft.com/office/drawing/2010/main"/>
              </a:ext>
            </a:extLst>
          </a:blip>
          <a:srcRect/>
          <a:stretch/>
        </p:blipFill>
        <p:spPr>
          <a:xfrm>
            <a:off x="1005683" y="2622570"/>
            <a:ext cx="2273029" cy="2118336"/>
          </a:xfrm>
          <a:prstGeom prst="ellipse">
            <a:avLst/>
          </a:prstGeom>
        </p:spPr>
      </p:pic>
    </p:spTree>
    <p:extLst>
      <p:ext uri="{BB962C8B-B14F-4D97-AF65-F5344CB8AC3E}">
        <p14:creationId xmlns:p14="http://schemas.microsoft.com/office/powerpoint/2010/main" val="2598967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021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365D8-B16D-61D0-4B74-3EDD97A83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72C3FB-39D6-675B-B222-4543211DB150}"/>
              </a:ext>
            </a:extLst>
          </p:cNvPr>
          <p:cNvSpPr>
            <a:spLocks noGrp="1"/>
          </p:cNvSpPr>
          <p:nvPr>
            <p:ph type="title"/>
          </p:nvPr>
        </p:nvSpPr>
        <p:spPr/>
        <p:txBody>
          <a:bodyPr/>
          <a:lstStyle/>
          <a:p>
            <a:r>
              <a:rPr lang="en-US" dirty="0"/>
              <a:t>Research Overview &amp; Methodology</a:t>
            </a:r>
          </a:p>
        </p:txBody>
      </p:sp>
      <p:sp>
        <p:nvSpPr>
          <p:cNvPr id="4" name="TextBox 3">
            <a:extLst>
              <a:ext uri="{FF2B5EF4-FFF2-40B4-BE49-F238E27FC236}">
                <a16:creationId xmlns:a16="http://schemas.microsoft.com/office/drawing/2014/main" id="{64C9EB9F-8D05-9B46-1B67-9AD5A9EC45BF}"/>
              </a:ext>
            </a:extLst>
          </p:cNvPr>
          <p:cNvSpPr txBox="1"/>
          <p:nvPr/>
        </p:nvSpPr>
        <p:spPr>
          <a:xfrm>
            <a:off x="653697" y="1133286"/>
            <a:ext cx="8100945" cy="276999"/>
          </a:xfrm>
          <a:prstGeom prst="rect">
            <a:avLst/>
          </a:prstGeom>
          <a:noFill/>
        </p:spPr>
        <p:txBody>
          <a:bodyPr wrap="square">
            <a:spAutoFit/>
          </a:bodyPr>
          <a:lstStyle/>
          <a:p>
            <a:r>
              <a:rPr lang="en-US" sz="1200" dirty="0"/>
              <a:t>Comprehensive Investigation into Vietnam Fast Food Market</a:t>
            </a:r>
          </a:p>
        </p:txBody>
      </p:sp>
      <p:sp>
        <p:nvSpPr>
          <p:cNvPr id="6" name="TextBox 5">
            <a:extLst>
              <a:ext uri="{FF2B5EF4-FFF2-40B4-BE49-F238E27FC236}">
                <a16:creationId xmlns:a16="http://schemas.microsoft.com/office/drawing/2014/main" id="{454CC155-1B97-C863-75A7-36D25CAE5193}"/>
              </a:ext>
            </a:extLst>
          </p:cNvPr>
          <p:cNvSpPr txBox="1"/>
          <p:nvPr/>
        </p:nvSpPr>
        <p:spPr>
          <a:xfrm>
            <a:off x="653698" y="1926438"/>
            <a:ext cx="11004901" cy="615105"/>
          </a:xfrm>
          <a:prstGeom prst="rect">
            <a:avLst/>
          </a:prstGeom>
          <a:noFill/>
        </p:spPr>
        <p:txBody>
          <a:bodyPr wrap="square">
            <a:spAutoFit/>
          </a:bodyPr>
          <a:lstStyle/>
          <a:p>
            <a:pPr>
              <a:lnSpc>
                <a:spcPct val="150000"/>
              </a:lnSpc>
            </a:pPr>
            <a:r>
              <a:rPr lang="en-US" sz="1200" dirty="0"/>
              <a:t>This report examines the fast-food market in 2026, focusing on consumer behavior, brand performance &amp; competitive dynamics</a:t>
            </a:r>
          </a:p>
          <a:p>
            <a:pPr>
              <a:lnSpc>
                <a:spcPct val="150000"/>
              </a:lnSpc>
            </a:pPr>
            <a:r>
              <a:rPr lang="en-US" sz="1200" dirty="0"/>
              <a:t>Across fried chicken, burger, pizza &amp; Asian QSR segments</a:t>
            </a:r>
          </a:p>
        </p:txBody>
      </p:sp>
      <p:sp>
        <p:nvSpPr>
          <p:cNvPr id="10" name="Text Placeholder 17">
            <a:extLst>
              <a:ext uri="{FF2B5EF4-FFF2-40B4-BE49-F238E27FC236}">
                <a16:creationId xmlns:a16="http://schemas.microsoft.com/office/drawing/2014/main" id="{226E2614-2D0D-339D-B5A2-3253121B6C99}"/>
              </a:ext>
            </a:extLst>
          </p:cNvPr>
          <p:cNvSpPr txBox="1">
            <a:spLocks/>
          </p:cNvSpPr>
          <p:nvPr/>
        </p:nvSpPr>
        <p:spPr>
          <a:xfrm>
            <a:off x="653698" y="1595216"/>
            <a:ext cx="3187700" cy="320108"/>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E95000"/>
                </a:solidFill>
                <a:latin typeface="+mj-lt"/>
              </a:rPr>
              <a:t>Market Context</a:t>
            </a:r>
          </a:p>
        </p:txBody>
      </p:sp>
      <p:sp>
        <p:nvSpPr>
          <p:cNvPr id="27" name="Text Placeholder 17">
            <a:extLst>
              <a:ext uri="{FF2B5EF4-FFF2-40B4-BE49-F238E27FC236}">
                <a16:creationId xmlns:a16="http://schemas.microsoft.com/office/drawing/2014/main" id="{566BE979-B85D-3564-6D76-156B3D35EDFD}"/>
              </a:ext>
            </a:extLst>
          </p:cNvPr>
          <p:cNvSpPr txBox="1">
            <a:spLocks/>
          </p:cNvSpPr>
          <p:nvPr/>
        </p:nvSpPr>
        <p:spPr>
          <a:xfrm>
            <a:off x="653696" y="2660858"/>
            <a:ext cx="3187700" cy="320108"/>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E95000"/>
                </a:solidFill>
                <a:latin typeface="+mj-lt"/>
              </a:rPr>
              <a:t>Research Objectives</a:t>
            </a:r>
          </a:p>
        </p:txBody>
      </p:sp>
      <p:sp>
        <p:nvSpPr>
          <p:cNvPr id="47" name="TextBox 46">
            <a:extLst>
              <a:ext uri="{FF2B5EF4-FFF2-40B4-BE49-F238E27FC236}">
                <a16:creationId xmlns:a16="http://schemas.microsoft.com/office/drawing/2014/main" id="{8C803D03-892C-31CE-EFED-992C026E6BD1}"/>
              </a:ext>
            </a:extLst>
          </p:cNvPr>
          <p:cNvSpPr txBox="1"/>
          <p:nvPr/>
        </p:nvSpPr>
        <p:spPr>
          <a:xfrm>
            <a:off x="653696" y="3012413"/>
            <a:ext cx="9484714" cy="1446102"/>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200" dirty="0"/>
              <a:t>Assess overall consumption behaviors and usage occasions within the fast food &amp; QSR category</a:t>
            </a:r>
          </a:p>
          <a:p>
            <a:pPr marL="171450" indent="-171450">
              <a:lnSpc>
                <a:spcPct val="150000"/>
              </a:lnSpc>
              <a:buFont typeface="Arial" panose="020B0604020202020204" pitchFamily="34" charset="0"/>
              <a:buChar char="•"/>
            </a:pPr>
            <a:r>
              <a:rPr lang="en-US" sz="1200" dirty="0"/>
              <a:t>Segment consumers based on needs, behaviors, and consumption motivations</a:t>
            </a:r>
          </a:p>
          <a:p>
            <a:pPr marL="171450" indent="-171450">
              <a:lnSpc>
                <a:spcPct val="150000"/>
              </a:lnSpc>
              <a:buFont typeface="Arial" panose="020B0604020202020204" pitchFamily="34" charset="0"/>
              <a:buChar char="•"/>
            </a:pPr>
            <a:r>
              <a:rPr lang="en-US" sz="1200" dirty="0"/>
              <a:t>Evaluate brand preferences, usage, and brand perceptions across key fast food &amp; QSR players by consumer segment</a:t>
            </a:r>
          </a:p>
          <a:p>
            <a:pPr marL="171450" indent="-171450">
              <a:lnSpc>
                <a:spcPct val="150000"/>
              </a:lnSpc>
              <a:buFont typeface="Arial" panose="020B0604020202020204" pitchFamily="34" charset="0"/>
              <a:buChar char="•"/>
            </a:pPr>
            <a:r>
              <a:rPr lang="en-US" sz="1200" dirty="0"/>
              <a:t>Understand key purchase decision drivers across different consumer segments</a:t>
            </a:r>
          </a:p>
          <a:p>
            <a:pPr marL="171450" indent="-171450">
              <a:lnSpc>
                <a:spcPct val="150000"/>
              </a:lnSpc>
              <a:buFont typeface="Arial" panose="020B0604020202020204" pitchFamily="34" charset="0"/>
              <a:buChar char="•"/>
            </a:pPr>
            <a:r>
              <a:rPr lang="en-US" sz="1200" dirty="0"/>
              <a:t>Map behavioral differences across fast food &amp; QSR consumer segments</a:t>
            </a:r>
          </a:p>
        </p:txBody>
      </p:sp>
      <p:grpSp>
        <p:nvGrpSpPr>
          <p:cNvPr id="51" name="Group 50">
            <a:extLst>
              <a:ext uri="{FF2B5EF4-FFF2-40B4-BE49-F238E27FC236}">
                <a16:creationId xmlns:a16="http://schemas.microsoft.com/office/drawing/2014/main" id="{970FF61B-E250-799D-6C54-53E47DD2C90A}"/>
              </a:ext>
            </a:extLst>
          </p:cNvPr>
          <p:cNvGrpSpPr/>
          <p:nvPr/>
        </p:nvGrpSpPr>
        <p:grpSpPr>
          <a:xfrm>
            <a:off x="617006" y="4771597"/>
            <a:ext cx="5118100" cy="915829"/>
            <a:chOff x="654758" y="5234955"/>
            <a:chExt cx="6173042" cy="915829"/>
          </a:xfrm>
        </p:grpSpPr>
        <p:sp>
          <p:nvSpPr>
            <p:cNvPr id="52" name="TextBox 51">
              <a:extLst>
                <a:ext uri="{FF2B5EF4-FFF2-40B4-BE49-F238E27FC236}">
                  <a16:creationId xmlns:a16="http://schemas.microsoft.com/office/drawing/2014/main" id="{EDB29816-2E54-EEBF-2620-D312DBD2DDE2}"/>
                </a:ext>
              </a:extLst>
            </p:cNvPr>
            <p:cNvSpPr txBox="1"/>
            <p:nvPr/>
          </p:nvSpPr>
          <p:spPr>
            <a:xfrm>
              <a:off x="654758" y="5612175"/>
              <a:ext cx="6173042" cy="538609"/>
            </a:xfrm>
            <a:prstGeom prst="rect">
              <a:avLst/>
            </a:prstGeom>
            <a:noFill/>
          </p:spPr>
          <p:txBody>
            <a:bodyPr wrap="square">
              <a:spAutoFit/>
            </a:bodyPr>
            <a:lstStyle/>
            <a:p>
              <a:pPr marL="171450" indent="-171450">
                <a:spcBef>
                  <a:spcPts val="600"/>
                </a:spcBef>
                <a:buFont typeface="Wingdings" panose="05000000000000000000" pitchFamily="2" charset="2"/>
                <a:buChar char="§"/>
              </a:pPr>
              <a:r>
                <a:rPr lang="en-US" sz="1200" b="1" dirty="0">
                  <a:solidFill>
                    <a:srgbClr val="535353"/>
                  </a:solidFill>
                </a:rPr>
                <a:t>Fieldwork:</a:t>
              </a:r>
              <a:r>
                <a:rPr lang="en-US" sz="1200" dirty="0">
                  <a:solidFill>
                    <a:srgbClr val="535353"/>
                  </a:solidFill>
                </a:rPr>
                <a:t> November to December 2025</a:t>
              </a:r>
            </a:p>
            <a:p>
              <a:pPr marL="171450" indent="-171450">
                <a:spcBef>
                  <a:spcPts val="600"/>
                </a:spcBef>
                <a:buFont typeface="Wingdings" panose="05000000000000000000" pitchFamily="2" charset="2"/>
                <a:buChar char="§"/>
              </a:pPr>
              <a:r>
                <a:rPr lang="en-US" sz="1200" b="1" dirty="0">
                  <a:solidFill>
                    <a:srgbClr val="535353"/>
                  </a:solidFill>
                </a:rPr>
                <a:t>Analysis &amp; Reporting:</a:t>
              </a:r>
              <a:r>
                <a:rPr lang="en-US" sz="1200" dirty="0">
                  <a:solidFill>
                    <a:srgbClr val="535353"/>
                  </a:solidFill>
                </a:rPr>
                <a:t> December 2025</a:t>
              </a:r>
            </a:p>
          </p:txBody>
        </p:sp>
        <p:sp>
          <p:nvSpPr>
            <p:cNvPr id="53" name="Rectangle: Rounded Corners 52">
              <a:extLst>
                <a:ext uri="{FF2B5EF4-FFF2-40B4-BE49-F238E27FC236}">
                  <a16:creationId xmlns:a16="http://schemas.microsoft.com/office/drawing/2014/main" id="{F699DFEF-3359-F62F-AC05-C452596E90D4}"/>
                </a:ext>
              </a:extLst>
            </p:cNvPr>
            <p:cNvSpPr/>
            <p:nvPr/>
          </p:nvSpPr>
          <p:spPr>
            <a:xfrm>
              <a:off x="654758" y="5234955"/>
              <a:ext cx="4710505" cy="40176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95000"/>
                  </a:solidFill>
                  <a:effectLst/>
                  <a:uLnTx/>
                  <a:uFillTx/>
                  <a:latin typeface="+mj-lt"/>
                </a:rPr>
                <a:t>Fieldwork Period &amp; Timeline</a:t>
              </a:r>
            </a:p>
          </p:txBody>
        </p:sp>
      </p:grpSp>
      <p:sp>
        <p:nvSpPr>
          <p:cNvPr id="3" name="TextBox 2">
            <a:extLst>
              <a:ext uri="{FF2B5EF4-FFF2-40B4-BE49-F238E27FC236}">
                <a16:creationId xmlns:a16="http://schemas.microsoft.com/office/drawing/2014/main" id="{8CDF2E21-FE87-6F3B-D071-9485274A2C52}"/>
              </a:ext>
            </a:extLst>
          </p:cNvPr>
          <p:cNvSpPr txBox="1"/>
          <p:nvPr/>
        </p:nvSpPr>
        <p:spPr>
          <a:xfrm>
            <a:off x="576707" y="6471407"/>
            <a:ext cx="9785702" cy="246221"/>
          </a:xfrm>
          <a:prstGeom prst="rect">
            <a:avLst/>
          </a:prstGeom>
          <a:noFill/>
        </p:spPr>
        <p:txBody>
          <a:bodyPr wrap="square">
            <a:spAutoFit/>
          </a:bodyPr>
          <a:lstStyle/>
          <a:p>
            <a:r>
              <a:rPr lang="en-US" sz="1000" i="1" dirty="0">
                <a:solidFill>
                  <a:schemeClr val="tx1">
                    <a:lumMod val="60000"/>
                    <a:lumOff val="40000"/>
                  </a:schemeClr>
                </a:solidFill>
              </a:rPr>
              <a:t>Vietnam Fast Food &amp; QSR Market and Consumer Trends | InsightAsia Vietnam Primary Research | January 2026</a:t>
            </a:r>
          </a:p>
        </p:txBody>
      </p:sp>
    </p:spTree>
    <p:extLst>
      <p:ext uri="{BB962C8B-B14F-4D97-AF65-F5344CB8AC3E}">
        <p14:creationId xmlns:p14="http://schemas.microsoft.com/office/powerpoint/2010/main" val="164912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5AD6A-2874-52F5-FF4E-3895A903AF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A51C0-B152-DC89-5B4E-ABCE8A36FA77}"/>
              </a:ext>
            </a:extLst>
          </p:cNvPr>
          <p:cNvSpPr>
            <a:spLocks noGrp="1"/>
          </p:cNvSpPr>
          <p:nvPr>
            <p:ph type="title"/>
          </p:nvPr>
        </p:nvSpPr>
        <p:spPr/>
        <p:txBody>
          <a:bodyPr/>
          <a:lstStyle/>
          <a:p>
            <a:r>
              <a:rPr lang="en-US" dirty="0"/>
              <a:t>Research Overview &amp; Methodology</a:t>
            </a:r>
          </a:p>
        </p:txBody>
      </p:sp>
      <p:sp>
        <p:nvSpPr>
          <p:cNvPr id="4" name="TextBox 3">
            <a:extLst>
              <a:ext uri="{FF2B5EF4-FFF2-40B4-BE49-F238E27FC236}">
                <a16:creationId xmlns:a16="http://schemas.microsoft.com/office/drawing/2014/main" id="{9E9790D9-22D8-03D4-04B6-AC9B6511529D}"/>
              </a:ext>
            </a:extLst>
          </p:cNvPr>
          <p:cNvSpPr txBox="1"/>
          <p:nvPr/>
        </p:nvSpPr>
        <p:spPr>
          <a:xfrm>
            <a:off x="576707" y="6471407"/>
            <a:ext cx="9785702" cy="253916"/>
          </a:xfrm>
          <a:prstGeom prst="rect">
            <a:avLst/>
          </a:prstGeom>
          <a:noFill/>
        </p:spPr>
        <p:txBody>
          <a:bodyPr wrap="square">
            <a:spAutoFit/>
          </a:bodyPr>
          <a:lstStyle/>
          <a:p>
            <a:r>
              <a:rPr lang="en-US" sz="1000" i="1" dirty="0">
                <a:solidFill>
                  <a:schemeClr val="tx1">
                    <a:lumMod val="60000"/>
                    <a:lumOff val="40000"/>
                  </a:schemeClr>
                </a:solidFill>
              </a:rPr>
              <a:t>Vietnam Fast Food &amp; QSR Market and Consumer Trends | InsightAsia Vietnam Primary Research | January 2026</a:t>
            </a:r>
          </a:p>
        </p:txBody>
      </p:sp>
      <p:graphicFrame>
        <p:nvGraphicFramePr>
          <p:cNvPr id="3" name="Table 2">
            <a:extLst>
              <a:ext uri="{FF2B5EF4-FFF2-40B4-BE49-F238E27FC236}">
                <a16:creationId xmlns:a16="http://schemas.microsoft.com/office/drawing/2014/main" id="{AE24C3BC-1051-1803-7DCD-BEC6459AEB74}"/>
              </a:ext>
            </a:extLst>
          </p:cNvPr>
          <p:cNvGraphicFramePr>
            <a:graphicFrameLocks noGrp="1"/>
          </p:cNvGraphicFramePr>
          <p:nvPr>
            <p:extLst>
              <p:ext uri="{D42A27DB-BD31-4B8C-83A1-F6EECF244321}">
                <p14:modId xmlns:p14="http://schemas.microsoft.com/office/powerpoint/2010/main" val="623202535"/>
              </p:ext>
            </p:extLst>
          </p:nvPr>
        </p:nvGraphicFramePr>
        <p:xfrm>
          <a:off x="621041" y="1444137"/>
          <a:ext cx="11295037" cy="3252283"/>
        </p:xfrm>
        <a:graphic>
          <a:graphicData uri="http://schemas.openxmlformats.org/drawingml/2006/table">
            <a:tbl>
              <a:tblPr/>
              <a:tblGrid>
                <a:gridCol w="2290679">
                  <a:extLst>
                    <a:ext uri="{9D8B030D-6E8A-4147-A177-3AD203B41FA5}">
                      <a16:colId xmlns:a16="http://schemas.microsoft.com/office/drawing/2014/main" val="123831477"/>
                    </a:ext>
                  </a:extLst>
                </a:gridCol>
                <a:gridCol w="4502179">
                  <a:extLst>
                    <a:ext uri="{9D8B030D-6E8A-4147-A177-3AD203B41FA5}">
                      <a16:colId xmlns:a16="http://schemas.microsoft.com/office/drawing/2014/main" val="2806288515"/>
                    </a:ext>
                  </a:extLst>
                </a:gridCol>
                <a:gridCol w="4502179">
                  <a:extLst>
                    <a:ext uri="{9D8B030D-6E8A-4147-A177-3AD203B41FA5}">
                      <a16:colId xmlns:a16="http://schemas.microsoft.com/office/drawing/2014/main" val="3456638928"/>
                    </a:ext>
                  </a:extLst>
                </a:gridCol>
              </a:tblGrid>
              <a:tr h="3460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E95000"/>
                        </a:solidFill>
                        <a:effectLst/>
                        <a:uLnTx/>
                        <a:uFillTx/>
                        <a:latin typeface="+mn-lt"/>
                        <a:ea typeface="+mn-ea"/>
                        <a:cs typeface="+mn-cs"/>
                      </a:endParaRPr>
                    </a:p>
                  </a:txBody>
                  <a:tcPr marL="60035" marR="60035" marT="60035" marB="60035" anchor="ctr">
                    <a:lnL>
                      <a:noFill/>
                    </a:lnL>
                    <a:lnR w="6350" cap="flat" cmpd="sng" algn="ctr">
                      <a:noFill/>
                      <a:prstDash val="solid"/>
                      <a:round/>
                      <a:headEnd type="none" w="med" len="med"/>
                      <a:tailEnd type="none" w="med" len="med"/>
                    </a:lnR>
                    <a:lnT>
                      <a:noFill/>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buNone/>
                      </a:pPr>
                      <a:endParaRPr lang="en-US" sz="1000" b="0" i="1" dirty="0">
                        <a:solidFill>
                          <a:schemeClr val="bg1">
                            <a:lumMod val="65000"/>
                          </a:schemeClr>
                        </a:solidFill>
                        <a:effectLst/>
                        <a:latin typeface="+mj-lt"/>
                      </a:endParaRPr>
                    </a:p>
                  </a:txBody>
                  <a:tcPr marL="60035" marR="60035" marT="60035" marB="60035">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buNone/>
                      </a:pPr>
                      <a:endParaRPr lang="en-US" sz="1200" b="0" dirty="0">
                        <a:solidFill>
                          <a:schemeClr val="tx1"/>
                        </a:solidFill>
                        <a:effectLst/>
                        <a:latin typeface="+mj-lt"/>
                      </a:endParaRPr>
                    </a:p>
                  </a:txBody>
                  <a:tcPr marL="60035" marR="60035" marT="60035" marB="60035">
                    <a:lnL w="6350" cap="flat" cmpd="sng" algn="ctr">
                      <a:noFill/>
                      <a:prstDash val="solid"/>
                      <a:round/>
                      <a:headEnd type="none" w="med" len="med"/>
                      <a:tailEnd type="none" w="med" len="med"/>
                    </a:lnL>
                    <a:lnR>
                      <a:noFill/>
                    </a:lnR>
                    <a:lnT>
                      <a:noFill/>
                    </a:lnT>
                    <a:lnB w="635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16909677"/>
                  </a:ext>
                </a:extLst>
              </a:tr>
              <a:tr h="192615">
                <a:tc>
                  <a:txBody>
                    <a:bodyPr/>
                    <a:lstStyle/>
                    <a:p>
                      <a:pPr>
                        <a:buNone/>
                      </a:pPr>
                      <a:endParaRPr lang="en-US" sz="1200" b="1" dirty="0">
                        <a:solidFill>
                          <a:schemeClr val="tx1"/>
                        </a:solidFill>
                        <a:effectLst/>
                        <a:latin typeface="+mj-lt"/>
                      </a:endParaRPr>
                    </a:p>
                  </a:txBody>
                  <a:tcPr marL="60035" marR="60035" marT="60035" marB="60035">
                    <a:lnL>
                      <a:noFill/>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F9C31"/>
                          </a:solidFill>
                          <a:latin typeface="+mj-lt"/>
                        </a:rPr>
                        <a:t>Quantitative survey</a:t>
                      </a:r>
                    </a:p>
                  </a:txBody>
                  <a:tcPr marL="60035" marR="60035" marT="60035" marB="60035"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F9C31"/>
                          </a:solidFill>
                          <a:latin typeface="+mj-lt"/>
                        </a:rPr>
                        <a:t>Qualitative survey</a:t>
                      </a:r>
                    </a:p>
                  </a:txBody>
                  <a:tcPr marL="60035" marR="60035" marT="60035" marB="60035" anchor="ctr">
                    <a:lnL w="6350" cap="flat" cmpd="sng" algn="ctr">
                      <a:no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571138874"/>
                  </a:ext>
                </a:extLst>
              </a:tr>
              <a:tr h="414537">
                <a:tc>
                  <a:txBody>
                    <a:bodyPr/>
                    <a:lstStyle/>
                    <a:p>
                      <a:pPr>
                        <a:buNone/>
                      </a:pPr>
                      <a:r>
                        <a:rPr lang="en-US" sz="1200" b="1" dirty="0">
                          <a:solidFill>
                            <a:schemeClr val="tx1"/>
                          </a:solidFill>
                          <a:effectLst/>
                          <a:latin typeface="+mj-lt"/>
                        </a:rPr>
                        <a:t>Sample Size</a:t>
                      </a:r>
                    </a:p>
                  </a:txBody>
                  <a:tcPr marL="60035" marR="60035" marT="60035" marB="60035">
                    <a:lnL>
                      <a:noFill/>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ffectLst/>
                          <a:latin typeface="+mj-lt"/>
                        </a:rPr>
                        <a:t>1,323 respondents</a:t>
                      </a:r>
                    </a:p>
                    <a:p>
                      <a:pPr algn="l">
                        <a:buNone/>
                      </a:pPr>
                      <a:r>
                        <a:rPr lang="en-US" sz="1000" b="0" i="1" dirty="0">
                          <a:solidFill>
                            <a:schemeClr val="bg1">
                              <a:lumMod val="65000"/>
                            </a:schemeClr>
                          </a:solidFill>
                          <a:effectLst/>
                          <a:latin typeface="+mj-lt"/>
                        </a:rPr>
                        <a:t>(Representative of urban fast food consumers)</a:t>
                      </a:r>
                    </a:p>
                  </a:txBody>
                  <a:tcPr marL="60035" marR="60035" marT="60035" marB="6003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algn="l">
                        <a:buNone/>
                      </a:pPr>
                      <a:r>
                        <a:rPr lang="en-US" sz="1200" b="0" i="0" dirty="0">
                          <a:solidFill>
                            <a:schemeClr val="tx1"/>
                          </a:solidFill>
                          <a:effectLst/>
                          <a:latin typeface="+mj-lt"/>
                        </a:rPr>
                        <a:t>8 consumers </a:t>
                      </a:r>
                      <a:endParaRPr lang="en-US" sz="1200" b="0" dirty="0">
                        <a:solidFill>
                          <a:schemeClr val="tx1"/>
                        </a:solidFill>
                        <a:effectLst/>
                        <a:latin typeface="+mj-lt"/>
                      </a:endParaRPr>
                    </a:p>
                  </a:txBody>
                  <a:tcPr marL="60035" marR="60035" marT="60035" marB="60035">
                    <a:lnL w="6350" cap="flat" cmpd="sng" algn="ctr">
                      <a:no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3712708435"/>
                  </a:ext>
                </a:extLst>
              </a:tr>
              <a:tr h="477740">
                <a:tc>
                  <a:txBody>
                    <a:bodyPr/>
                    <a:lstStyle/>
                    <a:p>
                      <a:pPr>
                        <a:buNone/>
                      </a:pPr>
                      <a:r>
                        <a:rPr lang="en-US" sz="1200" b="1" dirty="0">
                          <a:solidFill>
                            <a:schemeClr val="tx1"/>
                          </a:solidFill>
                          <a:effectLst/>
                          <a:latin typeface="+mj-lt"/>
                        </a:rPr>
                        <a:t>Target Demographic</a:t>
                      </a:r>
                    </a:p>
                  </a:txBody>
                  <a:tcPr marL="60035" marR="60035" marT="60035" marB="60035">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algn="l">
                        <a:buNone/>
                      </a:pPr>
                      <a:r>
                        <a:rPr lang="en-US" sz="1200" b="0" dirty="0">
                          <a:solidFill>
                            <a:schemeClr val="tx1"/>
                          </a:solidFill>
                          <a:effectLst/>
                          <a:latin typeface="+mj-lt"/>
                        </a:rPr>
                        <a:t>18-45 years old</a:t>
                      </a:r>
                    </a:p>
                    <a:p>
                      <a:pPr algn="l">
                        <a:buNone/>
                      </a:pPr>
                      <a:r>
                        <a:rPr lang="en-US" sz="1000" b="0" i="1" dirty="0">
                          <a:solidFill>
                            <a:schemeClr val="bg1">
                              <a:lumMod val="65000"/>
                            </a:schemeClr>
                          </a:solidFill>
                          <a:effectLst/>
                          <a:latin typeface="+mj-lt"/>
                        </a:rPr>
                        <a:t>(Core fast food consumption age group)</a:t>
                      </a:r>
                      <a:endParaRPr lang="en-US" sz="1200" b="0" i="1" dirty="0">
                        <a:solidFill>
                          <a:schemeClr val="bg1">
                            <a:lumMod val="65000"/>
                          </a:schemeClr>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ffectLst/>
                          <a:latin typeface="+mj-lt"/>
                        </a:rPr>
                        <a:t>Monthly fast food users (at least one in past 30 days)</a:t>
                      </a:r>
                      <a:endParaRPr lang="en-US" sz="1000" b="0" i="1" dirty="0">
                        <a:solidFill>
                          <a:schemeClr val="bg1">
                            <a:lumMod val="65000"/>
                          </a:schemeClr>
                        </a:solidFill>
                        <a:effectLst/>
                        <a:latin typeface="+mj-lt"/>
                      </a:endParaRPr>
                    </a:p>
                  </a:txBody>
                  <a:tcPr marL="60035" marR="60035" marT="60035" marB="6003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algn="l">
                        <a:buNone/>
                      </a:pPr>
                      <a:r>
                        <a:rPr lang="en-US" sz="1200" b="0" kern="1200" dirty="0">
                          <a:solidFill>
                            <a:schemeClr val="tx1"/>
                          </a:solidFill>
                          <a:effectLst/>
                          <a:latin typeface="+mj-lt"/>
                          <a:ea typeface="+mn-ea"/>
                          <a:cs typeface="+mn-cs"/>
                        </a:rPr>
                        <a:t>22-38 years old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mj-lt"/>
                        </a:rPr>
                        <a:t>Heavy users (3+ visits/month)</a:t>
                      </a:r>
                    </a:p>
                  </a:txBody>
                  <a:tcPr marL="60035" marR="60035" marT="60035" marB="60035">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1334896564"/>
                  </a:ext>
                </a:extLst>
              </a:tr>
              <a:tr h="442285">
                <a:tc>
                  <a:txBody>
                    <a:bodyPr/>
                    <a:lstStyle/>
                    <a:p>
                      <a:pPr>
                        <a:buNone/>
                      </a:pPr>
                      <a:r>
                        <a:rPr lang="en-US" sz="1200" b="1" dirty="0">
                          <a:solidFill>
                            <a:schemeClr val="tx1"/>
                          </a:solidFill>
                          <a:effectLst/>
                          <a:latin typeface="+mj-lt"/>
                        </a:rPr>
                        <a:t>Geographic Coverage</a:t>
                      </a:r>
                    </a:p>
                  </a:txBody>
                  <a:tcPr marL="60035" marR="60035" marT="60035" marB="60035">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ffectLst/>
                          <a:latin typeface="+mj-lt"/>
                        </a:rPr>
                        <a:t>4 major cities: HCMC (42%), Hanoi (36%), Da Nang (13%), Can Tho (9%)</a:t>
                      </a:r>
                    </a:p>
                  </a:txBody>
                  <a:tcPr marL="60035" marR="60035" marT="60035" marB="6003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mj-lt"/>
                        </a:rPr>
                        <a:t>HCMC (4), Hanoi (4)</a:t>
                      </a:r>
                    </a:p>
                  </a:txBody>
                  <a:tcPr marL="60035" marR="60035" marT="60035" marB="60035">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1191893759"/>
                  </a:ext>
                </a:extLst>
              </a:tr>
              <a:tr h="581586">
                <a:tc>
                  <a:txBody>
                    <a:bodyPr/>
                    <a:lstStyle/>
                    <a:p>
                      <a:pPr>
                        <a:buNone/>
                      </a:pPr>
                      <a:r>
                        <a:rPr lang="en-US" sz="1200" b="1" dirty="0">
                          <a:solidFill>
                            <a:schemeClr val="tx1"/>
                          </a:solidFill>
                          <a:effectLst/>
                          <a:latin typeface="+mj-lt"/>
                        </a:rPr>
                        <a:t>Data Collection</a:t>
                      </a:r>
                    </a:p>
                  </a:txBody>
                  <a:tcPr marL="60035" marR="60035" marT="60035" marB="60035">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ffectLst/>
                          <a:latin typeface="+mj-lt"/>
                        </a:rPr>
                        <a:t>Online surveys</a:t>
                      </a:r>
                    </a:p>
                    <a:p>
                      <a:pPr algn="l">
                        <a:buNone/>
                      </a:pPr>
                      <a:r>
                        <a:rPr lang="en-US" sz="1000" b="0" i="1" dirty="0">
                          <a:solidFill>
                            <a:schemeClr val="bg1">
                              <a:lumMod val="65000"/>
                            </a:schemeClr>
                          </a:solidFill>
                          <a:effectLst/>
                          <a:latin typeface="+mj-lt"/>
                        </a:rPr>
                        <a:t>Mobile-optimized, 12-minute average completion</a:t>
                      </a:r>
                    </a:p>
                  </a:txBody>
                  <a:tcPr marL="60035" marR="60035" marT="60035" marB="6003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algn="l">
                        <a:buNone/>
                      </a:pPr>
                      <a:r>
                        <a:rPr lang="en-US" sz="1200" b="0" i="0" dirty="0">
                          <a:solidFill>
                            <a:schemeClr val="tx1"/>
                          </a:solidFill>
                          <a:effectLst/>
                          <a:latin typeface="+mj-lt"/>
                        </a:rPr>
                        <a:t>Consumer In-Depth Interviews (IDIs)</a:t>
                      </a:r>
                    </a:p>
                    <a:p>
                      <a:pPr algn="l">
                        <a:buNone/>
                      </a:pPr>
                      <a:r>
                        <a:rPr lang="en-US" sz="1000" b="0" i="1" dirty="0">
                          <a:solidFill>
                            <a:schemeClr val="bg1">
                              <a:lumMod val="65000"/>
                            </a:schemeClr>
                          </a:solidFill>
                          <a:effectLst/>
                          <a:latin typeface="+mj-lt"/>
                        </a:rPr>
                        <a:t>40-45 minutes each</a:t>
                      </a:r>
                    </a:p>
                  </a:txBody>
                  <a:tcPr marL="60035" marR="60035" marT="60035" marB="60035">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2837092301"/>
                  </a:ext>
                </a:extLst>
              </a:tr>
              <a:tr h="442285">
                <a:tc>
                  <a:txBody>
                    <a:bodyPr/>
                    <a:lstStyle/>
                    <a:p>
                      <a:pPr>
                        <a:buNone/>
                      </a:pPr>
                      <a:r>
                        <a:rPr lang="en-US" sz="1200" b="1" dirty="0">
                          <a:solidFill>
                            <a:schemeClr val="tx1"/>
                          </a:solidFill>
                          <a:effectLst/>
                          <a:latin typeface="+mj-lt"/>
                        </a:rPr>
                        <a:t>Focus</a:t>
                      </a:r>
                    </a:p>
                  </a:txBody>
                  <a:tcPr marL="60035" marR="60035" marT="60035" marB="60035">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ffectLst/>
                          <a:latin typeface="+mj-lt"/>
                        </a:rPr>
                        <a:t>Consumer behavior, brand performance</a:t>
                      </a:r>
                    </a:p>
                  </a:txBody>
                  <a:tcPr marL="60035" marR="60035" marT="60035" marB="6003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l">
                        <a:buNone/>
                      </a:pPr>
                      <a:r>
                        <a:rPr lang="en-US" sz="1200" b="0" i="0" dirty="0">
                          <a:solidFill>
                            <a:schemeClr val="tx1"/>
                          </a:solidFill>
                          <a:effectLst/>
                          <a:latin typeface="+mj-lt"/>
                        </a:rPr>
                        <a:t>Deep motivations, brand perceptions, decision journeys</a:t>
                      </a:r>
                      <a:endParaRPr lang="en-US" sz="1200" b="0" dirty="0">
                        <a:solidFill>
                          <a:schemeClr val="tx1"/>
                        </a:solidFill>
                        <a:effectLst/>
                        <a:latin typeface="+mj-lt"/>
                      </a:endParaRPr>
                    </a:p>
                  </a:txBody>
                  <a:tcPr marL="60035" marR="60035" marT="60035" marB="60035">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408675141"/>
                  </a:ext>
                </a:extLst>
              </a:tr>
            </a:tbl>
          </a:graphicData>
        </a:graphic>
      </p:graphicFrame>
      <p:sp>
        <p:nvSpPr>
          <p:cNvPr id="9" name="Rectangle: Rounded Corners 8">
            <a:extLst>
              <a:ext uri="{FF2B5EF4-FFF2-40B4-BE49-F238E27FC236}">
                <a16:creationId xmlns:a16="http://schemas.microsoft.com/office/drawing/2014/main" id="{35DB1745-67CD-ACF0-2555-F05E291DF2E8}"/>
              </a:ext>
            </a:extLst>
          </p:cNvPr>
          <p:cNvSpPr/>
          <p:nvPr/>
        </p:nvSpPr>
        <p:spPr>
          <a:xfrm>
            <a:off x="621039" y="5167086"/>
            <a:ext cx="11295037" cy="968827"/>
          </a:xfrm>
          <a:prstGeom prst="roundRect">
            <a:avLst>
              <a:gd name="adj" fmla="val 50000"/>
            </a:avLst>
          </a:prstGeom>
          <a:solidFill>
            <a:srgbClr val="EBF5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
            <a:extLst>
              <a:ext uri="{FF2B5EF4-FFF2-40B4-BE49-F238E27FC236}">
                <a16:creationId xmlns:a16="http://schemas.microsoft.com/office/drawing/2014/main" id="{27AE8E71-9DD1-BA84-EE41-5E29412A4F77}"/>
              </a:ext>
            </a:extLst>
          </p:cNvPr>
          <p:cNvSpPr/>
          <p:nvPr/>
        </p:nvSpPr>
        <p:spPr>
          <a:xfrm>
            <a:off x="1065366" y="5222807"/>
            <a:ext cx="815457" cy="815457"/>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2"/>
            <a:stretch>
              <a:fillRect/>
            </a:stretch>
          </a:blipFill>
        </p:spPr>
        <p:txBody>
          <a:bodyPr/>
          <a:lstStyle/>
          <a:p>
            <a:endParaRPr lang="en-US"/>
          </a:p>
        </p:txBody>
      </p:sp>
      <p:sp>
        <p:nvSpPr>
          <p:cNvPr id="17" name="Freeform 3">
            <a:extLst>
              <a:ext uri="{FF2B5EF4-FFF2-40B4-BE49-F238E27FC236}">
                <a16:creationId xmlns:a16="http://schemas.microsoft.com/office/drawing/2014/main" id="{776692A3-B8ED-881A-2139-CE879DB5B6DF}"/>
              </a:ext>
            </a:extLst>
          </p:cNvPr>
          <p:cNvSpPr/>
          <p:nvPr/>
        </p:nvSpPr>
        <p:spPr>
          <a:xfrm>
            <a:off x="2028661" y="5085612"/>
            <a:ext cx="1576437" cy="1050301"/>
          </a:xfrm>
          <a:custGeom>
            <a:avLst/>
            <a:gdLst/>
            <a:ahLst/>
            <a:cxnLst/>
            <a:rect l="l" t="t" r="r" b="b"/>
            <a:pathLst>
              <a:path w="8743570" h="5825403">
                <a:moveTo>
                  <a:pt x="0" y="0"/>
                </a:moveTo>
                <a:lnTo>
                  <a:pt x="8743569" y="0"/>
                </a:lnTo>
                <a:lnTo>
                  <a:pt x="8743569" y="5825403"/>
                </a:lnTo>
                <a:lnTo>
                  <a:pt x="0" y="5825403"/>
                </a:lnTo>
                <a:lnTo>
                  <a:pt x="0" y="0"/>
                </a:lnTo>
                <a:close/>
              </a:path>
            </a:pathLst>
          </a:custGeom>
          <a:blipFill>
            <a:blip r:embed="rId3"/>
            <a:stretch>
              <a:fillRect/>
            </a:stretch>
          </a:blipFill>
        </p:spPr>
        <p:txBody>
          <a:bodyPr/>
          <a:lstStyle/>
          <a:p>
            <a:endParaRPr lang="en-US"/>
          </a:p>
        </p:txBody>
      </p:sp>
      <p:sp>
        <p:nvSpPr>
          <p:cNvPr id="18" name="Freeform 4">
            <a:extLst>
              <a:ext uri="{FF2B5EF4-FFF2-40B4-BE49-F238E27FC236}">
                <a16:creationId xmlns:a16="http://schemas.microsoft.com/office/drawing/2014/main" id="{5A9707CD-FB14-F0B6-0D8E-C52383D0B0BD}"/>
              </a:ext>
            </a:extLst>
          </p:cNvPr>
          <p:cNvSpPr/>
          <p:nvPr/>
        </p:nvSpPr>
        <p:spPr>
          <a:xfrm>
            <a:off x="5602694" y="5365867"/>
            <a:ext cx="615853" cy="615853"/>
          </a:xfrm>
          <a:custGeom>
            <a:avLst/>
            <a:gdLst/>
            <a:ahLst/>
            <a:cxnLst/>
            <a:rect l="l" t="t" r="r" b="b"/>
            <a:pathLst>
              <a:path w="5272966" h="5272966">
                <a:moveTo>
                  <a:pt x="0" y="0"/>
                </a:moveTo>
                <a:lnTo>
                  <a:pt x="5272966" y="0"/>
                </a:lnTo>
                <a:lnTo>
                  <a:pt x="5272966" y="5272966"/>
                </a:lnTo>
                <a:lnTo>
                  <a:pt x="0" y="5272966"/>
                </a:lnTo>
                <a:lnTo>
                  <a:pt x="0" y="0"/>
                </a:lnTo>
                <a:close/>
              </a:path>
            </a:pathLst>
          </a:custGeom>
          <a:blipFill>
            <a:blip r:embed="rId4"/>
            <a:stretch>
              <a:fillRect/>
            </a:stretch>
          </a:blipFill>
        </p:spPr>
        <p:txBody>
          <a:bodyPr/>
          <a:lstStyle/>
          <a:p>
            <a:endParaRPr lang="en-US"/>
          </a:p>
        </p:txBody>
      </p:sp>
      <p:sp>
        <p:nvSpPr>
          <p:cNvPr id="19" name="Freeform 5">
            <a:extLst>
              <a:ext uri="{FF2B5EF4-FFF2-40B4-BE49-F238E27FC236}">
                <a16:creationId xmlns:a16="http://schemas.microsoft.com/office/drawing/2014/main" id="{B53102C7-C810-9AAE-1D67-763F74C336CE}"/>
              </a:ext>
            </a:extLst>
          </p:cNvPr>
          <p:cNvSpPr/>
          <p:nvPr/>
        </p:nvSpPr>
        <p:spPr>
          <a:xfrm>
            <a:off x="3870933" y="5305263"/>
            <a:ext cx="1009708" cy="718155"/>
          </a:xfrm>
          <a:custGeom>
            <a:avLst/>
            <a:gdLst/>
            <a:ahLst/>
            <a:cxnLst/>
            <a:rect l="l" t="t" r="r" b="b"/>
            <a:pathLst>
              <a:path w="8301619" h="5904527">
                <a:moveTo>
                  <a:pt x="0" y="0"/>
                </a:moveTo>
                <a:lnTo>
                  <a:pt x="8301620" y="0"/>
                </a:lnTo>
                <a:lnTo>
                  <a:pt x="8301620" y="5904526"/>
                </a:lnTo>
                <a:lnTo>
                  <a:pt x="0" y="5904526"/>
                </a:lnTo>
                <a:lnTo>
                  <a:pt x="0" y="0"/>
                </a:lnTo>
                <a:close/>
              </a:path>
            </a:pathLst>
          </a:custGeom>
          <a:blipFill>
            <a:blip r:embed="rId5"/>
            <a:stretch>
              <a:fillRect/>
            </a:stretch>
          </a:blipFill>
        </p:spPr>
        <p:txBody>
          <a:bodyPr/>
          <a:lstStyle/>
          <a:p>
            <a:endParaRPr lang="en-US"/>
          </a:p>
        </p:txBody>
      </p:sp>
      <p:sp>
        <p:nvSpPr>
          <p:cNvPr id="20" name="Freeform 6">
            <a:extLst>
              <a:ext uri="{FF2B5EF4-FFF2-40B4-BE49-F238E27FC236}">
                <a16:creationId xmlns:a16="http://schemas.microsoft.com/office/drawing/2014/main" id="{C304D273-FC56-5A7A-6E7E-BF1D03D20BD8}"/>
              </a:ext>
            </a:extLst>
          </p:cNvPr>
          <p:cNvSpPr/>
          <p:nvPr/>
        </p:nvSpPr>
        <p:spPr>
          <a:xfrm>
            <a:off x="6992248" y="5333947"/>
            <a:ext cx="820946" cy="659835"/>
          </a:xfrm>
          <a:custGeom>
            <a:avLst/>
            <a:gdLst/>
            <a:ahLst/>
            <a:cxnLst/>
            <a:rect l="l" t="t" r="r" b="b"/>
            <a:pathLst>
              <a:path w="7539021" h="6059488">
                <a:moveTo>
                  <a:pt x="0" y="0"/>
                </a:moveTo>
                <a:lnTo>
                  <a:pt x="7539020" y="0"/>
                </a:lnTo>
                <a:lnTo>
                  <a:pt x="7539020" y="6059488"/>
                </a:lnTo>
                <a:lnTo>
                  <a:pt x="0" y="6059488"/>
                </a:lnTo>
                <a:lnTo>
                  <a:pt x="0" y="0"/>
                </a:lnTo>
                <a:close/>
              </a:path>
            </a:pathLst>
          </a:custGeom>
          <a:blipFill>
            <a:blip r:embed="rId6"/>
            <a:stretch>
              <a:fillRect/>
            </a:stretch>
          </a:blipFill>
        </p:spPr>
        <p:txBody>
          <a:bodyPr/>
          <a:lstStyle/>
          <a:p>
            <a:endParaRPr lang="en-US"/>
          </a:p>
        </p:txBody>
      </p:sp>
      <p:sp>
        <p:nvSpPr>
          <p:cNvPr id="21" name="Freeform 7">
            <a:extLst>
              <a:ext uri="{FF2B5EF4-FFF2-40B4-BE49-F238E27FC236}">
                <a16:creationId xmlns:a16="http://schemas.microsoft.com/office/drawing/2014/main" id="{6E57977B-D3F4-205A-6A2A-90812E9323F9}"/>
              </a:ext>
            </a:extLst>
          </p:cNvPr>
          <p:cNvSpPr/>
          <p:nvPr/>
        </p:nvSpPr>
        <p:spPr>
          <a:xfrm>
            <a:off x="10942741" y="5333947"/>
            <a:ext cx="674744" cy="635103"/>
          </a:xfrm>
          <a:custGeom>
            <a:avLst/>
            <a:gdLst/>
            <a:ahLst/>
            <a:cxnLst/>
            <a:rect l="l" t="t" r="r" b="b"/>
            <a:pathLst>
              <a:path w="6663600" h="6272113">
                <a:moveTo>
                  <a:pt x="0" y="0"/>
                </a:moveTo>
                <a:lnTo>
                  <a:pt x="6663600" y="0"/>
                </a:lnTo>
                <a:lnTo>
                  <a:pt x="6663600" y="6272114"/>
                </a:lnTo>
                <a:lnTo>
                  <a:pt x="0" y="6272114"/>
                </a:lnTo>
                <a:lnTo>
                  <a:pt x="0" y="0"/>
                </a:lnTo>
                <a:close/>
              </a:path>
            </a:pathLst>
          </a:custGeom>
          <a:blipFill>
            <a:blip r:embed="rId7"/>
            <a:stretch>
              <a:fillRect/>
            </a:stretch>
          </a:blipFill>
        </p:spPr>
        <p:txBody>
          <a:bodyPr/>
          <a:lstStyle/>
          <a:p>
            <a:endParaRPr lang="en-US"/>
          </a:p>
        </p:txBody>
      </p:sp>
      <p:sp>
        <p:nvSpPr>
          <p:cNvPr id="22" name="Freeform 8">
            <a:extLst>
              <a:ext uri="{FF2B5EF4-FFF2-40B4-BE49-F238E27FC236}">
                <a16:creationId xmlns:a16="http://schemas.microsoft.com/office/drawing/2014/main" id="{DF7394AF-1721-C60D-B25F-ED6CB65B6472}"/>
              </a:ext>
            </a:extLst>
          </p:cNvPr>
          <p:cNvSpPr/>
          <p:nvPr/>
        </p:nvSpPr>
        <p:spPr>
          <a:xfrm>
            <a:off x="9460687" y="5346964"/>
            <a:ext cx="1128455" cy="634756"/>
          </a:xfrm>
          <a:custGeom>
            <a:avLst/>
            <a:gdLst/>
            <a:ahLst/>
            <a:cxnLst/>
            <a:rect l="l" t="t" r="r" b="b"/>
            <a:pathLst>
              <a:path w="11301259" h="6356958">
                <a:moveTo>
                  <a:pt x="0" y="0"/>
                </a:moveTo>
                <a:lnTo>
                  <a:pt x="11301258" y="0"/>
                </a:lnTo>
                <a:lnTo>
                  <a:pt x="11301258" y="6356958"/>
                </a:lnTo>
                <a:lnTo>
                  <a:pt x="0" y="6356958"/>
                </a:lnTo>
                <a:lnTo>
                  <a:pt x="0" y="0"/>
                </a:lnTo>
                <a:close/>
              </a:path>
            </a:pathLst>
          </a:custGeom>
          <a:blipFill>
            <a:blip r:embed="rId8"/>
            <a:stretch>
              <a:fillRect/>
            </a:stretch>
          </a:blipFill>
        </p:spPr>
        <p:txBody>
          <a:bodyPr/>
          <a:lstStyle/>
          <a:p>
            <a:endParaRPr lang="en-US"/>
          </a:p>
        </p:txBody>
      </p:sp>
      <p:sp>
        <p:nvSpPr>
          <p:cNvPr id="23" name="Freeform 9">
            <a:extLst>
              <a:ext uri="{FF2B5EF4-FFF2-40B4-BE49-F238E27FC236}">
                <a16:creationId xmlns:a16="http://schemas.microsoft.com/office/drawing/2014/main" id="{5FA7B641-83B2-542A-E766-989F63D0A2BE}"/>
              </a:ext>
            </a:extLst>
          </p:cNvPr>
          <p:cNvSpPr/>
          <p:nvPr/>
        </p:nvSpPr>
        <p:spPr>
          <a:xfrm>
            <a:off x="8325463" y="5246113"/>
            <a:ext cx="781626" cy="781626"/>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9"/>
            <a:stretch>
              <a:fillRect/>
            </a:stretch>
          </a:blipFill>
        </p:spPr>
        <p:txBody>
          <a:bodyPr/>
          <a:lstStyle/>
          <a:p>
            <a:endParaRPr lang="en-US"/>
          </a:p>
        </p:txBody>
      </p:sp>
      <p:sp>
        <p:nvSpPr>
          <p:cNvPr id="24" name="Rectangle: Rounded Corners 23">
            <a:extLst>
              <a:ext uri="{FF2B5EF4-FFF2-40B4-BE49-F238E27FC236}">
                <a16:creationId xmlns:a16="http://schemas.microsoft.com/office/drawing/2014/main" id="{F9AFC104-50DD-8C00-9614-809E0B238BFF}"/>
              </a:ext>
            </a:extLst>
          </p:cNvPr>
          <p:cNvSpPr/>
          <p:nvPr/>
        </p:nvSpPr>
        <p:spPr>
          <a:xfrm>
            <a:off x="621042" y="1419954"/>
            <a:ext cx="2123237" cy="306583"/>
          </a:xfrm>
          <a:prstGeom prst="roundRect">
            <a:avLst>
              <a:gd name="adj" fmla="val 50000"/>
            </a:avLst>
          </a:prstGeom>
          <a:solidFill>
            <a:srgbClr val="E95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900"/>
              </a:spcAft>
            </a:pPr>
            <a:r>
              <a:rPr lang="en-US" sz="1200" b="1" dirty="0"/>
              <a:t>Research Methodology</a:t>
            </a:r>
          </a:p>
        </p:txBody>
      </p:sp>
      <p:sp>
        <p:nvSpPr>
          <p:cNvPr id="25" name="Rectangle: Rounded Corners 24">
            <a:extLst>
              <a:ext uri="{FF2B5EF4-FFF2-40B4-BE49-F238E27FC236}">
                <a16:creationId xmlns:a16="http://schemas.microsoft.com/office/drawing/2014/main" id="{B3572E3D-D99B-7CC3-11DB-28A22B8083E5}"/>
              </a:ext>
            </a:extLst>
          </p:cNvPr>
          <p:cNvSpPr/>
          <p:nvPr/>
        </p:nvSpPr>
        <p:spPr>
          <a:xfrm>
            <a:off x="621042" y="4783864"/>
            <a:ext cx="2155896" cy="306583"/>
          </a:xfrm>
          <a:prstGeom prst="roundRect">
            <a:avLst>
              <a:gd name="adj" fmla="val 50000"/>
            </a:avLst>
          </a:prstGeom>
          <a:solidFill>
            <a:srgbClr val="E95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900"/>
              </a:spcAft>
            </a:pPr>
            <a:r>
              <a:rPr lang="en-US" sz="1200" b="1" dirty="0"/>
              <a:t>Key Brands Analyzed</a:t>
            </a:r>
          </a:p>
        </p:txBody>
      </p:sp>
    </p:spTree>
    <p:extLst>
      <p:ext uri="{BB962C8B-B14F-4D97-AF65-F5344CB8AC3E}">
        <p14:creationId xmlns:p14="http://schemas.microsoft.com/office/powerpoint/2010/main" val="3284343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C1328-506B-ADEB-52B0-E21D41371113}"/>
            </a:ext>
          </a:extLst>
        </p:cNvPr>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E3DB0F-B7F9-542F-B119-8DC6D99D96C3}"/>
              </a:ext>
            </a:extLst>
          </p:cNvPr>
          <p:cNvGraphicFramePr>
            <a:graphicFrameLocks noGrp="1"/>
          </p:cNvGraphicFramePr>
          <p:nvPr>
            <p:extLst>
              <p:ext uri="{D42A27DB-BD31-4B8C-83A1-F6EECF244321}">
                <p14:modId xmlns:p14="http://schemas.microsoft.com/office/powerpoint/2010/main" val="1364031465"/>
              </p:ext>
            </p:extLst>
          </p:nvPr>
        </p:nvGraphicFramePr>
        <p:xfrm>
          <a:off x="653697" y="2374314"/>
          <a:ext cx="6856366" cy="3842636"/>
        </p:xfrm>
        <a:graphic>
          <a:graphicData uri="http://schemas.openxmlformats.org/drawingml/2006/table">
            <a:tbl>
              <a:tblPr>
                <a:tableStyleId>{5C22544A-7EE6-4342-B048-85BDC9FD1C3A}</a:tableStyleId>
              </a:tblPr>
              <a:tblGrid>
                <a:gridCol w="4184996">
                  <a:extLst>
                    <a:ext uri="{9D8B030D-6E8A-4147-A177-3AD203B41FA5}">
                      <a16:colId xmlns:a16="http://schemas.microsoft.com/office/drawing/2014/main" val="130689330"/>
                    </a:ext>
                  </a:extLst>
                </a:gridCol>
                <a:gridCol w="721551">
                  <a:extLst>
                    <a:ext uri="{9D8B030D-6E8A-4147-A177-3AD203B41FA5}">
                      <a16:colId xmlns:a16="http://schemas.microsoft.com/office/drawing/2014/main" val="1757849496"/>
                    </a:ext>
                  </a:extLst>
                </a:gridCol>
                <a:gridCol w="1949819">
                  <a:extLst>
                    <a:ext uri="{9D8B030D-6E8A-4147-A177-3AD203B41FA5}">
                      <a16:colId xmlns:a16="http://schemas.microsoft.com/office/drawing/2014/main" val="3131912791"/>
                    </a:ext>
                  </a:extLst>
                </a:gridCol>
              </a:tblGrid>
              <a:tr h="960659">
                <a:tc>
                  <a:txBody>
                    <a:bodyPr/>
                    <a:lstStyle/>
                    <a:p>
                      <a:pPr algn="l">
                        <a:buNone/>
                      </a:pPr>
                      <a:r>
                        <a:rPr lang="en-US" sz="1400" b="0" i="0" kern="1200" dirty="0">
                          <a:solidFill>
                            <a:schemeClr val="tx1"/>
                          </a:solidFill>
                          <a:effectLst/>
                          <a:latin typeface="+mn-lt"/>
                          <a:ea typeface="+mn-ea"/>
                          <a:cs typeface="+mn-cs"/>
                        </a:rPr>
                        <a:t>Fried Chicken QSR </a:t>
                      </a:r>
                    </a:p>
                  </a:txBody>
                  <a:tcPr marL="42492" marR="42492" marT="42492" marB="42492">
                    <a:lnL w="12700" cap="flat" cmpd="sng" algn="ctr">
                      <a:noFill/>
                      <a:prstDash val="solid"/>
                      <a:round/>
                      <a:headEnd type="none" w="med" len="med"/>
                      <a:tailEnd type="none" w="med" len="med"/>
                    </a:lnL>
                    <a:lnR w="12700" cmpd="sng">
                      <a:noFill/>
                    </a:lnR>
                    <a:lnT w="6350" cap="flat" cmpd="sng" algn="ctr">
                      <a:solidFill>
                        <a:schemeClr val="bg1">
                          <a:lumMod val="50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endParaRPr lang="en-US" sz="1100" b="1" dirty="0">
                        <a:solidFill>
                          <a:schemeClr val="tx1"/>
                        </a:solidFill>
                        <a:effectLst/>
                      </a:endParaRPr>
                    </a:p>
                  </a:txBody>
                  <a:tcPr marL="42492" marR="42492" marT="42492" marB="42492" anchor="ctr">
                    <a:lnL w="12700" cmpd="sng">
                      <a:noFill/>
                    </a:lnL>
                    <a:lnR w="12700" cmpd="sng">
                      <a:noFill/>
                    </a:lnR>
                    <a:lnT w="6350" cap="flat" cmpd="sng" algn="ctr">
                      <a:solidFill>
                        <a:schemeClr val="bg1">
                          <a:lumMod val="50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endParaRPr lang="en-US" sz="1100" b="1" dirty="0">
                        <a:solidFill>
                          <a:schemeClr val="tx1"/>
                        </a:solidFill>
                        <a:effectLst/>
                      </a:endParaRPr>
                    </a:p>
                  </a:txBody>
                  <a:tcPr marL="42492" marR="42492" marT="42492" marB="42492" anchor="ctr">
                    <a:lnL w="12700" cmpd="sng">
                      <a:noFill/>
                    </a:lnL>
                    <a:lnR w="12700" cmpd="sng">
                      <a:noFill/>
                    </a:lnR>
                    <a:lnT w="6350" cap="flat" cmpd="sng" algn="ctr">
                      <a:solidFill>
                        <a:schemeClr val="bg1">
                          <a:lumMod val="50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9606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Pizza Chains </a:t>
                      </a:r>
                    </a:p>
                  </a:txBody>
                  <a:tcPr marL="42492" marR="42492" marT="42492" marB="42492">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endParaRPr lang="en-US" sz="1100" b="1" dirty="0">
                        <a:solidFill>
                          <a:schemeClr val="tx1"/>
                        </a:solidFill>
                        <a:effectLst/>
                      </a:endParaRPr>
                    </a:p>
                  </a:txBody>
                  <a:tcPr marL="42492" marR="42492" marT="42492" marB="42492"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endParaRPr lang="en-US" sz="1100" b="1" dirty="0">
                        <a:solidFill>
                          <a:schemeClr val="tx1"/>
                        </a:solidFill>
                        <a:effectLst/>
                      </a:endParaRPr>
                    </a:p>
                  </a:txBody>
                  <a:tcPr marL="42492" marR="42492" marT="42492" marB="42492"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9606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Burger-focused Chains</a:t>
                      </a:r>
                    </a:p>
                  </a:txBody>
                  <a:tcPr marL="42492" marR="42492" marT="42492" marB="42492">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endParaRPr lang="en-US" sz="1100" b="1" dirty="0">
                        <a:solidFill>
                          <a:schemeClr val="tx1"/>
                        </a:solidFill>
                        <a:effectLst/>
                      </a:endParaRPr>
                    </a:p>
                  </a:txBody>
                  <a:tcPr marL="42492" marR="42492" marT="42492" marB="42492"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endParaRPr lang="en-US" sz="1100" b="1" dirty="0">
                        <a:solidFill>
                          <a:schemeClr val="tx1"/>
                        </a:solidFill>
                        <a:effectLst/>
                      </a:endParaRPr>
                    </a:p>
                  </a:txBody>
                  <a:tcPr marL="42492" marR="42492" marT="42492" marB="42492"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9606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Asian/Localized QSR</a:t>
                      </a:r>
                    </a:p>
                  </a:txBody>
                  <a:tcPr marL="42492" marR="42492" marT="42492" marB="42492">
                    <a:lnL w="12700" cap="flat" cmpd="sng" algn="ctr">
                      <a:noFill/>
                      <a:prstDash val="solid"/>
                      <a:round/>
                      <a:headEnd type="none" w="med" len="med"/>
                      <a:tailEnd type="none" w="med" len="med"/>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endParaRPr lang="en-US" sz="1100" b="1" dirty="0">
                        <a:solidFill>
                          <a:srgbClr val="FF0000"/>
                        </a:solidFill>
                        <a:effectLst/>
                      </a:endParaRPr>
                    </a:p>
                  </a:txBody>
                  <a:tcPr marL="42492" marR="42492" marT="42492" marB="42492"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endParaRPr lang="en-US" sz="1100" b="1" dirty="0">
                        <a:solidFill>
                          <a:srgbClr val="FF0000"/>
                        </a:solidFill>
                        <a:effectLst/>
                      </a:endParaRPr>
                    </a:p>
                  </a:txBody>
                  <a:tcPr marL="42492" marR="42492" marT="42492" marB="42492" anchor="ctr">
                    <a:lnL w="12700" cmpd="sng">
                      <a:noFill/>
                    </a:lnL>
                    <a:lnR w="12700" cmpd="sng">
                      <a:noFill/>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902981"/>
                  </a:ext>
                </a:extLst>
              </a:tr>
            </a:tbl>
          </a:graphicData>
        </a:graphic>
      </p:graphicFrame>
      <p:sp>
        <p:nvSpPr>
          <p:cNvPr id="2" name="Title 1">
            <a:extLst>
              <a:ext uri="{FF2B5EF4-FFF2-40B4-BE49-F238E27FC236}">
                <a16:creationId xmlns:a16="http://schemas.microsoft.com/office/drawing/2014/main" id="{82A56486-3BC9-22E7-BEC9-0F4CA12437A3}"/>
              </a:ext>
            </a:extLst>
          </p:cNvPr>
          <p:cNvSpPr>
            <a:spLocks noGrp="1"/>
          </p:cNvSpPr>
          <p:nvPr>
            <p:ph type="title"/>
          </p:nvPr>
        </p:nvSpPr>
        <p:spPr/>
        <p:txBody>
          <a:bodyPr/>
          <a:lstStyle/>
          <a:p>
            <a:r>
              <a:rPr lang="en-US" dirty="0"/>
              <a:t>Fast Food Category Usage Behavior</a:t>
            </a:r>
          </a:p>
        </p:txBody>
      </p:sp>
      <p:sp>
        <p:nvSpPr>
          <p:cNvPr id="10" name="TextBox 9">
            <a:extLst>
              <a:ext uri="{FF2B5EF4-FFF2-40B4-BE49-F238E27FC236}">
                <a16:creationId xmlns:a16="http://schemas.microsoft.com/office/drawing/2014/main" id="{EF2EC9D5-9AF2-733F-7698-1D686F69CB9F}"/>
              </a:ext>
            </a:extLst>
          </p:cNvPr>
          <p:cNvSpPr txBox="1"/>
          <p:nvPr/>
        </p:nvSpPr>
        <p:spPr>
          <a:xfrm>
            <a:off x="653697" y="1133286"/>
            <a:ext cx="8100945" cy="276999"/>
          </a:xfrm>
          <a:prstGeom prst="rect">
            <a:avLst/>
          </a:prstGeom>
          <a:noFill/>
        </p:spPr>
        <p:txBody>
          <a:bodyPr wrap="square">
            <a:spAutoFit/>
          </a:bodyPr>
          <a:lstStyle/>
          <a:p>
            <a:r>
              <a:rPr lang="en-US" sz="1200" dirty="0"/>
              <a:t>Penetration and preference patterns across major QSR segments</a:t>
            </a:r>
          </a:p>
        </p:txBody>
      </p:sp>
      <p:sp>
        <p:nvSpPr>
          <p:cNvPr id="12" name="Freeform 2">
            <a:extLst>
              <a:ext uri="{FF2B5EF4-FFF2-40B4-BE49-F238E27FC236}">
                <a16:creationId xmlns:a16="http://schemas.microsoft.com/office/drawing/2014/main" id="{FCDA3BF2-AA3E-4F82-BCDD-4D8D46E19279}"/>
              </a:ext>
            </a:extLst>
          </p:cNvPr>
          <p:cNvSpPr/>
          <p:nvPr/>
        </p:nvSpPr>
        <p:spPr>
          <a:xfrm>
            <a:off x="4897321" y="2676346"/>
            <a:ext cx="445759" cy="445759"/>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2"/>
            <a:stretch>
              <a:fillRect/>
            </a:stretch>
          </a:blipFill>
        </p:spPr>
        <p:txBody>
          <a:bodyPr/>
          <a:lstStyle/>
          <a:p>
            <a:endParaRPr lang="en-US"/>
          </a:p>
        </p:txBody>
      </p:sp>
      <p:sp>
        <p:nvSpPr>
          <p:cNvPr id="13" name="Freeform 4">
            <a:extLst>
              <a:ext uri="{FF2B5EF4-FFF2-40B4-BE49-F238E27FC236}">
                <a16:creationId xmlns:a16="http://schemas.microsoft.com/office/drawing/2014/main" id="{45AB9642-863C-288B-321D-3A362C476001}"/>
              </a:ext>
            </a:extLst>
          </p:cNvPr>
          <p:cNvSpPr/>
          <p:nvPr/>
        </p:nvSpPr>
        <p:spPr>
          <a:xfrm>
            <a:off x="5972277" y="2737092"/>
            <a:ext cx="345214" cy="345214"/>
          </a:xfrm>
          <a:custGeom>
            <a:avLst/>
            <a:gdLst/>
            <a:ahLst/>
            <a:cxnLst/>
            <a:rect l="l" t="t" r="r" b="b"/>
            <a:pathLst>
              <a:path w="5272966" h="5272966">
                <a:moveTo>
                  <a:pt x="0" y="0"/>
                </a:moveTo>
                <a:lnTo>
                  <a:pt x="5272966" y="0"/>
                </a:lnTo>
                <a:lnTo>
                  <a:pt x="5272966" y="5272966"/>
                </a:lnTo>
                <a:lnTo>
                  <a:pt x="0" y="5272966"/>
                </a:lnTo>
                <a:lnTo>
                  <a:pt x="0" y="0"/>
                </a:lnTo>
                <a:close/>
              </a:path>
            </a:pathLst>
          </a:custGeom>
          <a:blipFill>
            <a:blip r:embed="rId3"/>
            <a:stretch>
              <a:fillRect/>
            </a:stretch>
          </a:blipFill>
        </p:spPr>
        <p:txBody>
          <a:bodyPr/>
          <a:lstStyle/>
          <a:p>
            <a:endParaRPr lang="en-US"/>
          </a:p>
        </p:txBody>
      </p:sp>
      <p:sp>
        <p:nvSpPr>
          <p:cNvPr id="14" name="Freeform 5">
            <a:extLst>
              <a:ext uri="{FF2B5EF4-FFF2-40B4-BE49-F238E27FC236}">
                <a16:creationId xmlns:a16="http://schemas.microsoft.com/office/drawing/2014/main" id="{8803A5B3-0551-C4C3-0140-8CDB3BD12E69}"/>
              </a:ext>
            </a:extLst>
          </p:cNvPr>
          <p:cNvSpPr/>
          <p:nvPr/>
        </p:nvSpPr>
        <p:spPr>
          <a:xfrm>
            <a:off x="6400579" y="2689370"/>
            <a:ext cx="590103" cy="419711"/>
          </a:xfrm>
          <a:custGeom>
            <a:avLst/>
            <a:gdLst/>
            <a:ahLst/>
            <a:cxnLst/>
            <a:rect l="l" t="t" r="r" b="b"/>
            <a:pathLst>
              <a:path w="8301619" h="5904527">
                <a:moveTo>
                  <a:pt x="0" y="0"/>
                </a:moveTo>
                <a:lnTo>
                  <a:pt x="8301620" y="0"/>
                </a:lnTo>
                <a:lnTo>
                  <a:pt x="8301620" y="5904526"/>
                </a:lnTo>
                <a:lnTo>
                  <a:pt x="0" y="5904526"/>
                </a:lnTo>
                <a:lnTo>
                  <a:pt x="0" y="0"/>
                </a:lnTo>
                <a:close/>
              </a:path>
            </a:pathLst>
          </a:custGeom>
          <a:blipFill>
            <a:blip r:embed="rId4"/>
            <a:stretch>
              <a:fillRect/>
            </a:stretch>
          </a:blipFill>
        </p:spPr>
        <p:txBody>
          <a:bodyPr/>
          <a:lstStyle/>
          <a:p>
            <a:endParaRPr lang="en-US"/>
          </a:p>
        </p:txBody>
      </p:sp>
      <p:sp>
        <p:nvSpPr>
          <p:cNvPr id="15" name="Freeform 6">
            <a:extLst>
              <a:ext uri="{FF2B5EF4-FFF2-40B4-BE49-F238E27FC236}">
                <a16:creationId xmlns:a16="http://schemas.microsoft.com/office/drawing/2014/main" id="{0EFF6BEB-EC1B-BF27-D507-45D081CE00E0}"/>
              </a:ext>
            </a:extLst>
          </p:cNvPr>
          <p:cNvSpPr/>
          <p:nvPr/>
        </p:nvSpPr>
        <p:spPr>
          <a:xfrm>
            <a:off x="6997831" y="2707217"/>
            <a:ext cx="466673" cy="375089"/>
          </a:xfrm>
          <a:custGeom>
            <a:avLst/>
            <a:gdLst/>
            <a:ahLst/>
            <a:cxnLst/>
            <a:rect l="l" t="t" r="r" b="b"/>
            <a:pathLst>
              <a:path w="7539021" h="6059488">
                <a:moveTo>
                  <a:pt x="0" y="0"/>
                </a:moveTo>
                <a:lnTo>
                  <a:pt x="7539020" y="0"/>
                </a:lnTo>
                <a:lnTo>
                  <a:pt x="7539020" y="6059488"/>
                </a:lnTo>
                <a:lnTo>
                  <a:pt x="0" y="6059488"/>
                </a:lnTo>
                <a:lnTo>
                  <a:pt x="0" y="0"/>
                </a:lnTo>
                <a:close/>
              </a:path>
            </a:pathLst>
          </a:custGeom>
          <a:blipFill>
            <a:blip r:embed="rId5"/>
            <a:stretch>
              <a:fillRect/>
            </a:stretch>
          </a:blipFill>
        </p:spPr>
        <p:txBody>
          <a:bodyPr/>
          <a:lstStyle/>
          <a:p>
            <a:endParaRPr lang="en-US"/>
          </a:p>
        </p:txBody>
      </p:sp>
      <p:sp>
        <p:nvSpPr>
          <p:cNvPr id="26" name="Freeform 7">
            <a:extLst>
              <a:ext uri="{FF2B5EF4-FFF2-40B4-BE49-F238E27FC236}">
                <a16:creationId xmlns:a16="http://schemas.microsoft.com/office/drawing/2014/main" id="{8408F1EE-CDD7-8D7C-540F-BB6B2C878A8D}"/>
              </a:ext>
            </a:extLst>
          </p:cNvPr>
          <p:cNvSpPr/>
          <p:nvPr/>
        </p:nvSpPr>
        <p:spPr>
          <a:xfrm>
            <a:off x="5425950" y="3650146"/>
            <a:ext cx="383790" cy="361242"/>
          </a:xfrm>
          <a:custGeom>
            <a:avLst/>
            <a:gdLst/>
            <a:ahLst/>
            <a:cxnLst/>
            <a:rect l="l" t="t" r="r" b="b"/>
            <a:pathLst>
              <a:path w="6663600" h="6272113">
                <a:moveTo>
                  <a:pt x="0" y="0"/>
                </a:moveTo>
                <a:lnTo>
                  <a:pt x="6663600" y="0"/>
                </a:lnTo>
                <a:lnTo>
                  <a:pt x="6663600" y="6272114"/>
                </a:lnTo>
                <a:lnTo>
                  <a:pt x="0" y="6272114"/>
                </a:lnTo>
                <a:lnTo>
                  <a:pt x="0" y="0"/>
                </a:lnTo>
                <a:close/>
              </a:path>
            </a:pathLst>
          </a:custGeom>
          <a:blipFill>
            <a:blip r:embed="rId6"/>
            <a:stretch>
              <a:fillRect/>
            </a:stretch>
          </a:blipFill>
        </p:spPr>
        <p:txBody>
          <a:bodyPr/>
          <a:lstStyle/>
          <a:p>
            <a:endParaRPr lang="en-US"/>
          </a:p>
        </p:txBody>
      </p:sp>
      <p:sp>
        <p:nvSpPr>
          <p:cNvPr id="27" name="Freeform 8">
            <a:extLst>
              <a:ext uri="{FF2B5EF4-FFF2-40B4-BE49-F238E27FC236}">
                <a16:creationId xmlns:a16="http://schemas.microsoft.com/office/drawing/2014/main" id="{D84B984D-DDA9-2E3B-A94F-B8A69E04EB01}"/>
              </a:ext>
            </a:extLst>
          </p:cNvPr>
          <p:cNvSpPr/>
          <p:nvPr/>
        </p:nvSpPr>
        <p:spPr>
          <a:xfrm>
            <a:off x="4753608" y="3658766"/>
            <a:ext cx="649190" cy="365170"/>
          </a:xfrm>
          <a:custGeom>
            <a:avLst/>
            <a:gdLst/>
            <a:ahLst/>
            <a:cxnLst/>
            <a:rect l="l" t="t" r="r" b="b"/>
            <a:pathLst>
              <a:path w="11301259" h="6356958">
                <a:moveTo>
                  <a:pt x="0" y="0"/>
                </a:moveTo>
                <a:lnTo>
                  <a:pt x="11301258" y="0"/>
                </a:lnTo>
                <a:lnTo>
                  <a:pt x="11301258" y="6356958"/>
                </a:lnTo>
                <a:lnTo>
                  <a:pt x="0" y="6356958"/>
                </a:lnTo>
                <a:lnTo>
                  <a:pt x="0" y="0"/>
                </a:lnTo>
                <a:close/>
              </a:path>
            </a:pathLst>
          </a:custGeom>
          <a:blipFill>
            <a:blip r:embed="rId7"/>
            <a:stretch>
              <a:fillRect/>
            </a:stretch>
          </a:blipFill>
        </p:spPr>
        <p:txBody>
          <a:bodyPr/>
          <a:lstStyle/>
          <a:p>
            <a:endParaRPr lang="en-US"/>
          </a:p>
        </p:txBody>
      </p:sp>
      <p:sp>
        <p:nvSpPr>
          <p:cNvPr id="28" name="Freeform 9">
            <a:extLst>
              <a:ext uri="{FF2B5EF4-FFF2-40B4-BE49-F238E27FC236}">
                <a16:creationId xmlns:a16="http://schemas.microsoft.com/office/drawing/2014/main" id="{D3B25817-3E1C-110D-83D4-07BA356F2605}"/>
              </a:ext>
            </a:extLst>
          </p:cNvPr>
          <p:cNvSpPr/>
          <p:nvPr/>
        </p:nvSpPr>
        <p:spPr>
          <a:xfrm>
            <a:off x="5394966" y="2666860"/>
            <a:ext cx="455246" cy="455246"/>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8"/>
            <a:stretch>
              <a:fillRect/>
            </a:stretch>
          </a:blipFill>
        </p:spPr>
        <p:txBody>
          <a:bodyPr/>
          <a:lstStyle/>
          <a:p>
            <a:endParaRPr lang="en-US"/>
          </a:p>
        </p:txBody>
      </p:sp>
      <p:sp>
        <p:nvSpPr>
          <p:cNvPr id="50" name="Freeform 4">
            <a:extLst>
              <a:ext uri="{FF2B5EF4-FFF2-40B4-BE49-F238E27FC236}">
                <a16:creationId xmlns:a16="http://schemas.microsoft.com/office/drawing/2014/main" id="{C89E42DA-9083-7C38-B0DB-37564295ED56}"/>
              </a:ext>
            </a:extLst>
          </p:cNvPr>
          <p:cNvSpPr/>
          <p:nvPr/>
        </p:nvSpPr>
        <p:spPr>
          <a:xfrm>
            <a:off x="5870466" y="3635538"/>
            <a:ext cx="548836" cy="411627"/>
          </a:xfrm>
          <a:custGeom>
            <a:avLst/>
            <a:gdLst/>
            <a:ahLst/>
            <a:cxnLst/>
            <a:rect l="l" t="t" r="r" b="b"/>
            <a:pathLst>
              <a:path w="7960894" h="5970671">
                <a:moveTo>
                  <a:pt x="0" y="0"/>
                </a:moveTo>
                <a:lnTo>
                  <a:pt x="7960894" y="0"/>
                </a:lnTo>
                <a:lnTo>
                  <a:pt x="7960894" y="5970670"/>
                </a:lnTo>
                <a:lnTo>
                  <a:pt x="0" y="5970670"/>
                </a:lnTo>
                <a:lnTo>
                  <a:pt x="0" y="0"/>
                </a:lnTo>
                <a:close/>
              </a:path>
            </a:pathLst>
          </a:custGeom>
          <a:blipFill>
            <a:blip r:embed="rId9"/>
            <a:stretch>
              <a:fillRect/>
            </a:stretch>
          </a:blipFill>
        </p:spPr>
        <p:txBody>
          <a:bodyPr/>
          <a:lstStyle/>
          <a:p>
            <a:endParaRPr lang="en-US"/>
          </a:p>
        </p:txBody>
      </p:sp>
      <p:sp>
        <p:nvSpPr>
          <p:cNvPr id="51" name="Freeform 5">
            <a:extLst>
              <a:ext uri="{FF2B5EF4-FFF2-40B4-BE49-F238E27FC236}">
                <a16:creationId xmlns:a16="http://schemas.microsoft.com/office/drawing/2014/main" id="{9E981DFE-0CFD-F643-46B3-961ED68704FD}"/>
              </a:ext>
            </a:extLst>
          </p:cNvPr>
          <p:cNvSpPr/>
          <p:nvPr/>
        </p:nvSpPr>
        <p:spPr>
          <a:xfrm>
            <a:off x="6333977" y="3627454"/>
            <a:ext cx="670197" cy="419711"/>
          </a:xfrm>
          <a:custGeom>
            <a:avLst/>
            <a:gdLst/>
            <a:ahLst/>
            <a:cxnLst/>
            <a:rect l="l" t="t" r="r" b="b"/>
            <a:pathLst>
              <a:path w="9186279" h="5752907">
                <a:moveTo>
                  <a:pt x="0" y="0"/>
                </a:moveTo>
                <a:lnTo>
                  <a:pt x="9186279" y="0"/>
                </a:lnTo>
                <a:lnTo>
                  <a:pt x="9186279" y="5752907"/>
                </a:lnTo>
                <a:lnTo>
                  <a:pt x="0" y="5752907"/>
                </a:lnTo>
                <a:lnTo>
                  <a:pt x="0" y="0"/>
                </a:lnTo>
                <a:close/>
              </a:path>
            </a:pathLst>
          </a:custGeom>
          <a:blipFill>
            <a:blip r:embed="rId10"/>
            <a:stretch>
              <a:fillRect/>
            </a:stretch>
          </a:blipFill>
        </p:spPr>
        <p:txBody>
          <a:bodyPr/>
          <a:lstStyle/>
          <a:p>
            <a:endParaRPr lang="en-US"/>
          </a:p>
        </p:txBody>
      </p:sp>
      <p:sp>
        <p:nvSpPr>
          <p:cNvPr id="52" name="Freeform 6">
            <a:extLst>
              <a:ext uri="{FF2B5EF4-FFF2-40B4-BE49-F238E27FC236}">
                <a16:creationId xmlns:a16="http://schemas.microsoft.com/office/drawing/2014/main" id="{DB0207EA-0ADA-91CE-56B8-CD06D3D66780}"/>
              </a:ext>
            </a:extLst>
          </p:cNvPr>
          <p:cNvSpPr/>
          <p:nvPr/>
        </p:nvSpPr>
        <p:spPr>
          <a:xfrm>
            <a:off x="5457070" y="4469789"/>
            <a:ext cx="307400" cy="418033"/>
          </a:xfrm>
          <a:custGeom>
            <a:avLst/>
            <a:gdLst/>
            <a:ahLst/>
            <a:cxnLst/>
            <a:rect l="l" t="t" r="r" b="b"/>
            <a:pathLst>
              <a:path w="5517829" h="6012397">
                <a:moveTo>
                  <a:pt x="0" y="0"/>
                </a:moveTo>
                <a:lnTo>
                  <a:pt x="5517829" y="0"/>
                </a:lnTo>
                <a:lnTo>
                  <a:pt x="5517829" y="6012397"/>
                </a:lnTo>
                <a:lnTo>
                  <a:pt x="0" y="6012397"/>
                </a:lnTo>
                <a:lnTo>
                  <a:pt x="0" y="0"/>
                </a:lnTo>
                <a:close/>
              </a:path>
            </a:pathLst>
          </a:custGeom>
          <a:blipFill>
            <a:blip r:embed="rId11"/>
            <a:stretch>
              <a:fillRect/>
            </a:stretch>
          </a:blipFill>
        </p:spPr>
        <p:txBody>
          <a:bodyPr/>
          <a:lstStyle/>
          <a:p>
            <a:endParaRPr lang="en-US"/>
          </a:p>
        </p:txBody>
      </p:sp>
      <p:sp>
        <p:nvSpPr>
          <p:cNvPr id="55" name="Freeform 2">
            <a:extLst>
              <a:ext uri="{FF2B5EF4-FFF2-40B4-BE49-F238E27FC236}">
                <a16:creationId xmlns:a16="http://schemas.microsoft.com/office/drawing/2014/main" id="{EA51AA2A-4D83-966E-1EBE-E935F9CF8CA5}"/>
              </a:ext>
            </a:extLst>
          </p:cNvPr>
          <p:cNvSpPr/>
          <p:nvPr/>
        </p:nvSpPr>
        <p:spPr>
          <a:xfrm>
            <a:off x="4897321" y="4464232"/>
            <a:ext cx="445759" cy="445759"/>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2"/>
            <a:stretch>
              <a:fillRect/>
            </a:stretch>
          </a:blipFill>
        </p:spPr>
        <p:txBody>
          <a:bodyPr/>
          <a:lstStyle/>
          <a:p>
            <a:endParaRPr lang="en-US"/>
          </a:p>
        </p:txBody>
      </p:sp>
      <p:sp>
        <p:nvSpPr>
          <p:cNvPr id="56" name="Freeform 5">
            <a:extLst>
              <a:ext uri="{FF2B5EF4-FFF2-40B4-BE49-F238E27FC236}">
                <a16:creationId xmlns:a16="http://schemas.microsoft.com/office/drawing/2014/main" id="{4B444B2E-78BE-770D-C0D6-F366FD5A7D31}"/>
              </a:ext>
            </a:extLst>
          </p:cNvPr>
          <p:cNvSpPr/>
          <p:nvPr/>
        </p:nvSpPr>
        <p:spPr>
          <a:xfrm>
            <a:off x="5849833" y="4477256"/>
            <a:ext cx="590103" cy="419711"/>
          </a:xfrm>
          <a:custGeom>
            <a:avLst/>
            <a:gdLst/>
            <a:ahLst/>
            <a:cxnLst/>
            <a:rect l="l" t="t" r="r" b="b"/>
            <a:pathLst>
              <a:path w="8301619" h="5904527">
                <a:moveTo>
                  <a:pt x="0" y="0"/>
                </a:moveTo>
                <a:lnTo>
                  <a:pt x="8301620" y="0"/>
                </a:lnTo>
                <a:lnTo>
                  <a:pt x="8301620" y="5904526"/>
                </a:lnTo>
                <a:lnTo>
                  <a:pt x="0" y="5904526"/>
                </a:lnTo>
                <a:lnTo>
                  <a:pt x="0" y="0"/>
                </a:lnTo>
                <a:close/>
              </a:path>
            </a:pathLst>
          </a:custGeom>
          <a:blipFill>
            <a:blip r:embed="rId4"/>
            <a:stretch>
              <a:fillRect/>
            </a:stretch>
          </a:blipFill>
        </p:spPr>
        <p:txBody>
          <a:bodyPr/>
          <a:lstStyle/>
          <a:p>
            <a:endParaRPr lang="en-US"/>
          </a:p>
        </p:txBody>
      </p:sp>
      <p:sp>
        <p:nvSpPr>
          <p:cNvPr id="57" name="Rectangle: Rounded Corners 56">
            <a:extLst>
              <a:ext uri="{FF2B5EF4-FFF2-40B4-BE49-F238E27FC236}">
                <a16:creationId xmlns:a16="http://schemas.microsoft.com/office/drawing/2014/main" id="{DBC4E806-D0A8-770B-BC62-3BBD5B91AFDF}"/>
              </a:ext>
            </a:extLst>
          </p:cNvPr>
          <p:cNvSpPr/>
          <p:nvPr/>
        </p:nvSpPr>
        <p:spPr>
          <a:xfrm>
            <a:off x="7876169" y="2332234"/>
            <a:ext cx="4135661" cy="1412453"/>
          </a:xfrm>
          <a:prstGeom prst="roundRect">
            <a:avLst>
              <a:gd name="adj" fmla="val 650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t>Fried Chicken</a:t>
            </a:r>
            <a:br>
              <a:rPr lang="en-US" sz="1400" dirty="0"/>
            </a:br>
            <a:r>
              <a:rPr lang="en-US" sz="1400" dirty="0"/>
              <a:t>Category Lead</a:t>
            </a:r>
          </a:p>
          <a:p>
            <a:r>
              <a:rPr lang="en-US" sz="4000" b="1" dirty="0"/>
              <a:t>81</a:t>
            </a:r>
            <a:r>
              <a:rPr lang="en-US" b="1" dirty="0"/>
              <a:t>%</a:t>
            </a:r>
          </a:p>
        </p:txBody>
      </p:sp>
      <p:sp>
        <p:nvSpPr>
          <p:cNvPr id="58" name="Rectangle: Rounded Corners 57">
            <a:extLst>
              <a:ext uri="{FF2B5EF4-FFF2-40B4-BE49-F238E27FC236}">
                <a16:creationId xmlns:a16="http://schemas.microsoft.com/office/drawing/2014/main" id="{ADB21A12-8249-3C94-92C2-4BBE10EF9942}"/>
              </a:ext>
            </a:extLst>
          </p:cNvPr>
          <p:cNvSpPr/>
          <p:nvPr/>
        </p:nvSpPr>
        <p:spPr>
          <a:xfrm>
            <a:off x="7876169" y="3904987"/>
            <a:ext cx="4135661" cy="2311964"/>
          </a:xfrm>
          <a:prstGeom prst="roundRect">
            <a:avLst>
              <a:gd name="adj" fmla="val 650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t>Multi-Category</a:t>
            </a:r>
            <a:br>
              <a:rPr lang="en-US" sz="1400" dirty="0"/>
            </a:br>
            <a:r>
              <a:rPr lang="en-US" sz="1400" dirty="0"/>
              <a:t>Users</a:t>
            </a:r>
            <a:r>
              <a:rPr lang="en-US" sz="2000" dirty="0"/>
              <a:t> </a:t>
            </a:r>
          </a:p>
          <a:p>
            <a:r>
              <a:rPr lang="en-US" sz="4000" b="1" dirty="0"/>
              <a:t>56</a:t>
            </a:r>
            <a:r>
              <a:rPr lang="en-US" b="1" dirty="0"/>
              <a:t>%</a:t>
            </a:r>
          </a:p>
        </p:txBody>
      </p:sp>
      <p:grpSp>
        <p:nvGrpSpPr>
          <p:cNvPr id="72" name="Group 71">
            <a:extLst>
              <a:ext uri="{FF2B5EF4-FFF2-40B4-BE49-F238E27FC236}">
                <a16:creationId xmlns:a16="http://schemas.microsoft.com/office/drawing/2014/main" id="{B3E428C2-8127-FFFC-8BA8-4AA11B709414}"/>
              </a:ext>
            </a:extLst>
          </p:cNvPr>
          <p:cNvGrpSpPr/>
          <p:nvPr/>
        </p:nvGrpSpPr>
        <p:grpSpPr>
          <a:xfrm>
            <a:off x="620385" y="2615324"/>
            <a:ext cx="4008226" cy="588749"/>
            <a:chOff x="620385" y="2359797"/>
            <a:chExt cx="4008226" cy="588749"/>
          </a:xfrm>
        </p:grpSpPr>
        <p:grpSp>
          <p:nvGrpSpPr>
            <p:cNvPr id="71" name="Group 70">
              <a:extLst>
                <a:ext uri="{FF2B5EF4-FFF2-40B4-BE49-F238E27FC236}">
                  <a16:creationId xmlns:a16="http://schemas.microsoft.com/office/drawing/2014/main" id="{A9DA71A8-1FF6-8868-1152-A0589AF3F5EE}"/>
                </a:ext>
              </a:extLst>
            </p:cNvPr>
            <p:cNvGrpSpPr/>
            <p:nvPr/>
          </p:nvGrpSpPr>
          <p:grpSpPr>
            <a:xfrm>
              <a:off x="620385" y="2359797"/>
              <a:ext cx="4008226" cy="588749"/>
              <a:chOff x="620385" y="2359797"/>
              <a:chExt cx="4008226" cy="588749"/>
            </a:xfrm>
          </p:grpSpPr>
          <p:grpSp>
            <p:nvGrpSpPr>
              <p:cNvPr id="32" name="Group 31">
                <a:extLst>
                  <a:ext uri="{FF2B5EF4-FFF2-40B4-BE49-F238E27FC236}">
                    <a16:creationId xmlns:a16="http://schemas.microsoft.com/office/drawing/2014/main" id="{10B38610-BA06-DB8F-B81F-40824DF60E9D}"/>
                  </a:ext>
                </a:extLst>
              </p:cNvPr>
              <p:cNvGrpSpPr/>
              <p:nvPr/>
            </p:nvGrpSpPr>
            <p:grpSpPr>
              <a:xfrm>
                <a:off x="739992" y="2531986"/>
                <a:ext cx="3888619" cy="253917"/>
                <a:chOff x="653697" y="2521100"/>
                <a:chExt cx="3888619" cy="253917"/>
              </a:xfrm>
            </p:grpSpPr>
            <p:sp>
              <p:nvSpPr>
                <p:cNvPr id="5" name="Rectangle: Rounded Corners 4">
                  <a:extLst>
                    <a:ext uri="{FF2B5EF4-FFF2-40B4-BE49-F238E27FC236}">
                      <a16:creationId xmlns:a16="http://schemas.microsoft.com/office/drawing/2014/main" id="{DEB1F3BA-6FF7-74D2-27CE-E7B91FD84204}"/>
                    </a:ext>
                  </a:extLst>
                </p:cNvPr>
                <p:cNvSpPr/>
                <p:nvPr/>
              </p:nvSpPr>
              <p:spPr>
                <a:xfrm>
                  <a:off x="653698" y="2521100"/>
                  <a:ext cx="3888618" cy="253917"/>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17AAAE5-4501-EA23-954A-6A8428E76E2A}"/>
                    </a:ext>
                  </a:extLst>
                </p:cNvPr>
                <p:cNvSpPr/>
                <p:nvPr/>
              </p:nvSpPr>
              <p:spPr>
                <a:xfrm>
                  <a:off x="653697" y="2521100"/>
                  <a:ext cx="3247808" cy="253917"/>
                </a:xfrm>
                <a:prstGeom prst="roundRect">
                  <a:avLst>
                    <a:gd name="adj" fmla="val 5000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3">
                <a:extLst>
                  <a:ext uri="{FF2B5EF4-FFF2-40B4-BE49-F238E27FC236}">
                    <a16:creationId xmlns:a16="http://schemas.microsoft.com/office/drawing/2014/main" id="{6AAEB06C-5FF2-6460-791C-D55A40A34029}"/>
                  </a:ext>
                </a:extLst>
              </p:cNvPr>
              <p:cNvSpPr/>
              <p:nvPr/>
            </p:nvSpPr>
            <p:spPr>
              <a:xfrm>
                <a:off x="620385" y="2359797"/>
                <a:ext cx="742901" cy="588749"/>
              </a:xfrm>
              <a:custGeom>
                <a:avLst/>
                <a:gdLst/>
                <a:ahLst/>
                <a:cxnLst/>
                <a:rect l="l" t="t" r="r" b="b"/>
                <a:pathLst>
                  <a:path w="7622932" h="6041174">
                    <a:moveTo>
                      <a:pt x="0" y="0"/>
                    </a:moveTo>
                    <a:lnTo>
                      <a:pt x="7622932" y="0"/>
                    </a:lnTo>
                    <a:lnTo>
                      <a:pt x="7622932" y="6041174"/>
                    </a:lnTo>
                    <a:lnTo>
                      <a:pt x="0" y="6041174"/>
                    </a:lnTo>
                    <a:lnTo>
                      <a:pt x="0" y="0"/>
                    </a:lnTo>
                    <a:close/>
                  </a:path>
                </a:pathLst>
              </a:custGeom>
              <a:blipFill>
                <a:blip r:embed="rId12"/>
                <a:stretch>
                  <a:fillRect/>
                </a:stretch>
              </a:blipFill>
            </p:spPr>
            <p:txBody>
              <a:bodyPr/>
              <a:lstStyle/>
              <a:p>
                <a:endParaRPr lang="en-US"/>
              </a:p>
            </p:txBody>
          </p:sp>
        </p:grpSp>
        <p:sp>
          <p:nvSpPr>
            <p:cNvPr id="61" name="TextBox 60">
              <a:extLst>
                <a:ext uri="{FF2B5EF4-FFF2-40B4-BE49-F238E27FC236}">
                  <a16:creationId xmlns:a16="http://schemas.microsoft.com/office/drawing/2014/main" id="{5A456094-262E-8CE5-BC5D-AB216E4B12CB}"/>
                </a:ext>
              </a:extLst>
            </p:cNvPr>
            <p:cNvSpPr txBox="1"/>
            <p:nvPr/>
          </p:nvSpPr>
          <p:spPr>
            <a:xfrm>
              <a:off x="3974440" y="2505055"/>
              <a:ext cx="503664" cy="276999"/>
            </a:xfrm>
            <a:prstGeom prst="rect">
              <a:avLst/>
            </a:prstGeom>
            <a:noFill/>
          </p:spPr>
          <p:txBody>
            <a:bodyPr wrap="none" rtlCol="0">
              <a:spAutoFit/>
            </a:bodyPr>
            <a:lstStyle/>
            <a:p>
              <a:r>
                <a:rPr lang="en-US" sz="1200" b="1" dirty="0">
                  <a:solidFill>
                    <a:srgbClr val="3F9C31"/>
                  </a:solidFill>
                </a:rPr>
                <a:t>84</a:t>
              </a:r>
              <a:r>
                <a:rPr lang="en-US" sz="900" b="1" dirty="0">
                  <a:solidFill>
                    <a:srgbClr val="3F9C31"/>
                  </a:solidFill>
                </a:rPr>
                <a:t>%</a:t>
              </a:r>
              <a:endParaRPr lang="en-US" sz="1200" b="1" dirty="0">
                <a:solidFill>
                  <a:srgbClr val="3F9C31"/>
                </a:solidFill>
              </a:endParaRPr>
            </a:p>
          </p:txBody>
        </p:sp>
      </p:grpSp>
      <p:grpSp>
        <p:nvGrpSpPr>
          <p:cNvPr id="70" name="Group 69">
            <a:extLst>
              <a:ext uri="{FF2B5EF4-FFF2-40B4-BE49-F238E27FC236}">
                <a16:creationId xmlns:a16="http://schemas.microsoft.com/office/drawing/2014/main" id="{E85B14B2-FEA5-813F-CDC8-ED421ACD7CCC}"/>
              </a:ext>
            </a:extLst>
          </p:cNvPr>
          <p:cNvGrpSpPr/>
          <p:nvPr/>
        </p:nvGrpSpPr>
        <p:grpSpPr>
          <a:xfrm>
            <a:off x="653699" y="3540721"/>
            <a:ext cx="3974911" cy="686418"/>
            <a:chOff x="653699" y="3309258"/>
            <a:chExt cx="3974911" cy="686418"/>
          </a:xfrm>
        </p:grpSpPr>
        <p:grpSp>
          <p:nvGrpSpPr>
            <p:cNvPr id="69" name="Group 68">
              <a:extLst>
                <a:ext uri="{FF2B5EF4-FFF2-40B4-BE49-F238E27FC236}">
                  <a16:creationId xmlns:a16="http://schemas.microsoft.com/office/drawing/2014/main" id="{4BD58B26-CF52-FD5C-B10B-5BA700CE3F6A}"/>
                </a:ext>
              </a:extLst>
            </p:cNvPr>
            <p:cNvGrpSpPr/>
            <p:nvPr/>
          </p:nvGrpSpPr>
          <p:grpSpPr>
            <a:xfrm>
              <a:off x="653699" y="3309258"/>
              <a:ext cx="3974911" cy="686418"/>
              <a:chOff x="653699" y="3309258"/>
              <a:chExt cx="3974911" cy="686418"/>
            </a:xfrm>
          </p:grpSpPr>
          <p:grpSp>
            <p:nvGrpSpPr>
              <p:cNvPr id="33" name="Group 32">
                <a:extLst>
                  <a:ext uri="{FF2B5EF4-FFF2-40B4-BE49-F238E27FC236}">
                    <a16:creationId xmlns:a16="http://schemas.microsoft.com/office/drawing/2014/main" id="{DBAD1ED6-7097-0D77-D002-EC3540B1F3BE}"/>
                  </a:ext>
                </a:extLst>
              </p:cNvPr>
              <p:cNvGrpSpPr/>
              <p:nvPr/>
            </p:nvGrpSpPr>
            <p:grpSpPr>
              <a:xfrm>
                <a:off x="739992" y="3552472"/>
                <a:ext cx="3888618" cy="253917"/>
                <a:chOff x="653698" y="2521100"/>
                <a:chExt cx="3888618" cy="253917"/>
              </a:xfrm>
            </p:grpSpPr>
            <p:sp>
              <p:nvSpPr>
                <p:cNvPr id="34" name="Rectangle: Rounded Corners 33">
                  <a:extLst>
                    <a:ext uri="{FF2B5EF4-FFF2-40B4-BE49-F238E27FC236}">
                      <a16:creationId xmlns:a16="http://schemas.microsoft.com/office/drawing/2014/main" id="{171755D6-0C2B-2D7C-9EB7-37638DE5E996}"/>
                    </a:ext>
                  </a:extLst>
                </p:cNvPr>
                <p:cNvSpPr/>
                <p:nvPr/>
              </p:nvSpPr>
              <p:spPr>
                <a:xfrm>
                  <a:off x="653698" y="2521100"/>
                  <a:ext cx="3888618" cy="253917"/>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53D90055-4607-D404-F4AE-C8B87809B6EF}"/>
                    </a:ext>
                  </a:extLst>
                </p:cNvPr>
                <p:cNvSpPr/>
                <p:nvPr/>
              </p:nvSpPr>
              <p:spPr>
                <a:xfrm>
                  <a:off x="653698" y="2521100"/>
                  <a:ext cx="1920009" cy="253917"/>
                </a:xfrm>
                <a:prstGeom prst="roundRect">
                  <a:avLst>
                    <a:gd name="adj" fmla="val 5000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Freeform 22">
                <a:extLst>
                  <a:ext uri="{FF2B5EF4-FFF2-40B4-BE49-F238E27FC236}">
                    <a16:creationId xmlns:a16="http://schemas.microsoft.com/office/drawing/2014/main" id="{C85E6E9E-DBCD-A9CA-2E2B-9AFF51225958}"/>
                  </a:ext>
                </a:extLst>
              </p:cNvPr>
              <p:cNvSpPr/>
              <p:nvPr/>
            </p:nvSpPr>
            <p:spPr>
              <a:xfrm>
                <a:off x="653699" y="3309258"/>
                <a:ext cx="686418" cy="686418"/>
              </a:xfrm>
              <a:custGeom>
                <a:avLst/>
                <a:gdLst/>
                <a:ahLst/>
                <a:cxnLst/>
                <a:rect l="l" t="t" r="r" b="b"/>
                <a:pathLst>
                  <a:path w="3748765" h="3748765">
                    <a:moveTo>
                      <a:pt x="0" y="0"/>
                    </a:moveTo>
                    <a:lnTo>
                      <a:pt x="3748765" y="0"/>
                    </a:lnTo>
                    <a:lnTo>
                      <a:pt x="3748765" y="3748765"/>
                    </a:lnTo>
                    <a:lnTo>
                      <a:pt x="0" y="3748765"/>
                    </a:lnTo>
                    <a:lnTo>
                      <a:pt x="0" y="0"/>
                    </a:lnTo>
                    <a:close/>
                  </a:path>
                </a:pathLst>
              </a:custGeom>
              <a:blipFill>
                <a:blip r:embed="rId13"/>
                <a:stretch>
                  <a:fillRect/>
                </a:stretch>
              </a:blipFill>
            </p:spPr>
            <p:txBody>
              <a:bodyPr/>
              <a:lstStyle/>
              <a:p>
                <a:endParaRPr lang="en-US" dirty="0"/>
              </a:p>
            </p:txBody>
          </p:sp>
        </p:grpSp>
        <p:sp>
          <p:nvSpPr>
            <p:cNvPr id="62" name="TextBox 61">
              <a:extLst>
                <a:ext uri="{FF2B5EF4-FFF2-40B4-BE49-F238E27FC236}">
                  <a16:creationId xmlns:a16="http://schemas.microsoft.com/office/drawing/2014/main" id="{50AA1CEA-F8E9-8F00-1FBF-20C3A83E4FAA}"/>
                </a:ext>
              </a:extLst>
            </p:cNvPr>
            <p:cNvSpPr txBox="1"/>
            <p:nvPr/>
          </p:nvSpPr>
          <p:spPr>
            <a:xfrm>
              <a:off x="2630753" y="3525664"/>
              <a:ext cx="503664" cy="276999"/>
            </a:xfrm>
            <a:prstGeom prst="rect">
              <a:avLst/>
            </a:prstGeom>
            <a:noFill/>
          </p:spPr>
          <p:txBody>
            <a:bodyPr wrap="none" rtlCol="0">
              <a:spAutoFit/>
            </a:bodyPr>
            <a:lstStyle/>
            <a:p>
              <a:r>
                <a:rPr lang="en-US" sz="1200" b="1" dirty="0">
                  <a:solidFill>
                    <a:srgbClr val="3F9C31"/>
                  </a:solidFill>
                </a:rPr>
                <a:t>48</a:t>
              </a:r>
              <a:r>
                <a:rPr lang="en-US" sz="900" b="1" dirty="0">
                  <a:solidFill>
                    <a:srgbClr val="3F9C31"/>
                  </a:solidFill>
                </a:rPr>
                <a:t>%</a:t>
              </a:r>
              <a:endParaRPr lang="en-US" sz="1200" b="1" dirty="0">
                <a:solidFill>
                  <a:srgbClr val="3F9C31"/>
                </a:solidFill>
              </a:endParaRPr>
            </a:p>
          </p:txBody>
        </p:sp>
      </p:grpSp>
      <p:grpSp>
        <p:nvGrpSpPr>
          <p:cNvPr id="66" name="Group 65">
            <a:extLst>
              <a:ext uri="{FF2B5EF4-FFF2-40B4-BE49-F238E27FC236}">
                <a16:creationId xmlns:a16="http://schemas.microsoft.com/office/drawing/2014/main" id="{3D0B4C4F-D915-8881-A8D6-1E92E2AA4862}"/>
              </a:ext>
            </a:extLst>
          </p:cNvPr>
          <p:cNvGrpSpPr/>
          <p:nvPr/>
        </p:nvGrpSpPr>
        <p:grpSpPr>
          <a:xfrm>
            <a:off x="636382" y="5306336"/>
            <a:ext cx="3992228" cy="751648"/>
            <a:chOff x="636382" y="5303481"/>
            <a:chExt cx="3992228" cy="751648"/>
          </a:xfrm>
        </p:grpSpPr>
        <p:grpSp>
          <p:nvGrpSpPr>
            <p:cNvPr id="65" name="Group 64">
              <a:extLst>
                <a:ext uri="{FF2B5EF4-FFF2-40B4-BE49-F238E27FC236}">
                  <a16:creationId xmlns:a16="http://schemas.microsoft.com/office/drawing/2014/main" id="{F82C9E59-6E8A-690B-75F4-A3210554D72F}"/>
                </a:ext>
              </a:extLst>
            </p:cNvPr>
            <p:cNvGrpSpPr/>
            <p:nvPr/>
          </p:nvGrpSpPr>
          <p:grpSpPr>
            <a:xfrm>
              <a:off x="739992" y="5647855"/>
              <a:ext cx="3888618" cy="277925"/>
              <a:chOff x="739992" y="5647855"/>
              <a:chExt cx="3888618" cy="277925"/>
            </a:xfrm>
          </p:grpSpPr>
          <p:grpSp>
            <p:nvGrpSpPr>
              <p:cNvPr id="39" name="Group 38">
                <a:extLst>
                  <a:ext uri="{FF2B5EF4-FFF2-40B4-BE49-F238E27FC236}">
                    <a16:creationId xmlns:a16="http://schemas.microsoft.com/office/drawing/2014/main" id="{8412C531-2A27-93F5-7D80-EB977C851E22}"/>
                  </a:ext>
                </a:extLst>
              </p:cNvPr>
              <p:cNvGrpSpPr/>
              <p:nvPr/>
            </p:nvGrpSpPr>
            <p:grpSpPr>
              <a:xfrm>
                <a:off x="739992" y="5671863"/>
                <a:ext cx="3888618" cy="253917"/>
                <a:chOff x="653698" y="2521100"/>
                <a:chExt cx="3888618" cy="253917"/>
              </a:xfrm>
            </p:grpSpPr>
            <p:sp>
              <p:nvSpPr>
                <p:cNvPr id="40" name="Rectangle: Rounded Corners 39">
                  <a:extLst>
                    <a:ext uri="{FF2B5EF4-FFF2-40B4-BE49-F238E27FC236}">
                      <a16:creationId xmlns:a16="http://schemas.microsoft.com/office/drawing/2014/main" id="{9F15DA39-3462-82CC-1339-A40C6B16C804}"/>
                    </a:ext>
                  </a:extLst>
                </p:cNvPr>
                <p:cNvSpPr/>
                <p:nvPr/>
              </p:nvSpPr>
              <p:spPr>
                <a:xfrm>
                  <a:off x="653698" y="2521100"/>
                  <a:ext cx="3888618" cy="253917"/>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3B85701C-69D1-2452-CCCC-B850585BA52C}"/>
                    </a:ext>
                  </a:extLst>
                </p:cNvPr>
                <p:cNvSpPr/>
                <p:nvPr/>
              </p:nvSpPr>
              <p:spPr>
                <a:xfrm>
                  <a:off x="653698" y="2521100"/>
                  <a:ext cx="1429168" cy="253917"/>
                </a:xfrm>
                <a:prstGeom prst="roundRect">
                  <a:avLst>
                    <a:gd name="adj" fmla="val 5000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Box 63">
                <a:extLst>
                  <a:ext uri="{FF2B5EF4-FFF2-40B4-BE49-F238E27FC236}">
                    <a16:creationId xmlns:a16="http://schemas.microsoft.com/office/drawing/2014/main" id="{05CBE6A2-1C6C-DF26-FD49-51096519799F}"/>
                  </a:ext>
                </a:extLst>
              </p:cNvPr>
              <p:cNvSpPr txBox="1"/>
              <p:nvPr/>
            </p:nvSpPr>
            <p:spPr>
              <a:xfrm>
                <a:off x="2169160" y="5647855"/>
                <a:ext cx="479618" cy="276999"/>
              </a:xfrm>
              <a:prstGeom prst="rect">
                <a:avLst/>
              </a:prstGeom>
              <a:noFill/>
            </p:spPr>
            <p:txBody>
              <a:bodyPr wrap="none" rtlCol="0">
                <a:spAutoFit/>
              </a:bodyPr>
              <a:lstStyle/>
              <a:p>
                <a:r>
                  <a:rPr lang="en-US" sz="1200" b="1" dirty="0">
                    <a:solidFill>
                      <a:srgbClr val="3F9C31"/>
                    </a:solidFill>
                  </a:rPr>
                  <a:t>35</a:t>
                </a:r>
                <a:r>
                  <a:rPr lang="en-US" sz="900" b="1" dirty="0">
                    <a:solidFill>
                      <a:srgbClr val="3F9C31"/>
                    </a:solidFill>
                  </a:rPr>
                  <a:t>%</a:t>
                </a:r>
                <a:endParaRPr lang="en-US" sz="1200" b="1" dirty="0">
                  <a:solidFill>
                    <a:srgbClr val="3F9C31"/>
                  </a:solidFill>
                </a:endParaRPr>
              </a:p>
            </p:txBody>
          </p:sp>
        </p:grpSp>
        <p:sp>
          <p:nvSpPr>
            <p:cNvPr id="47" name="Freeform 24">
              <a:extLst>
                <a:ext uri="{FF2B5EF4-FFF2-40B4-BE49-F238E27FC236}">
                  <a16:creationId xmlns:a16="http://schemas.microsoft.com/office/drawing/2014/main" id="{C431B985-DA2B-E703-75FD-E3B1DD41F232}"/>
                </a:ext>
              </a:extLst>
            </p:cNvPr>
            <p:cNvSpPr/>
            <p:nvPr/>
          </p:nvSpPr>
          <p:spPr>
            <a:xfrm>
              <a:off x="636382" y="5303481"/>
              <a:ext cx="751648" cy="751648"/>
            </a:xfrm>
            <a:custGeom>
              <a:avLst/>
              <a:gdLst/>
              <a:ahLst/>
              <a:cxnLst/>
              <a:rect l="l" t="t" r="r" b="b"/>
              <a:pathLst>
                <a:path w="5970671" h="5970671">
                  <a:moveTo>
                    <a:pt x="0" y="0"/>
                  </a:moveTo>
                  <a:lnTo>
                    <a:pt x="5970670" y="0"/>
                  </a:lnTo>
                  <a:lnTo>
                    <a:pt x="5970670" y="5970670"/>
                  </a:lnTo>
                  <a:lnTo>
                    <a:pt x="0" y="5970670"/>
                  </a:lnTo>
                  <a:lnTo>
                    <a:pt x="0" y="0"/>
                  </a:lnTo>
                  <a:close/>
                </a:path>
              </a:pathLst>
            </a:custGeom>
            <a:blipFill>
              <a:blip r:embed="rId14"/>
              <a:stretch>
                <a:fillRect/>
              </a:stretch>
            </a:blipFill>
          </p:spPr>
          <p:txBody>
            <a:bodyPr/>
            <a:lstStyle/>
            <a:p>
              <a:endParaRPr lang="en-US"/>
            </a:p>
          </p:txBody>
        </p:sp>
      </p:grpSp>
      <p:grpSp>
        <p:nvGrpSpPr>
          <p:cNvPr id="68" name="Group 67">
            <a:extLst>
              <a:ext uri="{FF2B5EF4-FFF2-40B4-BE49-F238E27FC236}">
                <a16:creationId xmlns:a16="http://schemas.microsoft.com/office/drawing/2014/main" id="{3C9D8AD7-7108-6D23-5B18-5DDF69605AC3}"/>
              </a:ext>
            </a:extLst>
          </p:cNvPr>
          <p:cNvGrpSpPr/>
          <p:nvPr/>
        </p:nvGrpSpPr>
        <p:grpSpPr>
          <a:xfrm>
            <a:off x="389528" y="4419987"/>
            <a:ext cx="4239082" cy="935670"/>
            <a:chOff x="389528" y="4281440"/>
            <a:chExt cx="4239082" cy="935670"/>
          </a:xfrm>
        </p:grpSpPr>
        <p:grpSp>
          <p:nvGrpSpPr>
            <p:cNvPr id="67" name="Group 66">
              <a:extLst>
                <a:ext uri="{FF2B5EF4-FFF2-40B4-BE49-F238E27FC236}">
                  <a16:creationId xmlns:a16="http://schemas.microsoft.com/office/drawing/2014/main" id="{63C90AFC-7D8A-58C1-10E3-F60A472DF185}"/>
                </a:ext>
              </a:extLst>
            </p:cNvPr>
            <p:cNvGrpSpPr/>
            <p:nvPr/>
          </p:nvGrpSpPr>
          <p:grpSpPr>
            <a:xfrm>
              <a:off x="739992" y="4581280"/>
              <a:ext cx="3888618" cy="280847"/>
              <a:chOff x="739992" y="4581280"/>
              <a:chExt cx="3888618" cy="280847"/>
            </a:xfrm>
          </p:grpSpPr>
          <p:grpSp>
            <p:nvGrpSpPr>
              <p:cNvPr id="36" name="Group 35">
                <a:extLst>
                  <a:ext uri="{FF2B5EF4-FFF2-40B4-BE49-F238E27FC236}">
                    <a16:creationId xmlns:a16="http://schemas.microsoft.com/office/drawing/2014/main" id="{B1E6359C-D48C-0FC2-9A5D-9C566D515079}"/>
                  </a:ext>
                </a:extLst>
              </p:cNvPr>
              <p:cNvGrpSpPr/>
              <p:nvPr/>
            </p:nvGrpSpPr>
            <p:grpSpPr>
              <a:xfrm>
                <a:off x="739992" y="4608210"/>
                <a:ext cx="3888618" cy="253917"/>
                <a:chOff x="653698" y="2521100"/>
                <a:chExt cx="3888618" cy="253917"/>
              </a:xfrm>
            </p:grpSpPr>
            <p:sp>
              <p:nvSpPr>
                <p:cNvPr id="37" name="Rectangle: Rounded Corners 36">
                  <a:extLst>
                    <a:ext uri="{FF2B5EF4-FFF2-40B4-BE49-F238E27FC236}">
                      <a16:creationId xmlns:a16="http://schemas.microsoft.com/office/drawing/2014/main" id="{3B1A5C41-2132-CFDD-41B9-F2738B96D786}"/>
                    </a:ext>
                  </a:extLst>
                </p:cNvPr>
                <p:cNvSpPr/>
                <p:nvPr/>
              </p:nvSpPr>
              <p:spPr>
                <a:xfrm>
                  <a:off x="653698" y="2521100"/>
                  <a:ext cx="3888618" cy="253917"/>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95143A72-5D4D-80D8-B87F-02B6C32032D1}"/>
                    </a:ext>
                  </a:extLst>
                </p:cNvPr>
                <p:cNvSpPr/>
                <p:nvPr/>
              </p:nvSpPr>
              <p:spPr>
                <a:xfrm>
                  <a:off x="653698" y="2521100"/>
                  <a:ext cx="1606968" cy="253917"/>
                </a:xfrm>
                <a:prstGeom prst="roundRect">
                  <a:avLst>
                    <a:gd name="adj" fmla="val 5000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EA88B6CF-203B-B1BA-DD68-CADC95E7C436}"/>
                  </a:ext>
                </a:extLst>
              </p:cNvPr>
              <p:cNvSpPr txBox="1"/>
              <p:nvPr/>
            </p:nvSpPr>
            <p:spPr>
              <a:xfrm>
                <a:off x="2336669" y="4581280"/>
                <a:ext cx="506870" cy="276999"/>
              </a:xfrm>
              <a:prstGeom prst="rect">
                <a:avLst/>
              </a:prstGeom>
              <a:noFill/>
            </p:spPr>
            <p:txBody>
              <a:bodyPr wrap="none" rtlCol="0">
                <a:spAutoFit/>
              </a:bodyPr>
              <a:lstStyle/>
              <a:p>
                <a:r>
                  <a:rPr lang="en-US" sz="1200" b="1" dirty="0">
                    <a:solidFill>
                      <a:srgbClr val="3F9C31"/>
                    </a:solidFill>
                  </a:rPr>
                  <a:t>40</a:t>
                </a:r>
                <a:r>
                  <a:rPr lang="en-US" sz="900" b="1" dirty="0">
                    <a:solidFill>
                      <a:srgbClr val="3F9C31"/>
                    </a:solidFill>
                  </a:rPr>
                  <a:t>%</a:t>
                </a:r>
                <a:endParaRPr lang="en-US" sz="1200" b="1" dirty="0">
                  <a:solidFill>
                    <a:srgbClr val="3F9C31"/>
                  </a:solidFill>
                </a:endParaRPr>
              </a:p>
            </p:txBody>
          </p:sp>
        </p:grpSp>
        <p:sp>
          <p:nvSpPr>
            <p:cNvPr id="44" name="Freeform 2">
              <a:extLst>
                <a:ext uri="{FF2B5EF4-FFF2-40B4-BE49-F238E27FC236}">
                  <a16:creationId xmlns:a16="http://schemas.microsoft.com/office/drawing/2014/main" id="{3502FD90-A127-1EB1-E87A-B1B9F5A8760F}"/>
                </a:ext>
              </a:extLst>
            </p:cNvPr>
            <p:cNvSpPr/>
            <p:nvPr/>
          </p:nvSpPr>
          <p:spPr>
            <a:xfrm>
              <a:off x="389528" y="4281440"/>
              <a:ext cx="1247560" cy="935670"/>
            </a:xfrm>
            <a:custGeom>
              <a:avLst/>
              <a:gdLst/>
              <a:ahLst/>
              <a:cxnLst/>
              <a:rect l="l" t="t" r="r" b="b"/>
              <a:pathLst>
                <a:path w="7960894" h="5970671">
                  <a:moveTo>
                    <a:pt x="0" y="0"/>
                  </a:moveTo>
                  <a:lnTo>
                    <a:pt x="7960895" y="0"/>
                  </a:lnTo>
                  <a:lnTo>
                    <a:pt x="7960895" y="5970671"/>
                  </a:lnTo>
                  <a:lnTo>
                    <a:pt x="0" y="5970671"/>
                  </a:lnTo>
                  <a:lnTo>
                    <a:pt x="0" y="0"/>
                  </a:lnTo>
                  <a:close/>
                </a:path>
              </a:pathLst>
            </a:custGeom>
            <a:blipFill>
              <a:blip r:embed="rId15"/>
              <a:stretch>
                <a:fillRect/>
              </a:stretch>
            </a:blipFill>
          </p:spPr>
          <p:txBody>
            <a:bodyPr/>
            <a:lstStyle/>
            <a:p>
              <a:endParaRPr lang="en-US"/>
            </a:p>
          </p:txBody>
        </p:sp>
      </p:grpSp>
      <p:sp>
        <p:nvSpPr>
          <p:cNvPr id="3" name="Freeform 4">
            <a:extLst>
              <a:ext uri="{FF2B5EF4-FFF2-40B4-BE49-F238E27FC236}">
                <a16:creationId xmlns:a16="http://schemas.microsoft.com/office/drawing/2014/main" id="{B6E1B50C-DDFB-FDEE-B23B-732B6E6BA5C6}"/>
              </a:ext>
            </a:extLst>
          </p:cNvPr>
          <p:cNvSpPr/>
          <p:nvPr/>
        </p:nvSpPr>
        <p:spPr>
          <a:xfrm>
            <a:off x="8966722" y="4321333"/>
            <a:ext cx="1726218" cy="1895617"/>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16"/>
            <a:stretch>
              <a:fillRect b="-3924"/>
            </a:stretch>
          </a:blipFill>
        </p:spPr>
        <p:txBody>
          <a:bodyPr/>
          <a:lstStyle/>
          <a:p>
            <a:endParaRPr lang="en-US"/>
          </a:p>
        </p:txBody>
      </p:sp>
      <p:sp>
        <p:nvSpPr>
          <p:cNvPr id="9" name="TextBox 8">
            <a:extLst>
              <a:ext uri="{FF2B5EF4-FFF2-40B4-BE49-F238E27FC236}">
                <a16:creationId xmlns:a16="http://schemas.microsoft.com/office/drawing/2014/main" id="{4B55C76D-73BF-809F-7634-40D6CBA7A605}"/>
              </a:ext>
            </a:extLst>
          </p:cNvPr>
          <p:cNvSpPr txBox="1"/>
          <p:nvPr/>
        </p:nvSpPr>
        <p:spPr>
          <a:xfrm>
            <a:off x="8261949" y="4445999"/>
            <a:ext cx="3711381" cy="1138773"/>
          </a:xfrm>
          <a:prstGeom prst="rect">
            <a:avLst/>
          </a:prstGeom>
          <a:noFill/>
        </p:spPr>
        <p:txBody>
          <a:bodyPr wrap="square">
            <a:spAutoFit/>
          </a:bodyPr>
          <a:lstStyle/>
          <a:p>
            <a:pPr algn="r"/>
            <a:r>
              <a:rPr lang="it-IT" sz="1400" dirty="0">
                <a:solidFill>
                  <a:schemeClr val="bg1"/>
                </a:solidFill>
              </a:rPr>
              <a:t>Avg Categories</a:t>
            </a:r>
          </a:p>
          <a:p>
            <a:pPr algn="r"/>
            <a:r>
              <a:rPr lang="it-IT" sz="1400" dirty="0">
                <a:solidFill>
                  <a:schemeClr val="bg1"/>
                </a:solidFill>
              </a:rPr>
              <a:t>per Consumer</a:t>
            </a:r>
            <a:endParaRPr lang="en-US" sz="1400" b="1" dirty="0">
              <a:solidFill>
                <a:schemeClr val="bg1"/>
              </a:solidFill>
            </a:endParaRPr>
          </a:p>
          <a:p>
            <a:pPr algn="r"/>
            <a:r>
              <a:rPr lang="it-IT" sz="4000" b="1" dirty="0">
                <a:solidFill>
                  <a:schemeClr val="bg1"/>
                </a:solidFill>
              </a:rPr>
              <a:t>2.2</a:t>
            </a:r>
            <a:endParaRPr lang="it-IT" sz="4800" b="1" dirty="0">
              <a:solidFill>
                <a:schemeClr val="bg1"/>
              </a:solidFill>
            </a:endParaRPr>
          </a:p>
        </p:txBody>
      </p:sp>
      <p:sp>
        <p:nvSpPr>
          <p:cNvPr id="16" name="Freeform 2">
            <a:extLst>
              <a:ext uri="{FF2B5EF4-FFF2-40B4-BE49-F238E27FC236}">
                <a16:creationId xmlns:a16="http://schemas.microsoft.com/office/drawing/2014/main" id="{6C2A72BB-2769-37BF-410C-FF82D1B5C6C8}"/>
              </a:ext>
            </a:extLst>
          </p:cNvPr>
          <p:cNvSpPr/>
          <p:nvPr/>
        </p:nvSpPr>
        <p:spPr>
          <a:xfrm>
            <a:off x="9142447" y="1412414"/>
            <a:ext cx="2976146" cy="2332273"/>
          </a:xfrm>
          <a:custGeom>
            <a:avLst/>
            <a:gdLst/>
            <a:ahLst/>
            <a:cxnLst/>
            <a:rect l="l" t="t" r="r" b="b"/>
            <a:pathLst>
              <a:path w="6240564" h="6240564">
                <a:moveTo>
                  <a:pt x="0" y="0"/>
                </a:moveTo>
                <a:lnTo>
                  <a:pt x="6240564" y="0"/>
                </a:lnTo>
                <a:lnTo>
                  <a:pt x="6240564" y="6240564"/>
                </a:lnTo>
                <a:lnTo>
                  <a:pt x="0" y="6240564"/>
                </a:lnTo>
                <a:lnTo>
                  <a:pt x="0" y="0"/>
                </a:lnTo>
                <a:close/>
              </a:path>
            </a:pathLst>
          </a:custGeom>
          <a:blipFill>
            <a:blip r:embed="rId17"/>
            <a:stretch>
              <a:fillRect b="-27607"/>
            </a:stretch>
          </a:blipFill>
        </p:spPr>
        <p:txBody>
          <a:bodyPr/>
          <a:lstStyle/>
          <a:p>
            <a:endParaRPr lang="en-US"/>
          </a:p>
        </p:txBody>
      </p:sp>
      <p:sp>
        <p:nvSpPr>
          <p:cNvPr id="17" name="Freeform 3">
            <a:extLst>
              <a:ext uri="{FF2B5EF4-FFF2-40B4-BE49-F238E27FC236}">
                <a16:creationId xmlns:a16="http://schemas.microsoft.com/office/drawing/2014/main" id="{20ECA619-214F-6217-AD3B-70E264562835}"/>
              </a:ext>
            </a:extLst>
          </p:cNvPr>
          <p:cNvSpPr/>
          <p:nvPr/>
        </p:nvSpPr>
        <p:spPr>
          <a:xfrm>
            <a:off x="4760550" y="5465889"/>
            <a:ext cx="780503" cy="574512"/>
          </a:xfrm>
          <a:custGeom>
            <a:avLst/>
            <a:gdLst/>
            <a:ahLst/>
            <a:cxnLst/>
            <a:rect l="l" t="t" r="r" b="b"/>
            <a:pathLst>
              <a:path w="6542647" h="6356958">
                <a:moveTo>
                  <a:pt x="0" y="0"/>
                </a:moveTo>
                <a:lnTo>
                  <a:pt x="6542647" y="0"/>
                </a:lnTo>
                <a:lnTo>
                  <a:pt x="6542647" y="6356958"/>
                </a:lnTo>
                <a:lnTo>
                  <a:pt x="0" y="6356958"/>
                </a:lnTo>
                <a:lnTo>
                  <a:pt x="0" y="0"/>
                </a:lnTo>
                <a:close/>
              </a:path>
            </a:pathLst>
          </a:custGeom>
          <a:blipFill>
            <a:blip r:embed="rId18"/>
            <a:stretch>
              <a:fillRect t="-44922" r="-8210" b="-2086"/>
            </a:stretch>
          </a:blipFill>
        </p:spPr>
        <p:txBody>
          <a:bodyPr/>
          <a:lstStyle/>
          <a:p>
            <a:endParaRPr lang="en-US"/>
          </a:p>
        </p:txBody>
      </p:sp>
      <p:sp>
        <p:nvSpPr>
          <p:cNvPr id="18" name="Freeform 4">
            <a:extLst>
              <a:ext uri="{FF2B5EF4-FFF2-40B4-BE49-F238E27FC236}">
                <a16:creationId xmlns:a16="http://schemas.microsoft.com/office/drawing/2014/main" id="{9AAAD38F-CCEF-2911-7AE6-FF1D088F9387}"/>
              </a:ext>
            </a:extLst>
          </p:cNvPr>
          <p:cNvSpPr/>
          <p:nvPr/>
        </p:nvSpPr>
        <p:spPr>
          <a:xfrm>
            <a:off x="5409740" y="5426520"/>
            <a:ext cx="975791" cy="769965"/>
          </a:xfrm>
          <a:custGeom>
            <a:avLst/>
            <a:gdLst/>
            <a:ahLst/>
            <a:cxnLst/>
            <a:rect l="l" t="t" r="r" b="b"/>
            <a:pathLst>
              <a:path w="8756645" h="5823169">
                <a:moveTo>
                  <a:pt x="0" y="0"/>
                </a:moveTo>
                <a:lnTo>
                  <a:pt x="8756645" y="0"/>
                </a:lnTo>
                <a:lnTo>
                  <a:pt x="8756645" y="5823169"/>
                </a:lnTo>
                <a:lnTo>
                  <a:pt x="0" y="5823169"/>
                </a:lnTo>
                <a:lnTo>
                  <a:pt x="0" y="0"/>
                </a:lnTo>
                <a:close/>
              </a:path>
            </a:pathLst>
          </a:custGeom>
          <a:blipFill>
            <a:blip r:embed="rId19"/>
            <a:stretch>
              <a:fillRect t="-80445" r="-114110"/>
            </a:stretch>
          </a:blipFill>
        </p:spPr>
        <p:txBody>
          <a:bodyPr/>
          <a:lstStyle/>
          <a:p>
            <a:endParaRPr lang="en-US"/>
          </a:p>
        </p:txBody>
      </p:sp>
      <p:sp>
        <p:nvSpPr>
          <p:cNvPr id="19" name="Rectangle: Rounded Corners 18">
            <a:extLst>
              <a:ext uri="{FF2B5EF4-FFF2-40B4-BE49-F238E27FC236}">
                <a16:creationId xmlns:a16="http://schemas.microsoft.com/office/drawing/2014/main" id="{23C0AA38-E0E7-DADC-6F63-900A63CEF6F0}"/>
              </a:ext>
            </a:extLst>
          </p:cNvPr>
          <p:cNvSpPr/>
          <p:nvPr/>
        </p:nvSpPr>
        <p:spPr>
          <a:xfrm>
            <a:off x="553847" y="1991570"/>
            <a:ext cx="4465308" cy="329521"/>
          </a:xfrm>
          <a:prstGeom prst="roundRect">
            <a:avLst>
              <a:gd name="adj" fmla="val 50000"/>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900"/>
              </a:spcAft>
            </a:pPr>
            <a:r>
              <a:rPr lang="en-US" sz="1400" b="1" dirty="0">
                <a:solidFill>
                  <a:schemeClr val="tx1"/>
                </a:solidFill>
              </a:rPr>
              <a:t>Past 30-Day Category Consumption</a:t>
            </a:r>
          </a:p>
        </p:txBody>
      </p:sp>
      <p:sp>
        <p:nvSpPr>
          <p:cNvPr id="20" name="TextBox 19">
            <a:extLst>
              <a:ext uri="{FF2B5EF4-FFF2-40B4-BE49-F238E27FC236}">
                <a16:creationId xmlns:a16="http://schemas.microsoft.com/office/drawing/2014/main" id="{E5F90A45-226A-BAEB-7602-84B127FA5B43}"/>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bg1">
                    <a:lumMod val="50000"/>
                  </a:schemeClr>
                </a:solidFill>
              </a:rPr>
              <a:t>Q: In the past 30 days, which of the following fast food categories have you consumed? Select all that apply.</a:t>
            </a:r>
          </a:p>
          <a:p>
            <a:r>
              <a:rPr lang="en-US" sz="1000" i="1" dirty="0">
                <a:solidFill>
                  <a:schemeClr val="bg1">
                    <a:lumMod val="50000"/>
                  </a:schemeClr>
                </a:solidFill>
              </a:rPr>
              <a:t>Base: All respondents (n=1,323) | Vietnam Fast Food &amp; QSR Market and Consumer Trends | InsightAsia Vietnam Primary Research | January 2026</a:t>
            </a:r>
          </a:p>
        </p:txBody>
      </p:sp>
    </p:spTree>
    <p:extLst>
      <p:ext uri="{BB962C8B-B14F-4D97-AF65-F5344CB8AC3E}">
        <p14:creationId xmlns:p14="http://schemas.microsoft.com/office/powerpoint/2010/main" val="3133918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4F252-A0AC-D249-4722-7BE8BE46B27E}"/>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9CFDD8D-BEB4-2A0D-4644-C4A3FE901A75}"/>
              </a:ext>
            </a:extLst>
          </p:cNvPr>
          <p:cNvSpPr/>
          <p:nvPr/>
        </p:nvSpPr>
        <p:spPr>
          <a:xfrm>
            <a:off x="653698" y="4216400"/>
            <a:ext cx="11322402" cy="1076336"/>
          </a:xfrm>
          <a:prstGeom prst="roundRect">
            <a:avLst>
              <a:gd name="adj" fmla="val 9184"/>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174C7D5-B293-980E-4728-444C900E65BA}"/>
              </a:ext>
            </a:extLst>
          </p:cNvPr>
          <p:cNvSpPr/>
          <p:nvPr/>
        </p:nvSpPr>
        <p:spPr>
          <a:xfrm>
            <a:off x="642268" y="2019208"/>
            <a:ext cx="1975202" cy="1975202"/>
          </a:xfrm>
          <a:prstGeom prst="ellipse">
            <a:avLst/>
          </a:prstGeom>
          <a:solidFill>
            <a:schemeClr val="bg1"/>
          </a:solidFill>
          <a:ln w="9525">
            <a:solidFill>
              <a:schemeClr val="bg2"/>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200" dirty="0">
                <a:solidFill>
                  <a:srgbClr val="E95000"/>
                </a:solidFill>
              </a:rPr>
              <a:t>Chicken Pieces/Nuggets </a:t>
            </a:r>
          </a:p>
          <a:p>
            <a:pPr algn="ctr"/>
            <a:r>
              <a:rPr lang="fr-FR" sz="1200" dirty="0">
                <a:solidFill>
                  <a:srgbClr val="E95000"/>
                </a:solidFill>
              </a:rPr>
              <a:t>(à la carte)</a:t>
            </a:r>
          </a:p>
          <a:p>
            <a:pPr algn="ctr"/>
            <a:r>
              <a:rPr lang="en-US" sz="2800" b="1" dirty="0">
                <a:solidFill>
                  <a:srgbClr val="E95000"/>
                </a:solidFill>
              </a:rPr>
              <a:t>41</a:t>
            </a:r>
            <a:r>
              <a:rPr lang="en-US" b="1" dirty="0">
                <a:solidFill>
                  <a:srgbClr val="E95000"/>
                </a:solidFill>
              </a:rPr>
              <a:t>%</a:t>
            </a:r>
          </a:p>
          <a:p>
            <a:pPr algn="ctr"/>
            <a:r>
              <a:rPr lang="en-US" sz="1000" i="1" dirty="0">
                <a:solidFill>
                  <a:schemeClr val="tx1"/>
                </a:solidFill>
              </a:rPr>
              <a:t>Secondary add-on for larger groups or snacking occasions</a:t>
            </a:r>
            <a:endParaRPr lang="en-US" sz="1000" b="1" i="1" dirty="0">
              <a:solidFill>
                <a:schemeClr val="tx1"/>
              </a:solidFill>
            </a:endParaRPr>
          </a:p>
        </p:txBody>
      </p:sp>
      <p:sp>
        <p:nvSpPr>
          <p:cNvPr id="16" name="Oval 15">
            <a:extLst>
              <a:ext uri="{FF2B5EF4-FFF2-40B4-BE49-F238E27FC236}">
                <a16:creationId xmlns:a16="http://schemas.microsoft.com/office/drawing/2014/main" id="{882080CE-9C9D-6594-A2CC-83863E82FDF2}"/>
              </a:ext>
            </a:extLst>
          </p:cNvPr>
          <p:cNvSpPr>
            <a:spLocks/>
          </p:cNvSpPr>
          <p:nvPr/>
        </p:nvSpPr>
        <p:spPr>
          <a:xfrm>
            <a:off x="6052445" y="1655969"/>
            <a:ext cx="2946400" cy="2946400"/>
          </a:xfrm>
          <a:prstGeom prst="ellipse">
            <a:avLst/>
          </a:prstGeom>
          <a:solidFill>
            <a:schemeClr val="bg1"/>
          </a:solidFill>
          <a:ln w="9525">
            <a:solidFill>
              <a:schemeClr val="bg2"/>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rgbClr val="E95000"/>
                </a:solidFill>
              </a:rPr>
              <a:t>Chicken Combo Sets (with drink &amp; side)</a:t>
            </a:r>
          </a:p>
          <a:p>
            <a:pPr algn="ctr"/>
            <a:r>
              <a:rPr lang="en-US" sz="4000" b="1" dirty="0">
                <a:solidFill>
                  <a:srgbClr val="E95000"/>
                </a:solidFill>
              </a:rPr>
              <a:t>84</a:t>
            </a:r>
            <a:r>
              <a:rPr lang="en-US" sz="2800" b="1" dirty="0">
                <a:solidFill>
                  <a:srgbClr val="E95000"/>
                </a:solidFill>
              </a:rPr>
              <a:t>%</a:t>
            </a:r>
            <a:endParaRPr lang="en-US" b="1" dirty="0">
              <a:solidFill>
                <a:srgbClr val="E95000"/>
              </a:solidFill>
            </a:endParaRPr>
          </a:p>
          <a:p>
            <a:pPr algn="ctr"/>
            <a:r>
              <a:rPr lang="en-US" sz="1000" i="1" dirty="0">
                <a:solidFill>
                  <a:schemeClr val="tx1"/>
                </a:solidFill>
              </a:rPr>
              <a:t>Combo is the default choice, driven by value perception</a:t>
            </a:r>
          </a:p>
        </p:txBody>
      </p:sp>
      <p:sp>
        <p:nvSpPr>
          <p:cNvPr id="2" name="Title 1">
            <a:extLst>
              <a:ext uri="{FF2B5EF4-FFF2-40B4-BE49-F238E27FC236}">
                <a16:creationId xmlns:a16="http://schemas.microsoft.com/office/drawing/2014/main" id="{F5F16F37-BCD8-32EE-0502-31FCA0099E98}"/>
              </a:ext>
            </a:extLst>
          </p:cNvPr>
          <p:cNvSpPr>
            <a:spLocks noGrp="1"/>
          </p:cNvSpPr>
          <p:nvPr>
            <p:ph type="title"/>
          </p:nvPr>
        </p:nvSpPr>
        <p:spPr/>
        <p:txBody>
          <a:bodyPr/>
          <a:lstStyle/>
          <a:p>
            <a:r>
              <a:rPr lang="en-US" dirty="0"/>
              <a:t>Fast Food Category Usage Behavior</a:t>
            </a:r>
          </a:p>
        </p:txBody>
      </p:sp>
      <p:sp>
        <p:nvSpPr>
          <p:cNvPr id="4" name="TextBox 3">
            <a:extLst>
              <a:ext uri="{FF2B5EF4-FFF2-40B4-BE49-F238E27FC236}">
                <a16:creationId xmlns:a16="http://schemas.microsoft.com/office/drawing/2014/main" id="{3A520B1F-1EDD-42C6-C9AF-AB9524D69C9A}"/>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When you visit fried chicken QSR chains, what do you typically order? </a:t>
            </a:r>
          </a:p>
          <a:p>
            <a:r>
              <a:rPr lang="en-US" sz="1000" i="1" dirty="0">
                <a:solidFill>
                  <a:schemeClr val="tx1">
                    <a:lumMod val="60000"/>
                    <a:lumOff val="40000"/>
                  </a:schemeClr>
                </a:solidFill>
              </a:rPr>
              <a:t>Base: Chicken users (n=1,077) | Vietnam Fast Food &amp; QSR Market and Consumer Trends | InsightAsia Vietnam Primary Research | January 2026</a:t>
            </a:r>
          </a:p>
        </p:txBody>
      </p:sp>
      <p:sp>
        <p:nvSpPr>
          <p:cNvPr id="10" name="TextBox 9">
            <a:extLst>
              <a:ext uri="{FF2B5EF4-FFF2-40B4-BE49-F238E27FC236}">
                <a16:creationId xmlns:a16="http://schemas.microsoft.com/office/drawing/2014/main" id="{74B74BD7-5318-6511-B12A-A5D287E193A9}"/>
              </a:ext>
            </a:extLst>
          </p:cNvPr>
          <p:cNvSpPr txBox="1"/>
          <p:nvPr/>
        </p:nvSpPr>
        <p:spPr>
          <a:xfrm>
            <a:off x="653697" y="1133286"/>
            <a:ext cx="8100945" cy="276999"/>
          </a:xfrm>
          <a:prstGeom prst="rect">
            <a:avLst/>
          </a:prstGeom>
          <a:noFill/>
        </p:spPr>
        <p:txBody>
          <a:bodyPr wrap="square">
            <a:spAutoFit/>
          </a:bodyPr>
          <a:lstStyle/>
          <a:p>
            <a:r>
              <a:rPr lang="en-US" sz="1200" dirty="0"/>
              <a:t>Penetration and preference patterns across major QSR segments</a:t>
            </a:r>
          </a:p>
        </p:txBody>
      </p:sp>
      <p:sp>
        <p:nvSpPr>
          <p:cNvPr id="22" name="Oval 21">
            <a:extLst>
              <a:ext uri="{FF2B5EF4-FFF2-40B4-BE49-F238E27FC236}">
                <a16:creationId xmlns:a16="http://schemas.microsoft.com/office/drawing/2014/main" id="{57668D07-F556-0C73-16CC-8D2440BC20F6}"/>
              </a:ext>
            </a:extLst>
          </p:cNvPr>
          <p:cNvSpPr/>
          <p:nvPr/>
        </p:nvSpPr>
        <p:spPr>
          <a:xfrm>
            <a:off x="10397079" y="2816333"/>
            <a:ext cx="1591722" cy="1591722"/>
          </a:xfrm>
          <a:prstGeom prst="ellipse">
            <a:avLst/>
          </a:prstGeom>
          <a:solidFill>
            <a:schemeClr val="bg1"/>
          </a:solidFill>
          <a:ln w="9525">
            <a:solidFill>
              <a:schemeClr val="bg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E95000"/>
                </a:solidFill>
              </a:rPr>
              <a:t>Burgers (Chicken or Beef)</a:t>
            </a:r>
          </a:p>
          <a:p>
            <a:pPr algn="ctr"/>
            <a:r>
              <a:rPr lang="en-US" sz="2800" b="1" dirty="0">
                <a:solidFill>
                  <a:srgbClr val="E95000"/>
                </a:solidFill>
              </a:rPr>
              <a:t>16</a:t>
            </a:r>
            <a:r>
              <a:rPr lang="en-US" b="1" dirty="0">
                <a:solidFill>
                  <a:srgbClr val="E95000"/>
                </a:solidFill>
              </a:rPr>
              <a:t>%</a:t>
            </a:r>
          </a:p>
          <a:p>
            <a:pPr algn="ctr"/>
            <a:r>
              <a:rPr lang="en-US" sz="1000" i="1" dirty="0">
                <a:solidFill>
                  <a:schemeClr val="tx1"/>
                </a:solidFill>
              </a:rPr>
              <a:t>Lower penetration</a:t>
            </a:r>
            <a:endParaRPr lang="en-US" sz="1000" b="1" i="1" dirty="0">
              <a:solidFill>
                <a:schemeClr val="tx1"/>
              </a:solidFill>
            </a:endParaRPr>
          </a:p>
        </p:txBody>
      </p:sp>
      <p:sp>
        <p:nvSpPr>
          <p:cNvPr id="23" name="Oval 22">
            <a:extLst>
              <a:ext uri="{FF2B5EF4-FFF2-40B4-BE49-F238E27FC236}">
                <a16:creationId xmlns:a16="http://schemas.microsoft.com/office/drawing/2014/main" id="{C13A671B-F04D-CEA0-5841-C3FE57E3F35D}"/>
              </a:ext>
            </a:extLst>
          </p:cNvPr>
          <p:cNvSpPr/>
          <p:nvPr/>
        </p:nvSpPr>
        <p:spPr>
          <a:xfrm>
            <a:off x="8474142" y="2563556"/>
            <a:ext cx="1943348" cy="1943348"/>
          </a:xfrm>
          <a:prstGeom prst="ellipse">
            <a:avLst/>
          </a:prstGeom>
          <a:solidFill>
            <a:schemeClr val="bg1"/>
          </a:solidFill>
          <a:ln w="9525">
            <a:solidFill>
              <a:schemeClr val="bg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rgbClr val="E95000"/>
                </a:solidFill>
              </a:rPr>
              <a:t>Rice-</a:t>
            </a:r>
            <a:r>
              <a:rPr lang="fr-FR" sz="1100" dirty="0" err="1">
                <a:solidFill>
                  <a:srgbClr val="E95000"/>
                </a:solidFill>
              </a:rPr>
              <a:t>based</a:t>
            </a:r>
            <a:r>
              <a:rPr lang="fr-FR" sz="1100" dirty="0">
                <a:solidFill>
                  <a:srgbClr val="E95000"/>
                </a:solidFill>
              </a:rPr>
              <a:t> Chicken Meals</a:t>
            </a:r>
          </a:p>
          <a:p>
            <a:pPr algn="ctr"/>
            <a:r>
              <a:rPr lang="en-US" sz="2400" b="1" dirty="0">
                <a:solidFill>
                  <a:srgbClr val="E95000"/>
                </a:solidFill>
              </a:rPr>
              <a:t>28</a:t>
            </a:r>
            <a:r>
              <a:rPr lang="en-US" sz="1600" b="1" dirty="0">
                <a:solidFill>
                  <a:srgbClr val="E95000"/>
                </a:solidFill>
              </a:rPr>
              <a:t>%</a:t>
            </a:r>
          </a:p>
          <a:p>
            <a:pPr algn="ctr"/>
            <a:r>
              <a:rPr lang="en-US" sz="1000" i="1" dirty="0">
                <a:solidFill>
                  <a:schemeClr val="tx1"/>
                </a:solidFill>
              </a:rPr>
              <a:t>Localization success, appeals to lunch crowd seeking "proper meal"</a:t>
            </a:r>
          </a:p>
        </p:txBody>
      </p:sp>
      <p:sp>
        <p:nvSpPr>
          <p:cNvPr id="19" name="Oval 18">
            <a:extLst>
              <a:ext uri="{FF2B5EF4-FFF2-40B4-BE49-F238E27FC236}">
                <a16:creationId xmlns:a16="http://schemas.microsoft.com/office/drawing/2014/main" id="{F1569EC7-F95E-8866-B7E1-9765D07E1AB6}"/>
              </a:ext>
            </a:extLst>
          </p:cNvPr>
          <p:cNvSpPr/>
          <p:nvPr/>
        </p:nvSpPr>
        <p:spPr>
          <a:xfrm>
            <a:off x="3813874" y="2006115"/>
            <a:ext cx="2460087" cy="2460087"/>
          </a:xfrm>
          <a:prstGeom prst="ellipse">
            <a:avLst/>
          </a:prstGeom>
          <a:solidFill>
            <a:schemeClr val="bg1"/>
          </a:solidFill>
          <a:ln w="9525">
            <a:solidFill>
              <a:schemeClr val="bg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E95000"/>
                </a:solidFill>
              </a:rPr>
              <a:t>Beverages (Soft drinks, Iced tea)</a:t>
            </a:r>
          </a:p>
          <a:p>
            <a:pPr algn="ctr"/>
            <a:r>
              <a:rPr lang="en-US" sz="2800" b="1" dirty="0">
                <a:solidFill>
                  <a:srgbClr val="E95000"/>
                </a:solidFill>
              </a:rPr>
              <a:t>69</a:t>
            </a:r>
            <a:r>
              <a:rPr lang="en-US" b="1" dirty="0">
                <a:solidFill>
                  <a:srgbClr val="E95000"/>
                </a:solidFill>
              </a:rPr>
              <a:t>%</a:t>
            </a:r>
          </a:p>
          <a:p>
            <a:pPr algn="ctr"/>
            <a:r>
              <a:rPr lang="en-US" sz="1000" i="1" dirty="0">
                <a:solidFill>
                  <a:schemeClr val="tx1"/>
                </a:solidFill>
              </a:rPr>
              <a:t>Combo-driven; standalone drink purchases rare (8%)</a:t>
            </a:r>
          </a:p>
        </p:txBody>
      </p:sp>
      <p:sp>
        <p:nvSpPr>
          <p:cNvPr id="8" name="Freeform 4">
            <a:extLst>
              <a:ext uri="{FF2B5EF4-FFF2-40B4-BE49-F238E27FC236}">
                <a16:creationId xmlns:a16="http://schemas.microsoft.com/office/drawing/2014/main" id="{0E9D9C9B-A382-9032-89BD-FDD9E2CF3AA9}"/>
              </a:ext>
            </a:extLst>
          </p:cNvPr>
          <p:cNvSpPr/>
          <p:nvPr/>
        </p:nvSpPr>
        <p:spPr>
          <a:xfrm>
            <a:off x="4790310" y="3228188"/>
            <a:ext cx="3049179" cy="2064548"/>
          </a:xfrm>
          <a:custGeom>
            <a:avLst/>
            <a:gdLst/>
            <a:ahLst/>
            <a:cxnLst/>
            <a:rect l="l" t="t" r="r" b="b"/>
            <a:pathLst>
              <a:path w="5919732" h="4008152">
                <a:moveTo>
                  <a:pt x="0" y="0"/>
                </a:moveTo>
                <a:lnTo>
                  <a:pt x="5919731" y="0"/>
                </a:lnTo>
                <a:lnTo>
                  <a:pt x="5919731" y="4008152"/>
                </a:lnTo>
                <a:lnTo>
                  <a:pt x="0" y="4008152"/>
                </a:lnTo>
                <a:lnTo>
                  <a:pt x="0" y="0"/>
                </a:lnTo>
                <a:close/>
              </a:path>
            </a:pathLst>
          </a:custGeom>
          <a:blipFill>
            <a:blip r:embed="rId3"/>
            <a:stretch>
              <a:fillRect/>
            </a:stretch>
          </a:blipFill>
        </p:spPr>
        <p:txBody>
          <a:bodyPr/>
          <a:lstStyle/>
          <a:p>
            <a:endParaRPr lang="en-US"/>
          </a:p>
        </p:txBody>
      </p:sp>
      <p:sp>
        <p:nvSpPr>
          <p:cNvPr id="25" name="Oval 24">
            <a:extLst>
              <a:ext uri="{FF2B5EF4-FFF2-40B4-BE49-F238E27FC236}">
                <a16:creationId xmlns:a16="http://schemas.microsoft.com/office/drawing/2014/main" id="{17135B78-E8DA-B460-414E-AE645CC72C57}"/>
              </a:ext>
            </a:extLst>
          </p:cNvPr>
          <p:cNvSpPr/>
          <p:nvPr/>
        </p:nvSpPr>
        <p:spPr>
          <a:xfrm>
            <a:off x="9744152" y="1633904"/>
            <a:ext cx="1473675" cy="1473675"/>
          </a:xfrm>
          <a:prstGeom prst="ellipse">
            <a:avLst/>
          </a:prstGeom>
          <a:solidFill>
            <a:schemeClr val="bg1"/>
          </a:solidFill>
          <a:ln w="9525">
            <a:solidFill>
              <a:schemeClr val="bg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rgbClr val="E95000"/>
                </a:solidFill>
              </a:rPr>
              <a:t>Desserts </a:t>
            </a:r>
          </a:p>
          <a:p>
            <a:pPr algn="ctr"/>
            <a:r>
              <a:rPr lang="en-US" sz="2400" b="1" dirty="0">
                <a:solidFill>
                  <a:srgbClr val="E95000"/>
                </a:solidFill>
              </a:rPr>
              <a:t>14</a:t>
            </a:r>
            <a:r>
              <a:rPr lang="en-US" sz="1600" b="1" dirty="0">
                <a:solidFill>
                  <a:srgbClr val="E95000"/>
                </a:solidFill>
              </a:rPr>
              <a:t>%</a:t>
            </a:r>
          </a:p>
          <a:p>
            <a:pPr algn="ctr"/>
            <a:r>
              <a:rPr lang="en-US" sz="1000" i="1" dirty="0">
                <a:solidFill>
                  <a:schemeClr val="tx1"/>
                </a:solidFill>
              </a:rPr>
              <a:t>Occasional indulgence</a:t>
            </a:r>
            <a:endParaRPr lang="en-US" sz="1000" b="1" i="1" dirty="0">
              <a:solidFill>
                <a:schemeClr val="tx1"/>
              </a:solidFill>
            </a:endParaRPr>
          </a:p>
        </p:txBody>
      </p:sp>
      <p:sp>
        <p:nvSpPr>
          <p:cNvPr id="20" name="Oval 19">
            <a:extLst>
              <a:ext uri="{FF2B5EF4-FFF2-40B4-BE49-F238E27FC236}">
                <a16:creationId xmlns:a16="http://schemas.microsoft.com/office/drawing/2014/main" id="{EA82EF45-7504-211E-1961-D230A5B79044}"/>
              </a:ext>
            </a:extLst>
          </p:cNvPr>
          <p:cNvSpPr/>
          <p:nvPr/>
        </p:nvSpPr>
        <p:spPr>
          <a:xfrm>
            <a:off x="2268331" y="2488677"/>
            <a:ext cx="2121899" cy="2121899"/>
          </a:xfrm>
          <a:prstGeom prst="ellipse">
            <a:avLst/>
          </a:prstGeom>
          <a:solidFill>
            <a:schemeClr val="bg1"/>
          </a:solidFill>
          <a:ln w="9525">
            <a:solidFill>
              <a:schemeClr val="bg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E95000"/>
                </a:solidFill>
              </a:rPr>
              <a:t>Sides (Fries, Coleslaw, Corn)</a:t>
            </a:r>
          </a:p>
          <a:p>
            <a:pPr algn="ctr"/>
            <a:r>
              <a:rPr lang="en-US" sz="2800" b="1" dirty="0">
                <a:solidFill>
                  <a:srgbClr val="E95000"/>
                </a:solidFill>
              </a:rPr>
              <a:t>45</a:t>
            </a:r>
            <a:r>
              <a:rPr lang="en-US" b="1" dirty="0">
                <a:solidFill>
                  <a:srgbClr val="E95000"/>
                </a:solidFill>
              </a:rPr>
              <a:t>%</a:t>
            </a:r>
          </a:p>
          <a:p>
            <a:pPr algn="ctr"/>
            <a:r>
              <a:rPr lang="en-US" sz="1000" i="1" dirty="0">
                <a:solidFill>
                  <a:schemeClr val="tx1"/>
                </a:solidFill>
              </a:rPr>
              <a:t>Often included in combos; à la carte for sharing</a:t>
            </a:r>
            <a:endParaRPr lang="en-US" sz="1000" b="1" i="1" dirty="0">
              <a:solidFill>
                <a:schemeClr val="tx1"/>
              </a:solidFill>
            </a:endParaRPr>
          </a:p>
        </p:txBody>
      </p:sp>
      <p:sp>
        <p:nvSpPr>
          <p:cNvPr id="31" name="Rectangle: Rounded Corners 30">
            <a:extLst>
              <a:ext uri="{FF2B5EF4-FFF2-40B4-BE49-F238E27FC236}">
                <a16:creationId xmlns:a16="http://schemas.microsoft.com/office/drawing/2014/main" id="{B2BA8214-EA5F-3F43-D67E-0B367CC192B8}"/>
              </a:ext>
            </a:extLst>
          </p:cNvPr>
          <p:cNvSpPr/>
          <p:nvPr/>
        </p:nvSpPr>
        <p:spPr>
          <a:xfrm>
            <a:off x="653698" y="4873283"/>
            <a:ext cx="11429446" cy="1856920"/>
          </a:xfrm>
          <a:prstGeom prst="roundRect">
            <a:avLst>
              <a:gd name="adj" fmla="val 10573"/>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lnSpc>
                <a:spcPct val="125000"/>
              </a:lnSpc>
            </a:pPr>
            <a:r>
              <a:rPr lang="en-US" sz="1200" i="1" dirty="0">
                <a:solidFill>
                  <a:schemeClr val="tx1"/>
                </a:solidFill>
              </a:rPr>
              <a:t>When I eat fast food for lunch, I need rice to feel full. Chicken with fries is good for snacking with friends, but for a proper midday meal, I always choose rice combos. It's more satisfying and feels healthier somehow. The portion sizes are also better for Vietnamese appetite—not too small like some Western meals. Plus, my parents approve more when I tell them I had rice!</a:t>
            </a:r>
            <a:br>
              <a:rPr lang="en-US" sz="1200" i="1" dirty="0">
                <a:solidFill>
                  <a:schemeClr val="tx1"/>
                </a:solidFill>
              </a:rPr>
            </a:br>
            <a:r>
              <a:rPr lang="en-US" sz="1200" b="1" i="1" dirty="0">
                <a:solidFill>
                  <a:schemeClr val="tx1"/>
                </a:solidFill>
              </a:rPr>
              <a:t>— Male, 28, Marketing Executive, HCMC</a:t>
            </a:r>
          </a:p>
        </p:txBody>
      </p:sp>
      <p:sp>
        <p:nvSpPr>
          <p:cNvPr id="43" name="Freeform 13">
            <a:extLst>
              <a:ext uri="{FF2B5EF4-FFF2-40B4-BE49-F238E27FC236}">
                <a16:creationId xmlns:a16="http://schemas.microsoft.com/office/drawing/2014/main" id="{0E0181AD-670C-2CD0-FA71-9788519CBBAB}"/>
              </a:ext>
            </a:extLst>
          </p:cNvPr>
          <p:cNvSpPr>
            <a:spLocks noEditPoints="1"/>
          </p:cNvSpPr>
          <p:nvPr>
            <p:custDataLst>
              <p:tags r:id="rId1"/>
            </p:custDataLst>
          </p:nvPr>
        </p:nvSpPr>
        <p:spPr bwMode="gray">
          <a:xfrm>
            <a:off x="653697" y="5377123"/>
            <a:ext cx="916862" cy="774718"/>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rgbClr val="E95000">
              <a:alpha val="21000"/>
            </a:srgbClr>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535353"/>
              </a:solidFill>
              <a:latin typeface="Montserrat" panose="00000500000000000000" pitchFamily="2" charset="0"/>
            </a:endParaRPr>
          </a:p>
        </p:txBody>
      </p:sp>
      <p:sp>
        <p:nvSpPr>
          <p:cNvPr id="6" name="Rectangle: Rounded Corners 5">
            <a:extLst>
              <a:ext uri="{FF2B5EF4-FFF2-40B4-BE49-F238E27FC236}">
                <a16:creationId xmlns:a16="http://schemas.microsoft.com/office/drawing/2014/main" id="{B8BBC620-328C-9F93-5194-B13F4F620FFD}"/>
              </a:ext>
            </a:extLst>
          </p:cNvPr>
          <p:cNvSpPr/>
          <p:nvPr/>
        </p:nvSpPr>
        <p:spPr>
          <a:xfrm>
            <a:off x="658889" y="1660492"/>
            <a:ext cx="4542572" cy="306583"/>
          </a:xfrm>
          <a:prstGeom prst="roundRect">
            <a:avLst>
              <a:gd name="adj" fmla="val 50000"/>
            </a:avLst>
          </a:prstGeom>
          <a:solidFill>
            <a:srgbClr val="E95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900"/>
              </a:spcAft>
            </a:pPr>
            <a:r>
              <a:rPr lang="en-US" sz="1200" b="1" dirty="0"/>
              <a:t>Menu Item Preferences Within Chicken QSR Visits</a:t>
            </a:r>
          </a:p>
        </p:txBody>
      </p:sp>
    </p:spTree>
    <p:extLst>
      <p:ext uri="{BB962C8B-B14F-4D97-AF65-F5344CB8AC3E}">
        <p14:creationId xmlns:p14="http://schemas.microsoft.com/office/powerpoint/2010/main" val="49503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235AA-6984-FBE0-A60E-6441347809EA}"/>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030CEF60-2CC4-A7E4-0E8A-A38455839E61}"/>
              </a:ext>
            </a:extLst>
          </p:cNvPr>
          <p:cNvSpPr/>
          <p:nvPr/>
        </p:nvSpPr>
        <p:spPr>
          <a:xfrm>
            <a:off x="4500862" y="1933932"/>
            <a:ext cx="3422590" cy="305911"/>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CC4C299-CD6F-25AB-F6C1-C40CDB2BC85B}"/>
              </a:ext>
            </a:extLst>
          </p:cNvPr>
          <p:cNvSpPr/>
          <p:nvPr/>
        </p:nvSpPr>
        <p:spPr>
          <a:xfrm>
            <a:off x="8394452" y="1933932"/>
            <a:ext cx="3422590" cy="305911"/>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a:extLst>
              <a:ext uri="{FF2B5EF4-FFF2-40B4-BE49-F238E27FC236}">
                <a16:creationId xmlns:a16="http://schemas.microsoft.com/office/drawing/2014/main" id="{C2AC1F8E-D2F8-F719-9DE0-B7428EFEBB05}"/>
              </a:ext>
            </a:extLst>
          </p:cNvPr>
          <p:cNvGraphicFramePr>
            <a:graphicFrameLocks noGrp="1"/>
          </p:cNvGraphicFramePr>
          <p:nvPr>
            <p:extLst>
              <p:ext uri="{D42A27DB-BD31-4B8C-83A1-F6EECF244321}">
                <p14:modId xmlns:p14="http://schemas.microsoft.com/office/powerpoint/2010/main" val="348193617"/>
              </p:ext>
            </p:extLst>
          </p:nvPr>
        </p:nvGraphicFramePr>
        <p:xfrm>
          <a:off x="8400005" y="1940674"/>
          <a:ext cx="3537060" cy="2405195"/>
        </p:xfrm>
        <a:graphic>
          <a:graphicData uri="http://schemas.openxmlformats.org/drawingml/2006/table">
            <a:tbl>
              <a:tblPr>
                <a:tableStyleId>{5C22544A-7EE6-4342-B048-85BDC9FD1C3A}</a:tableStyleId>
              </a:tblPr>
              <a:tblGrid>
                <a:gridCol w="2471195">
                  <a:extLst>
                    <a:ext uri="{9D8B030D-6E8A-4147-A177-3AD203B41FA5}">
                      <a16:colId xmlns:a16="http://schemas.microsoft.com/office/drawing/2014/main" val="2609019301"/>
                    </a:ext>
                  </a:extLst>
                </a:gridCol>
                <a:gridCol w="444500">
                  <a:extLst>
                    <a:ext uri="{9D8B030D-6E8A-4147-A177-3AD203B41FA5}">
                      <a16:colId xmlns:a16="http://schemas.microsoft.com/office/drawing/2014/main" val="4079505057"/>
                    </a:ext>
                  </a:extLst>
                </a:gridCol>
                <a:gridCol w="621365">
                  <a:extLst>
                    <a:ext uri="{9D8B030D-6E8A-4147-A177-3AD203B41FA5}">
                      <a16:colId xmlns:a16="http://schemas.microsoft.com/office/drawing/2014/main" val="2244193015"/>
                    </a:ext>
                  </a:extLst>
                </a:gridCol>
              </a:tblGrid>
              <a:tr h="38413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535353"/>
                          </a:solidFill>
                        </a:rPr>
                        <a:t>Visit Companion Profile</a:t>
                      </a:r>
                    </a:p>
                  </a:txBody>
                  <a:tcPr marL="45720" marR="45720">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endParaRPr lang="en-US" sz="1200" b="1" i="0" u="none" strike="noStrike" kern="1200" baseline="0" dirty="0">
                        <a:solidFill>
                          <a:srgbClr val="535353"/>
                        </a:solidFill>
                        <a:latin typeface="+mn-lt"/>
                        <a:ea typeface="+mn-ea"/>
                        <a:cs typeface="+mn-cs"/>
                      </a:endParaRPr>
                    </a:p>
                  </a:txBody>
                  <a:tcPr marL="45720" marR="45720">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535353"/>
                        </a:solidFill>
                      </a:endParaRPr>
                    </a:p>
                  </a:txBody>
                  <a:tcPr marL="45720" marR="45720">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9211564"/>
                  </a:ext>
                </a:extLst>
              </a:tr>
              <a:tr h="505264">
                <a:tc>
                  <a:txBody>
                    <a:bodyPr/>
                    <a:lstStyle/>
                    <a:p>
                      <a:r>
                        <a:rPr lang="en-US" sz="1200" b="0" i="0" kern="1200" dirty="0">
                          <a:solidFill>
                            <a:schemeClr val="tx1"/>
                          </a:solidFill>
                          <a:effectLst/>
                          <a:latin typeface="+mn-lt"/>
                          <a:ea typeface="+mn-ea"/>
                          <a:cs typeface="+mn-cs"/>
                        </a:rPr>
                        <a:t>Friends/Colleagues</a:t>
                      </a: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no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u="none" strike="noStrike" kern="1200" baseline="0" dirty="0">
                          <a:solidFill>
                            <a:schemeClr val="tx1"/>
                          </a:solidFill>
                          <a:latin typeface="+mn-lt"/>
                          <a:ea typeface="+mn-ea"/>
                          <a:cs typeface="+mn-cs"/>
                        </a:rPr>
                        <a:t>36%</a:t>
                      </a:r>
                    </a:p>
                  </a:txBody>
                  <a:tcPr marL="45720" marR="45720">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u="none" strike="noStrike" kern="1200" baseline="0" dirty="0">
                          <a:solidFill>
                            <a:schemeClr val="tx1"/>
                          </a:solidFill>
                          <a:latin typeface="+mn-lt"/>
                          <a:ea typeface="+mn-ea"/>
                          <a:cs typeface="+mn-cs"/>
                        </a:rPr>
                        <a:t>168K</a:t>
                      </a:r>
                    </a:p>
                  </a:txBody>
                  <a:tcPr marL="45720" marR="45720">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505264">
                <a:tc>
                  <a:txBody>
                    <a:bodyPr/>
                    <a:lstStyle/>
                    <a:p>
                      <a:pPr marL="0" algn="l" defTabSz="914400" rtl="0" eaLnBrk="1" latinLnBrk="0" hangingPunct="1"/>
                      <a:r>
                        <a:rPr lang="en-US" sz="1200" b="0" i="0" kern="1200" dirty="0">
                          <a:solidFill>
                            <a:schemeClr val="tx1"/>
                          </a:solidFill>
                          <a:effectLst/>
                          <a:latin typeface="+mn-lt"/>
                          <a:ea typeface="+mn-ea"/>
                          <a:cs typeface="+mn-cs"/>
                        </a:rPr>
                        <a:t>Solo</a:t>
                      </a: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26%</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76K</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505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Couple (no kids)</a:t>
                      </a: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20%</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152K</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505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Family with kids</a:t>
                      </a: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18%</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212K</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902981"/>
                  </a:ext>
                </a:extLst>
              </a:tr>
            </a:tbl>
          </a:graphicData>
        </a:graphic>
      </p:graphicFrame>
      <p:graphicFrame>
        <p:nvGraphicFramePr>
          <p:cNvPr id="15" name="Table 14">
            <a:extLst>
              <a:ext uri="{FF2B5EF4-FFF2-40B4-BE49-F238E27FC236}">
                <a16:creationId xmlns:a16="http://schemas.microsoft.com/office/drawing/2014/main" id="{D50F3D67-E225-1C55-DDA4-FD692F405F22}"/>
              </a:ext>
            </a:extLst>
          </p:cNvPr>
          <p:cNvGraphicFramePr>
            <a:graphicFrameLocks noGrp="1"/>
          </p:cNvGraphicFramePr>
          <p:nvPr>
            <p:extLst>
              <p:ext uri="{D42A27DB-BD31-4B8C-83A1-F6EECF244321}">
                <p14:modId xmlns:p14="http://schemas.microsoft.com/office/powerpoint/2010/main" val="2867184080"/>
              </p:ext>
            </p:extLst>
          </p:nvPr>
        </p:nvGraphicFramePr>
        <p:xfrm>
          <a:off x="4547534" y="1940673"/>
          <a:ext cx="3537060" cy="3970908"/>
        </p:xfrm>
        <a:graphic>
          <a:graphicData uri="http://schemas.openxmlformats.org/drawingml/2006/table">
            <a:tbl>
              <a:tblPr>
                <a:tableStyleId>{5C22544A-7EE6-4342-B048-85BDC9FD1C3A}</a:tableStyleId>
              </a:tblPr>
              <a:tblGrid>
                <a:gridCol w="3043691">
                  <a:extLst>
                    <a:ext uri="{9D8B030D-6E8A-4147-A177-3AD203B41FA5}">
                      <a16:colId xmlns:a16="http://schemas.microsoft.com/office/drawing/2014/main" val="2609019301"/>
                    </a:ext>
                  </a:extLst>
                </a:gridCol>
                <a:gridCol w="493369">
                  <a:extLst>
                    <a:ext uri="{9D8B030D-6E8A-4147-A177-3AD203B41FA5}">
                      <a16:colId xmlns:a16="http://schemas.microsoft.com/office/drawing/2014/main" val="4079505057"/>
                    </a:ext>
                  </a:extLst>
                </a:gridCol>
              </a:tblGrid>
              <a:tr h="31758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535353"/>
                          </a:solidFill>
                        </a:rPr>
                        <a:t>Primary Visit Occasions</a:t>
                      </a:r>
                    </a:p>
                  </a:txBody>
                  <a:tcPr marL="45720" marR="45720">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endParaRPr lang="en-US" sz="1200" b="1" i="0" u="none" strike="noStrike" kern="1200" baseline="0" dirty="0">
                        <a:solidFill>
                          <a:srgbClr val="535353"/>
                        </a:solidFill>
                        <a:latin typeface="+mn-lt"/>
                        <a:ea typeface="+mn-ea"/>
                        <a:cs typeface="+mn-cs"/>
                      </a:endParaRPr>
                    </a:p>
                  </a:txBody>
                  <a:tcPr marL="45720" marR="45720">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9211564"/>
                  </a:ext>
                </a:extLst>
              </a:tr>
              <a:tr h="521903">
                <a:tc>
                  <a:txBody>
                    <a:bodyPr/>
                    <a:lstStyle/>
                    <a:p>
                      <a:r>
                        <a:rPr lang="en-US" sz="1200" b="0" i="0" u="none" strike="noStrike" baseline="0">
                          <a:solidFill>
                            <a:srgbClr val="333333"/>
                          </a:solidFill>
                          <a:latin typeface="+mj-lt"/>
                        </a:rPr>
                        <a:t>Convenient lunch (office/school)</a:t>
                      </a:r>
                      <a:endParaRPr lang="en-US" sz="1200" b="0" i="0" kern="1200" dirty="0">
                        <a:solidFill>
                          <a:schemeClr val="tx1"/>
                        </a:solidFill>
                        <a:effectLst/>
                        <a:latin typeface="+mj-lt"/>
                        <a:ea typeface="+mn-ea"/>
                        <a:cs typeface="+mn-cs"/>
                      </a:endParaRP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no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u="none" strike="noStrike" kern="1200" baseline="0">
                          <a:solidFill>
                            <a:schemeClr val="tx1"/>
                          </a:solidFill>
                          <a:latin typeface="+mn-lt"/>
                          <a:ea typeface="+mn-ea"/>
                          <a:cs typeface="+mn-cs"/>
                        </a:rPr>
                        <a:t>61%</a:t>
                      </a:r>
                      <a:endParaRPr lang="en-US" sz="1200" b="0" i="0" u="none" strike="noStrike" kern="1200" baseline="0" dirty="0">
                        <a:solidFill>
                          <a:schemeClr val="tx1"/>
                        </a:solidFill>
                        <a:latin typeface="+mn-lt"/>
                        <a:ea typeface="+mn-ea"/>
                        <a:cs typeface="+mn-cs"/>
                      </a:endParaRPr>
                    </a:p>
                  </a:txBody>
                  <a:tcPr marL="45720" marR="45720">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521903">
                <a:tc>
                  <a:txBody>
                    <a:bodyPr/>
                    <a:lstStyle/>
                    <a:p>
                      <a:pPr marL="0" algn="l" defTabSz="914400" rtl="0" eaLnBrk="1" latinLnBrk="0" hangingPunct="1"/>
                      <a:r>
                        <a:rPr lang="en-US" sz="1200" b="0" i="0" u="none" strike="noStrike" baseline="0">
                          <a:solidFill>
                            <a:srgbClr val="333333"/>
                          </a:solidFill>
                          <a:latin typeface="+mj-lt"/>
                        </a:rPr>
                        <a:t>Hanging out with friends</a:t>
                      </a:r>
                      <a:endParaRPr lang="en-US" sz="1200" b="0" i="0" kern="1200" dirty="0">
                        <a:solidFill>
                          <a:schemeClr val="tx1"/>
                        </a:solidFill>
                        <a:effectLst/>
                        <a:latin typeface="+mj-lt"/>
                        <a:ea typeface="+mn-ea"/>
                        <a:cs typeface="+mn-cs"/>
                      </a:endParaRP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a:solidFill>
                            <a:schemeClr val="tx1"/>
                          </a:solidFill>
                          <a:effectLst/>
                          <a:latin typeface="+mn-lt"/>
                          <a:ea typeface="+mn-ea"/>
                          <a:cs typeface="+mn-cs"/>
                        </a:rPr>
                        <a:t>54%</a:t>
                      </a:r>
                      <a:endParaRPr lang="en-US" sz="1200" b="0" i="0" kern="1200" dirty="0">
                        <a:solidFill>
                          <a:schemeClr val="tx1"/>
                        </a:solidFill>
                        <a:effectLst/>
                        <a:latin typeface="+mn-lt"/>
                        <a:ea typeface="+mn-ea"/>
                        <a:cs typeface="+mn-cs"/>
                      </a:endParaRP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5219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333333"/>
                          </a:solidFill>
                          <a:latin typeface="+mj-lt"/>
                        </a:rPr>
                        <a:t>Casual dinner option</a:t>
                      </a:r>
                      <a:endParaRPr lang="en-US" sz="1200" b="0" i="0" kern="1200" dirty="0">
                        <a:solidFill>
                          <a:schemeClr val="tx1"/>
                        </a:solidFill>
                        <a:effectLst/>
                        <a:latin typeface="+mj-lt"/>
                        <a:ea typeface="+mn-ea"/>
                        <a:cs typeface="+mn-cs"/>
                      </a:endParaRP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a:solidFill>
                            <a:schemeClr val="tx1"/>
                          </a:solidFill>
                          <a:effectLst/>
                          <a:latin typeface="+mn-lt"/>
                          <a:ea typeface="+mn-ea"/>
                          <a:cs typeface="+mn-cs"/>
                        </a:rPr>
                        <a:t>47%</a:t>
                      </a:r>
                      <a:endParaRPr lang="en-US" sz="1200" b="0" i="0" kern="1200" dirty="0">
                        <a:solidFill>
                          <a:schemeClr val="tx1"/>
                        </a:solidFill>
                        <a:effectLst/>
                        <a:latin typeface="+mn-lt"/>
                        <a:ea typeface="+mn-ea"/>
                        <a:cs typeface="+mn-cs"/>
                      </a:endParaRP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5219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333333"/>
                          </a:solidFill>
                          <a:latin typeface="+mj-lt"/>
                        </a:rPr>
                        <a:t>Family outing with kids</a:t>
                      </a:r>
                      <a:endParaRPr lang="en-US" sz="1200" b="0" i="0" kern="1200" dirty="0">
                        <a:solidFill>
                          <a:schemeClr val="tx1"/>
                        </a:solidFill>
                        <a:effectLst/>
                        <a:latin typeface="+mj-lt"/>
                        <a:ea typeface="+mn-ea"/>
                        <a:cs typeface="+mn-cs"/>
                      </a:endParaRP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a:solidFill>
                            <a:schemeClr val="tx1"/>
                          </a:solidFill>
                          <a:effectLst/>
                          <a:latin typeface="+mn-lt"/>
                          <a:ea typeface="+mn-ea"/>
                          <a:cs typeface="+mn-cs"/>
                        </a:rPr>
                        <a:t>29%</a:t>
                      </a:r>
                      <a:endParaRPr lang="en-US" sz="1200" b="0" i="0" kern="1200" dirty="0">
                        <a:solidFill>
                          <a:schemeClr val="tx1"/>
                        </a:solidFill>
                        <a:effectLst/>
                        <a:latin typeface="+mn-lt"/>
                        <a:ea typeface="+mn-ea"/>
                        <a:cs typeface="+mn-cs"/>
                      </a:endParaRP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902981"/>
                  </a:ext>
                </a:extLst>
              </a:tr>
              <a:tr h="5219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333333"/>
                          </a:solidFill>
                          <a:latin typeface="+mj-lt"/>
                        </a:rPr>
                        <a:t>Snacking between meals</a:t>
                      </a:r>
                      <a:endParaRPr lang="en-US" sz="1200" b="0" i="0" kern="1200" dirty="0">
                        <a:solidFill>
                          <a:schemeClr val="tx1"/>
                        </a:solidFill>
                        <a:effectLst/>
                        <a:latin typeface="+mj-lt"/>
                        <a:ea typeface="+mn-ea"/>
                        <a:cs typeface="+mn-cs"/>
                      </a:endParaRP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a:solidFill>
                            <a:schemeClr val="tx1"/>
                          </a:solidFill>
                          <a:effectLst/>
                          <a:latin typeface="+mn-lt"/>
                          <a:ea typeface="+mn-ea"/>
                          <a:cs typeface="+mn-cs"/>
                        </a:rPr>
                        <a:t>25%</a:t>
                      </a:r>
                      <a:endParaRPr lang="en-US" sz="1200" b="0" i="0" kern="1200" dirty="0">
                        <a:solidFill>
                          <a:schemeClr val="tx1"/>
                        </a:solidFill>
                        <a:effectLst/>
                        <a:latin typeface="+mn-lt"/>
                        <a:ea typeface="+mn-ea"/>
                        <a:cs typeface="+mn-cs"/>
                      </a:endParaRP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0399679"/>
                  </a:ext>
                </a:extLst>
              </a:tr>
              <a:tr h="5219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333333"/>
                          </a:solidFill>
                          <a:latin typeface="+mj-lt"/>
                        </a:rPr>
                        <a:t>Celebrations/Special treats</a:t>
                      </a:r>
                      <a:endParaRPr lang="en-US" sz="1200" b="0" i="0" kern="1200" dirty="0">
                        <a:solidFill>
                          <a:schemeClr val="tx1"/>
                        </a:solidFill>
                        <a:effectLst/>
                        <a:latin typeface="+mj-lt"/>
                        <a:ea typeface="+mn-ea"/>
                        <a:cs typeface="+mn-cs"/>
                      </a:endParaRP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a:solidFill>
                            <a:schemeClr val="tx1"/>
                          </a:solidFill>
                          <a:effectLst/>
                          <a:latin typeface="+mn-lt"/>
                          <a:ea typeface="+mn-ea"/>
                          <a:cs typeface="+mn-cs"/>
                        </a:rPr>
                        <a:t>18%</a:t>
                      </a:r>
                      <a:endParaRPr lang="en-US" sz="1200" b="0" i="0" kern="1200" dirty="0">
                        <a:solidFill>
                          <a:schemeClr val="tx1"/>
                        </a:solidFill>
                        <a:effectLst/>
                        <a:latin typeface="+mn-lt"/>
                        <a:ea typeface="+mn-ea"/>
                        <a:cs typeface="+mn-cs"/>
                      </a:endParaRP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2567830"/>
                  </a:ext>
                </a:extLst>
              </a:tr>
              <a:tr h="5219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333333"/>
                          </a:solidFill>
                          <a:latin typeface="+mj-lt"/>
                        </a:rPr>
                        <a:t>Late-night food option</a:t>
                      </a:r>
                      <a:endParaRPr lang="en-US" sz="1200" b="0" i="0" kern="1200" dirty="0">
                        <a:solidFill>
                          <a:schemeClr val="tx1"/>
                        </a:solidFill>
                        <a:effectLst/>
                        <a:latin typeface="+mj-lt"/>
                        <a:ea typeface="+mn-ea"/>
                        <a:cs typeface="+mn-cs"/>
                      </a:endParaRP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13%</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5585312"/>
                  </a:ext>
                </a:extLst>
              </a:tr>
            </a:tbl>
          </a:graphicData>
        </a:graphic>
      </p:graphicFrame>
      <p:graphicFrame>
        <p:nvGraphicFramePr>
          <p:cNvPr id="17" name="Chart 16">
            <a:extLst>
              <a:ext uri="{FF2B5EF4-FFF2-40B4-BE49-F238E27FC236}">
                <a16:creationId xmlns:a16="http://schemas.microsoft.com/office/drawing/2014/main" id="{40DDA7AA-AE13-6F86-580B-8576860F660E}"/>
              </a:ext>
            </a:extLst>
          </p:cNvPr>
          <p:cNvGraphicFramePr/>
          <p:nvPr>
            <p:extLst>
              <p:ext uri="{D42A27DB-BD31-4B8C-83A1-F6EECF244321}">
                <p14:modId xmlns:p14="http://schemas.microsoft.com/office/powerpoint/2010/main" val="4112363082"/>
              </p:ext>
            </p:extLst>
          </p:nvPr>
        </p:nvGraphicFramePr>
        <p:xfrm>
          <a:off x="559679" y="1788122"/>
          <a:ext cx="2971800" cy="274107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9DC2F5C9-9C84-0DAD-D9A4-87191F8F0928}"/>
              </a:ext>
            </a:extLst>
          </p:cNvPr>
          <p:cNvSpPr>
            <a:spLocks noGrp="1"/>
          </p:cNvSpPr>
          <p:nvPr>
            <p:ph type="title"/>
          </p:nvPr>
        </p:nvSpPr>
        <p:spPr/>
        <p:txBody>
          <a:bodyPr/>
          <a:lstStyle/>
          <a:p>
            <a:r>
              <a:rPr lang="en-US" dirty="0"/>
              <a:t>Visit Frequency &amp; Occasion Dynamics</a:t>
            </a:r>
          </a:p>
        </p:txBody>
      </p:sp>
      <p:sp>
        <p:nvSpPr>
          <p:cNvPr id="10" name="TextBox 9">
            <a:extLst>
              <a:ext uri="{FF2B5EF4-FFF2-40B4-BE49-F238E27FC236}">
                <a16:creationId xmlns:a16="http://schemas.microsoft.com/office/drawing/2014/main" id="{533F2DBC-86C7-9994-E74F-5F054D38E72D}"/>
              </a:ext>
            </a:extLst>
          </p:cNvPr>
          <p:cNvSpPr txBox="1"/>
          <p:nvPr/>
        </p:nvSpPr>
        <p:spPr>
          <a:xfrm>
            <a:off x="653697" y="1133286"/>
            <a:ext cx="8100945" cy="276999"/>
          </a:xfrm>
          <a:prstGeom prst="rect">
            <a:avLst/>
          </a:prstGeom>
          <a:noFill/>
        </p:spPr>
        <p:txBody>
          <a:bodyPr wrap="square">
            <a:spAutoFit/>
          </a:bodyPr>
          <a:lstStyle/>
          <a:p>
            <a:r>
              <a:rPr lang="en-US" sz="1200" dirty="0"/>
              <a:t>Understanding when and how often Vietnamese consumers engage with fast food</a:t>
            </a:r>
          </a:p>
        </p:txBody>
      </p:sp>
      <p:sp>
        <p:nvSpPr>
          <p:cNvPr id="12" name="Rectangle: Rounded Corners 11">
            <a:extLst>
              <a:ext uri="{FF2B5EF4-FFF2-40B4-BE49-F238E27FC236}">
                <a16:creationId xmlns:a16="http://schemas.microsoft.com/office/drawing/2014/main" id="{CFDAFA11-6F6B-6086-C401-968D2BBD9708}"/>
              </a:ext>
            </a:extLst>
          </p:cNvPr>
          <p:cNvSpPr/>
          <p:nvPr/>
        </p:nvSpPr>
        <p:spPr>
          <a:xfrm>
            <a:off x="672588" y="1933932"/>
            <a:ext cx="3422590" cy="305911"/>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D921F3B-B7E3-D433-CDC5-DE99674EC03E}"/>
              </a:ext>
            </a:extLst>
          </p:cNvPr>
          <p:cNvGrpSpPr/>
          <p:nvPr/>
        </p:nvGrpSpPr>
        <p:grpSpPr>
          <a:xfrm>
            <a:off x="3843468" y="1909098"/>
            <a:ext cx="369501" cy="369501"/>
            <a:chOff x="4648200" y="2188029"/>
            <a:chExt cx="369501" cy="369501"/>
          </a:xfrm>
        </p:grpSpPr>
        <p:sp>
          <p:nvSpPr>
            <p:cNvPr id="24" name="Oval 23">
              <a:extLst>
                <a:ext uri="{FF2B5EF4-FFF2-40B4-BE49-F238E27FC236}">
                  <a16:creationId xmlns:a16="http://schemas.microsoft.com/office/drawing/2014/main" id="{63BB2B77-A17A-4B26-0A50-D1846F4B2640}"/>
                </a:ext>
              </a:extLst>
            </p:cNvPr>
            <p:cNvSpPr/>
            <p:nvPr/>
          </p:nvSpPr>
          <p:spPr>
            <a:xfrm>
              <a:off x="4648200" y="2188029"/>
              <a:ext cx="369501" cy="369501"/>
            </a:xfrm>
            <a:prstGeom prst="ellipse">
              <a:avLst/>
            </a:prstGeom>
            <a:solidFill>
              <a:srgbClr val="3C9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70">
              <a:extLst>
                <a:ext uri="{FF2B5EF4-FFF2-40B4-BE49-F238E27FC236}">
                  <a16:creationId xmlns:a16="http://schemas.microsoft.com/office/drawing/2014/main" id="{BEF1B206-E8F2-C82D-38A8-63727614AE81}"/>
                </a:ext>
              </a:extLst>
            </p:cNvPr>
            <p:cNvSpPr>
              <a:spLocks noEditPoints="1"/>
            </p:cNvSpPr>
            <p:nvPr/>
          </p:nvSpPr>
          <p:spPr bwMode="auto">
            <a:xfrm>
              <a:off x="4728810" y="2274620"/>
              <a:ext cx="208280" cy="196318"/>
            </a:xfrm>
            <a:custGeom>
              <a:avLst/>
              <a:gdLst>
                <a:gd name="T0" fmla="*/ 233 w 284"/>
                <a:gd name="T1" fmla="*/ 34 h 267"/>
                <a:gd name="T2" fmla="*/ 226 w 284"/>
                <a:gd name="T3" fmla="*/ 0 h 267"/>
                <a:gd name="T4" fmla="*/ 219 w 284"/>
                <a:gd name="T5" fmla="*/ 34 h 267"/>
                <a:gd name="T6" fmla="*/ 65 w 284"/>
                <a:gd name="T7" fmla="*/ 7 h 267"/>
                <a:gd name="T8" fmla="*/ 51 w 284"/>
                <a:gd name="T9" fmla="*/ 7 h 267"/>
                <a:gd name="T10" fmla="*/ 7 w 284"/>
                <a:gd name="T11" fmla="*/ 34 h 267"/>
                <a:gd name="T12" fmla="*/ 0 w 284"/>
                <a:gd name="T13" fmla="*/ 260 h 267"/>
                <a:gd name="T14" fmla="*/ 277 w 284"/>
                <a:gd name="T15" fmla="*/ 267 h 267"/>
                <a:gd name="T16" fmla="*/ 284 w 284"/>
                <a:gd name="T17" fmla="*/ 41 h 267"/>
                <a:gd name="T18" fmla="*/ 162 w 284"/>
                <a:gd name="T19" fmla="*/ 117 h 267"/>
                <a:gd name="T20" fmla="*/ 122 w 284"/>
                <a:gd name="T21" fmla="*/ 152 h 267"/>
                <a:gd name="T22" fmla="*/ 162 w 284"/>
                <a:gd name="T23" fmla="*/ 117 h 267"/>
                <a:gd name="T24" fmla="*/ 230 w 284"/>
                <a:gd name="T25" fmla="*/ 152 h 267"/>
                <a:gd name="T26" fmla="*/ 270 w 284"/>
                <a:gd name="T27" fmla="*/ 117 h 267"/>
                <a:gd name="T28" fmla="*/ 216 w 284"/>
                <a:gd name="T29" fmla="*/ 152 h 267"/>
                <a:gd name="T30" fmla="*/ 176 w 284"/>
                <a:gd name="T31" fmla="*/ 117 h 267"/>
                <a:gd name="T32" fmla="*/ 216 w 284"/>
                <a:gd name="T33" fmla="*/ 152 h 267"/>
                <a:gd name="T34" fmla="*/ 162 w 284"/>
                <a:gd name="T35" fmla="*/ 166 h 267"/>
                <a:gd name="T36" fmla="*/ 122 w 284"/>
                <a:gd name="T37" fmla="*/ 201 h 267"/>
                <a:gd name="T38" fmla="*/ 122 w 284"/>
                <a:gd name="T39" fmla="*/ 215 h 267"/>
                <a:gd name="T40" fmla="*/ 162 w 284"/>
                <a:gd name="T41" fmla="*/ 253 h 267"/>
                <a:gd name="T42" fmla="*/ 122 w 284"/>
                <a:gd name="T43" fmla="*/ 215 h 267"/>
                <a:gd name="T44" fmla="*/ 216 w 284"/>
                <a:gd name="T45" fmla="*/ 215 h 267"/>
                <a:gd name="T46" fmla="*/ 176 w 284"/>
                <a:gd name="T47" fmla="*/ 253 h 267"/>
                <a:gd name="T48" fmla="*/ 176 w 284"/>
                <a:gd name="T49" fmla="*/ 201 h 267"/>
                <a:gd name="T50" fmla="*/ 216 w 284"/>
                <a:gd name="T51" fmla="*/ 166 h 267"/>
                <a:gd name="T52" fmla="*/ 176 w 284"/>
                <a:gd name="T53" fmla="*/ 201 h 267"/>
                <a:gd name="T54" fmla="*/ 270 w 284"/>
                <a:gd name="T55" fmla="*/ 166 h 267"/>
                <a:gd name="T56" fmla="*/ 230 w 284"/>
                <a:gd name="T57" fmla="*/ 201 h 267"/>
                <a:gd name="T58" fmla="*/ 51 w 284"/>
                <a:gd name="T59" fmla="*/ 48 h 267"/>
                <a:gd name="T60" fmla="*/ 58 w 284"/>
                <a:gd name="T61" fmla="*/ 82 h 267"/>
                <a:gd name="T62" fmla="*/ 65 w 284"/>
                <a:gd name="T63" fmla="*/ 48 h 267"/>
                <a:gd name="T64" fmla="*/ 219 w 284"/>
                <a:gd name="T65" fmla="*/ 75 h 267"/>
                <a:gd name="T66" fmla="*/ 233 w 284"/>
                <a:gd name="T67" fmla="*/ 75 h 267"/>
                <a:gd name="T68" fmla="*/ 270 w 284"/>
                <a:gd name="T69" fmla="*/ 48 h 267"/>
                <a:gd name="T70" fmla="*/ 14 w 284"/>
                <a:gd name="T71" fmla="*/ 103 h 267"/>
                <a:gd name="T72" fmla="*/ 51 w 284"/>
                <a:gd name="T73" fmla="*/ 48 h 267"/>
                <a:gd name="T74" fmla="*/ 108 w 284"/>
                <a:gd name="T75" fmla="*/ 117 h 267"/>
                <a:gd name="T76" fmla="*/ 14 w 284"/>
                <a:gd name="T77" fmla="*/ 253 h 267"/>
                <a:gd name="T78" fmla="*/ 230 w 284"/>
                <a:gd name="T79" fmla="*/ 253 h 267"/>
                <a:gd name="T80" fmla="*/ 270 w 284"/>
                <a:gd name="T81" fmla="*/ 215 h 267"/>
                <a:gd name="T82" fmla="*/ 230 w 284"/>
                <a:gd name="T83" fmla="*/ 25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4" h="267">
                  <a:moveTo>
                    <a:pt x="277" y="34"/>
                  </a:moveTo>
                  <a:cubicBezTo>
                    <a:pt x="233" y="34"/>
                    <a:pt x="233" y="34"/>
                    <a:pt x="233" y="34"/>
                  </a:cubicBezTo>
                  <a:cubicBezTo>
                    <a:pt x="233" y="7"/>
                    <a:pt x="233" y="7"/>
                    <a:pt x="233" y="7"/>
                  </a:cubicBezTo>
                  <a:cubicBezTo>
                    <a:pt x="233" y="3"/>
                    <a:pt x="230" y="0"/>
                    <a:pt x="226" y="0"/>
                  </a:cubicBezTo>
                  <a:cubicBezTo>
                    <a:pt x="222" y="0"/>
                    <a:pt x="219" y="3"/>
                    <a:pt x="219" y="7"/>
                  </a:cubicBezTo>
                  <a:cubicBezTo>
                    <a:pt x="219" y="34"/>
                    <a:pt x="219" y="34"/>
                    <a:pt x="219" y="34"/>
                  </a:cubicBezTo>
                  <a:cubicBezTo>
                    <a:pt x="65" y="34"/>
                    <a:pt x="65" y="34"/>
                    <a:pt x="65" y="34"/>
                  </a:cubicBezTo>
                  <a:cubicBezTo>
                    <a:pt x="65" y="7"/>
                    <a:pt x="65" y="7"/>
                    <a:pt x="65" y="7"/>
                  </a:cubicBezTo>
                  <a:cubicBezTo>
                    <a:pt x="65" y="3"/>
                    <a:pt x="62" y="0"/>
                    <a:pt x="58" y="0"/>
                  </a:cubicBezTo>
                  <a:cubicBezTo>
                    <a:pt x="54" y="0"/>
                    <a:pt x="51" y="3"/>
                    <a:pt x="51" y="7"/>
                  </a:cubicBezTo>
                  <a:cubicBezTo>
                    <a:pt x="51" y="34"/>
                    <a:pt x="51" y="34"/>
                    <a:pt x="51" y="34"/>
                  </a:cubicBezTo>
                  <a:cubicBezTo>
                    <a:pt x="7" y="34"/>
                    <a:pt x="7" y="34"/>
                    <a:pt x="7" y="34"/>
                  </a:cubicBezTo>
                  <a:cubicBezTo>
                    <a:pt x="3" y="34"/>
                    <a:pt x="0" y="37"/>
                    <a:pt x="0" y="41"/>
                  </a:cubicBezTo>
                  <a:cubicBezTo>
                    <a:pt x="0" y="260"/>
                    <a:pt x="0" y="260"/>
                    <a:pt x="0" y="260"/>
                  </a:cubicBezTo>
                  <a:cubicBezTo>
                    <a:pt x="0" y="264"/>
                    <a:pt x="3" y="267"/>
                    <a:pt x="7" y="267"/>
                  </a:cubicBezTo>
                  <a:cubicBezTo>
                    <a:pt x="277" y="267"/>
                    <a:pt x="277" y="267"/>
                    <a:pt x="277" y="267"/>
                  </a:cubicBezTo>
                  <a:cubicBezTo>
                    <a:pt x="281" y="267"/>
                    <a:pt x="284" y="264"/>
                    <a:pt x="284" y="260"/>
                  </a:cubicBezTo>
                  <a:cubicBezTo>
                    <a:pt x="284" y="41"/>
                    <a:pt x="284" y="41"/>
                    <a:pt x="284" y="41"/>
                  </a:cubicBezTo>
                  <a:cubicBezTo>
                    <a:pt x="284" y="37"/>
                    <a:pt x="281" y="34"/>
                    <a:pt x="277" y="34"/>
                  </a:cubicBezTo>
                  <a:close/>
                  <a:moveTo>
                    <a:pt x="162" y="117"/>
                  </a:moveTo>
                  <a:cubicBezTo>
                    <a:pt x="162" y="152"/>
                    <a:pt x="162" y="152"/>
                    <a:pt x="162" y="152"/>
                  </a:cubicBezTo>
                  <a:cubicBezTo>
                    <a:pt x="122" y="152"/>
                    <a:pt x="122" y="152"/>
                    <a:pt x="122" y="152"/>
                  </a:cubicBezTo>
                  <a:cubicBezTo>
                    <a:pt x="122" y="117"/>
                    <a:pt x="122" y="117"/>
                    <a:pt x="122" y="117"/>
                  </a:cubicBezTo>
                  <a:lnTo>
                    <a:pt x="162" y="117"/>
                  </a:lnTo>
                  <a:close/>
                  <a:moveTo>
                    <a:pt x="270" y="152"/>
                  </a:moveTo>
                  <a:cubicBezTo>
                    <a:pt x="230" y="152"/>
                    <a:pt x="230" y="152"/>
                    <a:pt x="230" y="152"/>
                  </a:cubicBezTo>
                  <a:cubicBezTo>
                    <a:pt x="230" y="117"/>
                    <a:pt x="230" y="117"/>
                    <a:pt x="230" y="117"/>
                  </a:cubicBezTo>
                  <a:cubicBezTo>
                    <a:pt x="270" y="117"/>
                    <a:pt x="270" y="117"/>
                    <a:pt x="270" y="117"/>
                  </a:cubicBezTo>
                  <a:lnTo>
                    <a:pt x="270" y="152"/>
                  </a:lnTo>
                  <a:close/>
                  <a:moveTo>
                    <a:pt x="216" y="152"/>
                  </a:moveTo>
                  <a:cubicBezTo>
                    <a:pt x="176" y="152"/>
                    <a:pt x="176" y="152"/>
                    <a:pt x="176" y="152"/>
                  </a:cubicBezTo>
                  <a:cubicBezTo>
                    <a:pt x="176" y="117"/>
                    <a:pt x="176" y="117"/>
                    <a:pt x="176" y="117"/>
                  </a:cubicBezTo>
                  <a:cubicBezTo>
                    <a:pt x="216" y="117"/>
                    <a:pt x="216" y="117"/>
                    <a:pt x="216" y="117"/>
                  </a:cubicBezTo>
                  <a:cubicBezTo>
                    <a:pt x="216" y="152"/>
                    <a:pt x="216" y="152"/>
                    <a:pt x="216" y="152"/>
                  </a:cubicBezTo>
                  <a:close/>
                  <a:moveTo>
                    <a:pt x="122" y="166"/>
                  </a:moveTo>
                  <a:cubicBezTo>
                    <a:pt x="162" y="166"/>
                    <a:pt x="162" y="166"/>
                    <a:pt x="162" y="166"/>
                  </a:cubicBezTo>
                  <a:cubicBezTo>
                    <a:pt x="162" y="201"/>
                    <a:pt x="162" y="201"/>
                    <a:pt x="162" y="201"/>
                  </a:cubicBezTo>
                  <a:cubicBezTo>
                    <a:pt x="122" y="201"/>
                    <a:pt x="122" y="201"/>
                    <a:pt x="122" y="201"/>
                  </a:cubicBezTo>
                  <a:lnTo>
                    <a:pt x="122" y="166"/>
                  </a:lnTo>
                  <a:close/>
                  <a:moveTo>
                    <a:pt x="122" y="215"/>
                  </a:moveTo>
                  <a:cubicBezTo>
                    <a:pt x="162" y="215"/>
                    <a:pt x="162" y="215"/>
                    <a:pt x="162" y="215"/>
                  </a:cubicBezTo>
                  <a:cubicBezTo>
                    <a:pt x="162" y="253"/>
                    <a:pt x="162" y="253"/>
                    <a:pt x="162" y="253"/>
                  </a:cubicBezTo>
                  <a:cubicBezTo>
                    <a:pt x="122" y="253"/>
                    <a:pt x="122" y="253"/>
                    <a:pt x="122" y="253"/>
                  </a:cubicBezTo>
                  <a:lnTo>
                    <a:pt x="122" y="215"/>
                  </a:lnTo>
                  <a:close/>
                  <a:moveTo>
                    <a:pt x="176" y="215"/>
                  </a:moveTo>
                  <a:cubicBezTo>
                    <a:pt x="216" y="215"/>
                    <a:pt x="216" y="215"/>
                    <a:pt x="216" y="215"/>
                  </a:cubicBezTo>
                  <a:cubicBezTo>
                    <a:pt x="216" y="253"/>
                    <a:pt x="216" y="253"/>
                    <a:pt x="216" y="253"/>
                  </a:cubicBezTo>
                  <a:cubicBezTo>
                    <a:pt x="176" y="253"/>
                    <a:pt x="176" y="253"/>
                    <a:pt x="176" y="253"/>
                  </a:cubicBezTo>
                  <a:lnTo>
                    <a:pt x="176" y="215"/>
                  </a:lnTo>
                  <a:close/>
                  <a:moveTo>
                    <a:pt x="176" y="201"/>
                  </a:moveTo>
                  <a:cubicBezTo>
                    <a:pt x="176" y="166"/>
                    <a:pt x="176" y="166"/>
                    <a:pt x="176" y="166"/>
                  </a:cubicBezTo>
                  <a:cubicBezTo>
                    <a:pt x="216" y="166"/>
                    <a:pt x="216" y="166"/>
                    <a:pt x="216" y="166"/>
                  </a:cubicBezTo>
                  <a:cubicBezTo>
                    <a:pt x="216" y="201"/>
                    <a:pt x="216" y="201"/>
                    <a:pt x="216" y="201"/>
                  </a:cubicBezTo>
                  <a:lnTo>
                    <a:pt x="176" y="201"/>
                  </a:lnTo>
                  <a:close/>
                  <a:moveTo>
                    <a:pt x="230" y="166"/>
                  </a:moveTo>
                  <a:cubicBezTo>
                    <a:pt x="270" y="166"/>
                    <a:pt x="270" y="166"/>
                    <a:pt x="270" y="166"/>
                  </a:cubicBezTo>
                  <a:cubicBezTo>
                    <a:pt x="270" y="201"/>
                    <a:pt x="270" y="201"/>
                    <a:pt x="270" y="201"/>
                  </a:cubicBezTo>
                  <a:cubicBezTo>
                    <a:pt x="230" y="201"/>
                    <a:pt x="230" y="201"/>
                    <a:pt x="230" y="201"/>
                  </a:cubicBezTo>
                  <a:lnTo>
                    <a:pt x="230" y="166"/>
                  </a:lnTo>
                  <a:close/>
                  <a:moveTo>
                    <a:pt x="51" y="48"/>
                  </a:moveTo>
                  <a:cubicBezTo>
                    <a:pt x="51" y="75"/>
                    <a:pt x="51" y="75"/>
                    <a:pt x="51" y="75"/>
                  </a:cubicBezTo>
                  <a:cubicBezTo>
                    <a:pt x="51" y="79"/>
                    <a:pt x="54" y="82"/>
                    <a:pt x="58" y="82"/>
                  </a:cubicBezTo>
                  <a:cubicBezTo>
                    <a:pt x="62" y="82"/>
                    <a:pt x="65" y="79"/>
                    <a:pt x="65" y="75"/>
                  </a:cubicBezTo>
                  <a:cubicBezTo>
                    <a:pt x="65" y="48"/>
                    <a:pt x="65" y="48"/>
                    <a:pt x="65" y="48"/>
                  </a:cubicBezTo>
                  <a:cubicBezTo>
                    <a:pt x="219" y="48"/>
                    <a:pt x="219" y="48"/>
                    <a:pt x="219" y="48"/>
                  </a:cubicBezTo>
                  <a:cubicBezTo>
                    <a:pt x="219" y="75"/>
                    <a:pt x="219" y="75"/>
                    <a:pt x="219" y="75"/>
                  </a:cubicBezTo>
                  <a:cubicBezTo>
                    <a:pt x="219" y="79"/>
                    <a:pt x="222" y="82"/>
                    <a:pt x="226" y="82"/>
                  </a:cubicBezTo>
                  <a:cubicBezTo>
                    <a:pt x="230" y="82"/>
                    <a:pt x="233" y="79"/>
                    <a:pt x="233" y="75"/>
                  </a:cubicBezTo>
                  <a:cubicBezTo>
                    <a:pt x="233" y="48"/>
                    <a:pt x="233" y="48"/>
                    <a:pt x="233" y="48"/>
                  </a:cubicBezTo>
                  <a:cubicBezTo>
                    <a:pt x="270" y="48"/>
                    <a:pt x="270" y="48"/>
                    <a:pt x="270" y="48"/>
                  </a:cubicBezTo>
                  <a:cubicBezTo>
                    <a:pt x="270" y="103"/>
                    <a:pt x="270" y="103"/>
                    <a:pt x="270" y="103"/>
                  </a:cubicBezTo>
                  <a:cubicBezTo>
                    <a:pt x="14" y="103"/>
                    <a:pt x="14" y="103"/>
                    <a:pt x="14" y="103"/>
                  </a:cubicBezTo>
                  <a:cubicBezTo>
                    <a:pt x="14" y="48"/>
                    <a:pt x="14" y="48"/>
                    <a:pt x="14" y="48"/>
                  </a:cubicBezTo>
                  <a:lnTo>
                    <a:pt x="51" y="48"/>
                  </a:lnTo>
                  <a:close/>
                  <a:moveTo>
                    <a:pt x="14" y="117"/>
                  </a:moveTo>
                  <a:cubicBezTo>
                    <a:pt x="108" y="117"/>
                    <a:pt x="108" y="117"/>
                    <a:pt x="108" y="117"/>
                  </a:cubicBezTo>
                  <a:cubicBezTo>
                    <a:pt x="108" y="253"/>
                    <a:pt x="108" y="253"/>
                    <a:pt x="108" y="253"/>
                  </a:cubicBezTo>
                  <a:cubicBezTo>
                    <a:pt x="14" y="253"/>
                    <a:pt x="14" y="253"/>
                    <a:pt x="14" y="253"/>
                  </a:cubicBezTo>
                  <a:lnTo>
                    <a:pt x="14" y="117"/>
                  </a:lnTo>
                  <a:close/>
                  <a:moveTo>
                    <a:pt x="230" y="253"/>
                  </a:moveTo>
                  <a:cubicBezTo>
                    <a:pt x="230" y="215"/>
                    <a:pt x="230" y="215"/>
                    <a:pt x="230" y="215"/>
                  </a:cubicBezTo>
                  <a:cubicBezTo>
                    <a:pt x="270" y="215"/>
                    <a:pt x="270" y="215"/>
                    <a:pt x="270" y="215"/>
                  </a:cubicBezTo>
                  <a:cubicBezTo>
                    <a:pt x="270" y="253"/>
                    <a:pt x="270" y="253"/>
                    <a:pt x="270" y="253"/>
                  </a:cubicBezTo>
                  <a:lnTo>
                    <a:pt x="230" y="253"/>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x-none"/>
            </a:p>
          </p:txBody>
        </p:sp>
      </p:grpSp>
      <p:graphicFrame>
        <p:nvGraphicFramePr>
          <p:cNvPr id="27" name="Chart 26">
            <a:extLst>
              <a:ext uri="{FF2B5EF4-FFF2-40B4-BE49-F238E27FC236}">
                <a16:creationId xmlns:a16="http://schemas.microsoft.com/office/drawing/2014/main" id="{230CDAC4-177F-265F-F709-970709450CE8}"/>
              </a:ext>
            </a:extLst>
          </p:cNvPr>
          <p:cNvGraphicFramePr/>
          <p:nvPr>
            <p:extLst>
              <p:ext uri="{D42A27DB-BD31-4B8C-83A1-F6EECF244321}">
                <p14:modId xmlns:p14="http://schemas.microsoft.com/office/powerpoint/2010/main" val="3669223525"/>
              </p:ext>
            </p:extLst>
          </p:nvPr>
        </p:nvGraphicFramePr>
        <p:xfrm>
          <a:off x="4427845" y="2270710"/>
          <a:ext cx="2971800" cy="2741073"/>
        </p:xfrm>
        <a:graphic>
          <a:graphicData uri="http://schemas.openxmlformats.org/drawingml/2006/chart">
            <c:chart xmlns:c="http://schemas.openxmlformats.org/drawingml/2006/chart" xmlns:r="http://schemas.openxmlformats.org/officeDocument/2006/relationships" r:id="rId3"/>
          </a:graphicData>
        </a:graphic>
      </p:graphicFrame>
      <p:grpSp>
        <p:nvGrpSpPr>
          <p:cNvPr id="28" name="Group 27">
            <a:extLst>
              <a:ext uri="{FF2B5EF4-FFF2-40B4-BE49-F238E27FC236}">
                <a16:creationId xmlns:a16="http://schemas.microsoft.com/office/drawing/2014/main" id="{C9F06E64-D21D-88A3-D90C-26CDFB7CCCC2}"/>
              </a:ext>
            </a:extLst>
          </p:cNvPr>
          <p:cNvGrpSpPr/>
          <p:nvPr/>
        </p:nvGrpSpPr>
        <p:grpSpPr>
          <a:xfrm>
            <a:off x="7690102" y="1878208"/>
            <a:ext cx="369501" cy="369501"/>
            <a:chOff x="7216281" y="1558168"/>
            <a:chExt cx="369501" cy="369501"/>
          </a:xfrm>
        </p:grpSpPr>
        <p:sp>
          <p:nvSpPr>
            <p:cNvPr id="29" name="Oval 28">
              <a:extLst>
                <a:ext uri="{FF2B5EF4-FFF2-40B4-BE49-F238E27FC236}">
                  <a16:creationId xmlns:a16="http://schemas.microsoft.com/office/drawing/2014/main" id="{93E28428-98B2-9189-2F1F-BB948F08DDB3}"/>
                </a:ext>
              </a:extLst>
            </p:cNvPr>
            <p:cNvSpPr/>
            <p:nvPr/>
          </p:nvSpPr>
          <p:spPr>
            <a:xfrm>
              <a:off x="7216281" y="1558168"/>
              <a:ext cx="369501" cy="369501"/>
            </a:xfrm>
            <a:prstGeom prst="ellipse">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E0C3EC5C-6330-44C7-A8B9-7D0F659B2E8E}"/>
                </a:ext>
              </a:extLst>
            </p:cNvPr>
            <p:cNvGrpSpPr/>
            <p:nvPr/>
          </p:nvGrpSpPr>
          <p:grpSpPr>
            <a:xfrm>
              <a:off x="7295193" y="1650740"/>
              <a:ext cx="221928" cy="205788"/>
              <a:chOff x="8108950" y="2370138"/>
              <a:chExt cx="436563" cy="404813"/>
            </a:xfrm>
            <a:solidFill>
              <a:schemeClr val="bg1"/>
            </a:solidFill>
          </p:grpSpPr>
          <p:sp>
            <p:nvSpPr>
              <p:cNvPr id="32" name="Freeform 193">
                <a:extLst>
                  <a:ext uri="{FF2B5EF4-FFF2-40B4-BE49-F238E27FC236}">
                    <a16:creationId xmlns:a16="http://schemas.microsoft.com/office/drawing/2014/main" id="{7EAE7F48-9373-1F1E-4A00-A123E31F94FC}"/>
                  </a:ext>
                </a:extLst>
              </p:cNvPr>
              <p:cNvSpPr>
                <a:spLocks noEditPoints="1"/>
              </p:cNvSpPr>
              <p:nvPr/>
            </p:nvSpPr>
            <p:spPr bwMode="auto">
              <a:xfrm>
                <a:off x="8455025" y="2393951"/>
                <a:ext cx="49213" cy="47625"/>
              </a:xfrm>
              <a:custGeom>
                <a:avLst/>
                <a:gdLst>
                  <a:gd name="T0" fmla="*/ 58 w 115"/>
                  <a:gd name="T1" fmla="*/ 83 h 115"/>
                  <a:gd name="T2" fmla="*/ 32 w 115"/>
                  <a:gd name="T3" fmla="*/ 57 h 115"/>
                  <a:gd name="T4" fmla="*/ 58 w 115"/>
                  <a:gd name="T5" fmla="*/ 32 h 115"/>
                  <a:gd name="T6" fmla="*/ 83 w 115"/>
                  <a:gd name="T7" fmla="*/ 57 h 115"/>
                  <a:gd name="T8" fmla="*/ 58 w 115"/>
                  <a:gd name="T9" fmla="*/ 83 h 115"/>
                  <a:gd name="T10" fmla="*/ 58 w 115"/>
                  <a:gd name="T11" fmla="*/ 0 h 115"/>
                  <a:gd name="T12" fmla="*/ 0 w 115"/>
                  <a:gd name="T13" fmla="*/ 57 h 115"/>
                  <a:gd name="T14" fmla="*/ 58 w 115"/>
                  <a:gd name="T15" fmla="*/ 115 h 115"/>
                  <a:gd name="T16" fmla="*/ 115 w 115"/>
                  <a:gd name="T17" fmla="*/ 57 h 115"/>
                  <a:gd name="T18" fmla="*/ 58 w 115"/>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15">
                    <a:moveTo>
                      <a:pt x="58" y="83"/>
                    </a:moveTo>
                    <a:cubicBezTo>
                      <a:pt x="43" y="83"/>
                      <a:pt x="32" y="71"/>
                      <a:pt x="32" y="57"/>
                    </a:cubicBezTo>
                    <a:cubicBezTo>
                      <a:pt x="32" y="44"/>
                      <a:pt x="43" y="32"/>
                      <a:pt x="58" y="32"/>
                    </a:cubicBezTo>
                    <a:cubicBezTo>
                      <a:pt x="71" y="32"/>
                      <a:pt x="83" y="44"/>
                      <a:pt x="83" y="57"/>
                    </a:cubicBezTo>
                    <a:cubicBezTo>
                      <a:pt x="83" y="71"/>
                      <a:pt x="71" y="83"/>
                      <a:pt x="58" y="83"/>
                    </a:cubicBezTo>
                    <a:close/>
                    <a:moveTo>
                      <a:pt x="58" y="0"/>
                    </a:moveTo>
                    <a:cubicBezTo>
                      <a:pt x="26" y="0"/>
                      <a:pt x="0" y="26"/>
                      <a:pt x="0" y="57"/>
                    </a:cubicBezTo>
                    <a:cubicBezTo>
                      <a:pt x="0" y="89"/>
                      <a:pt x="26" y="115"/>
                      <a:pt x="58" y="115"/>
                    </a:cubicBezTo>
                    <a:cubicBezTo>
                      <a:pt x="89" y="115"/>
                      <a:pt x="115" y="89"/>
                      <a:pt x="115" y="57"/>
                    </a:cubicBezTo>
                    <a:cubicBezTo>
                      <a:pt x="115" y="26"/>
                      <a:pt x="89" y="0"/>
                      <a:pt x="5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3" name="Oval 194">
                <a:extLst>
                  <a:ext uri="{FF2B5EF4-FFF2-40B4-BE49-F238E27FC236}">
                    <a16:creationId xmlns:a16="http://schemas.microsoft.com/office/drawing/2014/main" id="{ACCF566A-8D2F-1FC6-05FD-E6605FFA7E62}"/>
                  </a:ext>
                </a:extLst>
              </p:cNvPr>
              <p:cNvSpPr>
                <a:spLocks noChangeArrowheads="1"/>
              </p:cNvSpPr>
              <p:nvPr/>
            </p:nvSpPr>
            <p:spPr bwMode="auto">
              <a:xfrm>
                <a:off x="8383588" y="2400301"/>
                <a:ext cx="14288" cy="14288"/>
              </a:xfrm>
              <a:prstGeom prst="ellipse">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4" name="Oval 195">
                <a:extLst>
                  <a:ext uri="{FF2B5EF4-FFF2-40B4-BE49-F238E27FC236}">
                    <a16:creationId xmlns:a16="http://schemas.microsoft.com/office/drawing/2014/main" id="{0A711581-E21A-E89D-E855-3A1A3FCD0019}"/>
                  </a:ext>
                </a:extLst>
              </p:cNvPr>
              <p:cNvSpPr>
                <a:spLocks noChangeArrowheads="1"/>
              </p:cNvSpPr>
              <p:nvPr/>
            </p:nvSpPr>
            <p:spPr bwMode="auto">
              <a:xfrm>
                <a:off x="8235950" y="2554288"/>
                <a:ext cx="15875" cy="14288"/>
              </a:xfrm>
              <a:prstGeom prst="ellipse">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5" name="Oval 196">
                <a:extLst>
                  <a:ext uri="{FF2B5EF4-FFF2-40B4-BE49-F238E27FC236}">
                    <a16:creationId xmlns:a16="http://schemas.microsoft.com/office/drawing/2014/main" id="{3FA980CE-6967-D71E-EE00-492EB687E7D1}"/>
                  </a:ext>
                </a:extLst>
              </p:cNvPr>
              <p:cNvSpPr>
                <a:spLocks noChangeArrowheads="1"/>
              </p:cNvSpPr>
              <p:nvPr/>
            </p:nvSpPr>
            <p:spPr bwMode="auto">
              <a:xfrm>
                <a:off x="8147050" y="2605088"/>
                <a:ext cx="14288" cy="14288"/>
              </a:xfrm>
              <a:prstGeom prst="ellipse">
                <a:avLst/>
              </a:pr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6" name="Line 197">
                <a:extLst>
                  <a:ext uri="{FF2B5EF4-FFF2-40B4-BE49-F238E27FC236}">
                    <a16:creationId xmlns:a16="http://schemas.microsoft.com/office/drawing/2014/main" id="{5B1304A7-BCCC-D17F-1D73-13095206F4FC}"/>
                  </a:ext>
                </a:extLst>
              </p:cNvPr>
              <p:cNvSpPr>
                <a:spLocks noChangeShapeType="1"/>
              </p:cNvSpPr>
              <p:nvPr/>
            </p:nvSpPr>
            <p:spPr bwMode="auto">
              <a:xfrm>
                <a:off x="8543925" y="2546351"/>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x-none" dirty="0"/>
              </a:p>
            </p:txBody>
          </p:sp>
          <p:sp>
            <p:nvSpPr>
              <p:cNvPr id="37" name="Line 198">
                <a:extLst>
                  <a:ext uri="{FF2B5EF4-FFF2-40B4-BE49-F238E27FC236}">
                    <a16:creationId xmlns:a16="http://schemas.microsoft.com/office/drawing/2014/main" id="{A37CEC65-0334-4820-E863-A5FC452D40A4}"/>
                  </a:ext>
                </a:extLst>
              </p:cNvPr>
              <p:cNvSpPr>
                <a:spLocks noChangeShapeType="1"/>
              </p:cNvSpPr>
              <p:nvPr/>
            </p:nvSpPr>
            <p:spPr bwMode="auto">
              <a:xfrm>
                <a:off x="8543925" y="2546351"/>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x-none" dirty="0"/>
              </a:p>
            </p:txBody>
          </p:sp>
          <p:sp>
            <p:nvSpPr>
              <p:cNvPr id="38" name="Freeform 199">
                <a:extLst>
                  <a:ext uri="{FF2B5EF4-FFF2-40B4-BE49-F238E27FC236}">
                    <a16:creationId xmlns:a16="http://schemas.microsoft.com/office/drawing/2014/main" id="{1AA613C9-3762-D8D8-AC60-8645980C55D0}"/>
                  </a:ext>
                </a:extLst>
              </p:cNvPr>
              <p:cNvSpPr>
                <a:spLocks noEditPoints="1"/>
              </p:cNvSpPr>
              <p:nvPr/>
            </p:nvSpPr>
            <p:spPr bwMode="auto">
              <a:xfrm>
                <a:off x="8108950" y="2543176"/>
                <a:ext cx="436563" cy="231775"/>
              </a:xfrm>
              <a:custGeom>
                <a:avLst/>
                <a:gdLst>
                  <a:gd name="T0" fmla="*/ 924 w 1043"/>
                  <a:gd name="T1" fmla="*/ 354 h 554"/>
                  <a:gd name="T2" fmla="*/ 735 w 1043"/>
                  <a:gd name="T3" fmla="*/ 150 h 554"/>
                  <a:gd name="T4" fmla="*/ 889 w 1043"/>
                  <a:gd name="T5" fmla="*/ 100 h 554"/>
                  <a:gd name="T6" fmla="*/ 949 w 1043"/>
                  <a:gd name="T7" fmla="*/ 76 h 554"/>
                  <a:gd name="T8" fmla="*/ 924 w 1043"/>
                  <a:gd name="T9" fmla="*/ 354 h 554"/>
                  <a:gd name="T10" fmla="*/ 736 w 1043"/>
                  <a:gd name="T11" fmla="*/ 444 h 554"/>
                  <a:gd name="T12" fmla="*/ 636 w 1043"/>
                  <a:gd name="T13" fmla="*/ 410 h 554"/>
                  <a:gd name="T14" fmla="*/ 619 w 1043"/>
                  <a:gd name="T15" fmla="*/ 414 h 554"/>
                  <a:gd name="T16" fmla="*/ 547 w 1043"/>
                  <a:gd name="T17" fmla="*/ 488 h 554"/>
                  <a:gd name="T18" fmla="*/ 483 w 1043"/>
                  <a:gd name="T19" fmla="*/ 214 h 554"/>
                  <a:gd name="T20" fmla="*/ 672 w 1043"/>
                  <a:gd name="T21" fmla="*/ 168 h 554"/>
                  <a:gd name="T22" fmla="*/ 736 w 1043"/>
                  <a:gd name="T23" fmla="*/ 444 h 554"/>
                  <a:gd name="T24" fmla="*/ 337 w 1043"/>
                  <a:gd name="T25" fmla="*/ 498 h 554"/>
                  <a:gd name="T26" fmla="*/ 161 w 1043"/>
                  <a:gd name="T27" fmla="*/ 269 h 554"/>
                  <a:gd name="T28" fmla="*/ 414 w 1043"/>
                  <a:gd name="T29" fmla="*/ 228 h 554"/>
                  <a:gd name="T30" fmla="*/ 337 w 1043"/>
                  <a:gd name="T31" fmla="*/ 498 h 554"/>
                  <a:gd name="T32" fmla="*/ 1038 w 1043"/>
                  <a:gd name="T33" fmla="*/ 10 h 554"/>
                  <a:gd name="T34" fmla="*/ 1016 w 1043"/>
                  <a:gd name="T35" fmla="*/ 5 h 554"/>
                  <a:gd name="T36" fmla="*/ 965 w 1043"/>
                  <a:gd name="T37" fmla="*/ 33 h 554"/>
                  <a:gd name="T38" fmla="*/ 957 w 1043"/>
                  <a:gd name="T39" fmla="*/ 37 h 554"/>
                  <a:gd name="T40" fmla="*/ 878 w 1043"/>
                  <a:gd name="T41" fmla="*/ 69 h 554"/>
                  <a:gd name="T42" fmla="*/ 452 w 1043"/>
                  <a:gd name="T43" fmla="*/ 187 h 554"/>
                  <a:gd name="T44" fmla="*/ 16 w 1043"/>
                  <a:gd name="T45" fmla="*/ 249 h 554"/>
                  <a:gd name="T46" fmla="*/ 1 w 1043"/>
                  <a:gd name="T47" fmla="*/ 267 h 554"/>
                  <a:gd name="T48" fmla="*/ 17 w 1043"/>
                  <a:gd name="T49" fmla="*/ 282 h 554"/>
                  <a:gd name="T50" fmla="*/ 18 w 1043"/>
                  <a:gd name="T51" fmla="*/ 282 h 554"/>
                  <a:gd name="T52" fmla="*/ 124 w 1043"/>
                  <a:gd name="T53" fmla="*/ 274 h 554"/>
                  <a:gd name="T54" fmla="*/ 330 w 1043"/>
                  <a:gd name="T55" fmla="*/ 543 h 554"/>
                  <a:gd name="T56" fmla="*/ 358 w 1043"/>
                  <a:gd name="T57" fmla="*/ 538 h 554"/>
                  <a:gd name="T58" fmla="*/ 452 w 1043"/>
                  <a:gd name="T59" fmla="*/ 221 h 554"/>
                  <a:gd name="T60" fmla="*/ 523 w 1043"/>
                  <a:gd name="T61" fmla="*/ 524 h 554"/>
                  <a:gd name="T62" fmla="*/ 550 w 1043"/>
                  <a:gd name="T63" fmla="*/ 531 h 554"/>
                  <a:gd name="T64" fmla="*/ 635 w 1043"/>
                  <a:gd name="T65" fmla="*/ 444 h 554"/>
                  <a:gd name="T66" fmla="*/ 753 w 1043"/>
                  <a:gd name="T67" fmla="*/ 484 h 554"/>
                  <a:gd name="T68" fmla="*/ 774 w 1043"/>
                  <a:gd name="T69" fmla="*/ 465 h 554"/>
                  <a:gd name="T70" fmla="*/ 704 w 1043"/>
                  <a:gd name="T71" fmla="*/ 163 h 554"/>
                  <a:gd name="T72" fmla="*/ 925 w 1043"/>
                  <a:gd name="T73" fmla="*/ 403 h 554"/>
                  <a:gd name="T74" fmla="*/ 953 w 1043"/>
                  <a:gd name="T75" fmla="*/ 393 h 554"/>
                  <a:gd name="T76" fmla="*/ 983 w 1043"/>
                  <a:gd name="T77" fmla="*/ 61 h 554"/>
                  <a:gd name="T78" fmla="*/ 1034 w 1043"/>
                  <a:gd name="T79" fmla="*/ 32 h 554"/>
                  <a:gd name="T80" fmla="*/ 1038 w 1043"/>
                  <a:gd name="T81" fmla="*/ 10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3" h="554">
                    <a:moveTo>
                      <a:pt x="924" y="354"/>
                    </a:moveTo>
                    <a:cubicBezTo>
                      <a:pt x="735" y="150"/>
                      <a:pt x="735" y="150"/>
                      <a:pt x="735" y="150"/>
                    </a:cubicBezTo>
                    <a:cubicBezTo>
                      <a:pt x="788" y="134"/>
                      <a:pt x="839" y="117"/>
                      <a:pt x="889" y="100"/>
                    </a:cubicBezTo>
                    <a:cubicBezTo>
                      <a:pt x="903" y="95"/>
                      <a:pt x="926" y="86"/>
                      <a:pt x="949" y="76"/>
                    </a:cubicBezTo>
                    <a:lnTo>
                      <a:pt x="924" y="354"/>
                    </a:lnTo>
                    <a:close/>
                    <a:moveTo>
                      <a:pt x="736" y="444"/>
                    </a:moveTo>
                    <a:cubicBezTo>
                      <a:pt x="636" y="410"/>
                      <a:pt x="636" y="410"/>
                      <a:pt x="636" y="410"/>
                    </a:cubicBezTo>
                    <a:cubicBezTo>
                      <a:pt x="630" y="408"/>
                      <a:pt x="623" y="409"/>
                      <a:pt x="619" y="414"/>
                    </a:cubicBezTo>
                    <a:cubicBezTo>
                      <a:pt x="547" y="488"/>
                      <a:pt x="547" y="488"/>
                      <a:pt x="547" y="488"/>
                    </a:cubicBezTo>
                    <a:cubicBezTo>
                      <a:pt x="483" y="214"/>
                      <a:pt x="483" y="214"/>
                      <a:pt x="483" y="214"/>
                    </a:cubicBezTo>
                    <a:cubicBezTo>
                      <a:pt x="546" y="201"/>
                      <a:pt x="610" y="185"/>
                      <a:pt x="672" y="168"/>
                    </a:cubicBezTo>
                    <a:lnTo>
                      <a:pt x="736" y="444"/>
                    </a:lnTo>
                    <a:close/>
                    <a:moveTo>
                      <a:pt x="337" y="498"/>
                    </a:moveTo>
                    <a:cubicBezTo>
                      <a:pt x="161" y="269"/>
                      <a:pt x="161" y="269"/>
                      <a:pt x="161" y="269"/>
                    </a:cubicBezTo>
                    <a:cubicBezTo>
                      <a:pt x="242" y="260"/>
                      <a:pt x="328" y="246"/>
                      <a:pt x="414" y="228"/>
                    </a:cubicBezTo>
                    <a:lnTo>
                      <a:pt x="337" y="498"/>
                    </a:lnTo>
                    <a:close/>
                    <a:moveTo>
                      <a:pt x="1038" y="10"/>
                    </a:moveTo>
                    <a:cubicBezTo>
                      <a:pt x="1033" y="2"/>
                      <a:pt x="1023" y="0"/>
                      <a:pt x="1016" y="5"/>
                    </a:cubicBezTo>
                    <a:cubicBezTo>
                      <a:pt x="1003" y="14"/>
                      <a:pt x="985" y="24"/>
                      <a:pt x="965" y="33"/>
                    </a:cubicBezTo>
                    <a:cubicBezTo>
                      <a:pt x="962" y="34"/>
                      <a:pt x="959" y="35"/>
                      <a:pt x="957" y="37"/>
                    </a:cubicBezTo>
                    <a:cubicBezTo>
                      <a:pt x="929" y="50"/>
                      <a:pt x="899" y="62"/>
                      <a:pt x="878" y="69"/>
                    </a:cubicBezTo>
                    <a:cubicBezTo>
                      <a:pt x="750" y="115"/>
                      <a:pt x="603" y="155"/>
                      <a:pt x="452" y="187"/>
                    </a:cubicBezTo>
                    <a:cubicBezTo>
                      <a:pt x="294" y="221"/>
                      <a:pt x="143" y="243"/>
                      <a:pt x="16" y="249"/>
                    </a:cubicBezTo>
                    <a:cubicBezTo>
                      <a:pt x="8" y="250"/>
                      <a:pt x="0" y="257"/>
                      <a:pt x="1" y="267"/>
                    </a:cubicBezTo>
                    <a:cubicBezTo>
                      <a:pt x="1" y="275"/>
                      <a:pt x="9" y="282"/>
                      <a:pt x="17" y="282"/>
                    </a:cubicBezTo>
                    <a:cubicBezTo>
                      <a:pt x="18" y="282"/>
                      <a:pt x="18" y="282"/>
                      <a:pt x="18" y="282"/>
                    </a:cubicBezTo>
                    <a:cubicBezTo>
                      <a:pt x="52" y="280"/>
                      <a:pt x="87" y="277"/>
                      <a:pt x="124" y="274"/>
                    </a:cubicBezTo>
                    <a:cubicBezTo>
                      <a:pt x="124" y="274"/>
                      <a:pt x="330" y="543"/>
                      <a:pt x="330" y="543"/>
                    </a:cubicBezTo>
                    <a:cubicBezTo>
                      <a:pt x="338" y="554"/>
                      <a:pt x="355" y="551"/>
                      <a:pt x="358" y="538"/>
                    </a:cubicBezTo>
                    <a:cubicBezTo>
                      <a:pt x="358" y="538"/>
                      <a:pt x="451" y="221"/>
                      <a:pt x="452" y="221"/>
                    </a:cubicBezTo>
                    <a:cubicBezTo>
                      <a:pt x="523" y="524"/>
                      <a:pt x="523" y="524"/>
                      <a:pt x="523" y="524"/>
                    </a:cubicBezTo>
                    <a:cubicBezTo>
                      <a:pt x="525" y="536"/>
                      <a:pt x="541" y="540"/>
                      <a:pt x="550" y="531"/>
                    </a:cubicBezTo>
                    <a:cubicBezTo>
                      <a:pt x="635" y="444"/>
                      <a:pt x="635" y="444"/>
                      <a:pt x="635" y="444"/>
                    </a:cubicBezTo>
                    <a:cubicBezTo>
                      <a:pt x="753" y="484"/>
                      <a:pt x="753" y="484"/>
                      <a:pt x="753" y="484"/>
                    </a:cubicBezTo>
                    <a:cubicBezTo>
                      <a:pt x="765" y="488"/>
                      <a:pt x="777" y="477"/>
                      <a:pt x="774" y="465"/>
                    </a:cubicBezTo>
                    <a:cubicBezTo>
                      <a:pt x="704" y="163"/>
                      <a:pt x="704" y="163"/>
                      <a:pt x="704" y="163"/>
                    </a:cubicBezTo>
                    <a:cubicBezTo>
                      <a:pt x="925" y="403"/>
                      <a:pt x="925" y="403"/>
                      <a:pt x="925" y="403"/>
                    </a:cubicBezTo>
                    <a:cubicBezTo>
                      <a:pt x="934" y="413"/>
                      <a:pt x="952" y="407"/>
                      <a:pt x="953" y="393"/>
                    </a:cubicBezTo>
                    <a:cubicBezTo>
                      <a:pt x="983" y="61"/>
                      <a:pt x="983" y="61"/>
                      <a:pt x="983" y="61"/>
                    </a:cubicBezTo>
                    <a:cubicBezTo>
                      <a:pt x="1002" y="52"/>
                      <a:pt x="1021" y="42"/>
                      <a:pt x="1034" y="32"/>
                    </a:cubicBezTo>
                    <a:cubicBezTo>
                      <a:pt x="1042" y="27"/>
                      <a:pt x="1043" y="17"/>
                      <a:pt x="1038"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39" name="Freeform 200">
                <a:extLst>
                  <a:ext uri="{FF2B5EF4-FFF2-40B4-BE49-F238E27FC236}">
                    <a16:creationId xmlns:a16="http://schemas.microsoft.com/office/drawing/2014/main" id="{0DED3837-1B41-1BE7-C568-7EFA0ECB84B0}"/>
                  </a:ext>
                </a:extLst>
              </p:cNvPr>
              <p:cNvSpPr>
                <a:spLocks noEditPoints="1"/>
              </p:cNvSpPr>
              <p:nvPr/>
            </p:nvSpPr>
            <p:spPr bwMode="auto">
              <a:xfrm>
                <a:off x="8108950" y="2370138"/>
                <a:ext cx="422275" cy="223838"/>
              </a:xfrm>
              <a:custGeom>
                <a:avLst/>
                <a:gdLst>
                  <a:gd name="T0" fmla="*/ 436 w 1008"/>
                  <a:gd name="T1" fmla="*/ 478 h 538"/>
                  <a:gd name="T2" fmla="*/ 413 w 1008"/>
                  <a:gd name="T3" fmla="*/ 192 h 538"/>
                  <a:gd name="T4" fmla="*/ 635 w 1008"/>
                  <a:gd name="T5" fmla="*/ 263 h 538"/>
                  <a:gd name="T6" fmla="*/ 436 w 1008"/>
                  <a:gd name="T7" fmla="*/ 478 h 538"/>
                  <a:gd name="T8" fmla="*/ 223 w 1008"/>
                  <a:gd name="T9" fmla="*/ 421 h 538"/>
                  <a:gd name="T10" fmla="*/ 165 w 1008"/>
                  <a:gd name="T11" fmla="*/ 333 h 538"/>
                  <a:gd name="T12" fmla="*/ 149 w 1008"/>
                  <a:gd name="T13" fmla="*/ 325 h 538"/>
                  <a:gd name="T14" fmla="*/ 47 w 1008"/>
                  <a:gd name="T15" fmla="*/ 341 h 538"/>
                  <a:gd name="T16" fmla="*/ 159 w 1008"/>
                  <a:gd name="T17" fmla="*/ 91 h 538"/>
                  <a:gd name="T18" fmla="*/ 339 w 1008"/>
                  <a:gd name="T19" fmla="*/ 165 h 538"/>
                  <a:gd name="T20" fmla="*/ 223 w 1008"/>
                  <a:gd name="T21" fmla="*/ 421 h 538"/>
                  <a:gd name="T22" fmla="*/ 1007 w 1008"/>
                  <a:gd name="T23" fmla="*/ 313 h 538"/>
                  <a:gd name="T24" fmla="*/ 989 w 1008"/>
                  <a:gd name="T25" fmla="*/ 298 h 538"/>
                  <a:gd name="T26" fmla="*/ 872 w 1008"/>
                  <a:gd name="T27" fmla="*/ 286 h 538"/>
                  <a:gd name="T28" fmla="*/ 53 w 1008"/>
                  <a:gd name="T29" fmla="*/ 4 h 538"/>
                  <a:gd name="T30" fmla="*/ 31 w 1008"/>
                  <a:gd name="T31" fmla="*/ 11 h 538"/>
                  <a:gd name="T32" fmla="*/ 38 w 1008"/>
                  <a:gd name="T33" fmla="*/ 33 h 538"/>
                  <a:gd name="T34" fmla="*/ 129 w 1008"/>
                  <a:gd name="T35" fmla="*/ 78 h 538"/>
                  <a:gd name="T36" fmla="*/ 5 w 1008"/>
                  <a:gd name="T37" fmla="*/ 355 h 538"/>
                  <a:gd name="T38" fmla="*/ 22 w 1008"/>
                  <a:gd name="T39" fmla="*/ 378 h 538"/>
                  <a:gd name="T40" fmla="*/ 143 w 1008"/>
                  <a:gd name="T41" fmla="*/ 360 h 538"/>
                  <a:gd name="T42" fmla="*/ 213 w 1008"/>
                  <a:gd name="T43" fmla="*/ 463 h 538"/>
                  <a:gd name="T44" fmla="*/ 241 w 1008"/>
                  <a:gd name="T45" fmla="*/ 461 h 538"/>
                  <a:gd name="T46" fmla="*/ 369 w 1008"/>
                  <a:gd name="T47" fmla="*/ 176 h 538"/>
                  <a:gd name="T48" fmla="*/ 381 w 1008"/>
                  <a:gd name="T49" fmla="*/ 181 h 538"/>
                  <a:gd name="T50" fmla="*/ 406 w 1008"/>
                  <a:gd name="T51" fmla="*/ 518 h 538"/>
                  <a:gd name="T52" fmla="*/ 435 w 1008"/>
                  <a:gd name="T53" fmla="*/ 527 h 538"/>
                  <a:gd name="T54" fmla="*/ 670 w 1008"/>
                  <a:gd name="T55" fmla="*/ 272 h 538"/>
                  <a:gd name="T56" fmla="*/ 686 w 1008"/>
                  <a:gd name="T57" fmla="*/ 276 h 538"/>
                  <a:gd name="T58" fmla="*/ 648 w 1008"/>
                  <a:gd name="T59" fmla="*/ 489 h 538"/>
                  <a:gd name="T60" fmla="*/ 661 w 1008"/>
                  <a:gd name="T61" fmla="*/ 508 h 538"/>
                  <a:gd name="T62" fmla="*/ 680 w 1008"/>
                  <a:gd name="T63" fmla="*/ 495 h 538"/>
                  <a:gd name="T64" fmla="*/ 717 w 1008"/>
                  <a:gd name="T65" fmla="*/ 284 h 538"/>
                  <a:gd name="T66" fmla="*/ 866 w 1008"/>
                  <a:gd name="T67" fmla="*/ 318 h 538"/>
                  <a:gd name="T68" fmla="*/ 907 w 1008"/>
                  <a:gd name="T69" fmla="*/ 325 h 538"/>
                  <a:gd name="T70" fmla="*/ 889 w 1008"/>
                  <a:gd name="T71" fmla="*/ 409 h 538"/>
                  <a:gd name="T72" fmla="*/ 901 w 1008"/>
                  <a:gd name="T73" fmla="*/ 429 h 538"/>
                  <a:gd name="T74" fmla="*/ 921 w 1008"/>
                  <a:gd name="T75" fmla="*/ 416 h 538"/>
                  <a:gd name="T76" fmla="*/ 939 w 1008"/>
                  <a:gd name="T77" fmla="*/ 330 h 538"/>
                  <a:gd name="T78" fmla="*/ 970 w 1008"/>
                  <a:gd name="T79" fmla="*/ 331 h 538"/>
                  <a:gd name="T80" fmla="*/ 992 w 1008"/>
                  <a:gd name="T81" fmla="*/ 330 h 538"/>
                  <a:gd name="T82" fmla="*/ 1007 w 1008"/>
                  <a:gd name="T83" fmla="*/ 31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8" h="538">
                    <a:moveTo>
                      <a:pt x="436" y="478"/>
                    </a:moveTo>
                    <a:cubicBezTo>
                      <a:pt x="413" y="192"/>
                      <a:pt x="413" y="192"/>
                      <a:pt x="413" y="192"/>
                    </a:cubicBezTo>
                    <a:cubicBezTo>
                      <a:pt x="487" y="218"/>
                      <a:pt x="561" y="242"/>
                      <a:pt x="635" y="263"/>
                    </a:cubicBezTo>
                    <a:lnTo>
                      <a:pt x="436" y="478"/>
                    </a:lnTo>
                    <a:close/>
                    <a:moveTo>
                      <a:pt x="223" y="421"/>
                    </a:moveTo>
                    <a:cubicBezTo>
                      <a:pt x="165" y="333"/>
                      <a:pt x="165" y="333"/>
                      <a:pt x="165" y="333"/>
                    </a:cubicBezTo>
                    <a:cubicBezTo>
                      <a:pt x="161" y="328"/>
                      <a:pt x="155" y="324"/>
                      <a:pt x="149" y="325"/>
                    </a:cubicBezTo>
                    <a:cubicBezTo>
                      <a:pt x="47" y="341"/>
                      <a:pt x="47" y="341"/>
                      <a:pt x="47" y="341"/>
                    </a:cubicBezTo>
                    <a:cubicBezTo>
                      <a:pt x="159" y="91"/>
                      <a:pt x="159" y="91"/>
                      <a:pt x="159" y="91"/>
                    </a:cubicBezTo>
                    <a:cubicBezTo>
                      <a:pt x="216" y="117"/>
                      <a:pt x="276" y="142"/>
                      <a:pt x="339" y="165"/>
                    </a:cubicBezTo>
                    <a:lnTo>
                      <a:pt x="223" y="421"/>
                    </a:lnTo>
                    <a:close/>
                    <a:moveTo>
                      <a:pt x="1007" y="313"/>
                    </a:moveTo>
                    <a:cubicBezTo>
                      <a:pt x="1006" y="304"/>
                      <a:pt x="998" y="297"/>
                      <a:pt x="989" y="298"/>
                    </a:cubicBezTo>
                    <a:cubicBezTo>
                      <a:pt x="952" y="301"/>
                      <a:pt x="914" y="295"/>
                      <a:pt x="872" y="286"/>
                    </a:cubicBezTo>
                    <a:cubicBezTo>
                      <a:pt x="601" y="233"/>
                      <a:pt x="280" y="122"/>
                      <a:pt x="53" y="4"/>
                    </a:cubicBezTo>
                    <a:cubicBezTo>
                      <a:pt x="45" y="0"/>
                      <a:pt x="35" y="3"/>
                      <a:pt x="31" y="11"/>
                    </a:cubicBezTo>
                    <a:cubicBezTo>
                      <a:pt x="27" y="19"/>
                      <a:pt x="30" y="29"/>
                      <a:pt x="38" y="33"/>
                    </a:cubicBezTo>
                    <a:cubicBezTo>
                      <a:pt x="67" y="48"/>
                      <a:pt x="98" y="63"/>
                      <a:pt x="129" y="78"/>
                    </a:cubicBezTo>
                    <a:cubicBezTo>
                      <a:pt x="5" y="355"/>
                      <a:pt x="5" y="355"/>
                      <a:pt x="5" y="355"/>
                    </a:cubicBezTo>
                    <a:cubicBezTo>
                      <a:pt x="0" y="366"/>
                      <a:pt x="10" y="379"/>
                      <a:pt x="22" y="378"/>
                    </a:cubicBezTo>
                    <a:cubicBezTo>
                      <a:pt x="143" y="360"/>
                      <a:pt x="143" y="360"/>
                      <a:pt x="143" y="360"/>
                    </a:cubicBezTo>
                    <a:cubicBezTo>
                      <a:pt x="213" y="463"/>
                      <a:pt x="213" y="463"/>
                      <a:pt x="213" y="463"/>
                    </a:cubicBezTo>
                    <a:cubicBezTo>
                      <a:pt x="220" y="474"/>
                      <a:pt x="236" y="472"/>
                      <a:pt x="241" y="461"/>
                    </a:cubicBezTo>
                    <a:cubicBezTo>
                      <a:pt x="369" y="176"/>
                      <a:pt x="369" y="176"/>
                      <a:pt x="369" y="176"/>
                    </a:cubicBezTo>
                    <a:cubicBezTo>
                      <a:pt x="373" y="178"/>
                      <a:pt x="377" y="179"/>
                      <a:pt x="381" y="181"/>
                    </a:cubicBezTo>
                    <a:cubicBezTo>
                      <a:pt x="383" y="203"/>
                      <a:pt x="406" y="518"/>
                      <a:pt x="406" y="518"/>
                    </a:cubicBezTo>
                    <a:cubicBezTo>
                      <a:pt x="407" y="531"/>
                      <a:pt x="425" y="538"/>
                      <a:pt x="435" y="527"/>
                    </a:cubicBezTo>
                    <a:cubicBezTo>
                      <a:pt x="670" y="272"/>
                      <a:pt x="670" y="272"/>
                      <a:pt x="670" y="272"/>
                    </a:cubicBezTo>
                    <a:cubicBezTo>
                      <a:pt x="675" y="274"/>
                      <a:pt x="681" y="275"/>
                      <a:pt x="686" y="276"/>
                    </a:cubicBezTo>
                    <a:cubicBezTo>
                      <a:pt x="648" y="489"/>
                      <a:pt x="648" y="489"/>
                      <a:pt x="648" y="489"/>
                    </a:cubicBezTo>
                    <a:cubicBezTo>
                      <a:pt x="646" y="498"/>
                      <a:pt x="652" y="506"/>
                      <a:pt x="661" y="508"/>
                    </a:cubicBezTo>
                    <a:cubicBezTo>
                      <a:pt x="669" y="509"/>
                      <a:pt x="678" y="503"/>
                      <a:pt x="680" y="495"/>
                    </a:cubicBezTo>
                    <a:cubicBezTo>
                      <a:pt x="717" y="284"/>
                      <a:pt x="717" y="284"/>
                      <a:pt x="717" y="284"/>
                    </a:cubicBezTo>
                    <a:cubicBezTo>
                      <a:pt x="768" y="297"/>
                      <a:pt x="818" y="309"/>
                      <a:pt x="866" y="318"/>
                    </a:cubicBezTo>
                    <a:cubicBezTo>
                      <a:pt x="880" y="321"/>
                      <a:pt x="893" y="323"/>
                      <a:pt x="907" y="325"/>
                    </a:cubicBezTo>
                    <a:cubicBezTo>
                      <a:pt x="889" y="409"/>
                      <a:pt x="889" y="409"/>
                      <a:pt x="889" y="409"/>
                    </a:cubicBezTo>
                    <a:cubicBezTo>
                      <a:pt x="888" y="418"/>
                      <a:pt x="893" y="427"/>
                      <a:pt x="901" y="429"/>
                    </a:cubicBezTo>
                    <a:cubicBezTo>
                      <a:pt x="911" y="431"/>
                      <a:pt x="920" y="425"/>
                      <a:pt x="921" y="416"/>
                    </a:cubicBezTo>
                    <a:cubicBezTo>
                      <a:pt x="939" y="330"/>
                      <a:pt x="939" y="330"/>
                      <a:pt x="939" y="330"/>
                    </a:cubicBezTo>
                    <a:cubicBezTo>
                      <a:pt x="949" y="331"/>
                      <a:pt x="960" y="331"/>
                      <a:pt x="970" y="331"/>
                    </a:cubicBezTo>
                    <a:cubicBezTo>
                      <a:pt x="978" y="331"/>
                      <a:pt x="985" y="331"/>
                      <a:pt x="992" y="330"/>
                    </a:cubicBezTo>
                    <a:cubicBezTo>
                      <a:pt x="1001" y="330"/>
                      <a:pt x="1008" y="322"/>
                      <a:pt x="1007" y="313"/>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40" name="Freeform 201">
                <a:extLst>
                  <a:ext uri="{FF2B5EF4-FFF2-40B4-BE49-F238E27FC236}">
                    <a16:creationId xmlns:a16="http://schemas.microsoft.com/office/drawing/2014/main" id="{11E146B0-6BB7-7A22-B41A-488E31CF8875}"/>
                  </a:ext>
                </a:extLst>
              </p:cNvPr>
              <p:cNvSpPr>
                <a:spLocks/>
              </p:cNvSpPr>
              <p:nvPr/>
            </p:nvSpPr>
            <p:spPr bwMode="auto">
              <a:xfrm>
                <a:off x="8175625" y="2439988"/>
                <a:ext cx="47625" cy="17463"/>
              </a:xfrm>
              <a:custGeom>
                <a:avLst/>
                <a:gdLst>
                  <a:gd name="T0" fmla="*/ 110 w 111"/>
                  <a:gd name="T1" fmla="*/ 14 h 44"/>
                  <a:gd name="T2" fmla="*/ 91 w 111"/>
                  <a:gd name="T3" fmla="*/ 1 h 44"/>
                  <a:gd name="T4" fmla="*/ 15 w 111"/>
                  <a:gd name="T5" fmla="*/ 12 h 44"/>
                  <a:gd name="T6" fmla="*/ 2 w 111"/>
                  <a:gd name="T7" fmla="*/ 30 h 44"/>
                  <a:gd name="T8" fmla="*/ 18 w 111"/>
                  <a:gd name="T9" fmla="*/ 44 h 44"/>
                  <a:gd name="T10" fmla="*/ 20 w 111"/>
                  <a:gd name="T11" fmla="*/ 44 h 44"/>
                  <a:gd name="T12" fmla="*/ 96 w 111"/>
                  <a:gd name="T13" fmla="*/ 33 h 44"/>
                  <a:gd name="T14" fmla="*/ 110 w 111"/>
                  <a:gd name="T15" fmla="*/ 1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44">
                    <a:moveTo>
                      <a:pt x="110" y="14"/>
                    </a:moveTo>
                    <a:cubicBezTo>
                      <a:pt x="108" y="6"/>
                      <a:pt x="100" y="0"/>
                      <a:pt x="91" y="1"/>
                    </a:cubicBezTo>
                    <a:cubicBezTo>
                      <a:pt x="15" y="12"/>
                      <a:pt x="15" y="12"/>
                      <a:pt x="15" y="12"/>
                    </a:cubicBezTo>
                    <a:cubicBezTo>
                      <a:pt x="7" y="13"/>
                      <a:pt x="0" y="21"/>
                      <a:pt x="2" y="30"/>
                    </a:cubicBezTo>
                    <a:cubicBezTo>
                      <a:pt x="3" y="39"/>
                      <a:pt x="10" y="44"/>
                      <a:pt x="18" y="44"/>
                    </a:cubicBezTo>
                    <a:cubicBezTo>
                      <a:pt x="18" y="44"/>
                      <a:pt x="19" y="44"/>
                      <a:pt x="20" y="44"/>
                    </a:cubicBezTo>
                    <a:cubicBezTo>
                      <a:pt x="96" y="33"/>
                      <a:pt x="96" y="33"/>
                      <a:pt x="96" y="33"/>
                    </a:cubicBezTo>
                    <a:cubicBezTo>
                      <a:pt x="105" y="32"/>
                      <a:pt x="111" y="23"/>
                      <a:pt x="110"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41" name="Freeform 202">
                <a:extLst>
                  <a:ext uri="{FF2B5EF4-FFF2-40B4-BE49-F238E27FC236}">
                    <a16:creationId xmlns:a16="http://schemas.microsoft.com/office/drawing/2014/main" id="{BFAA912C-6EB7-E7A6-B591-4E0A283E2B18}"/>
                  </a:ext>
                </a:extLst>
              </p:cNvPr>
              <p:cNvSpPr>
                <a:spLocks/>
              </p:cNvSpPr>
              <p:nvPr/>
            </p:nvSpPr>
            <p:spPr bwMode="auto">
              <a:xfrm>
                <a:off x="8166100" y="2466976"/>
                <a:ext cx="46038" cy="19050"/>
              </a:xfrm>
              <a:custGeom>
                <a:avLst/>
                <a:gdLst>
                  <a:gd name="T0" fmla="*/ 109 w 110"/>
                  <a:gd name="T1" fmla="*/ 15 h 45"/>
                  <a:gd name="T2" fmla="*/ 90 w 110"/>
                  <a:gd name="T3" fmla="*/ 1 h 45"/>
                  <a:gd name="T4" fmla="*/ 15 w 110"/>
                  <a:gd name="T5" fmla="*/ 12 h 45"/>
                  <a:gd name="T6" fmla="*/ 1 w 110"/>
                  <a:gd name="T7" fmla="*/ 31 h 45"/>
                  <a:gd name="T8" fmla="*/ 17 w 110"/>
                  <a:gd name="T9" fmla="*/ 45 h 45"/>
                  <a:gd name="T10" fmla="*/ 19 w 110"/>
                  <a:gd name="T11" fmla="*/ 44 h 45"/>
                  <a:gd name="T12" fmla="*/ 96 w 110"/>
                  <a:gd name="T13" fmla="*/ 33 h 45"/>
                  <a:gd name="T14" fmla="*/ 109 w 110"/>
                  <a:gd name="T15" fmla="*/ 1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5">
                    <a:moveTo>
                      <a:pt x="109" y="15"/>
                    </a:moveTo>
                    <a:cubicBezTo>
                      <a:pt x="108" y="6"/>
                      <a:pt x="100" y="0"/>
                      <a:pt x="90" y="1"/>
                    </a:cubicBezTo>
                    <a:cubicBezTo>
                      <a:pt x="15" y="12"/>
                      <a:pt x="15" y="12"/>
                      <a:pt x="15" y="12"/>
                    </a:cubicBezTo>
                    <a:cubicBezTo>
                      <a:pt x="6" y="13"/>
                      <a:pt x="0" y="22"/>
                      <a:pt x="1" y="31"/>
                    </a:cubicBezTo>
                    <a:cubicBezTo>
                      <a:pt x="2" y="39"/>
                      <a:pt x="9" y="45"/>
                      <a:pt x="17" y="45"/>
                    </a:cubicBezTo>
                    <a:cubicBezTo>
                      <a:pt x="18" y="45"/>
                      <a:pt x="19" y="44"/>
                      <a:pt x="19" y="44"/>
                    </a:cubicBezTo>
                    <a:cubicBezTo>
                      <a:pt x="96" y="33"/>
                      <a:pt x="96" y="33"/>
                      <a:pt x="96" y="33"/>
                    </a:cubicBezTo>
                    <a:cubicBezTo>
                      <a:pt x="104" y="32"/>
                      <a:pt x="110" y="23"/>
                      <a:pt x="109" y="15"/>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42" name="Freeform 203">
                <a:extLst>
                  <a:ext uri="{FF2B5EF4-FFF2-40B4-BE49-F238E27FC236}">
                    <a16:creationId xmlns:a16="http://schemas.microsoft.com/office/drawing/2014/main" id="{74BA60C1-FC29-DFAB-A178-1F53E997FFA9}"/>
                  </a:ext>
                </a:extLst>
              </p:cNvPr>
              <p:cNvSpPr>
                <a:spLocks/>
              </p:cNvSpPr>
              <p:nvPr/>
            </p:nvSpPr>
            <p:spPr bwMode="auto">
              <a:xfrm>
                <a:off x="8337550" y="2633663"/>
                <a:ext cx="36513" cy="39688"/>
              </a:xfrm>
              <a:custGeom>
                <a:avLst/>
                <a:gdLst>
                  <a:gd name="T0" fmla="*/ 77 w 85"/>
                  <a:gd name="T1" fmla="*/ 5 h 95"/>
                  <a:gd name="T2" fmla="*/ 54 w 85"/>
                  <a:gd name="T3" fmla="*/ 8 h 95"/>
                  <a:gd name="T4" fmla="*/ 6 w 85"/>
                  <a:gd name="T5" fmla="*/ 68 h 95"/>
                  <a:gd name="T6" fmla="*/ 9 w 85"/>
                  <a:gd name="T7" fmla="*/ 91 h 95"/>
                  <a:gd name="T8" fmla="*/ 19 w 85"/>
                  <a:gd name="T9" fmla="*/ 95 h 95"/>
                  <a:gd name="T10" fmla="*/ 31 w 85"/>
                  <a:gd name="T11" fmla="*/ 89 h 95"/>
                  <a:gd name="T12" fmla="*/ 79 w 85"/>
                  <a:gd name="T13" fmla="*/ 28 h 95"/>
                  <a:gd name="T14" fmla="*/ 77 w 85"/>
                  <a:gd name="T15" fmla="*/ 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5">
                    <a:moveTo>
                      <a:pt x="77" y="5"/>
                    </a:moveTo>
                    <a:cubicBezTo>
                      <a:pt x="70" y="0"/>
                      <a:pt x="59" y="1"/>
                      <a:pt x="54" y="8"/>
                    </a:cubicBezTo>
                    <a:cubicBezTo>
                      <a:pt x="6" y="68"/>
                      <a:pt x="6" y="68"/>
                      <a:pt x="6" y="68"/>
                    </a:cubicBezTo>
                    <a:cubicBezTo>
                      <a:pt x="0" y="75"/>
                      <a:pt x="1" y="86"/>
                      <a:pt x="9" y="91"/>
                    </a:cubicBezTo>
                    <a:cubicBezTo>
                      <a:pt x="12" y="94"/>
                      <a:pt x="15" y="95"/>
                      <a:pt x="19" y="95"/>
                    </a:cubicBezTo>
                    <a:cubicBezTo>
                      <a:pt x="23" y="95"/>
                      <a:pt x="28" y="93"/>
                      <a:pt x="31" y="89"/>
                    </a:cubicBezTo>
                    <a:cubicBezTo>
                      <a:pt x="79" y="28"/>
                      <a:pt x="79" y="28"/>
                      <a:pt x="79" y="28"/>
                    </a:cubicBezTo>
                    <a:cubicBezTo>
                      <a:pt x="85" y="22"/>
                      <a:pt x="84" y="11"/>
                      <a:pt x="77" y="5"/>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44" name="Freeform 204">
                <a:extLst>
                  <a:ext uri="{FF2B5EF4-FFF2-40B4-BE49-F238E27FC236}">
                    <a16:creationId xmlns:a16="http://schemas.microsoft.com/office/drawing/2014/main" id="{BF241EF0-48C2-037A-BA24-16A07B4156DD}"/>
                  </a:ext>
                </a:extLst>
              </p:cNvPr>
              <p:cNvSpPr>
                <a:spLocks/>
              </p:cNvSpPr>
              <p:nvPr/>
            </p:nvSpPr>
            <p:spPr bwMode="auto">
              <a:xfrm>
                <a:off x="8348663" y="2660651"/>
                <a:ext cx="36513" cy="39688"/>
              </a:xfrm>
              <a:custGeom>
                <a:avLst/>
                <a:gdLst>
                  <a:gd name="T0" fmla="*/ 77 w 85"/>
                  <a:gd name="T1" fmla="*/ 6 h 95"/>
                  <a:gd name="T2" fmla="*/ 54 w 85"/>
                  <a:gd name="T3" fmla="*/ 8 h 95"/>
                  <a:gd name="T4" fmla="*/ 6 w 85"/>
                  <a:gd name="T5" fmla="*/ 69 h 95"/>
                  <a:gd name="T6" fmla="*/ 8 w 85"/>
                  <a:gd name="T7" fmla="*/ 92 h 95"/>
                  <a:gd name="T8" fmla="*/ 19 w 85"/>
                  <a:gd name="T9" fmla="*/ 95 h 95"/>
                  <a:gd name="T10" fmla="*/ 31 w 85"/>
                  <a:gd name="T11" fmla="*/ 89 h 95"/>
                  <a:gd name="T12" fmla="*/ 79 w 85"/>
                  <a:gd name="T13" fmla="*/ 29 h 95"/>
                  <a:gd name="T14" fmla="*/ 77 w 85"/>
                  <a:gd name="T15" fmla="*/ 6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5">
                    <a:moveTo>
                      <a:pt x="77" y="6"/>
                    </a:moveTo>
                    <a:cubicBezTo>
                      <a:pt x="69" y="0"/>
                      <a:pt x="59" y="2"/>
                      <a:pt x="54" y="8"/>
                    </a:cubicBezTo>
                    <a:cubicBezTo>
                      <a:pt x="6" y="69"/>
                      <a:pt x="6" y="69"/>
                      <a:pt x="6" y="69"/>
                    </a:cubicBezTo>
                    <a:cubicBezTo>
                      <a:pt x="0" y="76"/>
                      <a:pt x="1" y="86"/>
                      <a:pt x="8" y="92"/>
                    </a:cubicBezTo>
                    <a:cubicBezTo>
                      <a:pt x="12" y="94"/>
                      <a:pt x="15" y="95"/>
                      <a:pt x="19" y="95"/>
                    </a:cubicBezTo>
                    <a:cubicBezTo>
                      <a:pt x="24" y="95"/>
                      <a:pt x="28" y="93"/>
                      <a:pt x="31" y="89"/>
                    </a:cubicBezTo>
                    <a:cubicBezTo>
                      <a:pt x="79" y="29"/>
                      <a:pt x="79" y="29"/>
                      <a:pt x="79" y="29"/>
                    </a:cubicBezTo>
                    <a:cubicBezTo>
                      <a:pt x="85" y="22"/>
                      <a:pt x="84" y="12"/>
                      <a:pt x="77" y="6"/>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grpSp>
      <p:graphicFrame>
        <p:nvGraphicFramePr>
          <p:cNvPr id="45" name="Chart 44">
            <a:extLst>
              <a:ext uri="{FF2B5EF4-FFF2-40B4-BE49-F238E27FC236}">
                <a16:creationId xmlns:a16="http://schemas.microsoft.com/office/drawing/2014/main" id="{297D903D-F98C-D0EB-EEE7-1D10F52A2FF6}"/>
              </a:ext>
            </a:extLst>
          </p:cNvPr>
          <p:cNvGraphicFramePr/>
          <p:nvPr>
            <p:extLst>
              <p:ext uri="{D42A27DB-BD31-4B8C-83A1-F6EECF244321}">
                <p14:modId xmlns:p14="http://schemas.microsoft.com/office/powerpoint/2010/main" val="834861848"/>
              </p:ext>
            </p:extLst>
          </p:nvPr>
        </p:nvGraphicFramePr>
        <p:xfrm>
          <a:off x="8258429" y="1327594"/>
          <a:ext cx="2864619" cy="3210115"/>
        </p:xfrm>
        <a:graphic>
          <a:graphicData uri="http://schemas.openxmlformats.org/drawingml/2006/chart">
            <c:chart xmlns:c="http://schemas.openxmlformats.org/drawingml/2006/chart" xmlns:r="http://schemas.openxmlformats.org/officeDocument/2006/relationships" r:id="rId4"/>
          </a:graphicData>
        </a:graphic>
      </p:graphicFrame>
      <p:grpSp>
        <p:nvGrpSpPr>
          <p:cNvPr id="46" name="Group 45">
            <a:extLst>
              <a:ext uri="{FF2B5EF4-FFF2-40B4-BE49-F238E27FC236}">
                <a16:creationId xmlns:a16="http://schemas.microsoft.com/office/drawing/2014/main" id="{6F64B063-8878-6660-3FA7-F652F3E24703}"/>
              </a:ext>
            </a:extLst>
          </p:cNvPr>
          <p:cNvGrpSpPr/>
          <p:nvPr/>
        </p:nvGrpSpPr>
        <p:grpSpPr>
          <a:xfrm>
            <a:off x="11570603" y="1878208"/>
            <a:ext cx="369501" cy="369501"/>
            <a:chOff x="11081718" y="1558168"/>
            <a:chExt cx="369501" cy="369501"/>
          </a:xfrm>
        </p:grpSpPr>
        <p:sp>
          <p:nvSpPr>
            <p:cNvPr id="47" name="Oval 46">
              <a:extLst>
                <a:ext uri="{FF2B5EF4-FFF2-40B4-BE49-F238E27FC236}">
                  <a16:creationId xmlns:a16="http://schemas.microsoft.com/office/drawing/2014/main" id="{43CB0584-95B1-E00A-D956-382E08AC7426}"/>
                </a:ext>
              </a:extLst>
            </p:cNvPr>
            <p:cNvSpPr/>
            <p:nvPr/>
          </p:nvSpPr>
          <p:spPr>
            <a:xfrm>
              <a:off x="11081718" y="1558168"/>
              <a:ext cx="369501" cy="369501"/>
            </a:xfrm>
            <a:prstGeom prst="ellipse">
              <a:avLst/>
            </a:prstGeom>
            <a:solidFill>
              <a:srgbClr val="FDCC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87A6A413-DBB6-7DCC-A3B3-A08CF1AB39F0}"/>
                </a:ext>
              </a:extLst>
            </p:cNvPr>
            <p:cNvGrpSpPr/>
            <p:nvPr/>
          </p:nvGrpSpPr>
          <p:grpSpPr>
            <a:xfrm>
              <a:off x="11145219" y="1634315"/>
              <a:ext cx="238744" cy="236580"/>
              <a:chOff x="4106069" y="1604963"/>
              <a:chExt cx="525463" cy="520701"/>
            </a:xfrm>
            <a:solidFill>
              <a:schemeClr val="bg1"/>
            </a:solidFill>
          </p:grpSpPr>
          <p:sp>
            <p:nvSpPr>
              <p:cNvPr id="49" name="Freeform 18">
                <a:extLst>
                  <a:ext uri="{FF2B5EF4-FFF2-40B4-BE49-F238E27FC236}">
                    <a16:creationId xmlns:a16="http://schemas.microsoft.com/office/drawing/2014/main" id="{8976A4BD-24E3-626F-5114-CF651A9EAE71}"/>
                  </a:ext>
                </a:extLst>
              </p:cNvPr>
              <p:cNvSpPr>
                <a:spLocks noEditPoints="1"/>
              </p:cNvSpPr>
              <p:nvPr/>
            </p:nvSpPr>
            <p:spPr bwMode="auto">
              <a:xfrm>
                <a:off x="4106069" y="1695451"/>
                <a:ext cx="434975" cy="430213"/>
              </a:xfrm>
              <a:custGeom>
                <a:avLst/>
                <a:gdLst>
                  <a:gd name="T0" fmla="*/ 882 w 976"/>
                  <a:gd name="T1" fmla="*/ 196 h 969"/>
                  <a:gd name="T2" fmla="*/ 812 w 976"/>
                  <a:gd name="T3" fmla="*/ 126 h 969"/>
                  <a:gd name="T4" fmla="*/ 780 w 976"/>
                  <a:gd name="T5" fmla="*/ 94 h 969"/>
                  <a:gd name="T6" fmla="*/ 814 w 976"/>
                  <a:gd name="T7" fmla="*/ 60 h 969"/>
                  <a:gd name="T8" fmla="*/ 916 w 976"/>
                  <a:gd name="T9" fmla="*/ 162 h 969"/>
                  <a:gd name="T10" fmla="*/ 882 w 976"/>
                  <a:gd name="T11" fmla="*/ 196 h 969"/>
                  <a:gd name="T12" fmla="*/ 737 w 976"/>
                  <a:gd name="T13" fmla="*/ 324 h 969"/>
                  <a:gd name="T14" fmla="*/ 686 w 976"/>
                  <a:gd name="T15" fmla="*/ 467 h 969"/>
                  <a:gd name="T16" fmla="*/ 628 w 976"/>
                  <a:gd name="T17" fmla="*/ 627 h 969"/>
                  <a:gd name="T18" fmla="*/ 628 w 976"/>
                  <a:gd name="T19" fmla="*/ 627 h 969"/>
                  <a:gd name="T20" fmla="*/ 349 w 976"/>
                  <a:gd name="T21" fmla="*/ 348 h 969"/>
                  <a:gd name="T22" fmla="*/ 349 w 976"/>
                  <a:gd name="T23" fmla="*/ 348 h 969"/>
                  <a:gd name="T24" fmla="*/ 489 w 976"/>
                  <a:gd name="T25" fmla="*/ 289 h 969"/>
                  <a:gd name="T26" fmla="*/ 509 w 976"/>
                  <a:gd name="T27" fmla="*/ 290 h 969"/>
                  <a:gd name="T28" fmla="*/ 652 w 976"/>
                  <a:gd name="T29" fmla="*/ 239 h 969"/>
                  <a:gd name="T30" fmla="*/ 755 w 976"/>
                  <a:gd name="T31" fmla="*/ 136 h 969"/>
                  <a:gd name="T32" fmla="*/ 840 w 976"/>
                  <a:gd name="T33" fmla="*/ 221 h 969"/>
                  <a:gd name="T34" fmla="*/ 737 w 976"/>
                  <a:gd name="T35" fmla="*/ 324 h 969"/>
                  <a:gd name="T36" fmla="*/ 416 w 976"/>
                  <a:gd name="T37" fmla="*/ 840 h 969"/>
                  <a:gd name="T38" fmla="*/ 136 w 976"/>
                  <a:gd name="T39" fmla="*/ 560 h 969"/>
                  <a:gd name="T40" fmla="*/ 315 w 976"/>
                  <a:gd name="T41" fmla="*/ 382 h 969"/>
                  <a:gd name="T42" fmla="*/ 594 w 976"/>
                  <a:gd name="T43" fmla="*/ 661 h 969"/>
                  <a:gd name="T44" fmla="*/ 416 w 976"/>
                  <a:gd name="T45" fmla="*/ 840 h 969"/>
                  <a:gd name="T46" fmla="*/ 343 w 976"/>
                  <a:gd name="T47" fmla="*/ 913 h 969"/>
                  <a:gd name="T48" fmla="*/ 303 w 976"/>
                  <a:gd name="T49" fmla="*/ 913 h 969"/>
                  <a:gd name="T50" fmla="*/ 63 w 976"/>
                  <a:gd name="T51" fmla="*/ 673 h 969"/>
                  <a:gd name="T52" fmla="*/ 63 w 976"/>
                  <a:gd name="T53" fmla="*/ 633 h 969"/>
                  <a:gd name="T54" fmla="*/ 102 w 976"/>
                  <a:gd name="T55" fmla="*/ 594 h 969"/>
                  <a:gd name="T56" fmla="*/ 382 w 976"/>
                  <a:gd name="T57" fmla="*/ 874 h 969"/>
                  <a:gd name="T58" fmla="*/ 343 w 976"/>
                  <a:gd name="T59" fmla="*/ 913 h 969"/>
                  <a:gd name="T60" fmla="*/ 831 w 976"/>
                  <a:gd name="T61" fmla="*/ 9 h 969"/>
                  <a:gd name="T62" fmla="*/ 797 w 976"/>
                  <a:gd name="T63" fmla="*/ 9 h 969"/>
                  <a:gd name="T64" fmla="*/ 729 w 976"/>
                  <a:gd name="T65" fmla="*/ 77 h 969"/>
                  <a:gd name="T66" fmla="*/ 723 w 976"/>
                  <a:gd name="T67" fmla="*/ 100 h 969"/>
                  <a:gd name="T68" fmla="*/ 618 w 976"/>
                  <a:gd name="T69" fmla="*/ 205 h 969"/>
                  <a:gd name="T70" fmla="*/ 514 w 976"/>
                  <a:gd name="T71" fmla="*/ 243 h 969"/>
                  <a:gd name="T72" fmla="*/ 315 w 976"/>
                  <a:gd name="T73" fmla="*/ 313 h 969"/>
                  <a:gd name="T74" fmla="*/ 29 w 976"/>
                  <a:gd name="T75" fmla="*/ 599 h 969"/>
                  <a:gd name="T76" fmla="*/ 29 w 976"/>
                  <a:gd name="T77" fmla="*/ 707 h 969"/>
                  <a:gd name="T78" fmla="*/ 269 w 976"/>
                  <a:gd name="T79" fmla="*/ 947 h 969"/>
                  <a:gd name="T80" fmla="*/ 323 w 976"/>
                  <a:gd name="T81" fmla="*/ 969 h 969"/>
                  <a:gd name="T82" fmla="*/ 377 w 976"/>
                  <a:gd name="T83" fmla="*/ 947 h 969"/>
                  <a:gd name="T84" fmla="*/ 663 w 976"/>
                  <a:gd name="T85" fmla="*/ 661 h 969"/>
                  <a:gd name="T86" fmla="*/ 733 w 976"/>
                  <a:gd name="T87" fmla="*/ 462 h 969"/>
                  <a:gd name="T88" fmla="*/ 771 w 976"/>
                  <a:gd name="T89" fmla="*/ 358 h 969"/>
                  <a:gd name="T90" fmla="*/ 876 w 976"/>
                  <a:gd name="T91" fmla="*/ 253 h 969"/>
                  <a:gd name="T92" fmla="*/ 882 w 976"/>
                  <a:gd name="T93" fmla="*/ 254 h 969"/>
                  <a:gd name="T94" fmla="*/ 899 w 976"/>
                  <a:gd name="T95" fmla="*/ 247 h 969"/>
                  <a:gd name="T96" fmla="*/ 967 w 976"/>
                  <a:gd name="T97" fmla="*/ 179 h 969"/>
                  <a:gd name="T98" fmla="*/ 967 w 976"/>
                  <a:gd name="T99" fmla="*/ 145 h 969"/>
                  <a:gd name="T100" fmla="*/ 831 w 976"/>
                  <a:gd name="T101" fmla="*/ 9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76" h="969">
                    <a:moveTo>
                      <a:pt x="882" y="196"/>
                    </a:moveTo>
                    <a:cubicBezTo>
                      <a:pt x="812" y="126"/>
                      <a:pt x="812" y="126"/>
                      <a:pt x="812" y="126"/>
                    </a:cubicBezTo>
                    <a:cubicBezTo>
                      <a:pt x="780" y="94"/>
                      <a:pt x="780" y="94"/>
                      <a:pt x="780" y="94"/>
                    </a:cubicBezTo>
                    <a:cubicBezTo>
                      <a:pt x="814" y="60"/>
                      <a:pt x="814" y="60"/>
                      <a:pt x="814" y="60"/>
                    </a:cubicBezTo>
                    <a:cubicBezTo>
                      <a:pt x="916" y="162"/>
                      <a:pt x="916" y="162"/>
                      <a:pt x="916" y="162"/>
                    </a:cubicBezTo>
                    <a:lnTo>
                      <a:pt x="882" y="196"/>
                    </a:lnTo>
                    <a:close/>
                    <a:moveTo>
                      <a:pt x="737" y="324"/>
                    </a:moveTo>
                    <a:cubicBezTo>
                      <a:pt x="699" y="362"/>
                      <a:pt x="680" y="414"/>
                      <a:pt x="686" y="467"/>
                    </a:cubicBezTo>
                    <a:cubicBezTo>
                      <a:pt x="692" y="526"/>
                      <a:pt x="671" y="585"/>
                      <a:pt x="628" y="627"/>
                    </a:cubicBezTo>
                    <a:cubicBezTo>
                      <a:pt x="628" y="627"/>
                      <a:pt x="628" y="627"/>
                      <a:pt x="628" y="627"/>
                    </a:cubicBezTo>
                    <a:cubicBezTo>
                      <a:pt x="349" y="348"/>
                      <a:pt x="349" y="348"/>
                      <a:pt x="349" y="348"/>
                    </a:cubicBezTo>
                    <a:cubicBezTo>
                      <a:pt x="349" y="348"/>
                      <a:pt x="349" y="348"/>
                      <a:pt x="349" y="348"/>
                    </a:cubicBezTo>
                    <a:cubicBezTo>
                      <a:pt x="386" y="310"/>
                      <a:pt x="436" y="289"/>
                      <a:pt x="489" y="289"/>
                    </a:cubicBezTo>
                    <a:cubicBezTo>
                      <a:pt x="495" y="289"/>
                      <a:pt x="502" y="290"/>
                      <a:pt x="509" y="290"/>
                    </a:cubicBezTo>
                    <a:cubicBezTo>
                      <a:pt x="562" y="296"/>
                      <a:pt x="614" y="277"/>
                      <a:pt x="652" y="239"/>
                    </a:cubicBezTo>
                    <a:cubicBezTo>
                      <a:pt x="755" y="136"/>
                      <a:pt x="755" y="136"/>
                      <a:pt x="755" y="136"/>
                    </a:cubicBezTo>
                    <a:cubicBezTo>
                      <a:pt x="840" y="221"/>
                      <a:pt x="840" y="221"/>
                      <a:pt x="840" y="221"/>
                    </a:cubicBezTo>
                    <a:lnTo>
                      <a:pt x="737" y="324"/>
                    </a:lnTo>
                    <a:close/>
                    <a:moveTo>
                      <a:pt x="416" y="840"/>
                    </a:moveTo>
                    <a:cubicBezTo>
                      <a:pt x="136" y="560"/>
                      <a:pt x="136" y="560"/>
                      <a:pt x="136" y="560"/>
                    </a:cubicBezTo>
                    <a:cubicBezTo>
                      <a:pt x="315" y="382"/>
                      <a:pt x="315" y="382"/>
                      <a:pt x="315" y="382"/>
                    </a:cubicBezTo>
                    <a:cubicBezTo>
                      <a:pt x="594" y="661"/>
                      <a:pt x="594" y="661"/>
                      <a:pt x="594" y="661"/>
                    </a:cubicBezTo>
                    <a:lnTo>
                      <a:pt x="416" y="840"/>
                    </a:lnTo>
                    <a:close/>
                    <a:moveTo>
                      <a:pt x="343" y="913"/>
                    </a:moveTo>
                    <a:cubicBezTo>
                      <a:pt x="332" y="924"/>
                      <a:pt x="314" y="924"/>
                      <a:pt x="303" y="913"/>
                    </a:cubicBezTo>
                    <a:cubicBezTo>
                      <a:pt x="63" y="673"/>
                      <a:pt x="63" y="673"/>
                      <a:pt x="63" y="673"/>
                    </a:cubicBezTo>
                    <a:cubicBezTo>
                      <a:pt x="52" y="662"/>
                      <a:pt x="52" y="644"/>
                      <a:pt x="63" y="633"/>
                    </a:cubicBezTo>
                    <a:cubicBezTo>
                      <a:pt x="102" y="594"/>
                      <a:pt x="102" y="594"/>
                      <a:pt x="102" y="594"/>
                    </a:cubicBezTo>
                    <a:cubicBezTo>
                      <a:pt x="382" y="874"/>
                      <a:pt x="382" y="874"/>
                      <a:pt x="382" y="874"/>
                    </a:cubicBezTo>
                    <a:lnTo>
                      <a:pt x="343" y="913"/>
                    </a:lnTo>
                    <a:close/>
                    <a:moveTo>
                      <a:pt x="831" y="9"/>
                    </a:moveTo>
                    <a:cubicBezTo>
                      <a:pt x="821" y="0"/>
                      <a:pt x="806" y="0"/>
                      <a:pt x="797" y="9"/>
                    </a:cubicBezTo>
                    <a:cubicBezTo>
                      <a:pt x="729" y="77"/>
                      <a:pt x="729" y="77"/>
                      <a:pt x="729" y="77"/>
                    </a:cubicBezTo>
                    <a:cubicBezTo>
                      <a:pt x="723" y="83"/>
                      <a:pt x="721" y="92"/>
                      <a:pt x="723" y="100"/>
                    </a:cubicBezTo>
                    <a:cubicBezTo>
                      <a:pt x="618" y="205"/>
                      <a:pt x="618" y="205"/>
                      <a:pt x="618" y="205"/>
                    </a:cubicBezTo>
                    <a:cubicBezTo>
                      <a:pt x="590" y="233"/>
                      <a:pt x="553" y="247"/>
                      <a:pt x="514" y="243"/>
                    </a:cubicBezTo>
                    <a:cubicBezTo>
                      <a:pt x="440" y="235"/>
                      <a:pt x="368" y="261"/>
                      <a:pt x="315" y="313"/>
                    </a:cubicBezTo>
                    <a:cubicBezTo>
                      <a:pt x="29" y="599"/>
                      <a:pt x="29" y="599"/>
                      <a:pt x="29" y="599"/>
                    </a:cubicBezTo>
                    <a:cubicBezTo>
                      <a:pt x="0" y="629"/>
                      <a:pt x="0" y="677"/>
                      <a:pt x="29" y="707"/>
                    </a:cubicBezTo>
                    <a:cubicBezTo>
                      <a:pt x="269" y="947"/>
                      <a:pt x="269" y="947"/>
                      <a:pt x="269" y="947"/>
                    </a:cubicBezTo>
                    <a:cubicBezTo>
                      <a:pt x="284" y="962"/>
                      <a:pt x="303" y="969"/>
                      <a:pt x="323" y="969"/>
                    </a:cubicBezTo>
                    <a:cubicBezTo>
                      <a:pt x="342" y="969"/>
                      <a:pt x="362" y="962"/>
                      <a:pt x="377" y="947"/>
                    </a:cubicBezTo>
                    <a:cubicBezTo>
                      <a:pt x="663" y="661"/>
                      <a:pt x="663" y="661"/>
                      <a:pt x="663" y="661"/>
                    </a:cubicBezTo>
                    <a:cubicBezTo>
                      <a:pt x="715" y="608"/>
                      <a:pt x="741" y="536"/>
                      <a:pt x="733" y="462"/>
                    </a:cubicBezTo>
                    <a:cubicBezTo>
                      <a:pt x="729" y="423"/>
                      <a:pt x="743" y="386"/>
                      <a:pt x="771" y="358"/>
                    </a:cubicBezTo>
                    <a:cubicBezTo>
                      <a:pt x="876" y="253"/>
                      <a:pt x="876" y="253"/>
                      <a:pt x="876" y="253"/>
                    </a:cubicBezTo>
                    <a:cubicBezTo>
                      <a:pt x="878" y="253"/>
                      <a:pt x="880" y="254"/>
                      <a:pt x="882" y="254"/>
                    </a:cubicBezTo>
                    <a:cubicBezTo>
                      <a:pt x="888" y="254"/>
                      <a:pt x="894" y="252"/>
                      <a:pt x="899" y="247"/>
                    </a:cubicBezTo>
                    <a:cubicBezTo>
                      <a:pt x="967" y="179"/>
                      <a:pt x="967" y="179"/>
                      <a:pt x="967" y="179"/>
                    </a:cubicBezTo>
                    <a:cubicBezTo>
                      <a:pt x="976" y="170"/>
                      <a:pt x="976" y="155"/>
                      <a:pt x="967" y="145"/>
                    </a:cubicBezTo>
                    <a:lnTo>
                      <a:pt x="831" y="9"/>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0" name="Freeform 19">
                <a:extLst>
                  <a:ext uri="{FF2B5EF4-FFF2-40B4-BE49-F238E27FC236}">
                    <a16:creationId xmlns:a16="http://schemas.microsoft.com/office/drawing/2014/main" id="{72BA875C-B484-6342-2CAC-7326F8663CD0}"/>
                  </a:ext>
                </a:extLst>
              </p:cNvPr>
              <p:cNvSpPr>
                <a:spLocks/>
              </p:cNvSpPr>
              <p:nvPr/>
            </p:nvSpPr>
            <p:spPr bwMode="auto">
              <a:xfrm>
                <a:off x="4291806" y="1960563"/>
                <a:ext cx="23813" cy="22225"/>
              </a:xfrm>
              <a:custGeom>
                <a:avLst/>
                <a:gdLst>
                  <a:gd name="T0" fmla="*/ 11 w 54"/>
                  <a:gd name="T1" fmla="*/ 45 h 52"/>
                  <a:gd name="T2" fmla="*/ 28 w 54"/>
                  <a:gd name="T3" fmla="*/ 52 h 52"/>
                  <a:gd name="T4" fmla="*/ 45 w 54"/>
                  <a:gd name="T5" fmla="*/ 44 h 52"/>
                  <a:gd name="T6" fmla="*/ 45 w 54"/>
                  <a:gd name="T7" fmla="*/ 11 h 52"/>
                  <a:gd name="T8" fmla="*/ 44 w 54"/>
                  <a:gd name="T9" fmla="*/ 10 h 52"/>
                  <a:gd name="T10" fmla="*/ 10 w 54"/>
                  <a:gd name="T11" fmla="*/ 10 h 52"/>
                  <a:gd name="T12" fmla="*/ 10 w 54"/>
                  <a:gd name="T13" fmla="*/ 44 h 52"/>
                  <a:gd name="T14" fmla="*/ 11 w 54"/>
                  <a:gd name="T15" fmla="*/ 45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2">
                    <a:moveTo>
                      <a:pt x="11" y="45"/>
                    </a:moveTo>
                    <a:cubicBezTo>
                      <a:pt x="16" y="49"/>
                      <a:pt x="21" y="52"/>
                      <a:pt x="28" y="52"/>
                    </a:cubicBezTo>
                    <a:cubicBezTo>
                      <a:pt x="34" y="52"/>
                      <a:pt x="40" y="49"/>
                      <a:pt x="45" y="44"/>
                    </a:cubicBezTo>
                    <a:cubicBezTo>
                      <a:pt x="54" y="35"/>
                      <a:pt x="54" y="20"/>
                      <a:pt x="45" y="11"/>
                    </a:cubicBezTo>
                    <a:cubicBezTo>
                      <a:pt x="44" y="10"/>
                      <a:pt x="44" y="10"/>
                      <a:pt x="44" y="10"/>
                    </a:cubicBezTo>
                    <a:cubicBezTo>
                      <a:pt x="35" y="0"/>
                      <a:pt x="19" y="0"/>
                      <a:pt x="10" y="10"/>
                    </a:cubicBezTo>
                    <a:cubicBezTo>
                      <a:pt x="0" y="19"/>
                      <a:pt x="0" y="34"/>
                      <a:pt x="10" y="44"/>
                    </a:cubicBezTo>
                    <a:lnTo>
                      <a:pt x="11" y="45"/>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1" name="Freeform 20">
                <a:extLst>
                  <a:ext uri="{FF2B5EF4-FFF2-40B4-BE49-F238E27FC236}">
                    <a16:creationId xmlns:a16="http://schemas.microsoft.com/office/drawing/2014/main" id="{B884C8A3-9BA8-525E-A83F-3173501C560D}"/>
                  </a:ext>
                </a:extLst>
              </p:cNvPr>
              <p:cNvSpPr>
                <a:spLocks/>
              </p:cNvSpPr>
              <p:nvPr/>
            </p:nvSpPr>
            <p:spPr bwMode="auto">
              <a:xfrm>
                <a:off x="4247356" y="1914526"/>
                <a:ext cx="46038" cy="44450"/>
              </a:xfrm>
              <a:custGeom>
                <a:avLst/>
                <a:gdLst>
                  <a:gd name="T0" fmla="*/ 58 w 101"/>
                  <a:gd name="T1" fmla="*/ 93 h 100"/>
                  <a:gd name="T2" fmla="*/ 75 w 101"/>
                  <a:gd name="T3" fmla="*/ 100 h 100"/>
                  <a:gd name="T4" fmla="*/ 92 w 101"/>
                  <a:gd name="T5" fmla="*/ 93 h 100"/>
                  <a:gd name="T6" fmla="*/ 92 w 101"/>
                  <a:gd name="T7" fmla="*/ 59 h 100"/>
                  <a:gd name="T8" fmla="*/ 43 w 101"/>
                  <a:gd name="T9" fmla="*/ 10 h 100"/>
                  <a:gd name="T10" fmla="*/ 9 w 101"/>
                  <a:gd name="T11" fmla="*/ 10 h 100"/>
                  <a:gd name="T12" fmla="*/ 9 w 101"/>
                  <a:gd name="T13" fmla="*/ 44 h 100"/>
                  <a:gd name="T14" fmla="*/ 58 w 101"/>
                  <a:gd name="T15" fmla="*/ 93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00">
                    <a:moveTo>
                      <a:pt x="58" y="93"/>
                    </a:moveTo>
                    <a:cubicBezTo>
                      <a:pt x="63" y="97"/>
                      <a:pt x="69" y="100"/>
                      <a:pt x="75" y="100"/>
                    </a:cubicBezTo>
                    <a:cubicBezTo>
                      <a:pt x="81" y="100"/>
                      <a:pt x="87" y="97"/>
                      <a:pt x="92" y="93"/>
                    </a:cubicBezTo>
                    <a:cubicBezTo>
                      <a:pt x="101" y="84"/>
                      <a:pt x="101" y="68"/>
                      <a:pt x="92" y="59"/>
                    </a:cubicBezTo>
                    <a:cubicBezTo>
                      <a:pt x="43" y="10"/>
                      <a:pt x="43" y="10"/>
                      <a:pt x="43" y="10"/>
                    </a:cubicBezTo>
                    <a:cubicBezTo>
                      <a:pt x="33" y="0"/>
                      <a:pt x="19" y="0"/>
                      <a:pt x="9" y="10"/>
                    </a:cubicBezTo>
                    <a:cubicBezTo>
                      <a:pt x="0" y="19"/>
                      <a:pt x="0" y="35"/>
                      <a:pt x="9" y="44"/>
                    </a:cubicBezTo>
                    <a:lnTo>
                      <a:pt x="58" y="93"/>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2" name="Freeform 21">
                <a:extLst>
                  <a:ext uri="{FF2B5EF4-FFF2-40B4-BE49-F238E27FC236}">
                    <a16:creationId xmlns:a16="http://schemas.microsoft.com/office/drawing/2014/main" id="{C4EA9D38-2200-B353-972B-E2E128E459FB}"/>
                  </a:ext>
                </a:extLst>
              </p:cNvPr>
              <p:cNvSpPr>
                <a:spLocks/>
              </p:cNvSpPr>
              <p:nvPr/>
            </p:nvSpPr>
            <p:spPr bwMode="auto">
              <a:xfrm>
                <a:off x="4228306" y="1957388"/>
                <a:ext cx="71438" cy="69850"/>
              </a:xfrm>
              <a:custGeom>
                <a:avLst/>
                <a:gdLst>
                  <a:gd name="T0" fmla="*/ 10 w 159"/>
                  <a:gd name="T1" fmla="*/ 9 h 156"/>
                  <a:gd name="T2" fmla="*/ 10 w 159"/>
                  <a:gd name="T3" fmla="*/ 44 h 156"/>
                  <a:gd name="T4" fmla="*/ 115 w 159"/>
                  <a:gd name="T5" fmla="*/ 149 h 156"/>
                  <a:gd name="T6" fmla="*/ 133 w 159"/>
                  <a:gd name="T7" fmla="*/ 156 h 156"/>
                  <a:gd name="T8" fmla="*/ 149 w 159"/>
                  <a:gd name="T9" fmla="*/ 149 h 156"/>
                  <a:gd name="T10" fmla="*/ 149 w 159"/>
                  <a:gd name="T11" fmla="*/ 115 h 156"/>
                  <a:gd name="T12" fmla="*/ 44 w 159"/>
                  <a:gd name="T13" fmla="*/ 9 h 156"/>
                  <a:gd name="T14" fmla="*/ 10 w 159"/>
                  <a:gd name="T15" fmla="*/ 9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56">
                    <a:moveTo>
                      <a:pt x="10" y="9"/>
                    </a:moveTo>
                    <a:cubicBezTo>
                      <a:pt x="0" y="19"/>
                      <a:pt x="0" y="34"/>
                      <a:pt x="10" y="44"/>
                    </a:cubicBezTo>
                    <a:cubicBezTo>
                      <a:pt x="115" y="149"/>
                      <a:pt x="115" y="149"/>
                      <a:pt x="115" y="149"/>
                    </a:cubicBezTo>
                    <a:cubicBezTo>
                      <a:pt x="120" y="154"/>
                      <a:pt x="126" y="156"/>
                      <a:pt x="133" y="156"/>
                    </a:cubicBezTo>
                    <a:cubicBezTo>
                      <a:pt x="139" y="156"/>
                      <a:pt x="145" y="154"/>
                      <a:pt x="149" y="149"/>
                    </a:cubicBezTo>
                    <a:cubicBezTo>
                      <a:pt x="159" y="139"/>
                      <a:pt x="159" y="125"/>
                      <a:pt x="149" y="115"/>
                    </a:cubicBezTo>
                    <a:cubicBezTo>
                      <a:pt x="44" y="9"/>
                      <a:pt x="44" y="9"/>
                      <a:pt x="44" y="9"/>
                    </a:cubicBezTo>
                    <a:cubicBezTo>
                      <a:pt x="34" y="0"/>
                      <a:pt x="19" y="0"/>
                      <a:pt x="10" y="9"/>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3" name="Freeform 22">
                <a:extLst>
                  <a:ext uri="{FF2B5EF4-FFF2-40B4-BE49-F238E27FC236}">
                    <a16:creationId xmlns:a16="http://schemas.microsoft.com/office/drawing/2014/main" id="{4E17DF78-0CE1-C685-4853-536FF4F45550}"/>
                  </a:ext>
                </a:extLst>
              </p:cNvPr>
              <p:cNvSpPr>
                <a:spLocks/>
              </p:cNvSpPr>
              <p:nvPr/>
            </p:nvSpPr>
            <p:spPr bwMode="auto">
              <a:xfrm>
                <a:off x="4202906" y="1931988"/>
                <a:ext cx="25400" cy="23813"/>
              </a:xfrm>
              <a:custGeom>
                <a:avLst/>
                <a:gdLst>
                  <a:gd name="T0" fmla="*/ 43 w 55"/>
                  <a:gd name="T1" fmla="*/ 9 h 53"/>
                  <a:gd name="T2" fmla="*/ 10 w 55"/>
                  <a:gd name="T3" fmla="*/ 9 h 53"/>
                  <a:gd name="T4" fmla="*/ 10 w 55"/>
                  <a:gd name="T5" fmla="*/ 43 h 53"/>
                  <a:gd name="T6" fmla="*/ 12 w 55"/>
                  <a:gd name="T7" fmla="*/ 46 h 53"/>
                  <a:gd name="T8" fmla="*/ 29 w 55"/>
                  <a:gd name="T9" fmla="*/ 53 h 53"/>
                  <a:gd name="T10" fmla="*/ 46 w 55"/>
                  <a:gd name="T11" fmla="*/ 46 h 53"/>
                  <a:gd name="T12" fmla="*/ 46 w 55"/>
                  <a:gd name="T13" fmla="*/ 11 h 53"/>
                  <a:gd name="T14" fmla="*/ 43 w 55"/>
                  <a:gd name="T15" fmla="*/ 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53">
                    <a:moveTo>
                      <a:pt x="43" y="9"/>
                    </a:moveTo>
                    <a:cubicBezTo>
                      <a:pt x="34" y="0"/>
                      <a:pt x="19" y="0"/>
                      <a:pt x="10" y="9"/>
                    </a:cubicBezTo>
                    <a:cubicBezTo>
                      <a:pt x="0" y="19"/>
                      <a:pt x="0" y="34"/>
                      <a:pt x="10" y="43"/>
                    </a:cubicBezTo>
                    <a:cubicBezTo>
                      <a:pt x="12" y="46"/>
                      <a:pt x="12" y="46"/>
                      <a:pt x="12" y="46"/>
                    </a:cubicBezTo>
                    <a:cubicBezTo>
                      <a:pt x="17" y="50"/>
                      <a:pt x="23" y="53"/>
                      <a:pt x="29" y="53"/>
                    </a:cubicBezTo>
                    <a:cubicBezTo>
                      <a:pt x="35" y="53"/>
                      <a:pt x="41" y="50"/>
                      <a:pt x="46" y="46"/>
                    </a:cubicBezTo>
                    <a:cubicBezTo>
                      <a:pt x="55" y="36"/>
                      <a:pt x="55" y="21"/>
                      <a:pt x="46" y="11"/>
                    </a:cubicBezTo>
                    <a:lnTo>
                      <a:pt x="43" y="9"/>
                    </a:ln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4" name="Freeform 23">
                <a:extLst>
                  <a:ext uri="{FF2B5EF4-FFF2-40B4-BE49-F238E27FC236}">
                    <a16:creationId xmlns:a16="http://schemas.microsoft.com/office/drawing/2014/main" id="{15A7ECD1-9FF2-D93F-5BF0-73E390834FDC}"/>
                  </a:ext>
                </a:extLst>
              </p:cNvPr>
              <p:cNvSpPr>
                <a:spLocks/>
              </p:cNvSpPr>
              <p:nvPr/>
            </p:nvSpPr>
            <p:spPr bwMode="auto">
              <a:xfrm>
                <a:off x="4561681" y="1652588"/>
                <a:ext cx="22225" cy="22225"/>
              </a:xfrm>
              <a:custGeom>
                <a:avLst/>
                <a:gdLst>
                  <a:gd name="T0" fmla="*/ 10 w 52"/>
                  <a:gd name="T1" fmla="*/ 9 h 50"/>
                  <a:gd name="T2" fmla="*/ 10 w 52"/>
                  <a:gd name="T3" fmla="*/ 42 h 50"/>
                  <a:gd name="T4" fmla="*/ 26 w 52"/>
                  <a:gd name="T5" fmla="*/ 50 h 50"/>
                  <a:gd name="T6" fmla="*/ 43 w 52"/>
                  <a:gd name="T7" fmla="*/ 42 h 50"/>
                  <a:gd name="T8" fmla="*/ 43 w 52"/>
                  <a:gd name="T9" fmla="*/ 9 h 50"/>
                  <a:gd name="T10" fmla="*/ 10 w 52"/>
                  <a:gd name="T11" fmla="*/ 9 h 50"/>
                </a:gdLst>
                <a:ahLst/>
                <a:cxnLst>
                  <a:cxn ang="0">
                    <a:pos x="T0" y="T1"/>
                  </a:cxn>
                  <a:cxn ang="0">
                    <a:pos x="T2" y="T3"/>
                  </a:cxn>
                  <a:cxn ang="0">
                    <a:pos x="T4" y="T5"/>
                  </a:cxn>
                  <a:cxn ang="0">
                    <a:pos x="T6" y="T7"/>
                  </a:cxn>
                  <a:cxn ang="0">
                    <a:pos x="T8" y="T9"/>
                  </a:cxn>
                  <a:cxn ang="0">
                    <a:pos x="T10" y="T11"/>
                  </a:cxn>
                </a:cxnLst>
                <a:rect l="0" t="0" r="r" b="b"/>
                <a:pathLst>
                  <a:path w="52" h="50">
                    <a:moveTo>
                      <a:pt x="10" y="9"/>
                    </a:moveTo>
                    <a:cubicBezTo>
                      <a:pt x="0" y="18"/>
                      <a:pt x="0" y="33"/>
                      <a:pt x="10" y="42"/>
                    </a:cubicBezTo>
                    <a:cubicBezTo>
                      <a:pt x="14" y="47"/>
                      <a:pt x="21" y="50"/>
                      <a:pt x="26" y="50"/>
                    </a:cubicBezTo>
                    <a:cubicBezTo>
                      <a:pt x="32" y="50"/>
                      <a:pt x="39" y="47"/>
                      <a:pt x="43" y="42"/>
                    </a:cubicBezTo>
                    <a:cubicBezTo>
                      <a:pt x="52" y="33"/>
                      <a:pt x="52" y="18"/>
                      <a:pt x="43" y="9"/>
                    </a:cubicBezTo>
                    <a:cubicBezTo>
                      <a:pt x="34" y="0"/>
                      <a:pt x="19" y="0"/>
                      <a:pt x="10" y="9"/>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5" name="Freeform 24">
                <a:extLst>
                  <a:ext uri="{FF2B5EF4-FFF2-40B4-BE49-F238E27FC236}">
                    <a16:creationId xmlns:a16="http://schemas.microsoft.com/office/drawing/2014/main" id="{CDB1D91A-E687-2553-4B26-9254916B9E8C}"/>
                  </a:ext>
                </a:extLst>
              </p:cNvPr>
              <p:cNvSpPr>
                <a:spLocks/>
              </p:cNvSpPr>
              <p:nvPr/>
            </p:nvSpPr>
            <p:spPr bwMode="auto">
              <a:xfrm>
                <a:off x="4521994" y="1690688"/>
                <a:ext cx="23813" cy="22225"/>
              </a:xfrm>
              <a:custGeom>
                <a:avLst/>
                <a:gdLst>
                  <a:gd name="T0" fmla="*/ 9 w 52"/>
                  <a:gd name="T1" fmla="*/ 9 h 50"/>
                  <a:gd name="T2" fmla="*/ 9 w 52"/>
                  <a:gd name="T3" fmla="*/ 43 h 50"/>
                  <a:gd name="T4" fmla="*/ 26 w 52"/>
                  <a:gd name="T5" fmla="*/ 50 h 50"/>
                  <a:gd name="T6" fmla="*/ 43 w 52"/>
                  <a:gd name="T7" fmla="*/ 43 h 50"/>
                  <a:gd name="T8" fmla="*/ 43 w 52"/>
                  <a:gd name="T9" fmla="*/ 9 h 50"/>
                  <a:gd name="T10" fmla="*/ 9 w 52"/>
                  <a:gd name="T11" fmla="*/ 9 h 50"/>
                </a:gdLst>
                <a:ahLst/>
                <a:cxnLst>
                  <a:cxn ang="0">
                    <a:pos x="T0" y="T1"/>
                  </a:cxn>
                  <a:cxn ang="0">
                    <a:pos x="T2" y="T3"/>
                  </a:cxn>
                  <a:cxn ang="0">
                    <a:pos x="T4" y="T5"/>
                  </a:cxn>
                  <a:cxn ang="0">
                    <a:pos x="T6" y="T7"/>
                  </a:cxn>
                  <a:cxn ang="0">
                    <a:pos x="T8" y="T9"/>
                  </a:cxn>
                  <a:cxn ang="0">
                    <a:pos x="T10" y="T11"/>
                  </a:cxn>
                </a:cxnLst>
                <a:rect l="0" t="0" r="r" b="b"/>
                <a:pathLst>
                  <a:path w="52" h="50">
                    <a:moveTo>
                      <a:pt x="9" y="9"/>
                    </a:moveTo>
                    <a:cubicBezTo>
                      <a:pt x="0" y="19"/>
                      <a:pt x="0" y="34"/>
                      <a:pt x="9" y="43"/>
                    </a:cubicBezTo>
                    <a:cubicBezTo>
                      <a:pt x="13" y="48"/>
                      <a:pt x="20" y="50"/>
                      <a:pt x="26" y="50"/>
                    </a:cubicBezTo>
                    <a:cubicBezTo>
                      <a:pt x="32" y="50"/>
                      <a:pt x="38" y="48"/>
                      <a:pt x="43" y="43"/>
                    </a:cubicBezTo>
                    <a:cubicBezTo>
                      <a:pt x="52" y="34"/>
                      <a:pt x="52" y="19"/>
                      <a:pt x="43" y="9"/>
                    </a:cubicBezTo>
                    <a:cubicBezTo>
                      <a:pt x="33" y="0"/>
                      <a:pt x="18" y="0"/>
                      <a:pt x="9" y="9"/>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6" name="Freeform 25">
                <a:extLst>
                  <a:ext uri="{FF2B5EF4-FFF2-40B4-BE49-F238E27FC236}">
                    <a16:creationId xmlns:a16="http://schemas.microsoft.com/office/drawing/2014/main" id="{18A2D5BC-6E24-6250-FCEB-71B75C4EC659}"/>
                  </a:ext>
                </a:extLst>
              </p:cNvPr>
              <p:cNvSpPr>
                <a:spLocks/>
              </p:cNvSpPr>
              <p:nvPr/>
            </p:nvSpPr>
            <p:spPr bwMode="auto">
              <a:xfrm>
                <a:off x="4495006" y="1657351"/>
                <a:ext cx="23813" cy="22225"/>
              </a:xfrm>
              <a:custGeom>
                <a:avLst/>
                <a:gdLst>
                  <a:gd name="T0" fmla="*/ 20 w 53"/>
                  <a:gd name="T1" fmla="*/ 50 h 50"/>
                  <a:gd name="T2" fmla="*/ 26 w 53"/>
                  <a:gd name="T3" fmla="*/ 50 h 50"/>
                  <a:gd name="T4" fmla="*/ 49 w 53"/>
                  <a:gd name="T5" fmla="*/ 33 h 50"/>
                  <a:gd name="T6" fmla="*/ 32 w 53"/>
                  <a:gd name="T7" fmla="*/ 3 h 50"/>
                  <a:gd name="T8" fmla="*/ 3 w 53"/>
                  <a:gd name="T9" fmla="*/ 20 h 50"/>
                  <a:gd name="T10" fmla="*/ 20 w 53"/>
                  <a:gd name="T11" fmla="*/ 50 h 50"/>
                </a:gdLst>
                <a:ahLst/>
                <a:cxnLst>
                  <a:cxn ang="0">
                    <a:pos x="T0" y="T1"/>
                  </a:cxn>
                  <a:cxn ang="0">
                    <a:pos x="T2" y="T3"/>
                  </a:cxn>
                  <a:cxn ang="0">
                    <a:pos x="T4" y="T5"/>
                  </a:cxn>
                  <a:cxn ang="0">
                    <a:pos x="T6" y="T7"/>
                  </a:cxn>
                  <a:cxn ang="0">
                    <a:pos x="T8" y="T9"/>
                  </a:cxn>
                  <a:cxn ang="0">
                    <a:pos x="T10" y="T11"/>
                  </a:cxn>
                </a:cxnLst>
                <a:rect l="0" t="0" r="r" b="b"/>
                <a:pathLst>
                  <a:path w="53" h="50">
                    <a:moveTo>
                      <a:pt x="20" y="50"/>
                    </a:moveTo>
                    <a:cubicBezTo>
                      <a:pt x="22" y="50"/>
                      <a:pt x="24" y="50"/>
                      <a:pt x="26" y="50"/>
                    </a:cubicBezTo>
                    <a:cubicBezTo>
                      <a:pt x="37" y="50"/>
                      <a:pt x="46" y="43"/>
                      <a:pt x="49" y="33"/>
                    </a:cubicBezTo>
                    <a:cubicBezTo>
                      <a:pt x="53" y="19"/>
                      <a:pt x="45" y="6"/>
                      <a:pt x="32" y="3"/>
                    </a:cubicBezTo>
                    <a:cubicBezTo>
                      <a:pt x="20" y="0"/>
                      <a:pt x="6" y="8"/>
                      <a:pt x="3" y="20"/>
                    </a:cubicBezTo>
                    <a:cubicBezTo>
                      <a:pt x="0" y="33"/>
                      <a:pt x="7" y="46"/>
                      <a:pt x="20"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7" name="Freeform 26">
                <a:extLst>
                  <a:ext uri="{FF2B5EF4-FFF2-40B4-BE49-F238E27FC236}">
                    <a16:creationId xmlns:a16="http://schemas.microsoft.com/office/drawing/2014/main" id="{C46B3FD9-46EA-D48B-A3A7-E110B124FE1E}"/>
                  </a:ext>
                </a:extLst>
              </p:cNvPr>
              <p:cNvSpPr>
                <a:spLocks/>
              </p:cNvSpPr>
              <p:nvPr/>
            </p:nvSpPr>
            <p:spPr bwMode="auto">
              <a:xfrm>
                <a:off x="4509294" y="1604963"/>
                <a:ext cx="23813" cy="22225"/>
              </a:xfrm>
              <a:custGeom>
                <a:avLst/>
                <a:gdLst>
                  <a:gd name="T0" fmla="*/ 21 w 53"/>
                  <a:gd name="T1" fmla="*/ 51 h 51"/>
                  <a:gd name="T2" fmla="*/ 27 w 53"/>
                  <a:gd name="T3" fmla="*/ 51 h 51"/>
                  <a:gd name="T4" fmla="*/ 50 w 53"/>
                  <a:gd name="T5" fmla="*/ 33 h 51"/>
                  <a:gd name="T6" fmla="*/ 33 w 53"/>
                  <a:gd name="T7" fmla="*/ 4 h 51"/>
                  <a:gd name="T8" fmla="*/ 3 w 53"/>
                  <a:gd name="T9" fmla="*/ 21 h 51"/>
                  <a:gd name="T10" fmla="*/ 21 w 53"/>
                  <a:gd name="T11" fmla="*/ 51 h 51"/>
                </a:gdLst>
                <a:ahLst/>
                <a:cxnLst>
                  <a:cxn ang="0">
                    <a:pos x="T0" y="T1"/>
                  </a:cxn>
                  <a:cxn ang="0">
                    <a:pos x="T2" y="T3"/>
                  </a:cxn>
                  <a:cxn ang="0">
                    <a:pos x="T4" y="T5"/>
                  </a:cxn>
                  <a:cxn ang="0">
                    <a:pos x="T6" y="T7"/>
                  </a:cxn>
                  <a:cxn ang="0">
                    <a:pos x="T8" y="T9"/>
                  </a:cxn>
                  <a:cxn ang="0">
                    <a:pos x="T10" y="T11"/>
                  </a:cxn>
                </a:cxnLst>
                <a:rect l="0" t="0" r="r" b="b"/>
                <a:pathLst>
                  <a:path w="53" h="51">
                    <a:moveTo>
                      <a:pt x="21" y="51"/>
                    </a:moveTo>
                    <a:cubicBezTo>
                      <a:pt x="22" y="51"/>
                      <a:pt x="24" y="51"/>
                      <a:pt x="27" y="51"/>
                    </a:cubicBezTo>
                    <a:cubicBezTo>
                      <a:pt x="37" y="51"/>
                      <a:pt x="47" y="44"/>
                      <a:pt x="50" y="33"/>
                    </a:cubicBezTo>
                    <a:cubicBezTo>
                      <a:pt x="53" y="20"/>
                      <a:pt x="46" y="7"/>
                      <a:pt x="33" y="4"/>
                    </a:cubicBezTo>
                    <a:cubicBezTo>
                      <a:pt x="20" y="0"/>
                      <a:pt x="7" y="8"/>
                      <a:pt x="3" y="21"/>
                    </a:cubicBezTo>
                    <a:cubicBezTo>
                      <a:pt x="0" y="34"/>
                      <a:pt x="7" y="47"/>
                      <a:pt x="21" y="51"/>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8" name="Freeform 27">
                <a:extLst>
                  <a:ext uri="{FF2B5EF4-FFF2-40B4-BE49-F238E27FC236}">
                    <a16:creationId xmlns:a16="http://schemas.microsoft.com/office/drawing/2014/main" id="{0E28BF25-37A6-5D5B-066D-52520C4C961F}"/>
                  </a:ext>
                </a:extLst>
              </p:cNvPr>
              <p:cNvSpPr>
                <a:spLocks/>
              </p:cNvSpPr>
              <p:nvPr/>
            </p:nvSpPr>
            <p:spPr bwMode="auto">
              <a:xfrm>
                <a:off x="4607719" y="1703388"/>
                <a:ext cx="23813" cy="22225"/>
              </a:xfrm>
              <a:custGeom>
                <a:avLst/>
                <a:gdLst>
                  <a:gd name="T0" fmla="*/ 50 w 54"/>
                  <a:gd name="T1" fmla="*/ 20 h 50"/>
                  <a:gd name="T2" fmla="*/ 21 w 54"/>
                  <a:gd name="T3" fmla="*/ 3 h 50"/>
                  <a:gd name="T4" fmla="*/ 3 w 54"/>
                  <a:gd name="T5" fmla="*/ 33 h 50"/>
                  <a:gd name="T6" fmla="*/ 27 w 54"/>
                  <a:gd name="T7" fmla="*/ 50 h 50"/>
                  <a:gd name="T8" fmla="*/ 33 w 54"/>
                  <a:gd name="T9" fmla="*/ 50 h 50"/>
                  <a:gd name="T10" fmla="*/ 50 w 54"/>
                  <a:gd name="T11" fmla="*/ 20 h 50"/>
                </a:gdLst>
                <a:ahLst/>
                <a:cxnLst>
                  <a:cxn ang="0">
                    <a:pos x="T0" y="T1"/>
                  </a:cxn>
                  <a:cxn ang="0">
                    <a:pos x="T2" y="T3"/>
                  </a:cxn>
                  <a:cxn ang="0">
                    <a:pos x="T4" y="T5"/>
                  </a:cxn>
                  <a:cxn ang="0">
                    <a:pos x="T6" y="T7"/>
                  </a:cxn>
                  <a:cxn ang="0">
                    <a:pos x="T8" y="T9"/>
                  </a:cxn>
                  <a:cxn ang="0">
                    <a:pos x="T10" y="T11"/>
                  </a:cxn>
                </a:cxnLst>
                <a:rect l="0" t="0" r="r" b="b"/>
                <a:pathLst>
                  <a:path w="54" h="50">
                    <a:moveTo>
                      <a:pt x="50" y="20"/>
                    </a:moveTo>
                    <a:cubicBezTo>
                      <a:pt x="47" y="7"/>
                      <a:pt x="33" y="0"/>
                      <a:pt x="21" y="3"/>
                    </a:cubicBezTo>
                    <a:cubicBezTo>
                      <a:pt x="8" y="7"/>
                      <a:pt x="0" y="20"/>
                      <a:pt x="3" y="33"/>
                    </a:cubicBezTo>
                    <a:cubicBezTo>
                      <a:pt x="6" y="43"/>
                      <a:pt x="16" y="50"/>
                      <a:pt x="27" y="50"/>
                    </a:cubicBezTo>
                    <a:cubicBezTo>
                      <a:pt x="29" y="50"/>
                      <a:pt x="31" y="50"/>
                      <a:pt x="33" y="50"/>
                    </a:cubicBezTo>
                    <a:cubicBezTo>
                      <a:pt x="46" y="46"/>
                      <a:pt x="54" y="33"/>
                      <a:pt x="50"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sp>
            <p:nvSpPr>
              <p:cNvPr id="59" name="Freeform 28">
                <a:extLst>
                  <a:ext uri="{FF2B5EF4-FFF2-40B4-BE49-F238E27FC236}">
                    <a16:creationId xmlns:a16="http://schemas.microsoft.com/office/drawing/2014/main" id="{7CC7C7E4-50E7-1EE0-A18D-12053F8F9339}"/>
                  </a:ext>
                </a:extLst>
              </p:cNvPr>
              <p:cNvSpPr>
                <a:spLocks/>
              </p:cNvSpPr>
              <p:nvPr/>
            </p:nvSpPr>
            <p:spPr bwMode="auto">
              <a:xfrm>
                <a:off x="4555331" y="1717676"/>
                <a:ext cx="23813" cy="22225"/>
              </a:xfrm>
              <a:custGeom>
                <a:avLst/>
                <a:gdLst>
                  <a:gd name="T0" fmla="*/ 20 w 53"/>
                  <a:gd name="T1" fmla="*/ 4 h 51"/>
                  <a:gd name="T2" fmla="*/ 3 w 53"/>
                  <a:gd name="T3" fmla="*/ 33 h 51"/>
                  <a:gd name="T4" fmla="*/ 27 w 53"/>
                  <a:gd name="T5" fmla="*/ 51 h 51"/>
                  <a:gd name="T6" fmla="*/ 33 w 53"/>
                  <a:gd name="T7" fmla="*/ 50 h 51"/>
                  <a:gd name="T8" fmla="*/ 50 w 53"/>
                  <a:gd name="T9" fmla="*/ 21 h 51"/>
                  <a:gd name="T10" fmla="*/ 20 w 53"/>
                  <a:gd name="T11" fmla="*/ 4 h 51"/>
                </a:gdLst>
                <a:ahLst/>
                <a:cxnLst>
                  <a:cxn ang="0">
                    <a:pos x="T0" y="T1"/>
                  </a:cxn>
                  <a:cxn ang="0">
                    <a:pos x="T2" y="T3"/>
                  </a:cxn>
                  <a:cxn ang="0">
                    <a:pos x="T4" y="T5"/>
                  </a:cxn>
                  <a:cxn ang="0">
                    <a:pos x="T6" y="T7"/>
                  </a:cxn>
                  <a:cxn ang="0">
                    <a:pos x="T8" y="T9"/>
                  </a:cxn>
                  <a:cxn ang="0">
                    <a:pos x="T10" y="T11"/>
                  </a:cxn>
                </a:cxnLst>
                <a:rect l="0" t="0" r="r" b="b"/>
                <a:pathLst>
                  <a:path w="53" h="51">
                    <a:moveTo>
                      <a:pt x="20" y="4"/>
                    </a:moveTo>
                    <a:cubicBezTo>
                      <a:pt x="8" y="7"/>
                      <a:pt x="0" y="20"/>
                      <a:pt x="3" y="33"/>
                    </a:cubicBezTo>
                    <a:cubicBezTo>
                      <a:pt x="6" y="44"/>
                      <a:pt x="16" y="51"/>
                      <a:pt x="27" y="51"/>
                    </a:cubicBezTo>
                    <a:cubicBezTo>
                      <a:pt x="29" y="51"/>
                      <a:pt x="31" y="51"/>
                      <a:pt x="33" y="50"/>
                    </a:cubicBezTo>
                    <a:cubicBezTo>
                      <a:pt x="45" y="47"/>
                      <a:pt x="53" y="33"/>
                      <a:pt x="50" y="21"/>
                    </a:cubicBezTo>
                    <a:cubicBezTo>
                      <a:pt x="47" y="8"/>
                      <a:pt x="33" y="0"/>
                      <a:pt x="20" y="4"/>
                    </a:cubicBezTo>
                    <a:close/>
                  </a:path>
                </a:pathLst>
              </a:custGeom>
              <a:grpFill/>
              <a:ln>
                <a:noFill/>
              </a:ln>
            </p:spPr>
            <p:txBody>
              <a:bodyPr vert="horz" wrap="square" lIns="91440" tIns="45720" rIns="91440" bIns="45720" numCol="1" anchor="t" anchorCtr="0" compatLnSpc="1">
                <a:prstTxWarp prst="textNoShape">
                  <a:avLst/>
                </a:prstTxWarp>
              </a:bodyPr>
              <a:lstStyle/>
              <a:p>
                <a:endParaRPr lang="x-none" dirty="0"/>
              </a:p>
            </p:txBody>
          </p:sp>
        </p:grpSp>
      </p:grpSp>
      <p:graphicFrame>
        <p:nvGraphicFramePr>
          <p:cNvPr id="66" name="Chart 65">
            <a:extLst>
              <a:ext uri="{FF2B5EF4-FFF2-40B4-BE49-F238E27FC236}">
                <a16:creationId xmlns:a16="http://schemas.microsoft.com/office/drawing/2014/main" id="{CF40F869-0B1C-7273-37F3-D2127760775D}"/>
              </a:ext>
            </a:extLst>
          </p:cNvPr>
          <p:cNvGraphicFramePr/>
          <p:nvPr>
            <p:extLst>
              <p:ext uri="{D42A27DB-BD31-4B8C-83A1-F6EECF244321}">
                <p14:modId xmlns:p14="http://schemas.microsoft.com/office/powerpoint/2010/main" val="1938987143"/>
              </p:ext>
            </p:extLst>
          </p:nvPr>
        </p:nvGraphicFramePr>
        <p:xfrm>
          <a:off x="4409876" y="2253012"/>
          <a:ext cx="2971800" cy="38201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Table 12">
            <a:extLst>
              <a:ext uri="{FF2B5EF4-FFF2-40B4-BE49-F238E27FC236}">
                <a16:creationId xmlns:a16="http://schemas.microsoft.com/office/drawing/2014/main" id="{7779A7FB-BA71-EA5A-185D-D18150F3C927}"/>
              </a:ext>
            </a:extLst>
          </p:cNvPr>
          <p:cNvGraphicFramePr>
            <a:graphicFrameLocks noGrp="1"/>
          </p:cNvGraphicFramePr>
          <p:nvPr>
            <p:extLst>
              <p:ext uri="{D42A27DB-BD31-4B8C-83A1-F6EECF244321}">
                <p14:modId xmlns:p14="http://schemas.microsoft.com/office/powerpoint/2010/main" val="459160417"/>
              </p:ext>
            </p:extLst>
          </p:nvPr>
        </p:nvGraphicFramePr>
        <p:xfrm>
          <a:off x="695063" y="1940673"/>
          <a:ext cx="3537060" cy="2405199"/>
        </p:xfrm>
        <a:graphic>
          <a:graphicData uri="http://schemas.openxmlformats.org/drawingml/2006/table">
            <a:tbl>
              <a:tblPr>
                <a:tableStyleId>{5C22544A-7EE6-4342-B048-85BDC9FD1C3A}</a:tableStyleId>
              </a:tblPr>
              <a:tblGrid>
                <a:gridCol w="2804084">
                  <a:extLst>
                    <a:ext uri="{9D8B030D-6E8A-4147-A177-3AD203B41FA5}">
                      <a16:colId xmlns:a16="http://schemas.microsoft.com/office/drawing/2014/main" val="2609019301"/>
                    </a:ext>
                  </a:extLst>
                </a:gridCol>
                <a:gridCol w="732976">
                  <a:extLst>
                    <a:ext uri="{9D8B030D-6E8A-4147-A177-3AD203B41FA5}">
                      <a16:colId xmlns:a16="http://schemas.microsoft.com/office/drawing/2014/main" val="4079505057"/>
                    </a:ext>
                  </a:extLst>
                </a:gridCol>
              </a:tblGrid>
              <a:tr h="31758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535353"/>
                          </a:solidFill>
                        </a:rPr>
                        <a:t>Fast Food Consumption Frequency</a:t>
                      </a:r>
                    </a:p>
                  </a:txBody>
                  <a:tcPr marL="45720" marR="45720">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endParaRPr lang="en-US" sz="1200" b="1" i="0" u="none" strike="noStrike" kern="1200" baseline="0" dirty="0">
                        <a:solidFill>
                          <a:srgbClr val="535353"/>
                        </a:solidFill>
                        <a:latin typeface="+mn-lt"/>
                        <a:ea typeface="+mn-ea"/>
                        <a:cs typeface="+mn-cs"/>
                      </a:endParaRPr>
                    </a:p>
                  </a:txBody>
                  <a:tcPr marL="45720" marR="45720">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9211564"/>
                  </a:ext>
                </a:extLst>
              </a:tr>
              <a:tr h="521903">
                <a:tc>
                  <a:txBody>
                    <a:bodyPr/>
                    <a:lstStyle/>
                    <a:p>
                      <a:r>
                        <a:rPr lang="en-US" sz="1200" b="0" i="0" kern="1200" dirty="0">
                          <a:solidFill>
                            <a:schemeClr val="tx1"/>
                          </a:solidFill>
                          <a:effectLst/>
                          <a:latin typeface="+mn-lt"/>
                          <a:ea typeface="+mn-ea"/>
                          <a:cs typeface="+mn-cs"/>
                        </a:rPr>
                        <a:t>About once per week</a:t>
                      </a: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no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u="none" strike="noStrike" kern="1200" baseline="0" dirty="0">
                          <a:solidFill>
                            <a:schemeClr val="tx1"/>
                          </a:solidFill>
                          <a:latin typeface="+mn-lt"/>
                          <a:ea typeface="+mn-ea"/>
                          <a:cs typeface="+mn-cs"/>
                        </a:rPr>
                        <a:t>34%</a:t>
                      </a:r>
                    </a:p>
                  </a:txBody>
                  <a:tcPr marL="45720" marR="45720">
                    <a:lnL w="317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88951"/>
                  </a:ext>
                </a:extLst>
              </a:tr>
              <a:tr h="521903">
                <a:tc>
                  <a:txBody>
                    <a:bodyPr/>
                    <a:lstStyle/>
                    <a:p>
                      <a:pPr marL="0" algn="l" defTabSz="914400" rtl="0" eaLnBrk="1" latinLnBrk="0" hangingPunct="1"/>
                      <a:r>
                        <a:rPr lang="en-US" sz="1200" b="0" i="0" kern="1200" dirty="0">
                          <a:solidFill>
                            <a:schemeClr val="tx1"/>
                          </a:solidFill>
                          <a:effectLst/>
                          <a:latin typeface="+mn-lt"/>
                          <a:ea typeface="+mn-ea"/>
                          <a:cs typeface="+mn-cs"/>
                        </a:rPr>
                        <a:t>2-3 times per month</a:t>
                      </a: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30%</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4795764"/>
                  </a:ext>
                </a:extLst>
              </a:tr>
              <a:tr h="521903">
                <a:tc>
                  <a:txBody>
                    <a:bodyPr/>
                    <a:lstStyle/>
                    <a:p>
                      <a:pPr marL="0" algn="l" defTabSz="914400" rtl="0" eaLnBrk="1" latinLnBrk="0" hangingPunct="1"/>
                      <a:r>
                        <a:rPr lang="en-US" sz="1200" b="0" i="0" kern="1200" dirty="0">
                          <a:solidFill>
                            <a:schemeClr val="tx1"/>
                          </a:solidFill>
                          <a:effectLst/>
                          <a:latin typeface="+mn-lt"/>
                          <a:ea typeface="+mn-ea"/>
                          <a:cs typeface="+mn-cs"/>
                        </a:rPr>
                        <a:t>About once per month</a:t>
                      </a:r>
                    </a:p>
                    <a:p>
                      <a:pPr marL="0" algn="l" defTabSz="914400" rtl="0" eaLnBrk="1" latinLnBrk="0" hangingPunct="1"/>
                      <a:endParaRPr lang="en-US" sz="1200" b="0" i="0" kern="1200" dirty="0">
                        <a:solidFill>
                          <a:schemeClr val="tx1"/>
                        </a:solidFill>
                        <a:effectLst/>
                        <a:latin typeface="+mn-lt"/>
                        <a:ea typeface="+mn-ea"/>
                        <a:cs typeface="+mn-cs"/>
                      </a:endParaRP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18%</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756072"/>
                  </a:ext>
                </a:extLst>
              </a:tr>
              <a:tr h="5219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Multiple times per week (3+ times)</a:t>
                      </a:r>
                    </a:p>
                  </a:txBody>
                  <a:tcPr marL="45720" marR="45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0" i="0" kern="1200" dirty="0">
                          <a:solidFill>
                            <a:schemeClr val="tx1"/>
                          </a:solidFill>
                          <a:effectLst/>
                          <a:latin typeface="+mn-lt"/>
                          <a:ea typeface="+mn-ea"/>
                          <a:cs typeface="+mn-cs"/>
                        </a:rPr>
                        <a:t>17%</a:t>
                      </a:r>
                    </a:p>
                  </a:txBody>
                  <a:tcPr marL="45720" marR="45720">
                    <a:lnL w="3175" cap="flat" cmpd="sng" algn="ctr">
                      <a:noFill/>
                      <a:prstDash val="solid"/>
                      <a:round/>
                      <a:headEnd type="none" w="med" len="med"/>
                      <a:tailEnd type="none" w="med" len="med"/>
                    </a:lnL>
                    <a:lnR w="12700" cmpd="sng">
                      <a:noFill/>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902981"/>
                  </a:ext>
                </a:extLst>
              </a:tr>
            </a:tbl>
          </a:graphicData>
        </a:graphic>
      </p:graphicFrame>
      <p:sp>
        <p:nvSpPr>
          <p:cNvPr id="70" name="Rectangle 1">
            <a:extLst>
              <a:ext uri="{FF2B5EF4-FFF2-40B4-BE49-F238E27FC236}">
                <a16:creationId xmlns:a16="http://schemas.microsoft.com/office/drawing/2014/main" id="{B206E6E4-EF07-CDEF-9C49-4D0F425DF23A}"/>
              </a:ext>
            </a:extLst>
          </p:cNvPr>
          <p:cNvSpPr>
            <a:spLocks noChangeArrowheads="1"/>
          </p:cNvSpPr>
          <p:nvPr/>
        </p:nvSpPr>
        <p:spPr bwMode="auto">
          <a:xfrm>
            <a:off x="4514850"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Rounded Corners 2">
            <a:extLst>
              <a:ext uri="{FF2B5EF4-FFF2-40B4-BE49-F238E27FC236}">
                <a16:creationId xmlns:a16="http://schemas.microsoft.com/office/drawing/2014/main" id="{E807DC0D-6892-03EC-D1BD-A67CDC0A3916}"/>
              </a:ext>
            </a:extLst>
          </p:cNvPr>
          <p:cNvSpPr/>
          <p:nvPr/>
        </p:nvSpPr>
        <p:spPr>
          <a:xfrm>
            <a:off x="8283420" y="4432789"/>
            <a:ext cx="3662034" cy="1905921"/>
          </a:xfrm>
          <a:prstGeom prst="roundRect">
            <a:avLst>
              <a:gd name="adj" fmla="val 7745"/>
            </a:avLst>
          </a:prstGeom>
          <a:solidFill>
            <a:srgbClr val="FDCC06">
              <a:alpha val="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rgbClr val="E6AF00"/>
                </a:solidFill>
              </a:rPr>
              <a:t>Family Segment Premium</a:t>
            </a:r>
          </a:p>
          <a:p>
            <a:endParaRPr lang="en-US" sz="1100" b="1" dirty="0">
              <a:solidFill>
                <a:srgbClr val="E6AF00"/>
              </a:solidFill>
            </a:endParaRPr>
          </a:p>
          <a:p>
            <a:r>
              <a:rPr lang="en-US" sz="1200" dirty="0">
                <a:solidFill>
                  <a:schemeClr val="tx1"/>
                </a:solidFill>
              </a:rPr>
              <a:t>Families with children represent only 18% of visits but contribute 29% of revenue due to highest spend per occasion (212K VND avg, ordering 4.2 items). For this segment, </a:t>
            </a:r>
            <a:r>
              <a:rPr lang="en-US" sz="1200" b="1" dirty="0">
                <a:solidFill>
                  <a:srgbClr val="E6AF00"/>
                </a:solidFill>
              </a:rPr>
              <a:t>child's preference becomes the primary brand selection driver</a:t>
            </a:r>
            <a:r>
              <a:rPr lang="en-US" sz="1200" dirty="0">
                <a:solidFill>
                  <a:srgbClr val="E6AF00"/>
                </a:solidFill>
              </a:rPr>
              <a:t> </a:t>
            </a:r>
            <a:r>
              <a:rPr lang="en-US" sz="1200" dirty="0">
                <a:solidFill>
                  <a:schemeClr val="tx1"/>
                </a:solidFill>
              </a:rPr>
              <a:t>(cited by 59% of family respondents).</a:t>
            </a:r>
          </a:p>
        </p:txBody>
      </p:sp>
      <p:sp>
        <p:nvSpPr>
          <p:cNvPr id="5" name="TextBox 4">
            <a:extLst>
              <a:ext uri="{FF2B5EF4-FFF2-40B4-BE49-F238E27FC236}">
                <a16:creationId xmlns:a16="http://schemas.microsoft.com/office/drawing/2014/main" id="{B9CEE8F6-DE62-2979-C7F0-1E5EA3135595}"/>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How often do you eat or order fast food? on what occasions? and with whom?</a:t>
            </a:r>
          </a:p>
          <a:p>
            <a:r>
              <a:rPr lang="en-US" sz="1000" i="1" dirty="0">
                <a:solidFill>
                  <a:schemeClr val="tx1">
                    <a:lumMod val="60000"/>
                    <a:lumOff val="40000"/>
                  </a:schemeClr>
                </a:solidFill>
              </a:rPr>
              <a:t>Base: All respondents (n=1,323) | Vietnam Fast Food &amp; QSR Market and Consumer Trends | InsightAsia Vietnam Primary Research | January 2026</a:t>
            </a:r>
          </a:p>
        </p:txBody>
      </p:sp>
    </p:spTree>
    <p:extLst>
      <p:ext uri="{BB962C8B-B14F-4D97-AF65-F5344CB8AC3E}">
        <p14:creationId xmlns:p14="http://schemas.microsoft.com/office/powerpoint/2010/main" val="3175075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64B2B-07C0-3DBF-73CB-2B1A59AB24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1EF7A-8894-7E63-20DA-BC7B065B49FF}"/>
              </a:ext>
            </a:extLst>
          </p:cNvPr>
          <p:cNvSpPr>
            <a:spLocks noGrp="1"/>
          </p:cNvSpPr>
          <p:nvPr>
            <p:ph type="title"/>
          </p:nvPr>
        </p:nvSpPr>
        <p:spPr/>
        <p:txBody>
          <a:bodyPr/>
          <a:lstStyle/>
          <a:p>
            <a:r>
              <a:rPr lang="en-US" dirty="0"/>
              <a:t>Weekday vs Weekend Behavior Patterns</a:t>
            </a:r>
          </a:p>
        </p:txBody>
      </p:sp>
      <p:sp>
        <p:nvSpPr>
          <p:cNvPr id="10" name="TextBox 9">
            <a:extLst>
              <a:ext uri="{FF2B5EF4-FFF2-40B4-BE49-F238E27FC236}">
                <a16:creationId xmlns:a16="http://schemas.microsoft.com/office/drawing/2014/main" id="{525D2CBA-A3ED-01E4-3866-19685380401C}"/>
              </a:ext>
            </a:extLst>
          </p:cNvPr>
          <p:cNvSpPr txBox="1"/>
          <p:nvPr/>
        </p:nvSpPr>
        <p:spPr>
          <a:xfrm>
            <a:off x="653697" y="1133286"/>
            <a:ext cx="8100945" cy="276999"/>
          </a:xfrm>
          <a:prstGeom prst="rect">
            <a:avLst/>
          </a:prstGeom>
          <a:noFill/>
        </p:spPr>
        <p:txBody>
          <a:bodyPr wrap="square">
            <a:spAutoFit/>
          </a:bodyPr>
          <a:lstStyle/>
          <a:p>
            <a:r>
              <a:rPr lang="en-US" sz="1200" dirty="0"/>
              <a:t>Understanding when and how often Vietnamese consumers engage with fast food</a:t>
            </a:r>
          </a:p>
        </p:txBody>
      </p:sp>
      <p:sp>
        <p:nvSpPr>
          <p:cNvPr id="70" name="Rectangle 1">
            <a:extLst>
              <a:ext uri="{FF2B5EF4-FFF2-40B4-BE49-F238E27FC236}">
                <a16:creationId xmlns:a16="http://schemas.microsoft.com/office/drawing/2014/main" id="{2ADF73FC-635F-9397-1F3E-1208EBA27E83}"/>
              </a:ext>
            </a:extLst>
          </p:cNvPr>
          <p:cNvSpPr>
            <a:spLocks noChangeArrowheads="1"/>
          </p:cNvSpPr>
          <p:nvPr/>
        </p:nvSpPr>
        <p:spPr bwMode="auto">
          <a:xfrm>
            <a:off x="-4070350" y="62712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1BFF6D6E-0C00-6B35-E71B-D61519D8FA26}"/>
              </a:ext>
            </a:extLst>
          </p:cNvPr>
          <p:cNvGraphicFramePr>
            <a:graphicFrameLocks noGrp="1"/>
          </p:cNvGraphicFramePr>
          <p:nvPr>
            <p:extLst>
              <p:ext uri="{D42A27DB-BD31-4B8C-83A1-F6EECF244321}">
                <p14:modId xmlns:p14="http://schemas.microsoft.com/office/powerpoint/2010/main" val="2955840470"/>
              </p:ext>
            </p:extLst>
          </p:nvPr>
        </p:nvGraphicFramePr>
        <p:xfrm>
          <a:off x="787400" y="2152066"/>
          <a:ext cx="11034485" cy="4121178"/>
        </p:xfrm>
        <a:graphic>
          <a:graphicData uri="http://schemas.openxmlformats.org/drawingml/2006/table">
            <a:tbl>
              <a:tblPr>
                <a:tableStyleId>{5C22544A-7EE6-4342-B048-85BDC9FD1C3A}</a:tableStyleId>
              </a:tblPr>
              <a:tblGrid>
                <a:gridCol w="1576355">
                  <a:extLst>
                    <a:ext uri="{9D8B030D-6E8A-4147-A177-3AD203B41FA5}">
                      <a16:colId xmlns:a16="http://schemas.microsoft.com/office/drawing/2014/main" val="311508958"/>
                    </a:ext>
                  </a:extLst>
                </a:gridCol>
                <a:gridCol w="1576355">
                  <a:extLst>
                    <a:ext uri="{9D8B030D-6E8A-4147-A177-3AD203B41FA5}">
                      <a16:colId xmlns:a16="http://schemas.microsoft.com/office/drawing/2014/main" val="1641084283"/>
                    </a:ext>
                  </a:extLst>
                </a:gridCol>
                <a:gridCol w="1576355">
                  <a:extLst>
                    <a:ext uri="{9D8B030D-6E8A-4147-A177-3AD203B41FA5}">
                      <a16:colId xmlns:a16="http://schemas.microsoft.com/office/drawing/2014/main" val="3407917389"/>
                    </a:ext>
                  </a:extLst>
                </a:gridCol>
                <a:gridCol w="1576355">
                  <a:extLst>
                    <a:ext uri="{9D8B030D-6E8A-4147-A177-3AD203B41FA5}">
                      <a16:colId xmlns:a16="http://schemas.microsoft.com/office/drawing/2014/main" val="1359560963"/>
                    </a:ext>
                  </a:extLst>
                </a:gridCol>
                <a:gridCol w="1576355">
                  <a:extLst>
                    <a:ext uri="{9D8B030D-6E8A-4147-A177-3AD203B41FA5}">
                      <a16:colId xmlns:a16="http://schemas.microsoft.com/office/drawing/2014/main" val="2361679036"/>
                    </a:ext>
                  </a:extLst>
                </a:gridCol>
                <a:gridCol w="1576355">
                  <a:extLst>
                    <a:ext uri="{9D8B030D-6E8A-4147-A177-3AD203B41FA5}">
                      <a16:colId xmlns:a16="http://schemas.microsoft.com/office/drawing/2014/main" val="2828117976"/>
                    </a:ext>
                  </a:extLst>
                </a:gridCol>
                <a:gridCol w="1576355">
                  <a:extLst>
                    <a:ext uri="{9D8B030D-6E8A-4147-A177-3AD203B41FA5}">
                      <a16:colId xmlns:a16="http://schemas.microsoft.com/office/drawing/2014/main" val="1510475338"/>
                    </a:ext>
                  </a:extLst>
                </a:gridCol>
              </a:tblGrid>
              <a:tr h="413334">
                <a:tc>
                  <a:txBody>
                    <a:bodyPr/>
                    <a:lstStyle/>
                    <a:p>
                      <a:pPr algn="l"/>
                      <a:r>
                        <a:rPr lang="en-US" sz="1200" b="1" dirty="0"/>
                        <a:t>Mon</a:t>
                      </a:r>
                    </a:p>
                  </a:txBody>
                  <a:tcPr anchor="b">
                    <a:lnL w="12700" cap="flat" cmpd="sng" algn="ctr">
                      <a:solidFill>
                        <a:srgbClr val="3F9C31"/>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l"/>
                      <a:r>
                        <a:rPr lang="en-US" sz="1200" b="1" dirty="0"/>
                        <a:t>Tue</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l"/>
                      <a:r>
                        <a:rPr lang="en-US" sz="1200" b="1" dirty="0"/>
                        <a:t>Wed</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l"/>
                      <a:r>
                        <a:rPr lang="en-US" sz="1200" b="1" dirty="0"/>
                        <a:t>Thus</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l"/>
                      <a:r>
                        <a:rPr lang="en-US" sz="1200" b="1" dirty="0"/>
                        <a:t>Fri</a:t>
                      </a:r>
                    </a:p>
                  </a:txBody>
                  <a:tcPr anchor="b">
                    <a:lnL w="6350" cap="flat" cmpd="sng" algn="ctr">
                      <a:noFill/>
                      <a:prstDash val="solid"/>
                      <a:round/>
                      <a:headEnd type="none" w="med" len="med"/>
                      <a:tailEnd type="none" w="med" len="med"/>
                    </a:lnL>
                    <a:lnR w="12700" cap="flat" cmpd="sng" algn="ctr">
                      <a:solidFill>
                        <a:srgbClr val="E95000"/>
                      </a:solidFill>
                      <a:prstDash val="solid"/>
                      <a:round/>
                      <a:headEnd type="none" w="med" len="med"/>
                      <a:tailEnd type="none" w="med" len="med"/>
                    </a:lnR>
                    <a:lnB w="12700" cap="flat" cmpd="sng" algn="ctr">
                      <a:noFill/>
                      <a:prstDash val="solid"/>
                      <a:round/>
                      <a:headEnd type="none" w="med" len="med"/>
                      <a:tailEnd type="none" w="med" len="med"/>
                    </a:lnB>
                    <a:noFill/>
                  </a:tcPr>
                </a:tc>
                <a:tc>
                  <a:txBody>
                    <a:bodyPr/>
                    <a:lstStyle/>
                    <a:p>
                      <a:pPr algn="l"/>
                      <a:r>
                        <a:rPr lang="en-US" sz="1200" b="1" dirty="0"/>
                        <a:t>Sat</a:t>
                      </a:r>
                    </a:p>
                  </a:txBody>
                  <a:tcPr anchor="b">
                    <a:lnL w="12700" cap="flat" cmpd="sng" algn="ctr">
                      <a:solidFill>
                        <a:srgbClr val="E95000"/>
                      </a:solidFill>
                      <a:prstDash val="solid"/>
                      <a:round/>
                      <a:headEnd type="none" w="med" len="med"/>
                      <a:tailEnd type="none" w="med" len="med"/>
                    </a:lnL>
                    <a:lnR w="6350" cap="flat" cmpd="sng" algn="ctr">
                      <a:noFill/>
                      <a:prstDash val="solid"/>
                      <a:round/>
                      <a:headEnd type="none" w="med" len="med"/>
                      <a:tailEnd type="none" w="med" len="med"/>
                    </a:lnR>
                    <a:lnB w="12700" cap="flat" cmpd="sng" algn="ctr">
                      <a:noFill/>
                      <a:prstDash val="solid"/>
                      <a:round/>
                      <a:headEnd type="none" w="med" len="med"/>
                      <a:tailEnd type="none" w="med" len="med"/>
                    </a:lnB>
                    <a:noFill/>
                  </a:tcPr>
                </a:tc>
                <a:tc>
                  <a:txBody>
                    <a:bodyPr/>
                    <a:lstStyle/>
                    <a:p>
                      <a:pPr algn="l"/>
                      <a:r>
                        <a:rPr lang="en-US" sz="1200" b="1" dirty="0"/>
                        <a:t>Sun</a:t>
                      </a:r>
                    </a:p>
                  </a:txBody>
                  <a:tcPr anchor="b">
                    <a:lnL w="6350" cap="flat" cmpd="sng" algn="ctr">
                      <a:noFill/>
                      <a:prstDash val="solid"/>
                      <a:round/>
                      <a:headEnd type="none" w="med" len="med"/>
                      <a:tailEnd type="none" w="med" len="med"/>
                    </a:lnL>
                    <a:noFill/>
                  </a:tcPr>
                </a:tc>
                <a:extLst>
                  <a:ext uri="{0D108BD9-81ED-4DB2-BD59-A6C34878D82A}">
                    <a16:rowId xmlns:a16="http://schemas.microsoft.com/office/drawing/2014/main" val="3245687907"/>
                  </a:ext>
                </a:extLst>
              </a:tr>
              <a:tr h="3707844">
                <a:tc>
                  <a:txBody>
                    <a:bodyPr/>
                    <a:lstStyle/>
                    <a:p>
                      <a:endParaRPr lang="en-US" dirty="0"/>
                    </a:p>
                  </a:txBody>
                  <a:tcPr>
                    <a:lnL w="12700" cap="flat" cmpd="sng" algn="ctr">
                      <a:solidFill>
                        <a:srgbClr val="3F9C31"/>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endParaRPr lang="en-US" dirty="0"/>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endParaRPr lang="en-US"/>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endParaRPr lang="en-US" dirty="0"/>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endParaRPr lang="en-US"/>
                    </a:p>
                  </a:txBody>
                  <a:tcPr>
                    <a:lnL w="3175" cap="flat" cmpd="sng" algn="ctr">
                      <a:solidFill>
                        <a:schemeClr val="bg1">
                          <a:lumMod val="65000"/>
                        </a:schemeClr>
                      </a:solidFill>
                      <a:prstDash val="solid"/>
                      <a:round/>
                      <a:headEnd type="none" w="med" len="med"/>
                      <a:tailEnd type="none" w="med" len="med"/>
                    </a:lnL>
                    <a:lnR w="12700" cap="flat" cmpd="sng" algn="ctr">
                      <a:solidFill>
                        <a:srgbClr val="E95000"/>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endParaRPr lang="en-US" dirty="0"/>
                    </a:p>
                  </a:txBody>
                  <a:tcPr>
                    <a:lnL w="12700" cap="flat" cmpd="sng" algn="ctr">
                      <a:solidFill>
                        <a:srgbClr val="E95000"/>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endParaRPr lang="en-US" dirty="0"/>
                    </a:p>
                  </a:txBody>
                  <a:tcPr>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562907375"/>
                  </a:ext>
                </a:extLst>
              </a:tr>
            </a:tbl>
          </a:graphicData>
        </a:graphic>
      </p:graphicFrame>
      <p:sp>
        <p:nvSpPr>
          <p:cNvPr id="8" name="Rectangle: Rounded Corners 7">
            <a:extLst>
              <a:ext uri="{FF2B5EF4-FFF2-40B4-BE49-F238E27FC236}">
                <a16:creationId xmlns:a16="http://schemas.microsoft.com/office/drawing/2014/main" id="{EBD0B47B-804E-9B28-B509-EDD44E37E945}"/>
              </a:ext>
            </a:extLst>
          </p:cNvPr>
          <p:cNvSpPr/>
          <p:nvPr/>
        </p:nvSpPr>
        <p:spPr>
          <a:xfrm>
            <a:off x="690880" y="1825625"/>
            <a:ext cx="7835078" cy="276998"/>
          </a:xfrm>
          <a:prstGeom prst="roundRect">
            <a:avLst>
              <a:gd name="adj" fmla="val 5000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t>Weekday</a:t>
            </a:r>
          </a:p>
        </p:txBody>
      </p:sp>
      <p:sp>
        <p:nvSpPr>
          <p:cNvPr id="9" name="Oval 8">
            <a:extLst>
              <a:ext uri="{FF2B5EF4-FFF2-40B4-BE49-F238E27FC236}">
                <a16:creationId xmlns:a16="http://schemas.microsoft.com/office/drawing/2014/main" id="{111D050F-A41E-6967-BDCA-96467419C73F}"/>
              </a:ext>
            </a:extLst>
          </p:cNvPr>
          <p:cNvSpPr/>
          <p:nvPr/>
        </p:nvSpPr>
        <p:spPr>
          <a:xfrm>
            <a:off x="729256" y="2174763"/>
            <a:ext cx="116288" cy="116288"/>
          </a:xfrm>
          <a:prstGeom prst="ellipse">
            <a:avLst/>
          </a:prstGeom>
          <a:solidFill>
            <a:schemeClr val="bg1"/>
          </a:solidFill>
          <a:ln w="57150">
            <a:solidFill>
              <a:srgbClr val="2F7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23018218-00F7-4FB0-D5E7-9368535BE42C}"/>
              </a:ext>
            </a:extLst>
          </p:cNvPr>
          <p:cNvSpPr/>
          <p:nvPr/>
        </p:nvSpPr>
        <p:spPr>
          <a:xfrm>
            <a:off x="919566" y="2813645"/>
            <a:ext cx="7606392" cy="1685698"/>
          </a:xfrm>
          <a:prstGeom prst="roundRect">
            <a:avLst>
              <a:gd name="adj" fmla="val 8186"/>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spcAft>
                <a:spcPts val="600"/>
              </a:spcAft>
              <a:buFont typeface="Arial" panose="020B0604020202020204" pitchFamily="34" charset="0"/>
              <a:buChar char="•"/>
            </a:pPr>
            <a:r>
              <a:rPr lang="en-US" sz="1200" b="1" dirty="0">
                <a:solidFill>
                  <a:schemeClr val="bg1"/>
                </a:solidFill>
              </a:rPr>
              <a:t>Peak time:</a:t>
            </a:r>
            <a:r>
              <a:rPr lang="en-US" sz="1200" dirty="0">
                <a:solidFill>
                  <a:schemeClr val="bg1"/>
                </a:solidFill>
              </a:rPr>
              <a:t> Lunch (11:30am-1:30pm) - 49% of daily visits</a:t>
            </a:r>
          </a:p>
          <a:p>
            <a:pPr marL="171450" indent="-171450">
              <a:spcAft>
                <a:spcPts val="600"/>
              </a:spcAft>
              <a:buFont typeface="Arial" panose="020B0604020202020204" pitchFamily="34" charset="0"/>
              <a:buChar char="•"/>
            </a:pPr>
            <a:r>
              <a:rPr lang="en-US" sz="1200" b="1" dirty="0">
                <a:solidFill>
                  <a:schemeClr val="bg1"/>
                </a:solidFill>
              </a:rPr>
              <a:t>Primary audience:</a:t>
            </a:r>
            <a:r>
              <a:rPr lang="en-US" sz="1200" dirty="0">
                <a:solidFill>
                  <a:schemeClr val="bg1"/>
                </a:solidFill>
              </a:rPr>
              <a:t> Office workers, solo &amp; small groups (2-3 people)</a:t>
            </a:r>
          </a:p>
          <a:p>
            <a:pPr marL="171450" indent="-171450">
              <a:spcAft>
                <a:spcPts val="600"/>
              </a:spcAft>
              <a:buFont typeface="Arial" panose="020B0604020202020204" pitchFamily="34" charset="0"/>
              <a:buChar char="•"/>
            </a:pPr>
            <a:r>
              <a:rPr lang="en-US" sz="1200" b="1" dirty="0">
                <a:solidFill>
                  <a:schemeClr val="bg1"/>
                </a:solidFill>
              </a:rPr>
              <a:t>Avg spend:</a:t>
            </a:r>
            <a:r>
              <a:rPr lang="en-US" sz="1200" dirty="0">
                <a:solidFill>
                  <a:schemeClr val="bg1"/>
                </a:solidFill>
              </a:rPr>
              <a:t> 118K VND (lower, value-driven decisions)</a:t>
            </a:r>
          </a:p>
          <a:p>
            <a:pPr marL="171450" indent="-171450">
              <a:spcAft>
                <a:spcPts val="600"/>
              </a:spcAft>
              <a:buFont typeface="Arial" panose="020B0604020202020204" pitchFamily="34" charset="0"/>
              <a:buChar char="•"/>
            </a:pPr>
            <a:r>
              <a:rPr lang="en-US" sz="1200" b="1" dirty="0">
                <a:solidFill>
                  <a:schemeClr val="bg1"/>
                </a:solidFill>
              </a:rPr>
              <a:t>Delivery ratio:</a:t>
            </a:r>
            <a:r>
              <a:rPr lang="en-US" sz="1200" dirty="0">
                <a:solidFill>
                  <a:schemeClr val="bg1"/>
                </a:solidFill>
              </a:rPr>
              <a:t> 44% (convenience-driven, office delivery)</a:t>
            </a:r>
          </a:p>
          <a:p>
            <a:pPr marL="171450" indent="-171450">
              <a:buFont typeface="Arial" panose="020B0604020202020204" pitchFamily="34" charset="0"/>
              <a:buChar char="•"/>
            </a:pPr>
            <a:r>
              <a:rPr lang="en-US" sz="1200" b="1" dirty="0">
                <a:solidFill>
                  <a:schemeClr val="bg1"/>
                </a:solidFill>
              </a:rPr>
              <a:t>Popular items:</a:t>
            </a:r>
            <a:r>
              <a:rPr lang="en-US" sz="1200" dirty="0">
                <a:solidFill>
                  <a:schemeClr val="bg1"/>
                </a:solidFill>
              </a:rPr>
              <a:t> Rice combos, quick chicken sets, value meals</a:t>
            </a:r>
          </a:p>
        </p:txBody>
      </p:sp>
      <p:sp>
        <p:nvSpPr>
          <p:cNvPr id="21" name="Rectangle: Rounded Corners 20">
            <a:extLst>
              <a:ext uri="{FF2B5EF4-FFF2-40B4-BE49-F238E27FC236}">
                <a16:creationId xmlns:a16="http://schemas.microsoft.com/office/drawing/2014/main" id="{0133E5A2-0748-67A1-F938-737951188CEE}"/>
              </a:ext>
            </a:extLst>
          </p:cNvPr>
          <p:cNvSpPr/>
          <p:nvPr/>
        </p:nvSpPr>
        <p:spPr>
          <a:xfrm>
            <a:off x="8846820" y="2813645"/>
            <a:ext cx="3033209" cy="3461177"/>
          </a:xfrm>
          <a:prstGeom prst="roundRect">
            <a:avLst>
              <a:gd name="adj" fmla="val 4407"/>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1200" b="1" dirty="0"/>
              <a:t>Peak time:</a:t>
            </a:r>
            <a:r>
              <a:rPr lang="en-US" sz="1200" dirty="0"/>
              <a:t> Dinner (6:00pm-8:30pm) - 54% of daily visits</a:t>
            </a:r>
          </a:p>
          <a:p>
            <a:pPr marL="171450" indent="-171450">
              <a:buFont typeface="Arial" panose="020B0604020202020204" pitchFamily="34" charset="0"/>
              <a:buChar char="•"/>
            </a:pPr>
            <a:r>
              <a:rPr lang="en-US" sz="1200" b="1" dirty="0"/>
              <a:t>Primary audience:</a:t>
            </a:r>
            <a:r>
              <a:rPr lang="en-US" sz="1200" dirty="0"/>
              <a:t> Families, friend groups (3-5 people)</a:t>
            </a:r>
          </a:p>
          <a:p>
            <a:pPr marL="171450" indent="-171450">
              <a:buFont typeface="Arial" panose="020B0604020202020204" pitchFamily="34" charset="0"/>
              <a:buChar char="•"/>
            </a:pPr>
            <a:r>
              <a:rPr lang="en-US" sz="1200" b="1" dirty="0"/>
              <a:t>Avg spend:</a:t>
            </a:r>
            <a:r>
              <a:rPr lang="en-US" sz="1200" dirty="0"/>
              <a:t> 174K VND (higher, experiential dining)</a:t>
            </a:r>
          </a:p>
          <a:p>
            <a:pPr marL="171450" indent="-171450">
              <a:buFont typeface="Arial" panose="020B0604020202020204" pitchFamily="34" charset="0"/>
              <a:buChar char="•"/>
            </a:pPr>
            <a:r>
              <a:rPr lang="en-US" sz="1200" b="1" dirty="0"/>
              <a:t>Dine-in ratio:</a:t>
            </a:r>
            <a:r>
              <a:rPr lang="en-US" sz="1200" dirty="0"/>
              <a:t> 67% (social experience priority, ambience valued)</a:t>
            </a:r>
          </a:p>
          <a:p>
            <a:pPr marL="171450" indent="-171450">
              <a:buFont typeface="Arial" panose="020B0604020202020204" pitchFamily="34" charset="0"/>
              <a:buChar char="•"/>
            </a:pPr>
            <a:r>
              <a:rPr lang="en-US" sz="1200" b="1" dirty="0"/>
              <a:t>Popular items:</a:t>
            </a:r>
            <a:r>
              <a:rPr lang="en-US" sz="1200" dirty="0"/>
              <a:t> Family buckets, pizza, premium combos, desserts</a:t>
            </a:r>
          </a:p>
        </p:txBody>
      </p:sp>
      <p:sp>
        <p:nvSpPr>
          <p:cNvPr id="22" name="Rectangle: Rounded Corners 21">
            <a:extLst>
              <a:ext uri="{FF2B5EF4-FFF2-40B4-BE49-F238E27FC236}">
                <a16:creationId xmlns:a16="http://schemas.microsoft.com/office/drawing/2014/main" id="{3BD37ADC-DA00-17C6-A307-63ACB488E14E}"/>
              </a:ext>
            </a:extLst>
          </p:cNvPr>
          <p:cNvSpPr/>
          <p:nvPr/>
        </p:nvSpPr>
        <p:spPr>
          <a:xfrm>
            <a:off x="8577943" y="1825625"/>
            <a:ext cx="3302086" cy="276997"/>
          </a:xfrm>
          <a:prstGeom prst="roundRect">
            <a:avLst>
              <a:gd name="adj" fmla="val 50000"/>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t>Weekend</a:t>
            </a:r>
          </a:p>
        </p:txBody>
      </p:sp>
      <p:sp>
        <p:nvSpPr>
          <p:cNvPr id="23" name="Oval 22">
            <a:extLst>
              <a:ext uri="{FF2B5EF4-FFF2-40B4-BE49-F238E27FC236}">
                <a16:creationId xmlns:a16="http://schemas.microsoft.com/office/drawing/2014/main" id="{ADC0C3A0-989D-7D9A-E822-97CE29CA0983}"/>
              </a:ext>
            </a:extLst>
          </p:cNvPr>
          <p:cNvSpPr/>
          <p:nvPr/>
        </p:nvSpPr>
        <p:spPr>
          <a:xfrm>
            <a:off x="8606885" y="2174763"/>
            <a:ext cx="116288" cy="116288"/>
          </a:xfrm>
          <a:prstGeom prst="ellipse">
            <a:avLst/>
          </a:prstGeom>
          <a:solidFill>
            <a:schemeClr val="bg1"/>
          </a:solidFill>
          <a:ln w="57150">
            <a:solidFill>
              <a:srgbClr val="E95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6B7FBEE4-9299-7618-7F90-36921C4EC6F6}"/>
              </a:ext>
            </a:extLst>
          </p:cNvPr>
          <p:cNvSpPr/>
          <p:nvPr/>
        </p:nvSpPr>
        <p:spPr>
          <a:xfrm>
            <a:off x="6516324" y="4250774"/>
            <a:ext cx="1884895" cy="2024048"/>
          </a:xfrm>
          <a:custGeom>
            <a:avLst/>
            <a:gdLst/>
            <a:ahLst/>
            <a:cxnLst/>
            <a:rect l="l" t="t" r="r" b="b"/>
            <a:pathLst>
              <a:path w="7663815" h="8229600">
                <a:moveTo>
                  <a:pt x="0" y="0"/>
                </a:moveTo>
                <a:lnTo>
                  <a:pt x="7663815" y="0"/>
                </a:lnTo>
                <a:lnTo>
                  <a:pt x="7663815" y="8229600"/>
                </a:lnTo>
                <a:lnTo>
                  <a:pt x="0" y="8229600"/>
                </a:lnTo>
                <a:lnTo>
                  <a:pt x="0" y="0"/>
                </a:lnTo>
                <a:close/>
              </a:path>
            </a:pathLst>
          </a:custGeom>
          <a:blipFill>
            <a:blip r:embed="rId2"/>
            <a:stretch>
              <a:fillRect/>
            </a:stretch>
          </a:blipFill>
        </p:spPr>
        <p:txBody>
          <a:bodyPr/>
          <a:lstStyle/>
          <a:p>
            <a:endParaRPr lang="en-US"/>
          </a:p>
        </p:txBody>
      </p:sp>
      <p:sp>
        <p:nvSpPr>
          <p:cNvPr id="3" name="TextBox 2">
            <a:extLst>
              <a:ext uri="{FF2B5EF4-FFF2-40B4-BE49-F238E27FC236}">
                <a16:creationId xmlns:a16="http://schemas.microsoft.com/office/drawing/2014/main" id="{F7A24D5C-79F1-2F8F-9CF3-4FAD882024BF}"/>
              </a:ext>
            </a:extLst>
          </p:cNvPr>
          <p:cNvSpPr txBox="1"/>
          <p:nvPr/>
        </p:nvSpPr>
        <p:spPr>
          <a:xfrm>
            <a:off x="576707" y="6325213"/>
            <a:ext cx="9785702" cy="400110"/>
          </a:xfrm>
          <a:prstGeom prst="rect">
            <a:avLst/>
          </a:prstGeom>
          <a:noFill/>
        </p:spPr>
        <p:txBody>
          <a:bodyPr wrap="square" anchor="b">
            <a:spAutoFit/>
          </a:bodyPr>
          <a:lstStyle/>
          <a:p>
            <a:r>
              <a:rPr lang="en-US" sz="1000" i="1" dirty="0">
                <a:solidFill>
                  <a:schemeClr val="tx1">
                    <a:lumMod val="60000"/>
                    <a:lumOff val="40000"/>
                  </a:schemeClr>
                </a:solidFill>
              </a:rPr>
              <a:t>Q: How often do you eat or order fast food? on what occasions? and with whom?</a:t>
            </a:r>
          </a:p>
          <a:p>
            <a:r>
              <a:rPr lang="en-US" sz="1000" i="1" dirty="0">
                <a:solidFill>
                  <a:schemeClr val="tx1">
                    <a:lumMod val="60000"/>
                    <a:lumOff val="40000"/>
                  </a:schemeClr>
                </a:solidFill>
              </a:rPr>
              <a:t>Base: All respondents (n=1,323) | Vietnam Fast Food &amp; QSR Market and Consumer Trends | InsightAsia Vietnam Primary Research | January 2026</a:t>
            </a:r>
          </a:p>
        </p:txBody>
      </p:sp>
    </p:spTree>
    <p:extLst>
      <p:ext uri="{BB962C8B-B14F-4D97-AF65-F5344CB8AC3E}">
        <p14:creationId xmlns:p14="http://schemas.microsoft.com/office/powerpoint/2010/main" val="3457225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Section title">
  <a:themeElements>
    <a:clrScheme name="Custom 1">
      <a:dk1>
        <a:srgbClr val="535353"/>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A theme">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pinion Color Theme">
    <a:dk1>
      <a:sysClr val="windowText" lastClr="000000"/>
    </a:dk1>
    <a:lt1>
      <a:sysClr val="window" lastClr="FFFFFF"/>
    </a:lt1>
    <a:dk2>
      <a:srgbClr val="C00000"/>
    </a:dk2>
    <a:lt2>
      <a:srgbClr val="EEECE1"/>
    </a:lt2>
    <a:accent1>
      <a:srgbClr val="E3323D"/>
    </a:accent1>
    <a:accent2>
      <a:srgbClr val="54B948"/>
    </a:accent2>
    <a:accent3>
      <a:srgbClr val="2ABDBB"/>
    </a:accent3>
    <a:accent4>
      <a:srgbClr val="BCD631"/>
    </a:accent4>
    <a:accent5>
      <a:srgbClr val="F36C21"/>
    </a:accent5>
    <a:accent6>
      <a:srgbClr val="EE2B77"/>
    </a:accent6>
    <a:hlink>
      <a:srgbClr val="EB2C3A"/>
    </a:hlink>
    <a:folHlink>
      <a:srgbClr val="EB2C3A"/>
    </a:folHlink>
  </a:clrScheme>
  <a:fontScheme name="Epinion Official Font">
    <a:majorFont>
      <a:latin typeface="Purista SemiBold"/>
      <a:ea typeface=""/>
      <a:cs typeface=""/>
    </a:majorFont>
    <a:minorFont>
      <a:latin typeface="Puris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45526</TotalTime>
  <Words>6313</Words>
  <Application>Microsoft Macintosh PowerPoint</Application>
  <PresentationFormat>Widescreen</PresentationFormat>
  <Paragraphs>1143</Paragraphs>
  <Slides>38</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Purista</vt:lpstr>
      <vt:lpstr>Calibri</vt:lpstr>
      <vt:lpstr>Arial</vt:lpstr>
      <vt:lpstr>Wingdings</vt:lpstr>
      <vt:lpstr>Aptos</vt:lpstr>
      <vt:lpstr>Montserrat</vt:lpstr>
      <vt:lpstr>Montserrat ExtraBold</vt:lpstr>
      <vt:lpstr>Montserrat Light</vt:lpstr>
      <vt:lpstr>Section title</vt:lpstr>
      <vt:lpstr>Vietnam Fast Food &amp; QSR Market</vt:lpstr>
      <vt:lpstr>Executive Summary</vt:lpstr>
      <vt:lpstr>Executive Summary</vt:lpstr>
      <vt:lpstr>Research Overview &amp; Methodology</vt:lpstr>
      <vt:lpstr>Research Overview &amp; Methodology</vt:lpstr>
      <vt:lpstr>Fast Food Category Usage Behavior</vt:lpstr>
      <vt:lpstr>Fast Food Category Usage Behavior</vt:lpstr>
      <vt:lpstr>Visit Frequency &amp; Occasion Dynamics</vt:lpstr>
      <vt:lpstr>Weekday vs Weekend Behavior Patterns</vt:lpstr>
      <vt:lpstr>Consumer Spending Analysis</vt:lpstr>
      <vt:lpstr>Factors Influencing Spending Levels</vt:lpstr>
      <vt:lpstr>Brand Awareness &amp; Trial Funnel</vt:lpstr>
      <vt:lpstr>Brand Awareness &amp; Trial Funnel</vt:lpstr>
      <vt:lpstr>Brand Awareness &amp; Trial Funnel</vt:lpstr>
      <vt:lpstr>Category Sentiment &amp; Satisfaction Comparison</vt:lpstr>
      <vt:lpstr>Category Preference by Occasion Type</vt:lpstr>
      <vt:lpstr>Brand Performance: Product Quality &amp; Menu</vt:lpstr>
      <vt:lpstr>Brand Performance: Product Quality &amp; Menu</vt:lpstr>
      <vt:lpstr>Brand Performance: Value for Money &amp; Pricing</vt:lpstr>
      <vt:lpstr>Brand Performance: Value for Money &amp; Pricing</vt:lpstr>
      <vt:lpstr>Brand Performance: Value</vt:lpstr>
      <vt:lpstr>Brand Performance: Space</vt:lpstr>
      <vt:lpstr>Brand Performance: Occasion Suitability</vt:lpstr>
      <vt:lpstr>Brand Image &amp; Positioning Map</vt:lpstr>
      <vt:lpstr>Brand Image &amp; Positioning</vt:lpstr>
      <vt:lpstr>Key Choice Drivers</vt:lpstr>
      <vt:lpstr>Consumer Segmentation: Three Core Segments</vt:lpstr>
      <vt:lpstr>Consumer Segmentation: Three Core Segments</vt:lpstr>
      <vt:lpstr>Segment Size &amp; Revenue Contribution Analysis</vt:lpstr>
      <vt:lpstr>Strategic Implications &amp; 2026-2028 Market Outlook</vt:lpstr>
      <vt:lpstr>About Us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VN Fast Food - 0126</dc:title>
  <dc:creator>Tuan Pham</dc:creator>
  <cp:lastModifiedBy>Suhaila Shahri</cp:lastModifiedBy>
  <cp:revision>702</cp:revision>
  <dcterms:created xsi:type="dcterms:W3CDTF">2024-04-03T06:42:38Z</dcterms:created>
  <dcterms:modified xsi:type="dcterms:W3CDTF">2026-04-20T02:55:22Z</dcterms:modified>
</cp:coreProperties>
</file>