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2.xml" ContentType="application/vnd.openxmlformats-officedocument.presentationml.tags+xml"/>
  <Override PartName="/ppt/tags/tag3.xml" ContentType="application/vnd.openxmlformats-officedocument.presentationml.tag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8.xml" ContentType="application/vnd.openxmlformats-officedocument.presentationml.tag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xml" ContentType="application/vnd.openxmlformats-officedocument.presentationml.tags+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0.xml" ContentType="application/vnd.openxmlformats-officedocument.presentationml.tags+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2" r:id="rId1"/>
  </p:sldMasterIdLst>
  <p:notesMasterIdLst>
    <p:notesMasterId r:id="rId39"/>
  </p:notesMasterIdLst>
  <p:handoutMasterIdLst>
    <p:handoutMasterId r:id="rId40"/>
  </p:handoutMasterIdLst>
  <p:sldIdLst>
    <p:sldId id="2147329004" r:id="rId2"/>
    <p:sldId id="2147329152" r:id="rId3"/>
    <p:sldId id="2147329154" r:id="rId4"/>
    <p:sldId id="2147329007" r:id="rId5"/>
    <p:sldId id="2147329156" r:id="rId6"/>
    <p:sldId id="2147329146" r:id="rId7"/>
    <p:sldId id="2147329157" r:id="rId8"/>
    <p:sldId id="2147329159" r:id="rId9"/>
    <p:sldId id="2147329160" r:id="rId10"/>
    <p:sldId id="2147329150" r:id="rId11"/>
    <p:sldId id="2147329169" r:id="rId12"/>
    <p:sldId id="2147329162" r:id="rId13"/>
    <p:sldId id="2147329170" r:id="rId14"/>
    <p:sldId id="2147329165" r:id="rId15"/>
    <p:sldId id="2147329166" r:id="rId16"/>
    <p:sldId id="2147329173" r:id="rId17"/>
    <p:sldId id="2147329168" r:id="rId18"/>
    <p:sldId id="2147329174" r:id="rId19"/>
    <p:sldId id="2147329181" r:id="rId20"/>
    <p:sldId id="2147329177" r:id="rId21"/>
    <p:sldId id="2147329178" r:id="rId22"/>
    <p:sldId id="2147329179" r:id="rId23"/>
    <p:sldId id="2147329180" r:id="rId24"/>
    <p:sldId id="2147329183" r:id="rId25"/>
    <p:sldId id="2147329187" r:id="rId26"/>
    <p:sldId id="2147329188" r:id="rId27"/>
    <p:sldId id="2147329191" r:id="rId28"/>
    <p:sldId id="2147329189" r:id="rId29"/>
    <p:sldId id="2147329192" r:id="rId30"/>
    <p:sldId id="2147329193" r:id="rId31"/>
    <p:sldId id="2147329072" r:id="rId32"/>
    <p:sldId id="2147329073" r:id="rId33"/>
    <p:sldId id="2147329074" r:id="rId34"/>
    <p:sldId id="2147329075" r:id="rId35"/>
    <p:sldId id="2147329076" r:id="rId36"/>
    <p:sldId id="2147329077" r:id="rId37"/>
    <p:sldId id="2147329195" r:id="rId38"/>
  </p:sldIdLst>
  <p:sldSz cx="12192000" cy="6858000"/>
  <p:notesSz cx="6858000" cy="9144000"/>
  <p:embeddedFontLst>
    <p:embeddedFont>
      <p:font typeface="Aptos" panose="020B0004020202020204" pitchFamily="34" charset="0"/>
      <p:regular r:id="rId41"/>
      <p:bold r:id="rId42"/>
      <p:italic r:id="rId43"/>
      <p:boldItalic r:id="rId44"/>
    </p:embeddedFont>
    <p:embeddedFont>
      <p:font typeface="Calibri" panose="020F0502020204030204" pitchFamily="34" charset="0"/>
      <p:regular r:id="rId45"/>
      <p:bold r:id="rId46"/>
      <p:italic r:id="rId47"/>
      <p:boldItalic r:id="rId48"/>
    </p:embeddedFont>
    <p:embeddedFont>
      <p:font typeface="Montserrat" pitchFamily="2" charset="77"/>
      <p:regular r:id="rId49"/>
      <p:bold r:id="rId50"/>
      <p:italic r:id="rId51"/>
      <p:boldItalic r:id="rId52"/>
    </p:embeddedFont>
    <p:embeddedFont>
      <p:font typeface="Montserrat ExtraBold" pitchFamily="2" charset="77"/>
      <p:bold r:id="rId53"/>
      <p:italic r:id="rId54"/>
      <p:boldItalic r:id="rId55"/>
    </p:embeddedFont>
    <p:embeddedFont>
      <p:font typeface="Montserrat Light" pitchFamily="2" charset="77"/>
      <p:regular r:id="rId56"/>
      <p: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9ABB23A-D441-4C76-91FE-62895FF1E94D}">
          <p14:sldIdLst>
            <p14:sldId id="2147329004"/>
            <p14:sldId id="2147329152"/>
            <p14:sldId id="2147329154"/>
            <p14:sldId id="2147329007"/>
            <p14:sldId id="2147329156"/>
            <p14:sldId id="2147329146"/>
            <p14:sldId id="2147329157"/>
            <p14:sldId id="2147329159"/>
            <p14:sldId id="2147329160"/>
            <p14:sldId id="2147329150"/>
            <p14:sldId id="2147329169"/>
            <p14:sldId id="2147329162"/>
            <p14:sldId id="2147329170"/>
            <p14:sldId id="2147329165"/>
            <p14:sldId id="2147329166"/>
            <p14:sldId id="2147329173"/>
            <p14:sldId id="2147329168"/>
            <p14:sldId id="2147329174"/>
            <p14:sldId id="2147329181"/>
            <p14:sldId id="2147329177"/>
            <p14:sldId id="2147329178"/>
            <p14:sldId id="2147329179"/>
            <p14:sldId id="2147329180"/>
            <p14:sldId id="2147329183"/>
            <p14:sldId id="2147329187"/>
            <p14:sldId id="2147329188"/>
            <p14:sldId id="2147329191"/>
            <p14:sldId id="2147329189"/>
            <p14:sldId id="2147329192"/>
            <p14:sldId id="2147329193"/>
            <p14:sldId id="2147329072"/>
            <p14:sldId id="2147329073"/>
            <p14:sldId id="2147329074"/>
            <p14:sldId id="2147329075"/>
            <p14:sldId id="2147329076"/>
            <p14:sldId id="2147329077"/>
            <p14:sldId id="21473291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F0D9"/>
    <a:srgbClr val="3C9F31"/>
    <a:srgbClr val="F36521"/>
    <a:srgbClr val="535353"/>
    <a:srgbClr val="D9000A"/>
    <a:srgbClr val="FDEFE8"/>
    <a:srgbClr val="FFFFFF"/>
    <a:srgbClr val="F49800"/>
    <a:srgbClr val="E95000"/>
    <a:srgbClr val="FDED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704" autoAdjust="0"/>
    <p:restoredTop sz="96247" autoAdjust="0"/>
  </p:normalViewPr>
  <p:slideViewPr>
    <p:cSldViewPr snapToGrid="0" snapToObjects="1">
      <p:cViewPr varScale="1">
        <p:scale>
          <a:sx n="108" d="100"/>
          <a:sy n="108" d="100"/>
        </p:scale>
        <p:origin x="216" y="208"/>
      </p:cViewPr>
      <p:guideLst/>
    </p:cSldViewPr>
  </p:slideViewPr>
  <p:notesTextViewPr>
    <p:cViewPr>
      <p:scale>
        <a:sx n="200" d="100"/>
        <a:sy n="200" d="100"/>
      </p:scale>
      <p:origin x="0" y="0"/>
    </p:cViewPr>
  </p:notesTextViewPr>
  <p:sorterViewPr>
    <p:cViewPr>
      <p:scale>
        <a:sx n="75" d="100"/>
        <a:sy n="75" d="100"/>
      </p:scale>
      <p:origin x="0" y="0"/>
    </p:cViewPr>
  </p:sorterViewPr>
  <p:notesViewPr>
    <p:cSldViewPr snapToGrid="0" snapToObjects="1">
      <p:cViewPr varScale="1">
        <p:scale>
          <a:sx n="81" d="100"/>
          <a:sy n="81" d="100"/>
        </p:scale>
        <p:origin x="304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4658868085E-2"/>
          <c:y val="0"/>
          <c:w val="0.86823066262673243"/>
          <c:h val="1"/>
        </c:manualLayout>
      </c:layout>
      <c:barChart>
        <c:barDir val="bar"/>
        <c:grouping val="clustered"/>
        <c:varyColors val="0"/>
        <c:ser>
          <c:idx val="0"/>
          <c:order val="0"/>
          <c:tx>
            <c:strRef>
              <c:f>Sheet1!$B$1</c:f>
              <c:strCache>
                <c:ptCount val="1"/>
                <c:pt idx="0">
                  <c:v>Series 1</c:v>
                </c:pt>
              </c:strCache>
            </c:strRef>
          </c:tx>
          <c:spPr>
            <a:solidFill>
              <a:srgbClr val="3C9F31"/>
            </a:solidFill>
            <a:ln>
              <a:noFill/>
            </a:ln>
            <a:effectLst/>
          </c:spPr>
          <c:invertIfNegative val="0"/>
          <c:dPt>
            <c:idx val="0"/>
            <c:invertIfNegative val="0"/>
            <c:bubble3D val="0"/>
            <c:spPr>
              <a:solidFill>
                <a:srgbClr val="535353"/>
              </a:solidFill>
              <a:ln>
                <a:noFill/>
              </a:ln>
              <a:effectLst/>
            </c:spPr>
            <c:extLst>
              <c:ext xmlns:c16="http://schemas.microsoft.com/office/drawing/2014/chart" uri="{C3380CC4-5D6E-409C-BE32-E72D297353CC}">
                <c16:uniqueId val="{00000001-5857-4BB6-A68D-41FB8F309C57}"/>
              </c:ext>
            </c:extLst>
          </c:dPt>
          <c:dPt>
            <c:idx val="1"/>
            <c:invertIfNegative val="0"/>
            <c:bubble3D val="0"/>
            <c:spPr>
              <a:solidFill>
                <a:srgbClr val="535353"/>
              </a:solidFill>
              <a:ln>
                <a:noFill/>
              </a:ln>
              <a:effectLst/>
            </c:spPr>
            <c:extLst>
              <c:ext xmlns:c16="http://schemas.microsoft.com/office/drawing/2014/chart" uri="{C3380CC4-5D6E-409C-BE32-E72D297353CC}">
                <c16:uniqueId val="{00000003-5857-4BB6-A68D-41FB8F309C57}"/>
              </c:ext>
            </c:extLst>
          </c:dPt>
          <c:dPt>
            <c:idx val="2"/>
            <c:invertIfNegative val="0"/>
            <c:bubble3D val="0"/>
            <c:spPr>
              <a:solidFill>
                <a:srgbClr val="E95000"/>
              </a:solidFill>
              <a:ln>
                <a:noFill/>
              </a:ln>
              <a:effectLst/>
            </c:spPr>
            <c:extLst>
              <c:ext xmlns:c16="http://schemas.microsoft.com/office/drawing/2014/chart" uri="{C3380CC4-5D6E-409C-BE32-E72D297353CC}">
                <c16:uniqueId val="{00000005-5857-4BB6-A68D-41FB8F309C57}"/>
              </c:ext>
            </c:extLst>
          </c:dPt>
          <c:dPt>
            <c:idx val="3"/>
            <c:invertIfNegative val="0"/>
            <c:bubble3D val="0"/>
            <c:spPr>
              <a:solidFill>
                <a:srgbClr val="E95000"/>
              </a:solidFill>
              <a:ln>
                <a:noFill/>
              </a:ln>
              <a:effectLst/>
            </c:spPr>
            <c:extLst>
              <c:ext xmlns:c16="http://schemas.microsoft.com/office/drawing/2014/chart" uri="{C3380CC4-5D6E-409C-BE32-E72D297353CC}">
                <c16:uniqueId val="{0000000D-5857-4BB6-A68D-41FB8F309C57}"/>
              </c:ext>
            </c:extLst>
          </c:dPt>
          <c:dPt>
            <c:idx val="4"/>
            <c:invertIfNegative val="0"/>
            <c:bubble3D val="0"/>
            <c:spPr>
              <a:solidFill>
                <a:srgbClr val="3C9F31"/>
              </a:solidFill>
              <a:ln>
                <a:noFill/>
              </a:ln>
              <a:effectLst/>
            </c:spPr>
            <c:extLst>
              <c:ext xmlns:c16="http://schemas.microsoft.com/office/drawing/2014/chart" uri="{C3380CC4-5D6E-409C-BE32-E72D297353CC}">
                <c16:uniqueId val="{00000007-5857-4BB6-A68D-41FB8F309C57}"/>
              </c:ext>
            </c:extLst>
          </c:dPt>
          <c:dPt>
            <c:idx val="5"/>
            <c:invertIfNegative val="0"/>
            <c:bubble3D val="0"/>
            <c:spPr>
              <a:solidFill>
                <a:srgbClr val="3C9F31"/>
              </a:solidFill>
              <a:ln>
                <a:noFill/>
              </a:ln>
              <a:effectLst/>
            </c:spPr>
            <c:extLst>
              <c:ext xmlns:c16="http://schemas.microsoft.com/office/drawing/2014/chart" uri="{C3380CC4-5D6E-409C-BE32-E72D297353CC}">
                <c16:uniqueId val="{00000009-5857-4BB6-A68D-41FB8F309C57}"/>
              </c:ext>
            </c:extLst>
          </c:dPt>
          <c:dPt>
            <c:idx val="6"/>
            <c:invertIfNegative val="0"/>
            <c:bubble3D val="0"/>
            <c:spPr>
              <a:solidFill>
                <a:srgbClr val="3C9F31"/>
              </a:solidFill>
              <a:ln>
                <a:noFill/>
              </a:ln>
              <a:effectLst/>
            </c:spPr>
            <c:extLst>
              <c:ext xmlns:c16="http://schemas.microsoft.com/office/drawing/2014/chart" uri="{C3380CC4-5D6E-409C-BE32-E72D297353CC}">
                <c16:uniqueId val="{0000000B-5857-4BB6-A68D-41FB8F309C57}"/>
              </c:ext>
            </c:extLst>
          </c:dPt>
          <c:dLbls>
            <c:delete val="1"/>
          </c:dLbls>
          <c:cat>
            <c:numRef>
              <c:f>Sheet1!$A$2:$A$8</c:f>
              <c:numCache>
                <c:formatCode>General</c:formatCode>
                <c:ptCount val="7"/>
              </c:numCache>
            </c:numRef>
          </c:cat>
          <c:val>
            <c:numRef>
              <c:f>Sheet1!$B$2:$B$8</c:f>
              <c:numCache>
                <c:formatCode>0%</c:formatCode>
                <c:ptCount val="7"/>
                <c:pt idx="0">
                  <c:v>0.38</c:v>
                </c:pt>
                <c:pt idx="1">
                  <c:v>0.44</c:v>
                </c:pt>
                <c:pt idx="2">
                  <c:v>0.59</c:v>
                </c:pt>
                <c:pt idx="3">
                  <c:v>0.64</c:v>
                </c:pt>
                <c:pt idx="4">
                  <c:v>0.69</c:v>
                </c:pt>
                <c:pt idx="5">
                  <c:v>0.72</c:v>
                </c:pt>
                <c:pt idx="6">
                  <c:v>0.77</c:v>
                </c:pt>
              </c:numCache>
            </c:numRef>
          </c:val>
          <c:extLst>
            <c:ext xmlns:c16="http://schemas.microsoft.com/office/drawing/2014/chart" uri="{C3380CC4-5D6E-409C-BE32-E72D297353CC}">
              <c16:uniqueId val="{0000000C-5857-4BB6-A68D-41FB8F309C57}"/>
            </c:ext>
          </c:extLst>
        </c:ser>
        <c:dLbls>
          <c:dLblPos val="outEnd"/>
          <c:showLegendKey val="0"/>
          <c:showVal val="1"/>
          <c:showCatName val="0"/>
          <c:showSerName val="0"/>
          <c:showPercent val="0"/>
          <c:showBubbleSize val="0"/>
        </c:dLbls>
        <c:gapWidth val="330"/>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min val="0.1"/>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4658868085E-2"/>
          <c:y val="0"/>
          <c:w val="0.86823066262673243"/>
          <c:h val="1"/>
        </c:manualLayout>
      </c:layout>
      <c:barChart>
        <c:barDir val="bar"/>
        <c:grouping val="clustered"/>
        <c:varyColors val="0"/>
        <c:ser>
          <c:idx val="0"/>
          <c:order val="0"/>
          <c:tx>
            <c:strRef>
              <c:f>Sheet1!$B$1</c:f>
              <c:strCache>
                <c:ptCount val="1"/>
                <c:pt idx="0">
                  <c:v>Series 1</c:v>
                </c:pt>
              </c:strCache>
            </c:strRef>
          </c:tx>
          <c:spPr>
            <a:solidFill>
              <a:srgbClr val="3C9F31"/>
            </a:solidFill>
            <a:ln>
              <a:noFill/>
            </a:ln>
            <a:effectLst/>
          </c:spPr>
          <c:invertIfNegative val="0"/>
          <c:dPt>
            <c:idx val="0"/>
            <c:invertIfNegative val="0"/>
            <c:bubble3D val="0"/>
            <c:spPr>
              <a:solidFill>
                <a:srgbClr val="3C9F31"/>
              </a:solidFill>
              <a:ln>
                <a:noFill/>
              </a:ln>
              <a:effectLst/>
            </c:spPr>
            <c:extLst>
              <c:ext xmlns:c16="http://schemas.microsoft.com/office/drawing/2014/chart" uri="{C3380CC4-5D6E-409C-BE32-E72D297353CC}">
                <c16:uniqueId val="{00000001-C54C-45DF-A097-04B4138E7694}"/>
              </c:ext>
            </c:extLst>
          </c:dPt>
          <c:dPt>
            <c:idx val="1"/>
            <c:invertIfNegative val="0"/>
            <c:bubble3D val="0"/>
            <c:spPr>
              <a:solidFill>
                <a:srgbClr val="3C9F31"/>
              </a:solidFill>
              <a:ln>
                <a:noFill/>
              </a:ln>
              <a:effectLst/>
            </c:spPr>
            <c:extLst>
              <c:ext xmlns:c16="http://schemas.microsoft.com/office/drawing/2014/chart" uri="{C3380CC4-5D6E-409C-BE32-E72D297353CC}">
                <c16:uniqueId val="{00000003-C54C-45DF-A097-04B4138E7694}"/>
              </c:ext>
            </c:extLst>
          </c:dPt>
          <c:dPt>
            <c:idx val="2"/>
            <c:invertIfNegative val="0"/>
            <c:bubble3D val="0"/>
            <c:spPr>
              <a:solidFill>
                <a:srgbClr val="3C9F31"/>
              </a:solidFill>
              <a:ln>
                <a:noFill/>
              </a:ln>
              <a:effectLst/>
            </c:spPr>
            <c:extLst>
              <c:ext xmlns:c16="http://schemas.microsoft.com/office/drawing/2014/chart" uri="{C3380CC4-5D6E-409C-BE32-E72D297353CC}">
                <c16:uniqueId val="{00000005-C54C-45DF-A097-04B4138E7694}"/>
              </c:ext>
            </c:extLst>
          </c:dPt>
          <c:dPt>
            <c:idx val="3"/>
            <c:invertIfNegative val="0"/>
            <c:bubble3D val="0"/>
            <c:spPr>
              <a:solidFill>
                <a:srgbClr val="3C9F31"/>
              </a:solidFill>
              <a:ln>
                <a:noFill/>
              </a:ln>
              <a:effectLst/>
            </c:spPr>
            <c:extLst>
              <c:ext xmlns:c16="http://schemas.microsoft.com/office/drawing/2014/chart" uri="{C3380CC4-5D6E-409C-BE32-E72D297353CC}">
                <c16:uniqueId val="{00000007-C54C-45DF-A097-04B4138E7694}"/>
              </c:ext>
            </c:extLst>
          </c:dPt>
          <c:dPt>
            <c:idx val="4"/>
            <c:invertIfNegative val="0"/>
            <c:bubble3D val="0"/>
            <c:spPr>
              <a:solidFill>
                <a:srgbClr val="3C9F31"/>
              </a:solidFill>
              <a:ln>
                <a:noFill/>
              </a:ln>
              <a:effectLst/>
            </c:spPr>
            <c:extLst>
              <c:ext xmlns:c16="http://schemas.microsoft.com/office/drawing/2014/chart" uri="{C3380CC4-5D6E-409C-BE32-E72D297353CC}">
                <c16:uniqueId val="{00000009-C54C-45DF-A097-04B4138E7694}"/>
              </c:ext>
            </c:extLst>
          </c:dPt>
          <c:dPt>
            <c:idx val="5"/>
            <c:invertIfNegative val="0"/>
            <c:bubble3D val="0"/>
            <c:spPr>
              <a:solidFill>
                <a:srgbClr val="3C9F31"/>
              </a:solidFill>
              <a:ln>
                <a:noFill/>
              </a:ln>
              <a:effectLst/>
            </c:spPr>
            <c:extLst>
              <c:ext xmlns:c16="http://schemas.microsoft.com/office/drawing/2014/chart" uri="{C3380CC4-5D6E-409C-BE32-E72D297353CC}">
                <c16:uniqueId val="{0000000B-C54C-45DF-A097-04B4138E7694}"/>
              </c:ext>
            </c:extLst>
          </c:dPt>
          <c:dPt>
            <c:idx val="6"/>
            <c:invertIfNegative val="0"/>
            <c:bubble3D val="0"/>
            <c:spPr>
              <a:solidFill>
                <a:srgbClr val="3C9F31"/>
              </a:solidFill>
              <a:ln>
                <a:noFill/>
              </a:ln>
              <a:effectLst/>
            </c:spPr>
            <c:extLst>
              <c:ext xmlns:c16="http://schemas.microsoft.com/office/drawing/2014/chart" uri="{C3380CC4-5D6E-409C-BE32-E72D297353CC}">
                <c16:uniqueId val="{0000000D-C54C-45DF-A097-04B4138E7694}"/>
              </c:ext>
            </c:extLst>
          </c:dPt>
          <c:dLbls>
            <c:delete val="1"/>
          </c:dLbls>
          <c:cat>
            <c:numRef>
              <c:f>Sheet1!$A$2:$A$11</c:f>
              <c:numCache>
                <c:formatCode>General</c:formatCode>
                <c:ptCount val="10"/>
              </c:numCache>
            </c:numRef>
          </c:cat>
          <c:val>
            <c:numRef>
              <c:f>Sheet1!$B$2:$B$11</c:f>
              <c:numCache>
                <c:formatCode>0%</c:formatCode>
                <c:ptCount val="10"/>
                <c:pt idx="0">
                  <c:v>0.89</c:v>
                </c:pt>
                <c:pt idx="1">
                  <c:v>0.83</c:v>
                </c:pt>
                <c:pt idx="2">
                  <c:v>0.75</c:v>
                </c:pt>
                <c:pt idx="3">
                  <c:v>0.69</c:v>
                </c:pt>
                <c:pt idx="4">
                  <c:v>0.28000000000000003</c:v>
                </c:pt>
                <c:pt idx="5">
                  <c:v>0.52</c:v>
                </c:pt>
                <c:pt idx="6">
                  <c:v>0.48</c:v>
                </c:pt>
                <c:pt idx="7">
                  <c:v>0.44</c:v>
                </c:pt>
                <c:pt idx="8">
                  <c:v>0.39</c:v>
                </c:pt>
                <c:pt idx="9">
                  <c:v>0</c:v>
                </c:pt>
              </c:numCache>
            </c:numRef>
          </c:val>
          <c:extLst>
            <c:ext xmlns:c16="http://schemas.microsoft.com/office/drawing/2014/chart" uri="{C3380CC4-5D6E-409C-BE32-E72D297353CC}">
              <c16:uniqueId val="{0000000E-C54C-45DF-A097-04B4138E7694}"/>
            </c:ext>
          </c:extLst>
        </c:ser>
        <c:dLbls>
          <c:dLblPos val="outEnd"/>
          <c:showLegendKey val="0"/>
          <c:showVal val="1"/>
          <c:showCatName val="0"/>
          <c:showSerName val="0"/>
          <c:showPercent val="0"/>
          <c:showBubbleSize val="0"/>
        </c:dLbls>
        <c:gapWidth val="330"/>
        <c:axId val="103446751"/>
        <c:axId val="1606108224"/>
      </c:barChart>
      <c:catAx>
        <c:axId val="103446751"/>
        <c:scaling>
          <c:orientation val="maxMin"/>
        </c:scaling>
        <c:delete val="1"/>
        <c:axPos val="l"/>
        <c:numFmt formatCode="General" sourceLinked="1"/>
        <c:majorTickMark val="out"/>
        <c:minorTickMark val="none"/>
        <c:tickLblPos val="none"/>
        <c:crossAx val="1606108224"/>
        <c:crosses val="autoZero"/>
        <c:auto val="1"/>
        <c:lblAlgn val="ctr"/>
        <c:lblOffset val="100"/>
        <c:noMultiLvlLbl val="0"/>
      </c:catAx>
      <c:valAx>
        <c:axId val="1606108224"/>
        <c:scaling>
          <c:orientation val="minMax"/>
          <c:max val="1"/>
          <c:min val="0"/>
        </c:scaling>
        <c:delete val="1"/>
        <c:axPos val="t"/>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4658868085E-2"/>
          <c:y val="0"/>
          <c:w val="0.86823066262673243"/>
          <c:h val="1"/>
        </c:manualLayout>
      </c:layout>
      <c:barChart>
        <c:barDir val="bar"/>
        <c:grouping val="clustered"/>
        <c:varyColors val="0"/>
        <c:ser>
          <c:idx val="0"/>
          <c:order val="0"/>
          <c:tx>
            <c:strRef>
              <c:f>Sheet1!$B$1</c:f>
              <c:strCache>
                <c:ptCount val="1"/>
                <c:pt idx="0">
                  <c:v>Series 1</c:v>
                </c:pt>
              </c:strCache>
            </c:strRef>
          </c:tx>
          <c:spPr>
            <a:solidFill>
              <a:srgbClr val="F36521"/>
            </a:solidFill>
            <a:ln>
              <a:noFill/>
            </a:ln>
            <a:effectLst/>
          </c:spPr>
          <c:invertIfNegative val="0"/>
          <c:dPt>
            <c:idx val="0"/>
            <c:invertIfNegative val="0"/>
            <c:bubble3D val="0"/>
            <c:spPr>
              <a:solidFill>
                <a:srgbClr val="F36521"/>
              </a:solidFill>
              <a:ln>
                <a:noFill/>
              </a:ln>
              <a:effectLst/>
            </c:spPr>
            <c:extLst>
              <c:ext xmlns:c16="http://schemas.microsoft.com/office/drawing/2014/chart" uri="{C3380CC4-5D6E-409C-BE32-E72D297353CC}">
                <c16:uniqueId val="{00000001-F010-4CDE-B1F5-435072B3291C}"/>
              </c:ext>
            </c:extLst>
          </c:dPt>
          <c:dPt>
            <c:idx val="1"/>
            <c:invertIfNegative val="0"/>
            <c:bubble3D val="0"/>
            <c:spPr>
              <a:solidFill>
                <a:srgbClr val="F36521"/>
              </a:solidFill>
              <a:ln>
                <a:noFill/>
              </a:ln>
              <a:effectLst/>
            </c:spPr>
            <c:extLst>
              <c:ext xmlns:c16="http://schemas.microsoft.com/office/drawing/2014/chart" uri="{C3380CC4-5D6E-409C-BE32-E72D297353CC}">
                <c16:uniqueId val="{00000003-F010-4CDE-B1F5-435072B3291C}"/>
              </c:ext>
            </c:extLst>
          </c:dPt>
          <c:dPt>
            <c:idx val="2"/>
            <c:invertIfNegative val="0"/>
            <c:bubble3D val="0"/>
            <c:spPr>
              <a:solidFill>
                <a:srgbClr val="F36521"/>
              </a:solidFill>
              <a:ln>
                <a:noFill/>
              </a:ln>
              <a:effectLst/>
            </c:spPr>
            <c:extLst>
              <c:ext xmlns:c16="http://schemas.microsoft.com/office/drawing/2014/chart" uri="{C3380CC4-5D6E-409C-BE32-E72D297353CC}">
                <c16:uniqueId val="{00000005-F010-4CDE-B1F5-435072B3291C}"/>
              </c:ext>
            </c:extLst>
          </c:dPt>
          <c:dPt>
            <c:idx val="3"/>
            <c:invertIfNegative val="0"/>
            <c:bubble3D val="0"/>
            <c:spPr>
              <a:solidFill>
                <a:srgbClr val="F36521"/>
              </a:solidFill>
              <a:ln>
                <a:noFill/>
              </a:ln>
              <a:effectLst/>
            </c:spPr>
            <c:extLst>
              <c:ext xmlns:c16="http://schemas.microsoft.com/office/drawing/2014/chart" uri="{C3380CC4-5D6E-409C-BE32-E72D297353CC}">
                <c16:uniqueId val="{00000007-F010-4CDE-B1F5-435072B3291C}"/>
              </c:ext>
            </c:extLst>
          </c:dPt>
          <c:dPt>
            <c:idx val="4"/>
            <c:invertIfNegative val="0"/>
            <c:bubble3D val="0"/>
            <c:spPr>
              <a:solidFill>
                <a:srgbClr val="F36521"/>
              </a:solidFill>
              <a:ln>
                <a:noFill/>
              </a:ln>
              <a:effectLst/>
            </c:spPr>
            <c:extLst>
              <c:ext xmlns:c16="http://schemas.microsoft.com/office/drawing/2014/chart" uri="{C3380CC4-5D6E-409C-BE32-E72D297353CC}">
                <c16:uniqueId val="{00000009-F010-4CDE-B1F5-435072B3291C}"/>
              </c:ext>
            </c:extLst>
          </c:dPt>
          <c:dPt>
            <c:idx val="5"/>
            <c:invertIfNegative val="0"/>
            <c:bubble3D val="0"/>
            <c:spPr>
              <a:solidFill>
                <a:srgbClr val="F36521"/>
              </a:solidFill>
              <a:ln>
                <a:noFill/>
              </a:ln>
              <a:effectLst/>
            </c:spPr>
            <c:extLst>
              <c:ext xmlns:c16="http://schemas.microsoft.com/office/drawing/2014/chart" uri="{C3380CC4-5D6E-409C-BE32-E72D297353CC}">
                <c16:uniqueId val="{0000000B-F010-4CDE-B1F5-435072B3291C}"/>
              </c:ext>
            </c:extLst>
          </c:dPt>
          <c:dPt>
            <c:idx val="6"/>
            <c:invertIfNegative val="0"/>
            <c:bubble3D val="0"/>
            <c:spPr>
              <a:solidFill>
                <a:srgbClr val="F36521"/>
              </a:solidFill>
              <a:ln>
                <a:noFill/>
              </a:ln>
              <a:effectLst/>
            </c:spPr>
            <c:extLst>
              <c:ext xmlns:c16="http://schemas.microsoft.com/office/drawing/2014/chart" uri="{C3380CC4-5D6E-409C-BE32-E72D297353CC}">
                <c16:uniqueId val="{0000000D-F010-4CDE-B1F5-435072B3291C}"/>
              </c:ext>
            </c:extLst>
          </c:dPt>
          <c:dLbls>
            <c:delete val="1"/>
          </c:dLbls>
          <c:cat>
            <c:numRef>
              <c:f>Sheet1!$A$2:$A$11</c:f>
              <c:numCache>
                <c:formatCode>General</c:formatCode>
                <c:ptCount val="10"/>
              </c:numCache>
            </c:numRef>
          </c:cat>
          <c:val>
            <c:numRef>
              <c:f>Sheet1!$B$2:$B$11</c:f>
              <c:numCache>
                <c:formatCode>0%</c:formatCode>
                <c:ptCount val="10"/>
                <c:pt idx="0">
                  <c:v>0.71</c:v>
                </c:pt>
                <c:pt idx="1">
                  <c:v>0.62</c:v>
                </c:pt>
                <c:pt idx="2">
                  <c:v>0.49</c:v>
                </c:pt>
                <c:pt idx="3">
                  <c:v>0.53</c:v>
                </c:pt>
                <c:pt idx="4">
                  <c:v>0.12</c:v>
                </c:pt>
                <c:pt idx="5">
                  <c:v>0.28999999999999998</c:v>
                </c:pt>
                <c:pt idx="6">
                  <c:v>0.23</c:v>
                </c:pt>
                <c:pt idx="7">
                  <c:v>0.2</c:v>
                </c:pt>
                <c:pt idx="8">
                  <c:v>0.16</c:v>
                </c:pt>
                <c:pt idx="9" formatCode="General">
                  <c:v>0</c:v>
                </c:pt>
              </c:numCache>
            </c:numRef>
          </c:val>
          <c:extLst>
            <c:ext xmlns:c16="http://schemas.microsoft.com/office/drawing/2014/chart" uri="{C3380CC4-5D6E-409C-BE32-E72D297353CC}">
              <c16:uniqueId val="{0000000E-F010-4CDE-B1F5-435072B3291C}"/>
            </c:ext>
          </c:extLst>
        </c:ser>
        <c:dLbls>
          <c:dLblPos val="outEnd"/>
          <c:showLegendKey val="0"/>
          <c:showVal val="1"/>
          <c:showCatName val="0"/>
          <c:showSerName val="0"/>
          <c:showPercent val="0"/>
          <c:showBubbleSize val="0"/>
        </c:dLbls>
        <c:gapWidth val="330"/>
        <c:axId val="103446751"/>
        <c:axId val="1606108224"/>
      </c:barChart>
      <c:catAx>
        <c:axId val="103446751"/>
        <c:scaling>
          <c:orientation val="maxMin"/>
        </c:scaling>
        <c:delete val="1"/>
        <c:axPos val="l"/>
        <c:numFmt formatCode="General" sourceLinked="1"/>
        <c:majorTickMark val="out"/>
        <c:minorTickMark val="none"/>
        <c:tickLblPos val="none"/>
        <c:crossAx val="1606108224"/>
        <c:crosses val="autoZero"/>
        <c:auto val="1"/>
        <c:lblAlgn val="ctr"/>
        <c:lblOffset val="100"/>
        <c:noMultiLvlLbl val="0"/>
      </c:catAx>
      <c:valAx>
        <c:axId val="1606108224"/>
        <c:scaling>
          <c:orientation val="minMax"/>
          <c:max val="1"/>
          <c:min val="0"/>
        </c:scaling>
        <c:delete val="1"/>
        <c:axPos val="t"/>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4658868085E-2"/>
          <c:y val="0"/>
          <c:w val="0.86823066262673243"/>
          <c:h val="1"/>
        </c:manualLayout>
      </c:layout>
      <c:barChart>
        <c:barDir val="bar"/>
        <c:grouping val="clustered"/>
        <c:varyColors val="0"/>
        <c:ser>
          <c:idx val="0"/>
          <c:order val="0"/>
          <c:tx>
            <c:strRef>
              <c:f>Sheet1!$B$1</c:f>
              <c:strCache>
                <c:ptCount val="1"/>
                <c:pt idx="0">
                  <c:v>Series 1</c:v>
                </c:pt>
              </c:strCache>
            </c:strRef>
          </c:tx>
          <c:spPr>
            <a:solidFill>
              <a:srgbClr val="F49800"/>
            </a:solidFill>
            <a:ln>
              <a:noFill/>
            </a:ln>
            <a:effectLst/>
          </c:spPr>
          <c:invertIfNegative val="0"/>
          <c:dPt>
            <c:idx val="0"/>
            <c:invertIfNegative val="0"/>
            <c:bubble3D val="0"/>
            <c:spPr>
              <a:solidFill>
                <a:srgbClr val="F49800"/>
              </a:solidFill>
              <a:ln>
                <a:noFill/>
              </a:ln>
              <a:effectLst/>
            </c:spPr>
            <c:extLst>
              <c:ext xmlns:c16="http://schemas.microsoft.com/office/drawing/2014/chart" uri="{C3380CC4-5D6E-409C-BE32-E72D297353CC}">
                <c16:uniqueId val="{00000001-9F4F-43C1-B3BD-85671DF2CBB9}"/>
              </c:ext>
            </c:extLst>
          </c:dPt>
          <c:dPt>
            <c:idx val="1"/>
            <c:invertIfNegative val="0"/>
            <c:bubble3D val="0"/>
            <c:spPr>
              <a:solidFill>
                <a:srgbClr val="F49800"/>
              </a:solidFill>
              <a:ln>
                <a:noFill/>
              </a:ln>
              <a:effectLst/>
            </c:spPr>
            <c:extLst>
              <c:ext xmlns:c16="http://schemas.microsoft.com/office/drawing/2014/chart" uri="{C3380CC4-5D6E-409C-BE32-E72D297353CC}">
                <c16:uniqueId val="{00000003-9F4F-43C1-B3BD-85671DF2CBB9}"/>
              </c:ext>
            </c:extLst>
          </c:dPt>
          <c:dPt>
            <c:idx val="2"/>
            <c:invertIfNegative val="0"/>
            <c:bubble3D val="0"/>
            <c:spPr>
              <a:solidFill>
                <a:srgbClr val="F49800"/>
              </a:solidFill>
              <a:ln>
                <a:noFill/>
              </a:ln>
              <a:effectLst/>
            </c:spPr>
            <c:extLst>
              <c:ext xmlns:c16="http://schemas.microsoft.com/office/drawing/2014/chart" uri="{C3380CC4-5D6E-409C-BE32-E72D297353CC}">
                <c16:uniqueId val="{00000005-9F4F-43C1-B3BD-85671DF2CBB9}"/>
              </c:ext>
            </c:extLst>
          </c:dPt>
          <c:dPt>
            <c:idx val="3"/>
            <c:invertIfNegative val="0"/>
            <c:bubble3D val="0"/>
            <c:spPr>
              <a:solidFill>
                <a:srgbClr val="F49800"/>
              </a:solidFill>
              <a:ln>
                <a:noFill/>
              </a:ln>
              <a:effectLst/>
            </c:spPr>
            <c:extLst>
              <c:ext xmlns:c16="http://schemas.microsoft.com/office/drawing/2014/chart" uri="{C3380CC4-5D6E-409C-BE32-E72D297353CC}">
                <c16:uniqueId val="{00000007-9F4F-43C1-B3BD-85671DF2CBB9}"/>
              </c:ext>
            </c:extLst>
          </c:dPt>
          <c:dPt>
            <c:idx val="4"/>
            <c:invertIfNegative val="0"/>
            <c:bubble3D val="0"/>
            <c:spPr>
              <a:solidFill>
                <a:srgbClr val="F49800"/>
              </a:solidFill>
              <a:ln>
                <a:noFill/>
              </a:ln>
              <a:effectLst/>
            </c:spPr>
            <c:extLst>
              <c:ext xmlns:c16="http://schemas.microsoft.com/office/drawing/2014/chart" uri="{C3380CC4-5D6E-409C-BE32-E72D297353CC}">
                <c16:uniqueId val="{00000009-9F4F-43C1-B3BD-85671DF2CBB9}"/>
              </c:ext>
            </c:extLst>
          </c:dPt>
          <c:dPt>
            <c:idx val="5"/>
            <c:invertIfNegative val="0"/>
            <c:bubble3D val="0"/>
            <c:spPr>
              <a:solidFill>
                <a:srgbClr val="F49800"/>
              </a:solidFill>
              <a:ln>
                <a:noFill/>
              </a:ln>
              <a:effectLst/>
            </c:spPr>
            <c:extLst>
              <c:ext xmlns:c16="http://schemas.microsoft.com/office/drawing/2014/chart" uri="{C3380CC4-5D6E-409C-BE32-E72D297353CC}">
                <c16:uniqueId val="{0000000B-9F4F-43C1-B3BD-85671DF2CBB9}"/>
              </c:ext>
            </c:extLst>
          </c:dPt>
          <c:dPt>
            <c:idx val="6"/>
            <c:invertIfNegative val="0"/>
            <c:bubble3D val="0"/>
            <c:spPr>
              <a:solidFill>
                <a:srgbClr val="F49800"/>
              </a:solidFill>
              <a:ln>
                <a:noFill/>
              </a:ln>
              <a:effectLst/>
            </c:spPr>
            <c:extLst>
              <c:ext xmlns:c16="http://schemas.microsoft.com/office/drawing/2014/chart" uri="{C3380CC4-5D6E-409C-BE32-E72D297353CC}">
                <c16:uniqueId val="{0000000D-9F4F-43C1-B3BD-85671DF2CBB9}"/>
              </c:ext>
            </c:extLst>
          </c:dPt>
          <c:dLbls>
            <c:delete val="1"/>
          </c:dLbls>
          <c:cat>
            <c:numRef>
              <c:f>Sheet1!$A$2:$A$11</c:f>
              <c:numCache>
                <c:formatCode>General</c:formatCode>
                <c:ptCount val="10"/>
              </c:numCache>
            </c:numRef>
          </c:cat>
          <c:val>
            <c:numRef>
              <c:f>Sheet1!$B$2:$B$11</c:f>
              <c:numCache>
                <c:formatCode>0%</c:formatCode>
                <c:ptCount val="10"/>
                <c:pt idx="0">
                  <c:v>0.44</c:v>
                </c:pt>
                <c:pt idx="1">
                  <c:v>0.38</c:v>
                </c:pt>
                <c:pt idx="2">
                  <c:v>0.3</c:v>
                </c:pt>
                <c:pt idx="3">
                  <c:v>0.22</c:v>
                </c:pt>
                <c:pt idx="4">
                  <c:v>0.08</c:v>
                </c:pt>
                <c:pt idx="5">
                  <c:v>0.17</c:v>
                </c:pt>
                <c:pt idx="6">
                  <c:v>0.28999999999999998</c:v>
                </c:pt>
                <c:pt idx="7">
                  <c:v>0.33</c:v>
                </c:pt>
                <c:pt idx="8">
                  <c:v>0.25</c:v>
                </c:pt>
                <c:pt idx="9">
                  <c:v>0.42</c:v>
                </c:pt>
              </c:numCache>
            </c:numRef>
          </c:val>
          <c:extLst>
            <c:ext xmlns:c16="http://schemas.microsoft.com/office/drawing/2014/chart" uri="{C3380CC4-5D6E-409C-BE32-E72D297353CC}">
              <c16:uniqueId val="{0000000E-9F4F-43C1-B3BD-85671DF2CBB9}"/>
            </c:ext>
          </c:extLst>
        </c:ser>
        <c:dLbls>
          <c:dLblPos val="outEnd"/>
          <c:showLegendKey val="0"/>
          <c:showVal val="1"/>
          <c:showCatName val="0"/>
          <c:showSerName val="0"/>
          <c:showPercent val="0"/>
          <c:showBubbleSize val="0"/>
        </c:dLbls>
        <c:gapWidth val="330"/>
        <c:axId val="103446751"/>
        <c:axId val="1606108224"/>
      </c:barChart>
      <c:catAx>
        <c:axId val="103446751"/>
        <c:scaling>
          <c:orientation val="maxMin"/>
        </c:scaling>
        <c:delete val="1"/>
        <c:axPos val="l"/>
        <c:numFmt formatCode="General" sourceLinked="1"/>
        <c:majorTickMark val="out"/>
        <c:minorTickMark val="none"/>
        <c:tickLblPos val="none"/>
        <c:crossAx val="1606108224"/>
        <c:crosses val="autoZero"/>
        <c:auto val="1"/>
        <c:lblAlgn val="ctr"/>
        <c:lblOffset val="100"/>
        <c:noMultiLvlLbl val="0"/>
      </c:catAx>
      <c:valAx>
        <c:axId val="1606108224"/>
        <c:scaling>
          <c:orientation val="minMax"/>
          <c:max val="1"/>
          <c:min val="0"/>
        </c:scaling>
        <c:delete val="1"/>
        <c:axPos val="t"/>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4658868085E-2"/>
          <c:y val="0"/>
          <c:w val="0.86823066262673243"/>
          <c:h val="1"/>
        </c:manualLayout>
      </c:layout>
      <c:barChart>
        <c:barDir val="bar"/>
        <c:grouping val="clustered"/>
        <c:varyColors val="0"/>
        <c:ser>
          <c:idx val="0"/>
          <c:order val="0"/>
          <c:tx>
            <c:strRef>
              <c:f>Sheet1!$B$1</c:f>
              <c:strCache>
                <c:ptCount val="1"/>
                <c:pt idx="0">
                  <c:v>Series 1</c:v>
                </c:pt>
              </c:strCache>
            </c:strRef>
          </c:tx>
          <c:spPr>
            <a:solidFill>
              <a:srgbClr val="00B0F0"/>
            </a:solidFill>
            <a:ln>
              <a:noFill/>
            </a:ln>
            <a:effectLst/>
          </c:spPr>
          <c:invertIfNegative val="0"/>
          <c:dPt>
            <c:idx val="0"/>
            <c:invertIfNegative val="0"/>
            <c:bubble3D val="0"/>
            <c:spPr>
              <a:solidFill>
                <a:srgbClr val="00B0F0"/>
              </a:solidFill>
              <a:ln>
                <a:noFill/>
              </a:ln>
              <a:effectLst/>
            </c:spPr>
            <c:extLst>
              <c:ext xmlns:c16="http://schemas.microsoft.com/office/drawing/2014/chart" uri="{C3380CC4-5D6E-409C-BE32-E72D297353CC}">
                <c16:uniqueId val="{00000001-252D-4DB7-A6B0-283DEF3123F2}"/>
              </c:ext>
            </c:extLst>
          </c:dPt>
          <c:dPt>
            <c:idx val="1"/>
            <c:invertIfNegative val="0"/>
            <c:bubble3D val="0"/>
            <c:spPr>
              <a:solidFill>
                <a:srgbClr val="00B0F0"/>
              </a:solidFill>
              <a:ln>
                <a:noFill/>
              </a:ln>
              <a:effectLst/>
            </c:spPr>
            <c:extLst>
              <c:ext xmlns:c16="http://schemas.microsoft.com/office/drawing/2014/chart" uri="{C3380CC4-5D6E-409C-BE32-E72D297353CC}">
                <c16:uniqueId val="{00000003-252D-4DB7-A6B0-283DEF3123F2}"/>
              </c:ext>
            </c:extLst>
          </c:dPt>
          <c:dPt>
            <c:idx val="2"/>
            <c:invertIfNegative val="0"/>
            <c:bubble3D val="0"/>
            <c:spPr>
              <a:solidFill>
                <a:srgbClr val="00B0F0"/>
              </a:solidFill>
              <a:ln>
                <a:noFill/>
              </a:ln>
              <a:effectLst/>
            </c:spPr>
            <c:extLst>
              <c:ext xmlns:c16="http://schemas.microsoft.com/office/drawing/2014/chart" uri="{C3380CC4-5D6E-409C-BE32-E72D297353CC}">
                <c16:uniqueId val="{00000005-252D-4DB7-A6B0-283DEF3123F2}"/>
              </c:ext>
            </c:extLst>
          </c:dPt>
          <c:dPt>
            <c:idx val="3"/>
            <c:invertIfNegative val="0"/>
            <c:bubble3D val="0"/>
            <c:spPr>
              <a:solidFill>
                <a:srgbClr val="00B0F0"/>
              </a:solidFill>
              <a:ln>
                <a:noFill/>
              </a:ln>
              <a:effectLst/>
            </c:spPr>
            <c:extLst>
              <c:ext xmlns:c16="http://schemas.microsoft.com/office/drawing/2014/chart" uri="{C3380CC4-5D6E-409C-BE32-E72D297353CC}">
                <c16:uniqueId val="{00000007-252D-4DB7-A6B0-283DEF3123F2}"/>
              </c:ext>
            </c:extLst>
          </c:dPt>
          <c:dPt>
            <c:idx val="4"/>
            <c:invertIfNegative val="0"/>
            <c:bubble3D val="0"/>
            <c:spPr>
              <a:solidFill>
                <a:srgbClr val="00B0F0"/>
              </a:solidFill>
              <a:ln>
                <a:noFill/>
              </a:ln>
              <a:effectLst/>
            </c:spPr>
            <c:extLst>
              <c:ext xmlns:c16="http://schemas.microsoft.com/office/drawing/2014/chart" uri="{C3380CC4-5D6E-409C-BE32-E72D297353CC}">
                <c16:uniqueId val="{00000009-252D-4DB7-A6B0-283DEF3123F2}"/>
              </c:ext>
            </c:extLst>
          </c:dPt>
          <c:dPt>
            <c:idx val="5"/>
            <c:invertIfNegative val="0"/>
            <c:bubble3D val="0"/>
            <c:spPr>
              <a:solidFill>
                <a:srgbClr val="00B0F0"/>
              </a:solidFill>
              <a:ln>
                <a:noFill/>
              </a:ln>
              <a:effectLst/>
            </c:spPr>
            <c:extLst>
              <c:ext xmlns:c16="http://schemas.microsoft.com/office/drawing/2014/chart" uri="{C3380CC4-5D6E-409C-BE32-E72D297353CC}">
                <c16:uniqueId val="{0000000B-252D-4DB7-A6B0-283DEF3123F2}"/>
              </c:ext>
            </c:extLst>
          </c:dPt>
          <c:dPt>
            <c:idx val="6"/>
            <c:invertIfNegative val="0"/>
            <c:bubble3D val="0"/>
            <c:spPr>
              <a:solidFill>
                <a:srgbClr val="00B0F0"/>
              </a:solidFill>
              <a:ln>
                <a:noFill/>
              </a:ln>
              <a:effectLst/>
            </c:spPr>
            <c:extLst>
              <c:ext xmlns:c16="http://schemas.microsoft.com/office/drawing/2014/chart" uri="{C3380CC4-5D6E-409C-BE32-E72D297353CC}">
                <c16:uniqueId val="{0000000D-252D-4DB7-A6B0-283DEF3123F2}"/>
              </c:ext>
            </c:extLst>
          </c:dPt>
          <c:dLbls>
            <c:delete val="1"/>
          </c:dLbls>
          <c:cat>
            <c:numRef>
              <c:f>Sheet1!$A$2:$A$11</c:f>
              <c:numCache>
                <c:formatCode>General</c:formatCode>
                <c:ptCount val="10"/>
              </c:numCache>
            </c:numRef>
          </c:cat>
          <c:val>
            <c:numRef>
              <c:f>Sheet1!$B$2:$B$11</c:f>
              <c:numCache>
                <c:formatCode>0%</c:formatCode>
                <c:ptCount val="10"/>
                <c:pt idx="0">
                  <c:v>0.25</c:v>
                </c:pt>
                <c:pt idx="1">
                  <c:v>0.19</c:v>
                </c:pt>
                <c:pt idx="2">
                  <c:v>0.14000000000000001</c:v>
                </c:pt>
                <c:pt idx="3">
                  <c:v>0.08</c:v>
                </c:pt>
                <c:pt idx="4">
                  <c:v>0.03</c:v>
                </c:pt>
                <c:pt idx="5">
                  <c:v>0.06</c:v>
                </c:pt>
                <c:pt idx="6">
                  <c:v>0.16</c:v>
                </c:pt>
                <c:pt idx="7">
                  <c:v>0.18</c:v>
                </c:pt>
                <c:pt idx="8">
                  <c:v>0.12</c:v>
                </c:pt>
                <c:pt idx="9">
                  <c:v>0.16</c:v>
                </c:pt>
              </c:numCache>
            </c:numRef>
          </c:val>
          <c:extLst>
            <c:ext xmlns:c16="http://schemas.microsoft.com/office/drawing/2014/chart" uri="{C3380CC4-5D6E-409C-BE32-E72D297353CC}">
              <c16:uniqueId val="{0000000E-252D-4DB7-A6B0-283DEF3123F2}"/>
            </c:ext>
          </c:extLst>
        </c:ser>
        <c:dLbls>
          <c:dLblPos val="outEnd"/>
          <c:showLegendKey val="0"/>
          <c:showVal val="1"/>
          <c:showCatName val="0"/>
          <c:showSerName val="0"/>
          <c:showPercent val="0"/>
          <c:showBubbleSize val="0"/>
        </c:dLbls>
        <c:gapWidth val="330"/>
        <c:axId val="103446751"/>
        <c:axId val="1606108224"/>
      </c:barChart>
      <c:catAx>
        <c:axId val="103446751"/>
        <c:scaling>
          <c:orientation val="maxMin"/>
        </c:scaling>
        <c:delete val="1"/>
        <c:axPos val="l"/>
        <c:numFmt formatCode="General" sourceLinked="1"/>
        <c:majorTickMark val="out"/>
        <c:minorTickMark val="none"/>
        <c:tickLblPos val="none"/>
        <c:crossAx val="1606108224"/>
        <c:crosses val="autoZero"/>
        <c:auto val="1"/>
        <c:lblAlgn val="ctr"/>
        <c:lblOffset val="100"/>
        <c:noMultiLvlLbl val="0"/>
      </c:catAx>
      <c:valAx>
        <c:axId val="1606108224"/>
        <c:scaling>
          <c:orientation val="minMax"/>
          <c:max val="1"/>
          <c:min val="0"/>
        </c:scaling>
        <c:delete val="1"/>
        <c:axPos val="t"/>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3.4263609544953756E-2"/>
          <c:w val="0.94343598648825377"/>
          <c:h val="0.93147278091009245"/>
        </c:manualLayout>
      </c:layout>
      <c:barChart>
        <c:barDir val="col"/>
        <c:grouping val="clustered"/>
        <c:varyColors val="0"/>
        <c:ser>
          <c:idx val="0"/>
          <c:order val="0"/>
          <c:tx>
            <c:strRef>
              <c:f>Sheet1!$B$1</c:f>
              <c:strCache>
                <c:ptCount val="1"/>
                <c:pt idx="0">
                  <c:v>Tier 1 cities</c:v>
                </c:pt>
              </c:strCache>
            </c:strRef>
          </c:tx>
          <c:spPr>
            <a:solidFill>
              <a:srgbClr val="3C9F3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Major</c:v>
                </c:pt>
                <c:pt idx="1">
                  <c:v>Premium</c:v>
                </c:pt>
                <c:pt idx="2">
                  <c:v>Local/ regional</c:v>
                </c:pt>
                <c:pt idx="3">
                  <c:v>Edtech apps</c:v>
                </c:pt>
              </c:strCache>
            </c:strRef>
          </c:cat>
          <c:val>
            <c:numRef>
              <c:f>Sheet1!$B$2:$B$5</c:f>
              <c:numCache>
                <c:formatCode>0%</c:formatCode>
                <c:ptCount val="4"/>
                <c:pt idx="0">
                  <c:v>0.62</c:v>
                </c:pt>
                <c:pt idx="1">
                  <c:v>0.11</c:v>
                </c:pt>
                <c:pt idx="2">
                  <c:v>0.11</c:v>
                </c:pt>
                <c:pt idx="3">
                  <c:v>0.28000000000000003</c:v>
                </c:pt>
              </c:numCache>
            </c:numRef>
          </c:val>
          <c:extLst>
            <c:ext xmlns:c16="http://schemas.microsoft.com/office/drawing/2014/chart" uri="{C3380CC4-5D6E-409C-BE32-E72D297353CC}">
              <c16:uniqueId val="{00000000-1C02-45E6-9302-D239ABE39B31}"/>
            </c:ext>
          </c:extLst>
        </c:ser>
        <c:ser>
          <c:idx val="1"/>
          <c:order val="1"/>
          <c:tx>
            <c:strRef>
              <c:f>Sheet1!$C$1</c:f>
              <c:strCache>
                <c:ptCount val="1"/>
                <c:pt idx="0">
                  <c:v>Tier 2 cities</c:v>
                </c:pt>
              </c:strCache>
            </c:strRef>
          </c:tx>
          <c:spPr>
            <a:solidFill>
              <a:srgbClr val="F3652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Major</c:v>
                </c:pt>
                <c:pt idx="1">
                  <c:v>Premium</c:v>
                </c:pt>
                <c:pt idx="2">
                  <c:v>Local/ regional</c:v>
                </c:pt>
                <c:pt idx="3">
                  <c:v>Edtech apps</c:v>
                </c:pt>
              </c:strCache>
            </c:strRef>
          </c:cat>
          <c:val>
            <c:numRef>
              <c:f>Sheet1!$C$2:$C$5</c:f>
              <c:numCache>
                <c:formatCode>0%</c:formatCode>
                <c:ptCount val="4"/>
                <c:pt idx="0">
                  <c:v>0.38</c:v>
                </c:pt>
                <c:pt idx="1">
                  <c:v>0.02</c:v>
                </c:pt>
                <c:pt idx="2">
                  <c:v>0.51</c:v>
                </c:pt>
                <c:pt idx="3">
                  <c:v>0.35</c:v>
                </c:pt>
              </c:numCache>
            </c:numRef>
          </c:val>
          <c:extLst>
            <c:ext xmlns:c16="http://schemas.microsoft.com/office/drawing/2014/chart" uri="{C3380CC4-5D6E-409C-BE32-E72D297353CC}">
              <c16:uniqueId val="{00000001-1C02-45E6-9302-D239ABE39B31}"/>
            </c:ext>
          </c:extLst>
        </c:ser>
        <c:dLbls>
          <c:showLegendKey val="0"/>
          <c:showVal val="0"/>
          <c:showCatName val="0"/>
          <c:showSerName val="0"/>
          <c:showPercent val="0"/>
          <c:showBubbleSize val="0"/>
        </c:dLbls>
        <c:gapWidth val="500"/>
        <c:overlap val="-7"/>
        <c:axId val="1130268544"/>
        <c:axId val="1130277664"/>
      </c:barChart>
      <c:catAx>
        <c:axId val="1130268544"/>
        <c:scaling>
          <c:orientation val="minMax"/>
        </c:scaling>
        <c:delete val="0"/>
        <c:axPos val="b"/>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30277664"/>
        <c:crosses val="autoZero"/>
        <c:auto val="1"/>
        <c:lblAlgn val="ctr"/>
        <c:lblOffset val="100"/>
        <c:noMultiLvlLbl val="0"/>
      </c:catAx>
      <c:valAx>
        <c:axId val="1130277664"/>
        <c:scaling>
          <c:orientation val="minMax"/>
          <c:max val="1"/>
        </c:scaling>
        <c:delete val="1"/>
        <c:axPos val="l"/>
        <c:numFmt formatCode="0%" sourceLinked="1"/>
        <c:majorTickMark val="none"/>
        <c:minorTickMark val="none"/>
        <c:tickLblPos val="nextTo"/>
        <c:crossAx val="1130268544"/>
        <c:crosses val="autoZero"/>
        <c:crossBetween val="between"/>
      </c:valAx>
      <c:spPr>
        <a:noFill/>
        <a:ln>
          <a:noFill/>
        </a:ln>
        <a:effectLst/>
      </c:spPr>
    </c:plotArea>
    <c:legend>
      <c:legendPos val="r"/>
      <c:layout>
        <c:manualLayout>
          <c:xMode val="edge"/>
          <c:yMode val="edge"/>
          <c:x val="0.94327675246827947"/>
          <c:y val="0.80610745774318338"/>
          <c:w val="5.6723247531720415E-2"/>
          <c:h val="0.1273615401897178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4658868085E-2"/>
          <c:y val="0"/>
          <c:w val="0.86823066262673243"/>
          <c:h val="1"/>
        </c:manualLayout>
      </c:layout>
      <c:barChart>
        <c:barDir val="bar"/>
        <c:grouping val="clustered"/>
        <c:varyColors val="0"/>
        <c:ser>
          <c:idx val="0"/>
          <c:order val="0"/>
          <c:tx>
            <c:strRef>
              <c:f>Sheet1!$A$1</c:f>
              <c:strCache>
                <c:ptCount val="1"/>
                <c:pt idx="0">
                  <c:v> </c:v>
                </c:pt>
              </c:strCache>
            </c:strRef>
          </c:tx>
          <c:spPr>
            <a:solidFill>
              <a:schemeClr val="accent1"/>
            </a:solidFill>
            <a:ln>
              <a:noFill/>
            </a:ln>
            <a:effectLst/>
          </c:spPr>
          <c:invertIfNegative val="0"/>
          <c:dLbls>
            <c:delete val="1"/>
          </c:dLbls>
          <c:val>
            <c:numRef>
              <c:f>Sheet1!$A$2:$A$9</c:f>
              <c:numCache>
                <c:formatCode>General</c:formatCode>
                <c:ptCount val="8"/>
              </c:numCache>
            </c:numRef>
          </c:val>
          <c:extLst>
            <c:ext xmlns:c16="http://schemas.microsoft.com/office/drawing/2014/chart" uri="{C3380CC4-5D6E-409C-BE32-E72D297353CC}">
              <c16:uniqueId val="{0000000E-7EBA-4616-9333-DB85947B3C64}"/>
            </c:ext>
          </c:extLst>
        </c:ser>
        <c:ser>
          <c:idx val="1"/>
          <c:order val="1"/>
          <c:tx>
            <c:strRef>
              <c:f>Sheet1!$B$1</c:f>
              <c:strCache>
                <c:ptCount val="1"/>
                <c:pt idx="0">
                  <c:v>Series 1</c:v>
                </c:pt>
              </c:strCache>
            </c:strRef>
          </c:tx>
          <c:spPr>
            <a:solidFill>
              <a:srgbClr val="3C9F31"/>
            </a:solidFill>
            <a:ln>
              <a:noFill/>
            </a:ln>
            <a:effectLst/>
          </c:spPr>
          <c:invertIfNegative val="0"/>
          <c:dPt>
            <c:idx val="0"/>
            <c:invertIfNegative val="0"/>
            <c:bubble3D val="0"/>
            <c:spPr>
              <a:solidFill>
                <a:srgbClr val="3C9F31"/>
              </a:solidFill>
              <a:ln>
                <a:noFill/>
              </a:ln>
              <a:effectLst/>
            </c:spPr>
            <c:extLst>
              <c:ext xmlns:c16="http://schemas.microsoft.com/office/drawing/2014/chart" uri="{C3380CC4-5D6E-409C-BE32-E72D297353CC}">
                <c16:uniqueId val="{00000001-A7FA-4569-8BB4-A67105B17136}"/>
              </c:ext>
            </c:extLst>
          </c:dPt>
          <c:dPt>
            <c:idx val="1"/>
            <c:invertIfNegative val="0"/>
            <c:bubble3D val="0"/>
            <c:spPr>
              <a:solidFill>
                <a:srgbClr val="3C9F31"/>
              </a:solidFill>
              <a:ln>
                <a:noFill/>
              </a:ln>
              <a:effectLst/>
            </c:spPr>
            <c:extLst>
              <c:ext xmlns:c16="http://schemas.microsoft.com/office/drawing/2014/chart" uri="{C3380CC4-5D6E-409C-BE32-E72D297353CC}">
                <c16:uniqueId val="{00000003-A7FA-4569-8BB4-A67105B17136}"/>
              </c:ext>
            </c:extLst>
          </c:dPt>
          <c:dPt>
            <c:idx val="2"/>
            <c:invertIfNegative val="0"/>
            <c:bubble3D val="0"/>
            <c:spPr>
              <a:solidFill>
                <a:srgbClr val="3C9F31"/>
              </a:solidFill>
              <a:ln>
                <a:noFill/>
              </a:ln>
              <a:effectLst/>
            </c:spPr>
            <c:extLst>
              <c:ext xmlns:c16="http://schemas.microsoft.com/office/drawing/2014/chart" uri="{C3380CC4-5D6E-409C-BE32-E72D297353CC}">
                <c16:uniqueId val="{00000005-A7FA-4569-8BB4-A67105B17136}"/>
              </c:ext>
            </c:extLst>
          </c:dPt>
          <c:dPt>
            <c:idx val="3"/>
            <c:invertIfNegative val="0"/>
            <c:bubble3D val="0"/>
            <c:spPr>
              <a:solidFill>
                <a:srgbClr val="3C9F31"/>
              </a:solidFill>
              <a:ln>
                <a:noFill/>
              </a:ln>
              <a:effectLst/>
            </c:spPr>
            <c:extLst>
              <c:ext xmlns:c16="http://schemas.microsoft.com/office/drawing/2014/chart" uri="{C3380CC4-5D6E-409C-BE32-E72D297353CC}">
                <c16:uniqueId val="{00000007-A7FA-4569-8BB4-A67105B17136}"/>
              </c:ext>
            </c:extLst>
          </c:dPt>
          <c:dPt>
            <c:idx val="4"/>
            <c:invertIfNegative val="0"/>
            <c:bubble3D val="0"/>
            <c:spPr>
              <a:solidFill>
                <a:srgbClr val="3C9F31"/>
              </a:solidFill>
              <a:ln>
                <a:noFill/>
              </a:ln>
              <a:effectLst/>
            </c:spPr>
            <c:extLst>
              <c:ext xmlns:c16="http://schemas.microsoft.com/office/drawing/2014/chart" uri="{C3380CC4-5D6E-409C-BE32-E72D297353CC}">
                <c16:uniqueId val="{00000009-A7FA-4569-8BB4-A67105B17136}"/>
              </c:ext>
            </c:extLst>
          </c:dPt>
          <c:dPt>
            <c:idx val="5"/>
            <c:invertIfNegative val="0"/>
            <c:bubble3D val="0"/>
            <c:spPr>
              <a:solidFill>
                <a:srgbClr val="3C9F31"/>
              </a:solidFill>
              <a:ln>
                <a:noFill/>
              </a:ln>
              <a:effectLst/>
            </c:spPr>
            <c:extLst>
              <c:ext xmlns:c16="http://schemas.microsoft.com/office/drawing/2014/chart" uri="{C3380CC4-5D6E-409C-BE32-E72D297353CC}">
                <c16:uniqueId val="{0000000B-A7FA-4569-8BB4-A67105B17136}"/>
              </c:ext>
            </c:extLst>
          </c:dPt>
          <c:dPt>
            <c:idx val="6"/>
            <c:invertIfNegative val="0"/>
            <c:bubble3D val="0"/>
            <c:spPr>
              <a:solidFill>
                <a:srgbClr val="3C9F31"/>
              </a:solidFill>
              <a:ln>
                <a:noFill/>
              </a:ln>
              <a:effectLst/>
            </c:spPr>
            <c:extLst>
              <c:ext xmlns:c16="http://schemas.microsoft.com/office/drawing/2014/chart" uri="{C3380CC4-5D6E-409C-BE32-E72D297353CC}">
                <c16:uniqueId val="{0000000D-A7FA-4569-8BB4-A67105B17136}"/>
              </c:ext>
            </c:extLst>
          </c:dPt>
          <c:dLbls>
            <c:delete val="1"/>
          </c:dLbls>
          <c:val>
            <c:numRef>
              <c:f>Sheet1!$B$2:$B$9</c:f>
              <c:numCache>
                <c:formatCode>General</c:formatCode>
                <c:ptCount val="8"/>
                <c:pt idx="0">
                  <c:v>82</c:v>
                </c:pt>
                <c:pt idx="1">
                  <c:v>76</c:v>
                </c:pt>
                <c:pt idx="2">
                  <c:v>74</c:v>
                </c:pt>
                <c:pt idx="3">
                  <c:v>72</c:v>
                </c:pt>
                <c:pt idx="4">
                  <c:v>71</c:v>
                </c:pt>
                <c:pt idx="5">
                  <c:v>69</c:v>
                </c:pt>
                <c:pt idx="6">
                  <c:v>65</c:v>
                </c:pt>
                <c:pt idx="7">
                  <c:v>58</c:v>
                </c:pt>
              </c:numCache>
            </c:numRef>
          </c:val>
          <c:extLst>
            <c:ext xmlns:c16="http://schemas.microsoft.com/office/drawing/2014/chart" uri="{C3380CC4-5D6E-409C-BE32-E72D297353CC}">
              <c16:uniqueId val="{0000000F-7EBA-4616-9333-DB85947B3C64}"/>
            </c:ext>
          </c:extLst>
        </c:ser>
        <c:dLbls>
          <c:dLblPos val="outEnd"/>
          <c:showLegendKey val="0"/>
          <c:showVal val="1"/>
          <c:showCatName val="0"/>
          <c:showSerName val="0"/>
          <c:showPercent val="0"/>
          <c:showBubbleSize val="0"/>
        </c:dLbls>
        <c:gapWidth val="330"/>
        <c:axId val="103446751"/>
        <c:axId val="1606108224"/>
      </c:barChart>
      <c:catAx>
        <c:axId val="103446751"/>
        <c:scaling>
          <c:orientation val="maxMin"/>
        </c:scaling>
        <c:delete val="1"/>
        <c:axPos val="l"/>
        <c:numFmt formatCode="General" sourceLinked="1"/>
        <c:majorTickMark val="out"/>
        <c:minorTickMark val="none"/>
        <c:tickLblPos val="none"/>
        <c:crossAx val="1606108224"/>
        <c:crosses val="autoZero"/>
        <c:auto val="1"/>
        <c:lblAlgn val="ctr"/>
        <c:lblOffset val="100"/>
        <c:noMultiLvlLbl val="0"/>
      </c:catAx>
      <c:valAx>
        <c:axId val="1606108224"/>
        <c:scaling>
          <c:orientation val="minMax"/>
          <c:max val="100"/>
        </c:scaling>
        <c:delete val="1"/>
        <c:axPos val="t"/>
        <c:numFmt formatCode="General"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86628676204E-2"/>
          <c:y val="0"/>
          <c:w val="0.86823066262673243"/>
          <c:h val="1"/>
        </c:manualLayout>
      </c:layout>
      <c:barChart>
        <c:barDir val="bar"/>
        <c:grouping val="clustered"/>
        <c:varyColors val="0"/>
        <c:ser>
          <c:idx val="0"/>
          <c:order val="0"/>
          <c:tx>
            <c:strRef>
              <c:f>Sheet1!$A$1</c:f>
              <c:strCache>
                <c:ptCount val="1"/>
                <c:pt idx="0">
                  <c:v> </c:v>
                </c:pt>
              </c:strCache>
            </c:strRef>
          </c:tx>
          <c:spPr>
            <a:solidFill>
              <a:schemeClr val="accent1"/>
            </a:solidFill>
            <a:ln>
              <a:noFill/>
            </a:ln>
            <a:effectLst/>
          </c:spPr>
          <c:invertIfNegative val="0"/>
          <c:dLbls>
            <c:delete val="1"/>
          </c:dLbls>
          <c:val>
            <c:numRef>
              <c:f>Sheet1!$A$2:$A$9</c:f>
              <c:numCache>
                <c:formatCode>General</c:formatCode>
                <c:ptCount val="8"/>
              </c:numCache>
            </c:numRef>
          </c:val>
          <c:extLst>
            <c:ext xmlns:c16="http://schemas.microsoft.com/office/drawing/2014/chart" uri="{C3380CC4-5D6E-409C-BE32-E72D297353CC}">
              <c16:uniqueId val="{00000000-EE03-47AE-B620-78F5A19DE5E7}"/>
            </c:ext>
          </c:extLst>
        </c:ser>
        <c:ser>
          <c:idx val="1"/>
          <c:order val="1"/>
          <c:tx>
            <c:strRef>
              <c:f>Sheet1!$B$1</c:f>
              <c:strCache>
                <c:ptCount val="1"/>
                <c:pt idx="0">
                  <c:v>Series 1</c:v>
                </c:pt>
              </c:strCache>
            </c:strRef>
          </c:tx>
          <c:spPr>
            <a:solidFill>
              <a:srgbClr val="F36521"/>
            </a:solidFill>
            <a:ln>
              <a:noFill/>
            </a:ln>
            <a:effectLst/>
          </c:spPr>
          <c:invertIfNegative val="0"/>
          <c:dPt>
            <c:idx val="0"/>
            <c:invertIfNegative val="0"/>
            <c:bubble3D val="0"/>
            <c:spPr>
              <a:solidFill>
                <a:srgbClr val="F36521"/>
              </a:solidFill>
              <a:ln>
                <a:noFill/>
              </a:ln>
              <a:effectLst/>
            </c:spPr>
            <c:extLst>
              <c:ext xmlns:c16="http://schemas.microsoft.com/office/drawing/2014/chart" uri="{C3380CC4-5D6E-409C-BE32-E72D297353CC}">
                <c16:uniqueId val="{00000002-EE03-47AE-B620-78F5A19DE5E7}"/>
              </c:ext>
            </c:extLst>
          </c:dPt>
          <c:dPt>
            <c:idx val="1"/>
            <c:invertIfNegative val="0"/>
            <c:bubble3D val="0"/>
            <c:spPr>
              <a:solidFill>
                <a:srgbClr val="F36521"/>
              </a:solidFill>
              <a:ln>
                <a:noFill/>
              </a:ln>
              <a:effectLst/>
            </c:spPr>
            <c:extLst>
              <c:ext xmlns:c16="http://schemas.microsoft.com/office/drawing/2014/chart" uri="{C3380CC4-5D6E-409C-BE32-E72D297353CC}">
                <c16:uniqueId val="{00000004-EE03-47AE-B620-78F5A19DE5E7}"/>
              </c:ext>
            </c:extLst>
          </c:dPt>
          <c:dPt>
            <c:idx val="2"/>
            <c:invertIfNegative val="0"/>
            <c:bubble3D val="0"/>
            <c:spPr>
              <a:solidFill>
                <a:srgbClr val="F36521"/>
              </a:solidFill>
              <a:ln>
                <a:noFill/>
              </a:ln>
              <a:effectLst/>
            </c:spPr>
            <c:extLst>
              <c:ext xmlns:c16="http://schemas.microsoft.com/office/drawing/2014/chart" uri="{C3380CC4-5D6E-409C-BE32-E72D297353CC}">
                <c16:uniqueId val="{00000006-EE03-47AE-B620-78F5A19DE5E7}"/>
              </c:ext>
            </c:extLst>
          </c:dPt>
          <c:dPt>
            <c:idx val="3"/>
            <c:invertIfNegative val="0"/>
            <c:bubble3D val="0"/>
            <c:spPr>
              <a:solidFill>
                <a:srgbClr val="F36521"/>
              </a:solidFill>
              <a:ln>
                <a:noFill/>
              </a:ln>
              <a:effectLst/>
            </c:spPr>
            <c:extLst>
              <c:ext xmlns:c16="http://schemas.microsoft.com/office/drawing/2014/chart" uri="{C3380CC4-5D6E-409C-BE32-E72D297353CC}">
                <c16:uniqueId val="{00000008-EE03-47AE-B620-78F5A19DE5E7}"/>
              </c:ext>
            </c:extLst>
          </c:dPt>
          <c:dPt>
            <c:idx val="4"/>
            <c:invertIfNegative val="0"/>
            <c:bubble3D val="0"/>
            <c:spPr>
              <a:solidFill>
                <a:srgbClr val="F36521"/>
              </a:solidFill>
              <a:ln>
                <a:noFill/>
              </a:ln>
              <a:effectLst/>
            </c:spPr>
            <c:extLst>
              <c:ext xmlns:c16="http://schemas.microsoft.com/office/drawing/2014/chart" uri="{C3380CC4-5D6E-409C-BE32-E72D297353CC}">
                <c16:uniqueId val="{0000000A-EE03-47AE-B620-78F5A19DE5E7}"/>
              </c:ext>
            </c:extLst>
          </c:dPt>
          <c:dPt>
            <c:idx val="5"/>
            <c:invertIfNegative val="0"/>
            <c:bubble3D val="0"/>
            <c:spPr>
              <a:solidFill>
                <a:srgbClr val="F36521"/>
              </a:solidFill>
              <a:ln>
                <a:noFill/>
              </a:ln>
              <a:effectLst/>
            </c:spPr>
            <c:extLst>
              <c:ext xmlns:c16="http://schemas.microsoft.com/office/drawing/2014/chart" uri="{C3380CC4-5D6E-409C-BE32-E72D297353CC}">
                <c16:uniqueId val="{0000000C-EE03-47AE-B620-78F5A19DE5E7}"/>
              </c:ext>
            </c:extLst>
          </c:dPt>
          <c:dPt>
            <c:idx val="6"/>
            <c:invertIfNegative val="0"/>
            <c:bubble3D val="0"/>
            <c:spPr>
              <a:solidFill>
                <a:srgbClr val="F36521"/>
              </a:solidFill>
              <a:ln>
                <a:noFill/>
              </a:ln>
              <a:effectLst/>
            </c:spPr>
            <c:extLst>
              <c:ext xmlns:c16="http://schemas.microsoft.com/office/drawing/2014/chart" uri="{C3380CC4-5D6E-409C-BE32-E72D297353CC}">
                <c16:uniqueId val="{0000000E-EE03-47AE-B620-78F5A19DE5E7}"/>
              </c:ext>
            </c:extLst>
          </c:dPt>
          <c:dLbls>
            <c:delete val="1"/>
          </c:dLbls>
          <c:val>
            <c:numRef>
              <c:f>Sheet1!$B$2:$B$9</c:f>
              <c:numCache>
                <c:formatCode>General</c:formatCode>
                <c:ptCount val="8"/>
                <c:pt idx="0">
                  <c:v>88</c:v>
                </c:pt>
                <c:pt idx="1">
                  <c:v>79</c:v>
                </c:pt>
                <c:pt idx="2">
                  <c:v>76</c:v>
                </c:pt>
                <c:pt idx="3">
                  <c:v>73</c:v>
                </c:pt>
                <c:pt idx="4">
                  <c:v>68</c:v>
                </c:pt>
                <c:pt idx="5">
                  <c:v>70</c:v>
                </c:pt>
                <c:pt idx="6">
                  <c:v>66</c:v>
                </c:pt>
                <c:pt idx="7">
                  <c:v>59</c:v>
                </c:pt>
              </c:numCache>
            </c:numRef>
          </c:val>
          <c:extLst>
            <c:ext xmlns:c16="http://schemas.microsoft.com/office/drawing/2014/chart" uri="{C3380CC4-5D6E-409C-BE32-E72D297353CC}">
              <c16:uniqueId val="{0000000F-EE03-47AE-B620-78F5A19DE5E7}"/>
            </c:ext>
          </c:extLst>
        </c:ser>
        <c:dLbls>
          <c:dLblPos val="outEnd"/>
          <c:showLegendKey val="0"/>
          <c:showVal val="1"/>
          <c:showCatName val="0"/>
          <c:showSerName val="0"/>
          <c:showPercent val="0"/>
          <c:showBubbleSize val="0"/>
        </c:dLbls>
        <c:gapWidth val="330"/>
        <c:axId val="103446751"/>
        <c:axId val="1606108224"/>
      </c:barChart>
      <c:catAx>
        <c:axId val="103446751"/>
        <c:scaling>
          <c:orientation val="maxMin"/>
        </c:scaling>
        <c:delete val="1"/>
        <c:axPos val="l"/>
        <c:numFmt formatCode="General" sourceLinked="1"/>
        <c:majorTickMark val="out"/>
        <c:minorTickMark val="none"/>
        <c:tickLblPos val="none"/>
        <c:crossAx val="1606108224"/>
        <c:crosses val="autoZero"/>
        <c:auto val="1"/>
        <c:lblAlgn val="ctr"/>
        <c:lblOffset val="100"/>
        <c:noMultiLvlLbl val="0"/>
      </c:catAx>
      <c:valAx>
        <c:axId val="1606108224"/>
        <c:scaling>
          <c:orientation val="minMax"/>
          <c:max val="100"/>
        </c:scaling>
        <c:delete val="1"/>
        <c:axPos val="t"/>
        <c:numFmt formatCode="General"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86628676204E-2"/>
          <c:y val="0"/>
          <c:w val="0.86823066262673243"/>
          <c:h val="1"/>
        </c:manualLayout>
      </c:layout>
      <c:barChart>
        <c:barDir val="bar"/>
        <c:grouping val="clustered"/>
        <c:varyColors val="0"/>
        <c:ser>
          <c:idx val="0"/>
          <c:order val="0"/>
          <c:tx>
            <c:strRef>
              <c:f>Sheet1!$A$1</c:f>
              <c:strCache>
                <c:ptCount val="1"/>
                <c:pt idx="0">
                  <c:v> </c:v>
                </c:pt>
              </c:strCache>
            </c:strRef>
          </c:tx>
          <c:spPr>
            <a:solidFill>
              <a:schemeClr val="accent1"/>
            </a:solidFill>
            <a:ln>
              <a:noFill/>
            </a:ln>
            <a:effectLst/>
          </c:spPr>
          <c:invertIfNegative val="0"/>
          <c:dLbls>
            <c:delete val="1"/>
          </c:dLbls>
          <c:val>
            <c:numRef>
              <c:f>Sheet1!$A$2:$A$9</c:f>
              <c:numCache>
                <c:formatCode>General</c:formatCode>
                <c:ptCount val="8"/>
              </c:numCache>
            </c:numRef>
          </c:val>
          <c:extLst>
            <c:ext xmlns:c16="http://schemas.microsoft.com/office/drawing/2014/chart" uri="{C3380CC4-5D6E-409C-BE32-E72D297353CC}">
              <c16:uniqueId val="{00000000-29F7-48DD-9A69-6A308BC4C2F4}"/>
            </c:ext>
          </c:extLst>
        </c:ser>
        <c:ser>
          <c:idx val="1"/>
          <c:order val="1"/>
          <c:tx>
            <c:strRef>
              <c:f>Sheet1!$B$1</c:f>
              <c:strCache>
                <c:ptCount val="1"/>
                <c:pt idx="0">
                  <c:v>Series 1</c:v>
                </c:pt>
              </c:strCache>
            </c:strRef>
          </c:tx>
          <c:spPr>
            <a:solidFill>
              <a:srgbClr val="F49800"/>
            </a:solidFill>
            <a:ln>
              <a:noFill/>
            </a:ln>
            <a:effectLst/>
          </c:spPr>
          <c:invertIfNegative val="0"/>
          <c:dPt>
            <c:idx val="0"/>
            <c:invertIfNegative val="0"/>
            <c:bubble3D val="0"/>
            <c:spPr>
              <a:solidFill>
                <a:srgbClr val="F49800"/>
              </a:solidFill>
              <a:ln>
                <a:noFill/>
              </a:ln>
              <a:effectLst/>
            </c:spPr>
            <c:extLst>
              <c:ext xmlns:c16="http://schemas.microsoft.com/office/drawing/2014/chart" uri="{C3380CC4-5D6E-409C-BE32-E72D297353CC}">
                <c16:uniqueId val="{00000002-29F7-48DD-9A69-6A308BC4C2F4}"/>
              </c:ext>
            </c:extLst>
          </c:dPt>
          <c:dPt>
            <c:idx val="1"/>
            <c:invertIfNegative val="0"/>
            <c:bubble3D val="0"/>
            <c:spPr>
              <a:solidFill>
                <a:srgbClr val="F49800"/>
              </a:solidFill>
              <a:ln>
                <a:noFill/>
              </a:ln>
              <a:effectLst/>
            </c:spPr>
            <c:extLst>
              <c:ext xmlns:c16="http://schemas.microsoft.com/office/drawing/2014/chart" uri="{C3380CC4-5D6E-409C-BE32-E72D297353CC}">
                <c16:uniqueId val="{00000004-29F7-48DD-9A69-6A308BC4C2F4}"/>
              </c:ext>
            </c:extLst>
          </c:dPt>
          <c:dPt>
            <c:idx val="2"/>
            <c:invertIfNegative val="0"/>
            <c:bubble3D val="0"/>
            <c:spPr>
              <a:solidFill>
                <a:srgbClr val="F49800"/>
              </a:solidFill>
              <a:ln>
                <a:noFill/>
              </a:ln>
              <a:effectLst/>
            </c:spPr>
            <c:extLst>
              <c:ext xmlns:c16="http://schemas.microsoft.com/office/drawing/2014/chart" uri="{C3380CC4-5D6E-409C-BE32-E72D297353CC}">
                <c16:uniqueId val="{00000006-29F7-48DD-9A69-6A308BC4C2F4}"/>
              </c:ext>
            </c:extLst>
          </c:dPt>
          <c:dPt>
            <c:idx val="3"/>
            <c:invertIfNegative val="0"/>
            <c:bubble3D val="0"/>
            <c:spPr>
              <a:solidFill>
                <a:srgbClr val="F49800"/>
              </a:solidFill>
              <a:ln>
                <a:noFill/>
              </a:ln>
              <a:effectLst/>
            </c:spPr>
            <c:extLst>
              <c:ext xmlns:c16="http://schemas.microsoft.com/office/drawing/2014/chart" uri="{C3380CC4-5D6E-409C-BE32-E72D297353CC}">
                <c16:uniqueId val="{00000008-29F7-48DD-9A69-6A308BC4C2F4}"/>
              </c:ext>
            </c:extLst>
          </c:dPt>
          <c:dPt>
            <c:idx val="4"/>
            <c:invertIfNegative val="0"/>
            <c:bubble3D val="0"/>
            <c:spPr>
              <a:solidFill>
                <a:srgbClr val="F49800"/>
              </a:solidFill>
              <a:ln>
                <a:noFill/>
              </a:ln>
              <a:effectLst/>
            </c:spPr>
            <c:extLst>
              <c:ext xmlns:c16="http://schemas.microsoft.com/office/drawing/2014/chart" uri="{C3380CC4-5D6E-409C-BE32-E72D297353CC}">
                <c16:uniqueId val="{0000000A-29F7-48DD-9A69-6A308BC4C2F4}"/>
              </c:ext>
            </c:extLst>
          </c:dPt>
          <c:dPt>
            <c:idx val="5"/>
            <c:invertIfNegative val="0"/>
            <c:bubble3D val="0"/>
            <c:spPr>
              <a:solidFill>
                <a:srgbClr val="F49800"/>
              </a:solidFill>
              <a:ln>
                <a:noFill/>
              </a:ln>
              <a:effectLst/>
            </c:spPr>
            <c:extLst>
              <c:ext xmlns:c16="http://schemas.microsoft.com/office/drawing/2014/chart" uri="{C3380CC4-5D6E-409C-BE32-E72D297353CC}">
                <c16:uniqueId val="{0000000C-29F7-48DD-9A69-6A308BC4C2F4}"/>
              </c:ext>
            </c:extLst>
          </c:dPt>
          <c:dPt>
            <c:idx val="6"/>
            <c:invertIfNegative val="0"/>
            <c:bubble3D val="0"/>
            <c:spPr>
              <a:solidFill>
                <a:srgbClr val="F49800"/>
              </a:solidFill>
              <a:ln>
                <a:noFill/>
              </a:ln>
              <a:effectLst/>
            </c:spPr>
            <c:extLst>
              <c:ext xmlns:c16="http://schemas.microsoft.com/office/drawing/2014/chart" uri="{C3380CC4-5D6E-409C-BE32-E72D297353CC}">
                <c16:uniqueId val="{0000000E-29F7-48DD-9A69-6A308BC4C2F4}"/>
              </c:ext>
            </c:extLst>
          </c:dPt>
          <c:dLbls>
            <c:delete val="1"/>
          </c:dLbls>
          <c:val>
            <c:numRef>
              <c:f>Sheet1!$B$2:$B$9</c:f>
              <c:numCache>
                <c:formatCode>General</c:formatCode>
                <c:ptCount val="8"/>
                <c:pt idx="0">
                  <c:v>86</c:v>
                </c:pt>
                <c:pt idx="1">
                  <c:v>77</c:v>
                </c:pt>
                <c:pt idx="2">
                  <c:v>78</c:v>
                </c:pt>
                <c:pt idx="3">
                  <c:v>75</c:v>
                </c:pt>
                <c:pt idx="4">
                  <c:v>74</c:v>
                </c:pt>
                <c:pt idx="5">
                  <c:v>72</c:v>
                </c:pt>
                <c:pt idx="6">
                  <c:v>67</c:v>
                </c:pt>
                <c:pt idx="7">
                  <c:v>61</c:v>
                </c:pt>
              </c:numCache>
            </c:numRef>
          </c:val>
          <c:extLst>
            <c:ext xmlns:c16="http://schemas.microsoft.com/office/drawing/2014/chart" uri="{C3380CC4-5D6E-409C-BE32-E72D297353CC}">
              <c16:uniqueId val="{0000000F-29F7-48DD-9A69-6A308BC4C2F4}"/>
            </c:ext>
          </c:extLst>
        </c:ser>
        <c:dLbls>
          <c:dLblPos val="outEnd"/>
          <c:showLegendKey val="0"/>
          <c:showVal val="1"/>
          <c:showCatName val="0"/>
          <c:showSerName val="0"/>
          <c:showPercent val="0"/>
          <c:showBubbleSize val="0"/>
        </c:dLbls>
        <c:gapWidth val="330"/>
        <c:axId val="103446751"/>
        <c:axId val="1606108224"/>
      </c:barChart>
      <c:catAx>
        <c:axId val="103446751"/>
        <c:scaling>
          <c:orientation val="maxMin"/>
        </c:scaling>
        <c:delete val="1"/>
        <c:axPos val="l"/>
        <c:numFmt formatCode="General" sourceLinked="1"/>
        <c:majorTickMark val="out"/>
        <c:minorTickMark val="none"/>
        <c:tickLblPos val="none"/>
        <c:crossAx val="1606108224"/>
        <c:crosses val="autoZero"/>
        <c:auto val="1"/>
        <c:lblAlgn val="ctr"/>
        <c:lblOffset val="100"/>
        <c:noMultiLvlLbl val="0"/>
      </c:catAx>
      <c:valAx>
        <c:axId val="1606108224"/>
        <c:scaling>
          <c:orientation val="minMax"/>
          <c:max val="100"/>
        </c:scaling>
        <c:delete val="1"/>
        <c:axPos val="t"/>
        <c:numFmt formatCode="General"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86628676204E-2"/>
          <c:y val="0"/>
          <c:w val="0.86823066262673243"/>
          <c:h val="1"/>
        </c:manualLayout>
      </c:layout>
      <c:barChart>
        <c:barDir val="bar"/>
        <c:grouping val="clustered"/>
        <c:varyColors val="0"/>
        <c:ser>
          <c:idx val="0"/>
          <c:order val="0"/>
          <c:tx>
            <c:strRef>
              <c:f>Sheet1!$A$1</c:f>
              <c:strCache>
                <c:ptCount val="1"/>
                <c:pt idx="0">
                  <c:v> </c:v>
                </c:pt>
              </c:strCache>
            </c:strRef>
          </c:tx>
          <c:spPr>
            <a:solidFill>
              <a:schemeClr val="accent1"/>
            </a:solidFill>
            <a:ln>
              <a:noFill/>
            </a:ln>
            <a:effectLst/>
          </c:spPr>
          <c:invertIfNegative val="0"/>
          <c:dLbls>
            <c:delete val="1"/>
          </c:dLbls>
          <c:val>
            <c:numRef>
              <c:f>Sheet1!$A$2:$A$9</c:f>
              <c:numCache>
                <c:formatCode>General</c:formatCode>
                <c:ptCount val="8"/>
              </c:numCache>
            </c:numRef>
          </c:val>
          <c:extLst>
            <c:ext xmlns:c16="http://schemas.microsoft.com/office/drawing/2014/chart" uri="{C3380CC4-5D6E-409C-BE32-E72D297353CC}">
              <c16:uniqueId val="{00000000-196F-4796-A6F1-B95879CF24FD}"/>
            </c:ext>
          </c:extLst>
        </c:ser>
        <c:ser>
          <c:idx val="1"/>
          <c:order val="1"/>
          <c:tx>
            <c:strRef>
              <c:f>Sheet1!$B$1</c:f>
              <c:strCache>
                <c:ptCount val="1"/>
                <c:pt idx="0">
                  <c:v>Series 1</c:v>
                </c:pt>
              </c:strCache>
            </c:strRef>
          </c:tx>
          <c:spPr>
            <a:solidFill>
              <a:srgbClr val="00B0F0"/>
            </a:solidFill>
            <a:ln>
              <a:noFill/>
            </a:ln>
            <a:effectLst/>
          </c:spPr>
          <c:invertIfNegative val="0"/>
          <c:dPt>
            <c:idx val="0"/>
            <c:invertIfNegative val="0"/>
            <c:bubble3D val="0"/>
            <c:spPr>
              <a:solidFill>
                <a:srgbClr val="00B0F0"/>
              </a:solidFill>
              <a:ln>
                <a:noFill/>
              </a:ln>
              <a:effectLst/>
            </c:spPr>
            <c:extLst>
              <c:ext xmlns:c16="http://schemas.microsoft.com/office/drawing/2014/chart" uri="{C3380CC4-5D6E-409C-BE32-E72D297353CC}">
                <c16:uniqueId val="{00000002-196F-4796-A6F1-B95879CF24FD}"/>
              </c:ext>
            </c:extLst>
          </c:dPt>
          <c:dPt>
            <c:idx val="1"/>
            <c:invertIfNegative val="0"/>
            <c:bubble3D val="0"/>
            <c:spPr>
              <a:solidFill>
                <a:srgbClr val="00B0F0"/>
              </a:solidFill>
              <a:ln>
                <a:noFill/>
              </a:ln>
              <a:effectLst/>
            </c:spPr>
            <c:extLst>
              <c:ext xmlns:c16="http://schemas.microsoft.com/office/drawing/2014/chart" uri="{C3380CC4-5D6E-409C-BE32-E72D297353CC}">
                <c16:uniqueId val="{00000004-196F-4796-A6F1-B95879CF24FD}"/>
              </c:ext>
            </c:extLst>
          </c:dPt>
          <c:dPt>
            <c:idx val="2"/>
            <c:invertIfNegative val="0"/>
            <c:bubble3D val="0"/>
            <c:spPr>
              <a:solidFill>
                <a:srgbClr val="00B0F0"/>
              </a:solidFill>
              <a:ln>
                <a:noFill/>
              </a:ln>
              <a:effectLst/>
            </c:spPr>
            <c:extLst>
              <c:ext xmlns:c16="http://schemas.microsoft.com/office/drawing/2014/chart" uri="{C3380CC4-5D6E-409C-BE32-E72D297353CC}">
                <c16:uniqueId val="{00000006-196F-4796-A6F1-B95879CF24FD}"/>
              </c:ext>
            </c:extLst>
          </c:dPt>
          <c:dPt>
            <c:idx val="3"/>
            <c:invertIfNegative val="0"/>
            <c:bubble3D val="0"/>
            <c:spPr>
              <a:solidFill>
                <a:srgbClr val="00B0F0"/>
              </a:solidFill>
              <a:ln>
                <a:noFill/>
              </a:ln>
              <a:effectLst/>
            </c:spPr>
            <c:extLst>
              <c:ext xmlns:c16="http://schemas.microsoft.com/office/drawing/2014/chart" uri="{C3380CC4-5D6E-409C-BE32-E72D297353CC}">
                <c16:uniqueId val="{00000008-196F-4796-A6F1-B95879CF24FD}"/>
              </c:ext>
            </c:extLst>
          </c:dPt>
          <c:dPt>
            <c:idx val="4"/>
            <c:invertIfNegative val="0"/>
            <c:bubble3D val="0"/>
            <c:spPr>
              <a:solidFill>
                <a:srgbClr val="00B0F0"/>
              </a:solidFill>
              <a:ln>
                <a:noFill/>
              </a:ln>
              <a:effectLst/>
            </c:spPr>
            <c:extLst>
              <c:ext xmlns:c16="http://schemas.microsoft.com/office/drawing/2014/chart" uri="{C3380CC4-5D6E-409C-BE32-E72D297353CC}">
                <c16:uniqueId val="{0000000A-196F-4796-A6F1-B95879CF24FD}"/>
              </c:ext>
            </c:extLst>
          </c:dPt>
          <c:dPt>
            <c:idx val="5"/>
            <c:invertIfNegative val="0"/>
            <c:bubble3D val="0"/>
            <c:spPr>
              <a:solidFill>
                <a:srgbClr val="00B0F0"/>
              </a:solidFill>
              <a:ln>
                <a:noFill/>
              </a:ln>
              <a:effectLst/>
            </c:spPr>
            <c:extLst>
              <c:ext xmlns:c16="http://schemas.microsoft.com/office/drawing/2014/chart" uri="{C3380CC4-5D6E-409C-BE32-E72D297353CC}">
                <c16:uniqueId val="{0000000C-196F-4796-A6F1-B95879CF24FD}"/>
              </c:ext>
            </c:extLst>
          </c:dPt>
          <c:dPt>
            <c:idx val="6"/>
            <c:invertIfNegative val="0"/>
            <c:bubble3D val="0"/>
            <c:spPr>
              <a:solidFill>
                <a:srgbClr val="00B0F0"/>
              </a:solidFill>
              <a:ln>
                <a:noFill/>
              </a:ln>
              <a:effectLst/>
            </c:spPr>
            <c:extLst>
              <c:ext xmlns:c16="http://schemas.microsoft.com/office/drawing/2014/chart" uri="{C3380CC4-5D6E-409C-BE32-E72D297353CC}">
                <c16:uniqueId val="{0000000E-196F-4796-A6F1-B95879CF24FD}"/>
              </c:ext>
            </c:extLst>
          </c:dPt>
          <c:dLbls>
            <c:delete val="1"/>
          </c:dLbls>
          <c:val>
            <c:numRef>
              <c:f>Sheet1!$B$2:$B$9</c:f>
              <c:numCache>
                <c:formatCode>General</c:formatCode>
                <c:ptCount val="8"/>
                <c:pt idx="0">
                  <c:v>84</c:v>
                </c:pt>
                <c:pt idx="1">
                  <c:v>71</c:v>
                </c:pt>
                <c:pt idx="2">
                  <c:v>69</c:v>
                </c:pt>
                <c:pt idx="3">
                  <c:v>68</c:v>
                </c:pt>
                <c:pt idx="4">
                  <c:v>70</c:v>
                </c:pt>
                <c:pt idx="5">
                  <c:v>65</c:v>
                </c:pt>
                <c:pt idx="6">
                  <c:v>62</c:v>
                </c:pt>
                <c:pt idx="7">
                  <c:v>55</c:v>
                </c:pt>
              </c:numCache>
            </c:numRef>
          </c:val>
          <c:extLst>
            <c:ext xmlns:c16="http://schemas.microsoft.com/office/drawing/2014/chart" uri="{C3380CC4-5D6E-409C-BE32-E72D297353CC}">
              <c16:uniqueId val="{0000000F-196F-4796-A6F1-B95879CF24FD}"/>
            </c:ext>
          </c:extLst>
        </c:ser>
        <c:dLbls>
          <c:dLblPos val="outEnd"/>
          <c:showLegendKey val="0"/>
          <c:showVal val="1"/>
          <c:showCatName val="0"/>
          <c:showSerName val="0"/>
          <c:showPercent val="0"/>
          <c:showBubbleSize val="0"/>
        </c:dLbls>
        <c:gapWidth val="330"/>
        <c:axId val="103446751"/>
        <c:axId val="1606108224"/>
      </c:barChart>
      <c:catAx>
        <c:axId val="103446751"/>
        <c:scaling>
          <c:orientation val="maxMin"/>
        </c:scaling>
        <c:delete val="1"/>
        <c:axPos val="l"/>
        <c:numFmt formatCode="General" sourceLinked="1"/>
        <c:majorTickMark val="out"/>
        <c:minorTickMark val="none"/>
        <c:tickLblPos val="none"/>
        <c:crossAx val="1606108224"/>
        <c:crosses val="autoZero"/>
        <c:auto val="1"/>
        <c:lblAlgn val="ctr"/>
        <c:lblOffset val="100"/>
        <c:noMultiLvlLbl val="0"/>
      </c:catAx>
      <c:valAx>
        <c:axId val="1606108224"/>
        <c:scaling>
          <c:orientation val="minMax"/>
          <c:max val="100"/>
        </c:scaling>
        <c:delete val="1"/>
        <c:axPos val="t"/>
        <c:numFmt formatCode="General"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4296014040967207"/>
          <c:w val="0.94343598648825377"/>
          <c:h val="0.72900599723536574"/>
        </c:manualLayout>
      </c:layout>
      <c:barChart>
        <c:barDir val="col"/>
        <c:grouping val="clustered"/>
        <c:varyColors val="0"/>
        <c:ser>
          <c:idx val="0"/>
          <c:order val="0"/>
          <c:tx>
            <c:strRef>
              <c:f>Sheet1!$B$1</c:f>
              <c:strCache>
                <c:ptCount val="1"/>
                <c:pt idx="0">
                  <c:v>Tier 1 satisfaction</c:v>
                </c:pt>
              </c:strCache>
            </c:strRef>
          </c:tx>
          <c:spPr>
            <a:solidFill>
              <a:srgbClr val="3C9F3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VUS</c:v>
                </c:pt>
                <c:pt idx="1">
                  <c:v>ILA</c:v>
                </c:pt>
                <c:pt idx="2">
                  <c:v>APOLLO</c:v>
                </c:pt>
                <c:pt idx="3">
                  <c:v>LOCAL CENTERS</c:v>
                </c:pt>
                <c:pt idx="4">
                  <c:v>EDTECH APP</c:v>
                </c:pt>
              </c:strCache>
            </c:strRef>
          </c:cat>
          <c:val>
            <c:numRef>
              <c:f>Sheet1!$B$2:$B$6</c:f>
              <c:numCache>
                <c:formatCode>0</c:formatCode>
                <c:ptCount val="5"/>
                <c:pt idx="0">
                  <c:v>74</c:v>
                </c:pt>
                <c:pt idx="1">
                  <c:v>78</c:v>
                </c:pt>
                <c:pt idx="2">
                  <c:v>76</c:v>
                </c:pt>
                <c:pt idx="3">
                  <c:v>55</c:v>
                </c:pt>
                <c:pt idx="4">
                  <c:v>70</c:v>
                </c:pt>
              </c:numCache>
            </c:numRef>
          </c:val>
          <c:extLst>
            <c:ext xmlns:c16="http://schemas.microsoft.com/office/drawing/2014/chart" uri="{C3380CC4-5D6E-409C-BE32-E72D297353CC}">
              <c16:uniqueId val="{00000000-1C02-45E6-9302-D239ABE39B31}"/>
            </c:ext>
          </c:extLst>
        </c:ser>
        <c:ser>
          <c:idx val="1"/>
          <c:order val="1"/>
          <c:tx>
            <c:strRef>
              <c:f>Sheet1!$C$1</c:f>
              <c:strCache>
                <c:ptCount val="1"/>
                <c:pt idx="0">
                  <c:v>Tier 2 satisfaction</c:v>
                </c:pt>
              </c:strCache>
            </c:strRef>
          </c:tx>
          <c:spPr>
            <a:solidFill>
              <a:srgbClr val="F3652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VUS</c:v>
                </c:pt>
                <c:pt idx="1">
                  <c:v>ILA</c:v>
                </c:pt>
                <c:pt idx="2">
                  <c:v>APOLLO</c:v>
                </c:pt>
                <c:pt idx="3">
                  <c:v>LOCAL CENTERS</c:v>
                </c:pt>
                <c:pt idx="4">
                  <c:v>EDTECH APP</c:v>
                </c:pt>
              </c:strCache>
            </c:strRef>
          </c:cat>
          <c:val>
            <c:numRef>
              <c:f>Sheet1!$C$2:$C$6</c:f>
              <c:numCache>
                <c:formatCode>0</c:formatCode>
                <c:ptCount val="5"/>
                <c:pt idx="0">
                  <c:v>68</c:v>
                </c:pt>
                <c:pt idx="1">
                  <c:v>69</c:v>
                </c:pt>
                <c:pt idx="2">
                  <c:v>70</c:v>
                </c:pt>
                <c:pt idx="3">
                  <c:v>62</c:v>
                </c:pt>
                <c:pt idx="4">
                  <c:v>71</c:v>
                </c:pt>
              </c:numCache>
            </c:numRef>
          </c:val>
          <c:extLst>
            <c:ext xmlns:c16="http://schemas.microsoft.com/office/drawing/2014/chart" uri="{C3380CC4-5D6E-409C-BE32-E72D297353CC}">
              <c16:uniqueId val="{00000001-1C02-45E6-9302-D239ABE39B31}"/>
            </c:ext>
          </c:extLst>
        </c:ser>
        <c:dLbls>
          <c:showLegendKey val="0"/>
          <c:showVal val="0"/>
          <c:showCatName val="0"/>
          <c:showSerName val="0"/>
          <c:showPercent val="0"/>
          <c:showBubbleSize val="0"/>
        </c:dLbls>
        <c:gapWidth val="500"/>
        <c:overlap val="-7"/>
        <c:axId val="1130268544"/>
        <c:axId val="1130277664"/>
      </c:barChart>
      <c:catAx>
        <c:axId val="1130268544"/>
        <c:scaling>
          <c:orientation val="minMax"/>
        </c:scaling>
        <c:delete val="0"/>
        <c:axPos val="b"/>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30277664"/>
        <c:crosses val="autoZero"/>
        <c:auto val="1"/>
        <c:lblAlgn val="ctr"/>
        <c:lblOffset val="100"/>
        <c:noMultiLvlLbl val="0"/>
      </c:catAx>
      <c:valAx>
        <c:axId val="1130277664"/>
        <c:scaling>
          <c:orientation val="minMax"/>
          <c:max val="120"/>
        </c:scaling>
        <c:delete val="1"/>
        <c:axPos val="l"/>
        <c:numFmt formatCode="0" sourceLinked="1"/>
        <c:majorTickMark val="out"/>
        <c:minorTickMark val="none"/>
        <c:tickLblPos val="nextTo"/>
        <c:crossAx val="1130268544"/>
        <c:crosses val="autoZero"/>
        <c:crossBetween val="between"/>
      </c:valAx>
      <c:spPr>
        <a:noFill/>
        <a:ln>
          <a:noFill/>
        </a:ln>
        <a:effectLst/>
      </c:spPr>
    </c:plotArea>
    <c:legend>
      <c:legendPos val="r"/>
      <c:layout>
        <c:manualLayout>
          <c:xMode val="edge"/>
          <c:yMode val="edge"/>
          <c:x val="0.80182821538080551"/>
          <c:y val="7.4112162919171234E-2"/>
          <c:w val="0.13556531862161811"/>
          <c:h val="0.102442551429751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0.71444688266425704"/>
          <c:h val="0.96934080479340456"/>
        </c:manualLayout>
      </c:layout>
      <c:barChart>
        <c:barDir val="col"/>
        <c:grouping val="clustered"/>
        <c:varyColors val="0"/>
        <c:ser>
          <c:idx val="0"/>
          <c:order val="0"/>
          <c:tx>
            <c:strRef>
              <c:f>Sheet1!$B$1</c:f>
              <c:strCache>
                <c:ptCount val="1"/>
                <c:pt idx="0">
                  <c:v>Column1</c:v>
                </c:pt>
              </c:strCache>
            </c:strRef>
          </c:tx>
          <c:spPr>
            <a:solidFill>
              <a:srgbClr val="3C9F31"/>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15:layout>
                    <c:manualLayout>
                      <c:w val="0.78808743169398909"/>
                      <c:h val="0.11638911394735682"/>
                    </c:manualLayout>
                  </c15:layout>
                </c:ext>
                <c:ext xmlns:c16="http://schemas.microsoft.com/office/drawing/2014/chart" uri="{C3380CC4-5D6E-409C-BE32-E72D297353CC}">
                  <c16:uniqueId val="{00000000-FCD0-4472-AED9-BF0B06213A33}"/>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535353"/>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c:formatCode>
                <c:ptCount val="1"/>
                <c:pt idx="0">
                  <c:v>0.51</c:v>
                </c:pt>
              </c:numCache>
            </c:numRef>
          </c:val>
          <c:extLst>
            <c:ext xmlns:c16="http://schemas.microsoft.com/office/drawing/2014/chart" uri="{C3380CC4-5D6E-409C-BE32-E72D297353CC}">
              <c16:uniqueId val="{00000000-E4CD-490B-A050-2C6914FC8502}"/>
            </c:ext>
          </c:extLst>
        </c:ser>
        <c:dLbls>
          <c:showLegendKey val="0"/>
          <c:showVal val="0"/>
          <c:showCatName val="0"/>
          <c:showSerName val="0"/>
          <c:showPercent val="0"/>
          <c:showBubbleSize val="0"/>
        </c:dLbls>
        <c:gapWidth val="500"/>
        <c:overlap val="10"/>
        <c:axId val="204314704"/>
        <c:axId val="204311344"/>
      </c:barChart>
      <c:catAx>
        <c:axId val="204314704"/>
        <c:scaling>
          <c:orientation val="minMax"/>
        </c:scaling>
        <c:delete val="0"/>
        <c:axPos val="b"/>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4311344"/>
        <c:crosses val="autoZero"/>
        <c:auto val="1"/>
        <c:lblAlgn val="ctr"/>
        <c:lblOffset val="100"/>
        <c:noMultiLvlLbl val="0"/>
      </c:catAx>
      <c:valAx>
        <c:axId val="204311344"/>
        <c:scaling>
          <c:orientation val="minMax"/>
          <c:max val="0.70000000000000007"/>
          <c:min val="0"/>
        </c:scaling>
        <c:delete val="1"/>
        <c:axPos val="l"/>
        <c:numFmt formatCode="0%" sourceLinked="1"/>
        <c:majorTickMark val="none"/>
        <c:minorTickMark val="none"/>
        <c:tickLblPos val="nextTo"/>
        <c:crossAx val="2043147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4658868085E-2"/>
          <c:y val="0"/>
          <c:w val="0.86823066262673243"/>
          <c:h val="1"/>
        </c:manualLayout>
      </c:layout>
      <c:barChart>
        <c:barDir val="bar"/>
        <c:grouping val="clustered"/>
        <c:varyColors val="0"/>
        <c:ser>
          <c:idx val="0"/>
          <c:order val="0"/>
          <c:tx>
            <c:strRef>
              <c:f>Sheet1!$A$1</c:f>
              <c:strCache>
                <c:ptCount val="1"/>
                <c:pt idx="0">
                  <c:v> </c:v>
                </c:pt>
              </c:strCache>
            </c:strRef>
          </c:tx>
          <c:spPr>
            <a:solidFill>
              <a:schemeClr val="accent1"/>
            </a:solidFill>
            <a:ln>
              <a:noFill/>
            </a:ln>
            <a:effectLst/>
          </c:spPr>
          <c:invertIfNegative val="0"/>
          <c:dLbls>
            <c:delete val="1"/>
          </c:dLbls>
          <c:val>
            <c:numRef>
              <c:f>Sheet1!$A$2:$A$9</c:f>
              <c:numCache>
                <c:formatCode>General</c:formatCode>
                <c:ptCount val="8"/>
              </c:numCache>
            </c:numRef>
          </c:val>
          <c:extLst>
            <c:ext xmlns:c16="http://schemas.microsoft.com/office/drawing/2014/chart" uri="{C3380CC4-5D6E-409C-BE32-E72D297353CC}">
              <c16:uniqueId val="{00000000-BFBF-4DB2-A784-5EFFF81F616E}"/>
            </c:ext>
          </c:extLst>
        </c:ser>
        <c:ser>
          <c:idx val="1"/>
          <c:order val="1"/>
          <c:tx>
            <c:strRef>
              <c:f>Sheet1!$B$1</c:f>
              <c:strCache>
                <c:ptCount val="1"/>
                <c:pt idx="0">
                  <c:v>Series 1</c:v>
                </c:pt>
              </c:strCache>
            </c:strRef>
          </c:tx>
          <c:spPr>
            <a:solidFill>
              <a:srgbClr val="3C9F31"/>
            </a:solidFill>
            <a:ln>
              <a:noFill/>
            </a:ln>
            <a:effectLst/>
          </c:spPr>
          <c:invertIfNegative val="0"/>
          <c:dPt>
            <c:idx val="0"/>
            <c:invertIfNegative val="0"/>
            <c:bubble3D val="0"/>
            <c:spPr>
              <a:solidFill>
                <a:srgbClr val="3C9F31"/>
              </a:solidFill>
              <a:ln>
                <a:noFill/>
              </a:ln>
              <a:effectLst/>
            </c:spPr>
            <c:extLst>
              <c:ext xmlns:c16="http://schemas.microsoft.com/office/drawing/2014/chart" uri="{C3380CC4-5D6E-409C-BE32-E72D297353CC}">
                <c16:uniqueId val="{00000002-BFBF-4DB2-A784-5EFFF81F616E}"/>
              </c:ext>
            </c:extLst>
          </c:dPt>
          <c:dPt>
            <c:idx val="1"/>
            <c:invertIfNegative val="0"/>
            <c:bubble3D val="0"/>
            <c:spPr>
              <a:solidFill>
                <a:srgbClr val="3C9F31"/>
              </a:solidFill>
              <a:ln>
                <a:noFill/>
              </a:ln>
              <a:effectLst/>
            </c:spPr>
            <c:extLst>
              <c:ext xmlns:c16="http://schemas.microsoft.com/office/drawing/2014/chart" uri="{C3380CC4-5D6E-409C-BE32-E72D297353CC}">
                <c16:uniqueId val="{00000004-BFBF-4DB2-A784-5EFFF81F616E}"/>
              </c:ext>
            </c:extLst>
          </c:dPt>
          <c:dPt>
            <c:idx val="2"/>
            <c:invertIfNegative val="0"/>
            <c:bubble3D val="0"/>
            <c:spPr>
              <a:solidFill>
                <a:srgbClr val="3C9F31"/>
              </a:solidFill>
              <a:ln>
                <a:noFill/>
              </a:ln>
              <a:effectLst/>
            </c:spPr>
            <c:extLst>
              <c:ext xmlns:c16="http://schemas.microsoft.com/office/drawing/2014/chart" uri="{C3380CC4-5D6E-409C-BE32-E72D297353CC}">
                <c16:uniqueId val="{00000006-BFBF-4DB2-A784-5EFFF81F616E}"/>
              </c:ext>
            </c:extLst>
          </c:dPt>
          <c:dPt>
            <c:idx val="3"/>
            <c:invertIfNegative val="0"/>
            <c:bubble3D val="0"/>
            <c:spPr>
              <a:solidFill>
                <a:srgbClr val="3C9F31"/>
              </a:solidFill>
              <a:ln>
                <a:noFill/>
              </a:ln>
              <a:effectLst/>
            </c:spPr>
            <c:extLst>
              <c:ext xmlns:c16="http://schemas.microsoft.com/office/drawing/2014/chart" uri="{C3380CC4-5D6E-409C-BE32-E72D297353CC}">
                <c16:uniqueId val="{00000008-BFBF-4DB2-A784-5EFFF81F616E}"/>
              </c:ext>
            </c:extLst>
          </c:dPt>
          <c:dPt>
            <c:idx val="4"/>
            <c:invertIfNegative val="0"/>
            <c:bubble3D val="0"/>
            <c:spPr>
              <a:solidFill>
                <a:srgbClr val="3C9F31"/>
              </a:solidFill>
              <a:ln>
                <a:noFill/>
              </a:ln>
              <a:effectLst/>
            </c:spPr>
            <c:extLst>
              <c:ext xmlns:c16="http://schemas.microsoft.com/office/drawing/2014/chart" uri="{C3380CC4-5D6E-409C-BE32-E72D297353CC}">
                <c16:uniqueId val="{0000000A-BFBF-4DB2-A784-5EFFF81F616E}"/>
              </c:ext>
            </c:extLst>
          </c:dPt>
          <c:dPt>
            <c:idx val="5"/>
            <c:invertIfNegative val="0"/>
            <c:bubble3D val="0"/>
            <c:spPr>
              <a:solidFill>
                <a:srgbClr val="3C9F31"/>
              </a:solidFill>
              <a:ln>
                <a:noFill/>
              </a:ln>
              <a:effectLst/>
            </c:spPr>
            <c:extLst>
              <c:ext xmlns:c16="http://schemas.microsoft.com/office/drawing/2014/chart" uri="{C3380CC4-5D6E-409C-BE32-E72D297353CC}">
                <c16:uniqueId val="{0000000C-BFBF-4DB2-A784-5EFFF81F616E}"/>
              </c:ext>
            </c:extLst>
          </c:dPt>
          <c:dPt>
            <c:idx val="6"/>
            <c:invertIfNegative val="0"/>
            <c:bubble3D val="0"/>
            <c:spPr>
              <a:solidFill>
                <a:srgbClr val="3C9F31"/>
              </a:solidFill>
              <a:ln>
                <a:noFill/>
              </a:ln>
              <a:effectLst/>
            </c:spPr>
            <c:extLst>
              <c:ext xmlns:c16="http://schemas.microsoft.com/office/drawing/2014/chart" uri="{C3380CC4-5D6E-409C-BE32-E72D297353CC}">
                <c16:uniqueId val="{0000000E-BFBF-4DB2-A784-5EFFF81F616E}"/>
              </c:ext>
            </c:extLst>
          </c:dPt>
          <c:dLbls>
            <c:delete val="1"/>
          </c:dLbls>
          <c:val>
            <c:numRef>
              <c:f>Sheet1!$B$2:$B$9</c:f>
              <c:numCache>
                <c:formatCode>General</c:formatCode>
                <c:ptCount val="8"/>
                <c:pt idx="0">
                  <c:v>91</c:v>
                </c:pt>
                <c:pt idx="1">
                  <c:v>84</c:v>
                </c:pt>
                <c:pt idx="2">
                  <c:v>78</c:v>
                </c:pt>
                <c:pt idx="3">
                  <c:v>76</c:v>
                </c:pt>
                <c:pt idx="4">
                  <c:v>65</c:v>
                </c:pt>
                <c:pt idx="5">
                  <c:v>62</c:v>
                </c:pt>
                <c:pt idx="6">
                  <c:v>71</c:v>
                </c:pt>
                <c:pt idx="7">
                  <c:v>58</c:v>
                </c:pt>
              </c:numCache>
            </c:numRef>
          </c:val>
          <c:extLst>
            <c:ext xmlns:c16="http://schemas.microsoft.com/office/drawing/2014/chart" uri="{C3380CC4-5D6E-409C-BE32-E72D297353CC}">
              <c16:uniqueId val="{0000000F-BFBF-4DB2-A784-5EFFF81F616E}"/>
            </c:ext>
          </c:extLst>
        </c:ser>
        <c:dLbls>
          <c:dLblPos val="outEnd"/>
          <c:showLegendKey val="0"/>
          <c:showVal val="1"/>
          <c:showCatName val="0"/>
          <c:showSerName val="0"/>
          <c:showPercent val="0"/>
          <c:showBubbleSize val="0"/>
        </c:dLbls>
        <c:gapWidth val="330"/>
        <c:axId val="103446751"/>
        <c:axId val="1606108224"/>
      </c:barChart>
      <c:catAx>
        <c:axId val="103446751"/>
        <c:scaling>
          <c:orientation val="maxMin"/>
        </c:scaling>
        <c:delete val="1"/>
        <c:axPos val="l"/>
        <c:numFmt formatCode="General" sourceLinked="1"/>
        <c:majorTickMark val="out"/>
        <c:minorTickMark val="none"/>
        <c:tickLblPos val="none"/>
        <c:crossAx val="1606108224"/>
        <c:crosses val="autoZero"/>
        <c:auto val="1"/>
        <c:lblAlgn val="ctr"/>
        <c:lblOffset val="100"/>
        <c:noMultiLvlLbl val="0"/>
      </c:catAx>
      <c:valAx>
        <c:axId val="1606108224"/>
        <c:scaling>
          <c:orientation val="minMax"/>
          <c:max val="100"/>
        </c:scaling>
        <c:delete val="1"/>
        <c:axPos val="t"/>
        <c:numFmt formatCode="General"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86628676204E-2"/>
          <c:y val="0"/>
          <c:w val="0.86823066262673243"/>
          <c:h val="1"/>
        </c:manualLayout>
      </c:layout>
      <c:barChart>
        <c:barDir val="bar"/>
        <c:grouping val="clustered"/>
        <c:varyColors val="0"/>
        <c:ser>
          <c:idx val="0"/>
          <c:order val="0"/>
          <c:tx>
            <c:strRef>
              <c:f>Sheet1!$A$1</c:f>
              <c:strCache>
                <c:ptCount val="1"/>
                <c:pt idx="0">
                  <c:v> </c:v>
                </c:pt>
              </c:strCache>
            </c:strRef>
          </c:tx>
          <c:spPr>
            <a:solidFill>
              <a:schemeClr val="accent1"/>
            </a:solidFill>
            <a:ln>
              <a:noFill/>
            </a:ln>
            <a:effectLst/>
          </c:spPr>
          <c:invertIfNegative val="0"/>
          <c:dLbls>
            <c:delete val="1"/>
          </c:dLbls>
          <c:val>
            <c:numRef>
              <c:f>Sheet1!$A$2:$A$9</c:f>
              <c:numCache>
                <c:formatCode>General</c:formatCode>
                <c:ptCount val="8"/>
              </c:numCache>
            </c:numRef>
          </c:val>
          <c:extLst>
            <c:ext xmlns:c16="http://schemas.microsoft.com/office/drawing/2014/chart" uri="{C3380CC4-5D6E-409C-BE32-E72D297353CC}">
              <c16:uniqueId val="{00000000-B808-45AE-84E7-B5DD5BD74A3D}"/>
            </c:ext>
          </c:extLst>
        </c:ser>
        <c:ser>
          <c:idx val="1"/>
          <c:order val="1"/>
          <c:tx>
            <c:strRef>
              <c:f>Sheet1!$B$1</c:f>
              <c:strCache>
                <c:ptCount val="1"/>
                <c:pt idx="0">
                  <c:v>Series 1</c:v>
                </c:pt>
              </c:strCache>
            </c:strRef>
          </c:tx>
          <c:spPr>
            <a:solidFill>
              <a:srgbClr val="F36521"/>
            </a:solidFill>
            <a:ln>
              <a:noFill/>
            </a:ln>
            <a:effectLst/>
          </c:spPr>
          <c:invertIfNegative val="0"/>
          <c:dPt>
            <c:idx val="0"/>
            <c:invertIfNegative val="0"/>
            <c:bubble3D val="0"/>
            <c:spPr>
              <a:solidFill>
                <a:srgbClr val="F36521"/>
              </a:solidFill>
              <a:ln>
                <a:noFill/>
              </a:ln>
              <a:effectLst/>
            </c:spPr>
            <c:extLst>
              <c:ext xmlns:c16="http://schemas.microsoft.com/office/drawing/2014/chart" uri="{C3380CC4-5D6E-409C-BE32-E72D297353CC}">
                <c16:uniqueId val="{00000002-B808-45AE-84E7-B5DD5BD74A3D}"/>
              </c:ext>
            </c:extLst>
          </c:dPt>
          <c:dPt>
            <c:idx val="1"/>
            <c:invertIfNegative val="0"/>
            <c:bubble3D val="0"/>
            <c:spPr>
              <a:solidFill>
                <a:srgbClr val="F36521"/>
              </a:solidFill>
              <a:ln>
                <a:noFill/>
              </a:ln>
              <a:effectLst/>
            </c:spPr>
            <c:extLst>
              <c:ext xmlns:c16="http://schemas.microsoft.com/office/drawing/2014/chart" uri="{C3380CC4-5D6E-409C-BE32-E72D297353CC}">
                <c16:uniqueId val="{00000004-B808-45AE-84E7-B5DD5BD74A3D}"/>
              </c:ext>
            </c:extLst>
          </c:dPt>
          <c:dPt>
            <c:idx val="2"/>
            <c:invertIfNegative val="0"/>
            <c:bubble3D val="0"/>
            <c:spPr>
              <a:solidFill>
                <a:srgbClr val="F36521"/>
              </a:solidFill>
              <a:ln>
                <a:noFill/>
              </a:ln>
              <a:effectLst/>
            </c:spPr>
            <c:extLst>
              <c:ext xmlns:c16="http://schemas.microsoft.com/office/drawing/2014/chart" uri="{C3380CC4-5D6E-409C-BE32-E72D297353CC}">
                <c16:uniqueId val="{00000006-B808-45AE-84E7-B5DD5BD74A3D}"/>
              </c:ext>
            </c:extLst>
          </c:dPt>
          <c:dPt>
            <c:idx val="3"/>
            <c:invertIfNegative val="0"/>
            <c:bubble3D val="0"/>
            <c:spPr>
              <a:solidFill>
                <a:srgbClr val="F36521"/>
              </a:solidFill>
              <a:ln>
                <a:noFill/>
              </a:ln>
              <a:effectLst/>
            </c:spPr>
            <c:extLst>
              <c:ext xmlns:c16="http://schemas.microsoft.com/office/drawing/2014/chart" uri="{C3380CC4-5D6E-409C-BE32-E72D297353CC}">
                <c16:uniqueId val="{00000008-B808-45AE-84E7-B5DD5BD74A3D}"/>
              </c:ext>
            </c:extLst>
          </c:dPt>
          <c:dPt>
            <c:idx val="4"/>
            <c:invertIfNegative val="0"/>
            <c:bubble3D val="0"/>
            <c:spPr>
              <a:solidFill>
                <a:srgbClr val="F36521"/>
              </a:solidFill>
              <a:ln>
                <a:noFill/>
              </a:ln>
              <a:effectLst/>
            </c:spPr>
            <c:extLst>
              <c:ext xmlns:c16="http://schemas.microsoft.com/office/drawing/2014/chart" uri="{C3380CC4-5D6E-409C-BE32-E72D297353CC}">
                <c16:uniqueId val="{0000000A-B808-45AE-84E7-B5DD5BD74A3D}"/>
              </c:ext>
            </c:extLst>
          </c:dPt>
          <c:dPt>
            <c:idx val="5"/>
            <c:invertIfNegative val="0"/>
            <c:bubble3D val="0"/>
            <c:spPr>
              <a:solidFill>
                <a:srgbClr val="F36521"/>
              </a:solidFill>
              <a:ln>
                <a:noFill/>
              </a:ln>
              <a:effectLst/>
            </c:spPr>
            <c:extLst>
              <c:ext xmlns:c16="http://schemas.microsoft.com/office/drawing/2014/chart" uri="{C3380CC4-5D6E-409C-BE32-E72D297353CC}">
                <c16:uniqueId val="{0000000C-B808-45AE-84E7-B5DD5BD74A3D}"/>
              </c:ext>
            </c:extLst>
          </c:dPt>
          <c:dPt>
            <c:idx val="6"/>
            <c:invertIfNegative val="0"/>
            <c:bubble3D val="0"/>
            <c:spPr>
              <a:solidFill>
                <a:srgbClr val="F36521"/>
              </a:solidFill>
              <a:ln>
                <a:noFill/>
              </a:ln>
              <a:effectLst/>
            </c:spPr>
            <c:extLst>
              <c:ext xmlns:c16="http://schemas.microsoft.com/office/drawing/2014/chart" uri="{C3380CC4-5D6E-409C-BE32-E72D297353CC}">
                <c16:uniqueId val="{0000000E-B808-45AE-84E7-B5DD5BD74A3D}"/>
              </c:ext>
            </c:extLst>
          </c:dPt>
          <c:dLbls>
            <c:delete val="1"/>
          </c:dLbls>
          <c:val>
            <c:numRef>
              <c:f>Sheet1!$B$2:$B$9</c:f>
              <c:numCache>
                <c:formatCode>General</c:formatCode>
                <c:ptCount val="8"/>
                <c:pt idx="0">
                  <c:v>62</c:v>
                </c:pt>
                <c:pt idx="1">
                  <c:v>68</c:v>
                </c:pt>
                <c:pt idx="2">
                  <c:v>66</c:v>
                </c:pt>
                <c:pt idx="3">
                  <c:v>79</c:v>
                </c:pt>
                <c:pt idx="4">
                  <c:v>88</c:v>
                </c:pt>
                <c:pt idx="5">
                  <c:v>84</c:v>
                </c:pt>
                <c:pt idx="6">
                  <c:v>72</c:v>
                </c:pt>
                <c:pt idx="7">
                  <c:v>75</c:v>
                </c:pt>
              </c:numCache>
            </c:numRef>
          </c:val>
          <c:extLst>
            <c:ext xmlns:c16="http://schemas.microsoft.com/office/drawing/2014/chart" uri="{C3380CC4-5D6E-409C-BE32-E72D297353CC}">
              <c16:uniqueId val="{0000000F-B808-45AE-84E7-B5DD5BD74A3D}"/>
            </c:ext>
          </c:extLst>
        </c:ser>
        <c:dLbls>
          <c:dLblPos val="outEnd"/>
          <c:showLegendKey val="0"/>
          <c:showVal val="1"/>
          <c:showCatName val="0"/>
          <c:showSerName val="0"/>
          <c:showPercent val="0"/>
          <c:showBubbleSize val="0"/>
        </c:dLbls>
        <c:gapWidth val="330"/>
        <c:axId val="103446751"/>
        <c:axId val="1606108224"/>
      </c:barChart>
      <c:catAx>
        <c:axId val="103446751"/>
        <c:scaling>
          <c:orientation val="maxMin"/>
        </c:scaling>
        <c:delete val="1"/>
        <c:axPos val="l"/>
        <c:numFmt formatCode="General" sourceLinked="1"/>
        <c:majorTickMark val="out"/>
        <c:minorTickMark val="none"/>
        <c:tickLblPos val="none"/>
        <c:crossAx val="1606108224"/>
        <c:crosses val="autoZero"/>
        <c:auto val="1"/>
        <c:lblAlgn val="ctr"/>
        <c:lblOffset val="100"/>
        <c:noMultiLvlLbl val="0"/>
      </c:catAx>
      <c:valAx>
        <c:axId val="1606108224"/>
        <c:scaling>
          <c:orientation val="minMax"/>
          <c:max val="100"/>
        </c:scaling>
        <c:delete val="1"/>
        <c:axPos val="t"/>
        <c:numFmt formatCode="General"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86628676204E-2"/>
          <c:y val="0"/>
          <c:w val="0.86823066262673243"/>
          <c:h val="1"/>
        </c:manualLayout>
      </c:layout>
      <c:barChart>
        <c:barDir val="bar"/>
        <c:grouping val="clustered"/>
        <c:varyColors val="0"/>
        <c:ser>
          <c:idx val="0"/>
          <c:order val="0"/>
          <c:tx>
            <c:strRef>
              <c:f>Sheet1!$A$1</c:f>
              <c:strCache>
                <c:ptCount val="1"/>
                <c:pt idx="0">
                  <c:v> </c:v>
                </c:pt>
              </c:strCache>
            </c:strRef>
          </c:tx>
          <c:spPr>
            <a:solidFill>
              <a:schemeClr val="accent1"/>
            </a:solidFill>
            <a:ln>
              <a:noFill/>
            </a:ln>
            <a:effectLst/>
          </c:spPr>
          <c:invertIfNegative val="0"/>
          <c:dLbls>
            <c:delete val="1"/>
          </c:dLbls>
          <c:val>
            <c:numRef>
              <c:f>Sheet1!$A$2:$A$9</c:f>
              <c:numCache>
                <c:formatCode>General</c:formatCode>
                <c:ptCount val="8"/>
              </c:numCache>
            </c:numRef>
          </c:val>
          <c:extLst>
            <c:ext xmlns:c16="http://schemas.microsoft.com/office/drawing/2014/chart" uri="{C3380CC4-5D6E-409C-BE32-E72D297353CC}">
              <c16:uniqueId val="{00000000-5B4B-4797-A8B4-12C7866373C8}"/>
            </c:ext>
          </c:extLst>
        </c:ser>
        <c:ser>
          <c:idx val="1"/>
          <c:order val="1"/>
          <c:tx>
            <c:strRef>
              <c:f>Sheet1!$B$1</c:f>
              <c:strCache>
                <c:ptCount val="1"/>
                <c:pt idx="0">
                  <c:v>Series 1</c:v>
                </c:pt>
              </c:strCache>
            </c:strRef>
          </c:tx>
          <c:spPr>
            <a:solidFill>
              <a:srgbClr val="F49800"/>
            </a:solidFill>
            <a:ln>
              <a:noFill/>
            </a:ln>
            <a:effectLst/>
          </c:spPr>
          <c:invertIfNegative val="0"/>
          <c:dPt>
            <c:idx val="0"/>
            <c:invertIfNegative val="0"/>
            <c:bubble3D val="0"/>
            <c:spPr>
              <a:solidFill>
                <a:srgbClr val="F49800"/>
              </a:solidFill>
              <a:ln>
                <a:noFill/>
              </a:ln>
              <a:effectLst/>
            </c:spPr>
            <c:extLst>
              <c:ext xmlns:c16="http://schemas.microsoft.com/office/drawing/2014/chart" uri="{C3380CC4-5D6E-409C-BE32-E72D297353CC}">
                <c16:uniqueId val="{00000002-5B4B-4797-A8B4-12C7866373C8}"/>
              </c:ext>
            </c:extLst>
          </c:dPt>
          <c:dPt>
            <c:idx val="1"/>
            <c:invertIfNegative val="0"/>
            <c:bubble3D val="0"/>
            <c:spPr>
              <a:solidFill>
                <a:srgbClr val="F49800"/>
              </a:solidFill>
              <a:ln>
                <a:noFill/>
              </a:ln>
              <a:effectLst/>
            </c:spPr>
            <c:extLst>
              <c:ext xmlns:c16="http://schemas.microsoft.com/office/drawing/2014/chart" uri="{C3380CC4-5D6E-409C-BE32-E72D297353CC}">
                <c16:uniqueId val="{00000004-5B4B-4797-A8B4-12C7866373C8}"/>
              </c:ext>
            </c:extLst>
          </c:dPt>
          <c:dPt>
            <c:idx val="2"/>
            <c:invertIfNegative val="0"/>
            <c:bubble3D val="0"/>
            <c:spPr>
              <a:solidFill>
                <a:srgbClr val="F49800"/>
              </a:solidFill>
              <a:ln>
                <a:noFill/>
              </a:ln>
              <a:effectLst/>
            </c:spPr>
            <c:extLst>
              <c:ext xmlns:c16="http://schemas.microsoft.com/office/drawing/2014/chart" uri="{C3380CC4-5D6E-409C-BE32-E72D297353CC}">
                <c16:uniqueId val="{00000006-5B4B-4797-A8B4-12C7866373C8}"/>
              </c:ext>
            </c:extLst>
          </c:dPt>
          <c:dPt>
            <c:idx val="3"/>
            <c:invertIfNegative val="0"/>
            <c:bubble3D val="0"/>
            <c:spPr>
              <a:solidFill>
                <a:srgbClr val="F49800"/>
              </a:solidFill>
              <a:ln>
                <a:noFill/>
              </a:ln>
              <a:effectLst/>
            </c:spPr>
            <c:extLst>
              <c:ext xmlns:c16="http://schemas.microsoft.com/office/drawing/2014/chart" uri="{C3380CC4-5D6E-409C-BE32-E72D297353CC}">
                <c16:uniqueId val="{00000008-5B4B-4797-A8B4-12C7866373C8}"/>
              </c:ext>
            </c:extLst>
          </c:dPt>
          <c:dPt>
            <c:idx val="4"/>
            <c:invertIfNegative val="0"/>
            <c:bubble3D val="0"/>
            <c:spPr>
              <a:solidFill>
                <a:srgbClr val="F49800"/>
              </a:solidFill>
              <a:ln>
                <a:noFill/>
              </a:ln>
              <a:effectLst/>
            </c:spPr>
            <c:extLst>
              <c:ext xmlns:c16="http://schemas.microsoft.com/office/drawing/2014/chart" uri="{C3380CC4-5D6E-409C-BE32-E72D297353CC}">
                <c16:uniqueId val="{0000000A-5B4B-4797-A8B4-12C7866373C8}"/>
              </c:ext>
            </c:extLst>
          </c:dPt>
          <c:dPt>
            <c:idx val="5"/>
            <c:invertIfNegative val="0"/>
            <c:bubble3D val="0"/>
            <c:spPr>
              <a:solidFill>
                <a:srgbClr val="F49800"/>
              </a:solidFill>
              <a:ln>
                <a:noFill/>
              </a:ln>
              <a:effectLst/>
            </c:spPr>
            <c:extLst>
              <c:ext xmlns:c16="http://schemas.microsoft.com/office/drawing/2014/chart" uri="{C3380CC4-5D6E-409C-BE32-E72D297353CC}">
                <c16:uniqueId val="{0000000C-5B4B-4797-A8B4-12C7866373C8}"/>
              </c:ext>
            </c:extLst>
          </c:dPt>
          <c:dPt>
            <c:idx val="6"/>
            <c:invertIfNegative val="0"/>
            <c:bubble3D val="0"/>
            <c:spPr>
              <a:solidFill>
                <a:srgbClr val="F49800"/>
              </a:solidFill>
              <a:ln>
                <a:noFill/>
              </a:ln>
              <a:effectLst/>
            </c:spPr>
            <c:extLst>
              <c:ext xmlns:c16="http://schemas.microsoft.com/office/drawing/2014/chart" uri="{C3380CC4-5D6E-409C-BE32-E72D297353CC}">
                <c16:uniqueId val="{0000000E-5B4B-4797-A8B4-12C7866373C8}"/>
              </c:ext>
            </c:extLst>
          </c:dPt>
          <c:dLbls>
            <c:delete val="1"/>
          </c:dLbls>
          <c:val>
            <c:numRef>
              <c:f>Sheet1!$B$2:$B$9</c:f>
              <c:numCache>
                <c:formatCode>General</c:formatCode>
                <c:ptCount val="8"/>
                <c:pt idx="0">
                  <c:v>85</c:v>
                </c:pt>
                <c:pt idx="1">
                  <c:v>79</c:v>
                </c:pt>
                <c:pt idx="2">
                  <c:v>74</c:v>
                </c:pt>
                <c:pt idx="3">
                  <c:v>73</c:v>
                </c:pt>
                <c:pt idx="4">
                  <c:v>71</c:v>
                </c:pt>
                <c:pt idx="5">
                  <c:v>68</c:v>
                </c:pt>
                <c:pt idx="6">
                  <c:v>65</c:v>
                </c:pt>
                <c:pt idx="7">
                  <c:v>61</c:v>
                </c:pt>
              </c:numCache>
            </c:numRef>
          </c:val>
          <c:extLst>
            <c:ext xmlns:c16="http://schemas.microsoft.com/office/drawing/2014/chart" uri="{C3380CC4-5D6E-409C-BE32-E72D297353CC}">
              <c16:uniqueId val="{0000000F-5B4B-4797-A8B4-12C7866373C8}"/>
            </c:ext>
          </c:extLst>
        </c:ser>
        <c:dLbls>
          <c:dLblPos val="outEnd"/>
          <c:showLegendKey val="0"/>
          <c:showVal val="1"/>
          <c:showCatName val="0"/>
          <c:showSerName val="0"/>
          <c:showPercent val="0"/>
          <c:showBubbleSize val="0"/>
        </c:dLbls>
        <c:gapWidth val="330"/>
        <c:axId val="103446751"/>
        <c:axId val="1606108224"/>
      </c:barChart>
      <c:catAx>
        <c:axId val="103446751"/>
        <c:scaling>
          <c:orientation val="maxMin"/>
        </c:scaling>
        <c:delete val="1"/>
        <c:axPos val="l"/>
        <c:numFmt formatCode="General" sourceLinked="1"/>
        <c:majorTickMark val="out"/>
        <c:minorTickMark val="none"/>
        <c:tickLblPos val="none"/>
        <c:crossAx val="1606108224"/>
        <c:crosses val="autoZero"/>
        <c:auto val="1"/>
        <c:lblAlgn val="ctr"/>
        <c:lblOffset val="100"/>
        <c:noMultiLvlLbl val="0"/>
      </c:catAx>
      <c:valAx>
        <c:axId val="1606108224"/>
        <c:scaling>
          <c:orientation val="minMax"/>
          <c:max val="100"/>
        </c:scaling>
        <c:delete val="1"/>
        <c:axPos val="t"/>
        <c:numFmt formatCode="General"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8849282515313E-2"/>
          <c:y val="0"/>
          <c:w val="0.86823066262673243"/>
          <c:h val="1"/>
        </c:manualLayout>
      </c:layout>
      <c:barChart>
        <c:barDir val="bar"/>
        <c:grouping val="clustered"/>
        <c:varyColors val="0"/>
        <c:ser>
          <c:idx val="0"/>
          <c:order val="0"/>
          <c:tx>
            <c:strRef>
              <c:f>Sheet1!$A$1</c:f>
              <c:strCache>
                <c:ptCount val="1"/>
                <c:pt idx="0">
                  <c:v> </c:v>
                </c:pt>
              </c:strCache>
            </c:strRef>
          </c:tx>
          <c:spPr>
            <a:solidFill>
              <a:schemeClr val="accent1"/>
            </a:solidFill>
            <a:ln>
              <a:noFill/>
            </a:ln>
            <a:effectLst/>
          </c:spPr>
          <c:invertIfNegative val="0"/>
          <c:dLbls>
            <c:delete val="1"/>
          </c:dLbls>
          <c:val>
            <c:numRef>
              <c:f>Sheet1!$A$2:$A$9</c:f>
              <c:numCache>
                <c:formatCode>General</c:formatCode>
                <c:ptCount val="8"/>
              </c:numCache>
            </c:numRef>
          </c:val>
          <c:extLst>
            <c:ext xmlns:c16="http://schemas.microsoft.com/office/drawing/2014/chart" uri="{C3380CC4-5D6E-409C-BE32-E72D297353CC}">
              <c16:uniqueId val="{00000000-74B5-4210-8470-DCF33167632E}"/>
            </c:ext>
          </c:extLst>
        </c:ser>
        <c:ser>
          <c:idx val="1"/>
          <c:order val="1"/>
          <c:tx>
            <c:strRef>
              <c:f>Sheet1!$B$1</c:f>
              <c:strCache>
                <c:ptCount val="1"/>
                <c:pt idx="0">
                  <c:v>Series 1</c:v>
                </c:pt>
              </c:strCache>
            </c:strRef>
          </c:tx>
          <c:spPr>
            <a:solidFill>
              <a:srgbClr val="00B0F0"/>
            </a:solidFill>
            <a:ln>
              <a:noFill/>
            </a:ln>
            <a:effectLst/>
          </c:spPr>
          <c:invertIfNegative val="0"/>
          <c:dPt>
            <c:idx val="0"/>
            <c:invertIfNegative val="0"/>
            <c:bubble3D val="0"/>
            <c:spPr>
              <a:solidFill>
                <a:srgbClr val="00B0F0"/>
              </a:solidFill>
              <a:ln>
                <a:noFill/>
              </a:ln>
              <a:effectLst/>
            </c:spPr>
            <c:extLst>
              <c:ext xmlns:c16="http://schemas.microsoft.com/office/drawing/2014/chart" uri="{C3380CC4-5D6E-409C-BE32-E72D297353CC}">
                <c16:uniqueId val="{00000002-74B5-4210-8470-DCF33167632E}"/>
              </c:ext>
            </c:extLst>
          </c:dPt>
          <c:dPt>
            <c:idx val="1"/>
            <c:invertIfNegative val="0"/>
            <c:bubble3D val="0"/>
            <c:spPr>
              <a:solidFill>
                <a:srgbClr val="00B0F0"/>
              </a:solidFill>
              <a:ln>
                <a:noFill/>
              </a:ln>
              <a:effectLst/>
            </c:spPr>
            <c:extLst>
              <c:ext xmlns:c16="http://schemas.microsoft.com/office/drawing/2014/chart" uri="{C3380CC4-5D6E-409C-BE32-E72D297353CC}">
                <c16:uniqueId val="{00000004-74B5-4210-8470-DCF33167632E}"/>
              </c:ext>
            </c:extLst>
          </c:dPt>
          <c:dPt>
            <c:idx val="2"/>
            <c:invertIfNegative val="0"/>
            <c:bubble3D val="0"/>
            <c:spPr>
              <a:solidFill>
                <a:srgbClr val="00B0F0"/>
              </a:solidFill>
              <a:ln>
                <a:noFill/>
              </a:ln>
              <a:effectLst/>
            </c:spPr>
            <c:extLst>
              <c:ext xmlns:c16="http://schemas.microsoft.com/office/drawing/2014/chart" uri="{C3380CC4-5D6E-409C-BE32-E72D297353CC}">
                <c16:uniqueId val="{00000006-74B5-4210-8470-DCF33167632E}"/>
              </c:ext>
            </c:extLst>
          </c:dPt>
          <c:dPt>
            <c:idx val="3"/>
            <c:invertIfNegative val="0"/>
            <c:bubble3D val="0"/>
            <c:spPr>
              <a:solidFill>
                <a:srgbClr val="00B0F0"/>
              </a:solidFill>
              <a:ln>
                <a:noFill/>
              </a:ln>
              <a:effectLst/>
            </c:spPr>
            <c:extLst>
              <c:ext xmlns:c16="http://schemas.microsoft.com/office/drawing/2014/chart" uri="{C3380CC4-5D6E-409C-BE32-E72D297353CC}">
                <c16:uniqueId val="{00000008-74B5-4210-8470-DCF33167632E}"/>
              </c:ext>
            </c:extLst>
          </c:dPt>
          <c:dPt>
            <c:idx val="4"/>
            <c:invertIfNegative val="0"/>
            <c:bubble3D val="0"/>
            <c:spPr>
              <a:solidFill>
                <a:srgbClr val="00B0F0"/>
              </a:solidFill>
              <a:ln>
                <a:noFill/>
              </a:ln>
              <a:effectLst/>
            </c:spPr>
            <c:extLst>
              <c:ext xmlns:c16="http://schemas.microsoft.com/office/drawing/2014/chart" uri="{C3380CC4-5D6E-409C-BE32-E72D297353CC}">
                <c16:uniqueId val="{0000000A-74B5-4210-8470-DCF33167632E}"/>
              </c:ext>
            </c:extLst>
          </c:dPt>
          <c:dPt>
            <c:idx val="5"/>
            <c:invertIfNegative val="0"/>
            <c:bubble3D val="0"/>
            <c:spPr>
              <a:solidFill>
                <a:srgbClr val="00B0F0"/>
              </a:solidFill>
              <a:ln>
                <a:noFill/>
              </a:ln>
              <a:effectLst/>
            </c:spPr>
            <c:extLst>
              <c:ext xmlns:c16="http://schemas.microsoft.com/office/drawing/2014/chart" uri="{C3380CC4-5D6E-409C-BE32-E72D297353CC}">
                <c16:uniqueId val="{0000000C-74B5-4210-8470-DCF33167632E}"/>
              </c:ext>
            </c:extLst>
          </c:dPt>
          <c:dPt>
            <c:idx val="6"/>
            <c:invertIfNegative val="0"/>
            <c:bubble3D val="0"/>
            <c:spPr>
              <a:solidFill>
                <a:srgbClr val="00B0F0"/>
              </a:solidFill>
              <a:ln>
                <a:noFill/>
              </a:ln>
              <a:effectLst/>
            </c:spPr>
            <c:extLst>
              <c:ext xmlns:c16="http://schemas.microsoft.com/office/drawing/2014/chart" uri="{C3380CC4-5D6E-409C-BE32-E72D297353CC}">
                <c16:uniqueId val="{0000000E-74B5-4210-8470-DCF33167632E}"/>
              </c:ext>
            </c:extLst>
          </c:dPt>
          <c:dLbls>
            <c:delete val="1"/>
          </c:dLbls>
          <c:val>
            <c:numRef>
              <c:f>Sheet1!$B$2:$B$9</c:f>
              <c:numCache>
                <c:formatCode>General</c:formatCode>
                <c:ptCount val="8"/>
                <c:pt idx="0">
                  <c:v>88</c:v>
                </c:pt>
                <c:pt idx="1">
                  <c:v>76</c:v>
                </c:pt>
                <c:pt idx="2">
                  <c:v>71</c:v>
                </c:pt>
                <c:pt idx="3">
                  <c:v>74</c:v>
                </c:pt>
                <c:pt idx="4">
                  <c:v>77</c:v>
                </c:pt>
                <c:pt idx="5">
                  <c:v>73</c:v>
                </c:pt>
                <c:pt idx="6">
                  <c:v>68</c:v>
                </c:pt>
                <c:pt idx="7">
                  <c:v>59</c:v>
                </c:pt>
              </c:numCache>
            </c:numRef>
          </c:val>
          <c:extLst>
            <c:ext xmlns:c16="http://schemas.microsoft.com/office/drawing/2014/chart" uri="{C3380CC4-5D6E-409C-BE32-E72D297353CC}">
              <c16:uniqueId val="{0000000F-74B5-4210-8470-DCF33167632E}"/>
            </c:ext>
          </c:extLst>
        </c:ser>
        <c:dLbls>
          <c:dLblPos val="outEnd"/>
          <c:showLegendKey val="0"/>
          <c:showVal val="1"/>
          <c:showCatName val="0"/>
          <c:showSerName val="0"/>
          <c:showPercent val="0"/>
          <c:showBubbleSize val="0"/>
        </c:dLbls>
        <c:gapWidth val="330"/>
        <c:axId val="103446751"/>
        <c:axId val="1606108224"/>
      </c:barChart>
      <c:catAx>
        <c:axId val="103446751"/>
        <c:scaling>
          <c:orientation val="maxMin"/>
        </c:scaling>
        <c:delete val="1"/>
        <c:axPos val="l"/>
        <c:numFmt formatCode="General" sourceLinked="1"/>
        <c:majorTickMark val="out"/>
        <c:minorTickMark val="none"/>
        <c:tickLblPos val="none"/>
        <c:crossAx val="1606108224"/>
        <c:crosses val="autoZero"/>
        <c:auto val="1"/>
        <c:lblAlgn val="ctr"/>
        <c:lblOffset val="100"/>
        <c:noMultiLvlLbl val="0"/>
      </c:catAx>
      <c:valAx>
        <c:axId val="1606108224"/>
        <c:scaling>
          <c:orientation val="minMax"/>
          <c:max val="100"/>
        </c:scaling>
        <c:delete val="1"/>
        <c:axPos val="t"/>
        <c:numFmt formatCode="General"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4658868085E-2"/>
          <c:y val="0"/>
          <c:w val="0.86823066262673243"/>
          <c:h val="1"/>
        </c:manualLayout>
      </c:layout>
      <c:barChart>
        <c:barDir val="bar"/>
        <c:grouping val="clustered"/>
        <c:varyColors val="0"/>
        <c:ser>
          <c:idx val="0"/>
          <c:order val="0"/>
          <c:tx>
            <c:strRef>
              <c:f>Sheet1!$B$1</c:f>
              <c:strCache>
                <c:ptCount val="1"/>
                <c:pt idx="0">
                  <c:v>Series 1</c:v>
                </c:pt>
              </c:strCache>
            </c:strRef>
          </c:tx>
          <c:spPr>
            <a:solidFill>
              <a:srgbClr val="3C9F31"/>
            </a:solidFill>
            <a:ln>
              <a:noFill/>
            </a:ln>
            <a:effectLst/>
          </c:spPr>
          <c:invertIfNegative val="0"/>
          <c:dPt>
            <c:idx val="0"/>
            <c:invertIfNegative val="0"/>
            <c:bubble3D val="0"/>
            <c:spPr>
              <a:solidFill>
                <a:srgbClr val="3C9F31"/>
              </a:solidFill>
              <a:ln>
                <a:noFill/>
              </a:ln>
              <a:effectLst/>
            </c:spPr>
            <c:extLst>
              <c:ext xmlns:c16="http://schemas.microsoft.com/office/drawing/2014/chart" uri="{C3380CC4-5D6E-409C-BE32-E72D297353CC}">
                <c16:uniqueId val="{00000001-26B3-432C-A95D-2D76413DBF61}"/>
              </c:ext>
            </c:extLst>
          </c:dPt>
          <c:dPt>
            <c:idx val="1"/>
            <c:invertIfNegative val="0"/>
            <c:bubble3D val="0"/>
            <c:spPr>
              <a:solidFill>
                <a:srgbClr val="3C9F31"/>
              </a:solidFill>
              <a:ln>
                <a:noFill/>
              </a:ln>
              <a:effectLst/>
            </c:spPr>
            <c:extLst>
              <c:ext xmlns:c16="http://schemas.microsoft.com/office/drawing/2014/chart" uri="{C3380CC4-5D6E-409C-BE32-E72D297353CC}">
                <c16:uniqueId val="{00000003-26B3-432C-A95D-2D76413DBF61}"/>
              </c:ext>
            </c:extLst>
          </c:dPt>
          <c:dPt>
            <c:idx val="2"/>
            <c:invertIfNegative val="0"/>
            <c:bubble3D val="0"/>
            <c:spPr>
              <a:solidFill>
                <a:srgbClr val="3C9F31"/>
              </a:solidFill>
              <a:ln>
                <a:noFill/>
              </a:ln>
              <a:effectLst/>
            </c:spPr>
            <c:extLst>
              <c:ext xmlns:c16="http://schemas.microsoft.com/office/drawing/2014/chart" uri="{C3380CC4-5D6E-409C-BE32-E72D297353CC}">
                <c16:uniqueId val="{00000005-26B3-432C-A95D-2D76413DBF61}"/>
              </c:ext>
            </c:extLst>
          </c:dPt>
          <c:dPt>
            <c:idx val="3"/>
            <c:invertIfNegative val="0"/>
            <c:bubble3D val="0"/>
            <c:spPr>
              <a:solidFill>
                <a:srgbClr val="3C9F31"/>
              </a:solidFill>
              <a:ln>
                <a:noFill/>
              </a:ln>
              <a:effectLst/>
            </c:spPr>
            <c:extLst>
              <c:ext xmlns:c16="http://schemas.microsoft.com/office/drawing/2014/chart" uri="{C3380CC4-5D6E-409C-BE32-E72D297353CC}">
                <c16:uniqueId val="{00000007-26B3-432C-A95D-2D76413DBF61}"/>
              </c:ext>
            </c:extLst>
          </c:dPt>
          <c:dPt>
            <c:idx val="4"/>
            <c:invertIfNegative val="0"/>
            <c:bubble3D val="0"/>
            <c:spPr>
              <a:solidFill>
                <a:srgbClr val="3C9F31"/>
              </a:solidFill>
              <a:ln>
                <a:noFill/>
              </a:ln>
              <a:effectLst/>
            </c:spPr>
            <c:extLst>
              <c:ext xmlns:c16="http://schemas.microsoft.com/office/drawing/2014/chart" uri="{C3380CC4-5D6E-409C-BE32-E72D297353CC}">
                <c16:uniqueId val="{00000009-26B3-432C-A95D-2D76413DBF61}"/>
              </c:ext>
            </c:extLst>
          </c:dPt>
          <c:dPt>
            <c:idx val="5"/>
            <c:invertIfNegative val="0"/>
            <c:bubble3D val="0"/>
            <c:spPr>
              <a:solidFill>
                <a:srgbClr val="3C9F31"/>
              </a:solidFill>
              <a:ln>
                <a:noFill/>
              </a:ln>
              <a:effectLst/>
            </c:spPr>
            <c:extLst>
              <c:ext xmlns:c16="http://schemas.microsoft.com/office/drawing/2014/chart" uri="{C3380CC4-5D6E-409C-BE32-E72D297353CC}">
                <c16:uniqueId val="{0000000B-26B3-432C-A95D-2D76413DBF61}"/>
              </c:ext>
            </c:extLst>
          </c:dPt>
          <c:dPt>
            <c:idx val="6"/>
            <c:invertIfNegative val="0"/>
            <c:bubble3D val="0"/>
            <c:spPr>
              <a:solidFill>
                <a:srgbClr val="3C9F31"/>
              </a:solidFill>
              <a:ln>
                <a:noFill/>
              </a:ln>
              <a:effectLst/>
            </c:spPr>
            <c:extLst>
              <c:ext xmlns:c16="http://schemas.microsoft.com/office/drawing/2014/chart" uri="{C3380CC4-5D6E-409C-BE32-E72D297353CC}">
                <c16:uniqueId val="{0000000D-26B3-432C-A95D-2D76413DBF61}"/>
              </c:ext>
            </c:extLst>
          </c:dPt>
          <c:dPt>
            <c:idx val="9"/>
            <c:invertIfNegative val="0"/>
            <c:bubble3D val="0"/>
            <c:spPr>
              <a:solidFill>
                <a:schemeClr val="bg1">
                  <a:lumMod val="75000"/>
                </a:schemeClr>
              </a:solidFill>
              <a:ln>
                <a:noFill/>
              </a:ln>
              <a:effectLst/>
            </c:spPr>
            <c:extLst>
              <c:ext xmlns:c16="http://schemas.microsoft.com/office/drawing/2014/chart" uri="{C3380CC4-5D6E-409C-BE32-E72D297353CC}">
                <c16:uniqueId val="{0000000F-26B3-432C-A95D-2D76413DBF61}"/>
              </c:ext>
            </c:extLst>
          </c:dPt>
          <c:dLbls>
            <c:delete val="1"/>
          </c:dLbls>
          <c:cat>
            <c:numRef>
              <c:f>Sheet1!$A$2:$A$11</c:f>
              <c:numCache>
                <c:formatCode>General</c:formatCode>
                <c:ptCount val="10"/>
              </c:numCache>
            </c:numRef>
          </c:cat>
          <c:val>
            <c:numRef>
              <c:f>Sheet1!$B$2:$B$11</c:f>
              <c:numCache>
                <c:formatCode>0%</c:formatCode>
                <c:ptCount val="10"/>
                <c:pt idx="0">
                  <c:v>0.86</c:v>
                </c:pt>
                <c:pt idx="1">
                  <c:v>0.82</c:v>
                </c:pt>
                <c:pt idx="2">
                  <c:v>0.77</c:v>
                </c:pt>
                <c:pt idx="3">
                  <c:v>0.72</c:v>
                </c:pt>
                <c:pt idx="4">
                  <c:v>0.69</c:v>
                </c:pt>
                <c:pt idx="5">
                  <c:v>0.65</c:v>
                </c:pt>
                <c:pt idx="6">
                  <c:v>0.6</c:v>
                </c:pt>
                <c:pt idx="7">
                  <c:v>0.56999999999999995</c:v>
                </c:pt>
                <c:pt idx="8">
                  <c:v>0.52</c:v>
                </c:pt>
                <c:pt idx="9">
                  <c:v>0.48</c:v>
                </c:pt>
              </c:numCache>
            </c:numRef>
          </c:val>
          <c:extLst>
            <c:ext xmlns:c16="http://schemas.microsoft.com/office/drawing/2014/chart" uri="{C3380CC4-5D6E-409C-BE32-E72D297353CC}">
              <c16:uniqueId val="{0000000E-26B3-432C-A95D-2D76413DBF61}"/>
            </c:ext>
          </c:extLst>
        </c:ser>
        <c:dLbls>
          <c:dLblPos val="outEnd"/>
          <c:showLegendKey val="0"/>
          <c:showVal val="1"/>
          <c:showCatName val="0"/>
          <c:showSerName val="0"/>
          <c:showPercent val="0"/>
          <c:showBubbleSize val="0"/>
        </c:dLbls>
        <c:gapWidth val="330"/>
        <c:axId val="103446751"/>
        <c:axId val="1606108224"/>
      </c:barChart>
      <c:catAx>
        <c:axId val="103446751"/>
        <c:scaling>
          <c:orientation val="maxMin"/>
        </c:scaling>
        <c:delete val="1"/>
        <c:axPos val="l"/>
        <c:numFmt formatCode="General" sourceLinked="1"/>
        <c:majorTickMark val="out"/>
        <c:minorTickMark val="none"/>
        <c:tickLblPos val="none"/>
        <c:crossAx val="1606108224"/>
        <c:crosses val="autoZero"/>
        <c:auto val="1"/>
        <c:lblAlgn val="ctr"/>
        <c:lblOffset val="100"/>
        <c:noMultiLvlLbl val="0"/>
      </c:catAx>
      <c:valAx>
        <c:axId val="1606108224"/>
        <c:scaling>
          <c:orientation val="minMax"/>
          <c:max val="1"/>
          <c:min val="0.1"/>
        </c:scaling>
        <c:delete val="1"/>
        <c:axPos val="t"/>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4658868085E-2"/>
          <c:y val="0"/>
          <c:w val="0.86823066262673243"/>
          <c:h val="1"/>
        </c:manualLayout>
      </c:layout>
      <c:barChart>
        <c:barDir val="bar"/>
        <c:grouping val="clustered"/>
        <c:varyColors val="0"/>
        <c:ser>
          <c:idx val="0"/>
          <c:order val="0"/>
          <c:tx>
            <c:strRef>
              <c:f>Sheet1!$B$1</c:f>
              <c:strCache>
                <c:ptCount val="1"/>
                <c:pt idx="0">
                  <c:v>Series 1</c:v>
                </c:pt>
              </c:strCache>
            </c:strRef>
          </c:tx>
          <c:spPr>
            <a:solidFill>
              <a:srgbClr val="F36521"/>
            </a:solidFill>
            <a:ln>
              <a:noFill/>
            </a:ln>
            <a:effectLst/>
          </c:spPr>
          <c:invertIfNegative val="0"/>
          <c:dPt>
            <c:idx val="0"/>
            <c:invertIfNegative val="0"/>
            <c:bubble3D val="0"/>
            <c:spPr>
              <a:solidFill>
                <a:srgbClr val="F36521"/>
              </a:solidFill>
              <a:ln>
                <a:noFill/>
              </a:ln>
              <a:effectLst/>
            </c:spPr>
            <c:extLst>
              <c:ext xmlns:c16="http://schemas.microsoft.com/office/drawing/2014/chart" uri="{C3380CC4-5D6E-409C-BE32-E72D297353CC}">
                <c16:uniqueId val="{00000001-1A13-48C1-9F27-E940117510BD}"/>
              </c:ext>
            </c:extLst>
          </c:dPt>
          <c:dPt>
            <c:idx val="1"/>
            <c:invertIfNegative val="0"/>
            <c:bubble3D val="0"/>
            <c:spPr>
              <a:solidFill>
                <a:srgbClr val="F36521"/>
              </a:solidFill>
              <a:ln>
                <a:noFill/>
              </a:ln>
              <a:effectLst/>
            </c:spPr>
            <c:extLst>
              <c:ext xmlns:c16="http://schemas.microsoft.com/office/drawing/2014/chart" uri="{C3380CC4-5D6E-409C-BE32-E72D297353CC}">
                <c16:uniqueId val="{00000003-1A13-48C1-9F27-E940117510BD}"/>
              </c:ext>
            </c:extLst>
          </c:dPt>
          <c:dPt>
            <c:idx val="2"/>
            <c:invertIfNegative val="0"/>
            <c:bubble3D val="0"/>
            <c:spPr>
              <a:solidFill>
                <a:srgbClr val="F36521"/>
              </a:solidFill>
              <a:ln>
                <a:noFill/>
              </a:ln>
              <a:effectLst/>
            </c:spPr>
            <c:extLst>
              <c:ext xmlns:c16="http://schemas.microsoft.com/office/drawing/2014/chart" uri="{C3380CC4-5D6E-409C-BE32-E72D297353CC}">
                <c16:uniqueId val="{00000005-1A13-48C1-9F27-E940117510BD}"/>
              </c:ext>
            </c:extLst>
          </c:dPt>
          <c:dPt>
            <c:idx val="3"/>
            <c:invertIfNegative val="0"/>
            <c:bubble3D val="0"/>
            <c:spPr>
              <a:solidFill>
                <a:srgbClr val="F36521"/>
              </a:solidFill>
              <a:ln>
                <a:noFill/>
              </a:ln>
              <a:effectLst/>
            </c:spPr>
            <c:extLst>
              <c:ext xmlns:c16="http://schemas.microsoft.com/office/drawing/2014/chart" uri="{C3380CC4-5D6E-409C-BE32-E72D297353CC}">
                <c16:uniqueId val="{00000007-1A13-48C1-9F27-E940117510BD}"/>
              </c:ext>
            </c:extLst>
          </c:dPt>
          <c:dPt>
            <c:idx val="4"/>
            <c:invertIfNegative val="0"/>
            <c:bubble3D val="0"/>
            <c:spPr>
              <a:solidFill>
                <a:srgbClr val="F36521"/>
              </a:solidFill>
              <a:ln>
                <a:noFill/>
              </a:ln>
              <a:effectLst/>
            </c:spPr>
            <c:extLst>
              <c:ext xmlns:c16="http://schemas.microsoft.com/office/drawing/2014/chart" uri="{C3380CC4-5D6E-409C-BE32-E72D297353CC}">
                <c16:uniqueId val="{00000009-1A13-48C1-9F27-E940117510BD}"/>
              </c:ext>
            </c:extLst>
          </c:dPt>
          <c:dPt>
            <c:idx val="5"/>
            <c:invertIfNegative val="0"/>
            <c:bubble3D val="0"/>
            <c:spPr>
              <a:solidFill>
                <a:srgbClr val="F36521"/>
              </a:solidFill>
              <a:ln>
                <a:noFill/>
              </a:ln>
              <a:effectLst/>
            </c:spPr>
            <c:extLst>
              <c:ext xmlns:c16="http://schemas.microsoft.com/office/drawing/2014/chart" uri="{C3380CC4-5D6E-409C-BE32-E72D297353CC}">
                <c16:uniqueId val="{0000000B-1A13-48C1-9F27-E940117510BD}"/>
              </c:ext>
            </c:extLst>
          </c:dPt>
          <c:dLbls>
            <c:delete val="1"/>
          </c:dLbls>
          <c:cat>
            <c:numRef>
              <c:f>Sheet1!$A$2:$A$7</c:f>
              <c:numCache>
                <c:formatCode>General</c:formatCode>
                <c:ptCount val="6"/>
              </c:numCache>
            </c:numRef>
          </c:cat>
          <c:val>
            <c:numRef>
              <c:f>Sheet1!$B$2:$B$7</c:f>
              <c:numCache>
                <c:formatCode>0%</c:formatCode>
                <c:ptCount val="6"/>
                <c:pt idx="0">
                  <c:v>0.83</c:v>
                </c:pt>
                <c:pt idx="1">
                  <c:v>0.71</c:v>
                </c:pt>
                <c:pt idx="2">
                  <c:v>0.69</c:v>
                </c:pt>
                <c:pt idx="3">
                  <c:v>0.62</c:v>
                </c:pt>
                <c:pt idx="4">
                  <c:v>0.59</c:v>
                </c:pt>
                <c:pt idx="5">
                  <c:v>0.45</c:v>
                </c:pt>
              </c:numCache>
            </c:numRef>
          </c:val>
          <c:extLst>
            <c:ext xmlns:c16="http://schemas.microsoft.com/office/drawing/2014/chart" uri="{C3380CC4-5D6E-409C-BE32-E72D297353CC}">
              <c16:uniqueId val="{00000010-1A13-48C1-9F27-E940117510BD}"/>
            </c:ext>
          </c:extLst>
        </c:ser>
        <c:dLbls>
          <c:dLblPos val="outEnd"/>
          <c:showLegendKey val="0"/>
          <c:showVal val="1"/>
          <c:showCatName val="0"/>
          <c:showSerName val="0"/>
          <c:showPercent val="0"/>
          <c:showBubbleSize val="0"/>
        </c:dLbls>
        <c:gapWidth val="330"/>
        <c:axId val="103446751"/>
        <c:axId val="1606108224"/>
      </c:barChart>
      <c:catAx>
        <c:axId val="103446751"/>
        <c:scaling>
          <c:orientation val="maxMin"/>
        </c:scaling>
        <c:delete val="1"/>
        <c:axPos val="l"/>
        <c:numFmt formatCode="General" sourceLinked="1"/>
        <c:majorTickMark val="out"/>
        <c:minorTickMark val="none"/>
        <c:tickLblPos val="none"/>
        <c:crossAx val="1606108224"/>
        <c:crosses val="autoZero"/>
        <c:auto val="1"/>
        <c:lblAlgn val="ctr"/>
        <c:lblOffset val="100"/>
        <c:noMultiLvlLbl val="0"/>
      </c:catAx>
      <c:valAx>
        <c:axId val="1606108224"/>
        <c:scaling>
          <c:orientation val="minMax"/>
          <c:max val="1"/>
          <c:min val="0.1"/>
        </c:scaling>
        <c:delete val="1"/>
        <c:axPos val="t"/>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4658868085E-2"/>
          <c:y val="0"/>
          <c:w val="0.86823066262673243"/>
          <c:h val="1"/>
        </c:manualLayout>
      </c:layout>
      <c:barChart>
        <c:barDir val="bar"/>
        <c:grouping val="clustered"/>
        <c:varyColors val="0"/>
        <c:ser>
          <c:idx val="0"/>
          <c:order val="0"/>
          <c:tx>
            <c:strRef>
              <c:f>Sheet1!$B$1</c:f>
              <c:strCache>
                <c:ptCount val="1"/>
                <c:pt idx="0">
                  <c:v>Series 1</c:v>
                </c:pt>
              </c:strCache>
            </c:strRef>
          </c:tx>
          <c:spPr>
            <a:solidFill>
              <a:srgbClr val="3C9F31"/>
            </a:solidFill>
            <a:ln>
              <a:noFill/>
            </a:ln>
            <a:effectLst/>
          </c:spPr>
          <c:invertIfNegative val="0"/>
          <c:dPt>
            <c:idx val="0"/>
            <c:invertIfNegative val="0"/>
            <c:bubble3D val="0"/>
            <c:spPr>
              <a:solidFill>
                <a:srgbClr val="3C9F31"/>
              </a:solidFill>
              <a:ln>
                <a:noFill/>
              </a:ln>
              <a:effectLst/>
            </c:spPr>
            <c:extLst>
              <c:ext xmlns:c16="http://schemas.microsoft.com/office/drawing/2014/chart" uri="{C3380CC4-5D6E-409C-BE32-E72D297353CC}">
                <c16:uniqueId val="{00000001-E4AE-420B-A079-511604991993}"/>
              </c:ext>
            </c:extLst>
          </c:dPt>
          <c:dPt>
            <c:idx val="1"/>
            <c:invertIfNegative val="0"/>
            <c:bubble3D val="0"/>
            <c:spPr>
              <a:solidFill>
                <a:srgbClr val="3C9F31"/>
              </a:solidFill>
              <a:ln>
                <a:noFill/>
              </a:ln>
              <a:effectLst/>
            </c:spPr>
            <c:extLst>
              <c:ext xmlns:c16="http://schemas.microsoft.com/office/drawing/2014/chart" uri="{C3380CC4-5D6E-409C-BE32-E72D297353CC}">
                <c16:uniqueId val="{00000003-E4AE-420B-A079-511604991993}"/>
              </c:ext>
            </c:extLst>
          </c:dPt>
          <c:dPt>
            <c:idx val="2"/>
            <c:invertIfNegative val="0"/>
            <c:bubble3D val="0"/>
            <c:spPr>
              <a:solidFill>
                <a:srgbClr val="3C9F31"/>
              </a:solidFill>
              <a:ln>
                <a:noFill/>
              </a:ln>
              <a:effectLst/>
            </c:spPr>
            <c:extLst>
              <c:ext xmlns:c16="http://schemas.microsoft.com/office/drawing/2014/chart" uri="{C3380CC4-5D6E-409C-BE32-E72D297353CC}">
                <c16:uniqueId val="{00000005-E4AE-420B-A079-511604991993}"/>
              </c:ext>
            </c:extLst>
          </c:dPt>
          <c:dPt>
            <c:idx val="3"/>
            <c:invertIfNegative val="0"/>
            <c:bubble3D val="0"/>
            <c:spPr>
              <a:solidFill>
                <a:srgbClr val="3C9F31"/>
              </a:solidFill>
              <a:ln>
                <a:noFill/>
              </a:ln>
              <a:effectLst/>
            </c:spPr>
            <c:extLst>
              <c:ext xmlns:c16="http://schemas.microsoft.com/office/drawing/2014/chart" uri="{C3380CC4-5D6E-409C-BE32-E72D297353CC}">
                <c16:uniqueId val="{00000007-E4AE-420B-A079-511604991993}"/>
              </c:ext>
            </c:extLst>
          </c:dPt>
          <c:dPt>
            <c:idx val="4"/>
            <c:invertIfNegative val="0"/>
            <c:bubble3D val="0"/>
            <c:spPr>
              <a:solidFill>
                <a:srgbClr val="3C9F31"/>
              </a:solidFill>
              <a:ln>
                <a:noFill/>
              </a:ln>
              <a:effectLst/>
            </c:spPr>
            <c:extLst>
              <c:ext xmlns:c16="http://schemas.microsoft.com/office/drawing/2014/chart" uri="{C3380CC4-5D6E-409C-BE32-E72D297353CC}">
                <c16:uniqueId val="{00000009-E4AE-420B-A079-511604991993}"/>
              </c:ext>
            </c:extLst>
          </c:dPt>
          <c:dPt>
            <c:idx val="5"/>
            <c:invertIfNegative val="0"/>
            <c:bubble3D val="0"/>
            <c:spPr>
              <a:solidFill>
                <a:srgbClr val="3C9F31"/>
              </a:solidFill>
              <a:ln>
                <a:noFill/>
              </a:ln>
              <a:effectLst/>
            </c:spPr>
            <c:extLst>
              <c:ext xmlns:c16="http://schemas.microsoft.com/office/drawing/2014/chart" uri="{C3380CC4-5D6E-409C-BE32-E72D297353CC}">
                <c16:uniqueId val="{0000000B-E4AE-420B-A079-511604991993}"/>
              </c:ext>
            </c:extLst>
          </c:dPt>
          <c:dLbls>
            <c:delete val="1"/>
          </c:dLbls>
          <c:cat>
            <c:numRef>
              <c:f>Sheet1!$A$2:$A$7</c:f>
              <c:numCache>
                <c:formatCode>General</c:formatCode>
                <c:ptCount val="6"/>
              </c:numCache>
            </c:numRef>
          </c:cat>
          <c:val>
            <c:numRef>
              <c:f>Sheet1!$B$2:$B$7</c:f>
              <c:numCache>
                <c:formatCode>0%</c:formatCode>
                <c:ptCount val="6"/>
                <c:pt idx="0">
                  <c:v>0.79</c:v>
                </c:pt>
                <c:pt idx="1">
                  <c:v>0.66</c:v>
                </c:pt>
                <c:pt idx="2">
                  <c:v>0.81</c:v>
                </c:pt>
                <c:pt idx="3">
                  <c:v>0.42</c:v>
                </c:pt>
                <c:pt idx="4">
                  <c:v>0.54</c:v>
                </c:pt>
                <c:pt idx="5">
                  <c:v>0.49</c:v>
                </c:pt>
              </c:numCache>
            </c:numRef>
          </c:val>
          <c:extLst>
            <c:ext xmlns:c16="http://schemas.microsoft.com/office/drawing/2014/chart" uri="{C3380CC4-5D6E-409C-BE32-E72D297353CC}">
              <c16:uniqueId val="{0000000C-E4AE-420B-A079-511604991993}"/>
            </c:ext>
          </c:extLst>
        </c:ser>
        <c:dLbls>
          <c:dLblPos val="outEnd"/>
          <c:showLegendKey val="0"/>
          <c:showVal val="1"/>
          <c:showCatName val="0"/>
          <c:showSerName val="0"/>
          <c:showPercent val="0"/>
          <c:showBubbleSize val="0"/>
        </c:dLbls>
        <c:gapWidth val="330"/>
        <c:axId val="103446751"/>
        <c:axId val="1606108224"/>
      </c:barChart>
      <c:catAx>
        <c:axId val="103446751"/>
        <c:scaling>
          <c:orientation val="maxMin"/>
        </c:scaling>
        <c:delete val="1"/>
        <c:axPos val="l"/>
        <c:numFmt formatCode="General" sourceLinked="1"/>
        <c:majorTickMark val="out"/>
        <c:minorTickMark val="none"/>
        <c:tickLblPos val="none"/>
        <c:crossAx val="1606108224"/>
        <c:crosses val="autoZero"/>
        <c:auto val="1"/>
        <c:lblAlgn val="ctr"/>
        <c:lblOffset val="100"/>
        <c:noMultiLvlLbl val="0"/>
      </c:catAx>
      <c:valAx>
        <c:axId val="1606108224"/>
        <c:scaling>
          <c:orientation val="minMax"/>
          <c:max val="1"/>
          <c:min val="0.1"/>
        </c:scaling>
        <c:delete val="1"/>
        <c:axPos val="t"/>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0.71444688266425704"/>
          <c:h val="0.96934080479340456"/>
        </c:manualLayout>
      </c:layout>
      <c:barChart>
        <c:barDir val="col"/>
        <c:grouping val="clustered"/>
        <c:varyColors val="0"/>
        <c:ser>
          <c:idx val="0"/>
          <c:order val="0"/>
          <c:tx>
            <c:strRef>
              <c:f>Sheet1!$B$1</c:f>
              <c:strCache>
                <c:ptCount val="1"/>
                <c:pt idx="0">
                  <c:v>Column1</c:v>
                </c:pt>
              </c:strCache>
            </c:strRef>
          </c:tx>
          <c:spPr>
            <a:solidFill>
              <a:srgbClr val="3C9F31"/>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15:layout>
                    <c:manualLayout>
                      <c:w val="0.78808743169398909"/>
                      <c:h val="0.11638911394735682"/>
                    </c:manualLayout>
                  </c15:layout>
                </c:ext>
                <c:ext xmlns:c16="http://schemas.microsoft.com/office/drawing/2014/chart" uri="{C3380CC4-5D6E-409C-BE32-E72D297353CC}">
                  <c16:uniqueId val="{00000000-2D93-4BB2-B3FF-EB9CBCAD57D6}"/>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535353"/>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c:formatCode>
                <c:ptCount val="1"/>
                <c:pt idx="0">
                  <c:v>0.48</c:v>
                </c:pt>
              </c:numCache>
            </c:numRef>
          </c:val>
          <c:extLst>
            <c:ext xmlns:c16="http://schemas.microsoft.com/office/drawing/2014/chart" uri="{C3380CC4-5D6E-409C-BE32-E72D297353CC}">
              <c16:uniqueId val="{00000001-2D93-4BB2-B3FF-EB9CBCAD57D6}"/>
            </c:ext>
          </c:extLst>
        </c:ser>
        <c:dLbls>
          <c:showLegendKey val="0"/>
          <c:showVal val="0"/>
          <c:showCatName val="0"/>
          <c:showSerName val="0"/>
          <c:showPercent val="0"/>
          <c:showBubbleSize val="0"/>
        </c:dLbls>
        <c:gapWidth val="500"/>
        <c:overlap val="10"/>
        <c:axId val="204314704"/>
        <c:axId val="204311344"/>
      </c:barChart>
      <c:catAx>
        <c:axId val="204314704"/>
        <c:scaling>
          <c:orientation val="minMax"/>
        </c:scaling>
        <c:delete val="0"/>
        <c:axPos val="b"/>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4311344"/>
        <c:crosses val="autoZero"/>
        <c:auto val="1"/>
        <c:lblAlgn val="ctr"/>
        <c:lblOffset val="100"/>
        <c:noMultiLvlLbl val="0"/>
      </c:catAx>
      <c:valAx>
        <c:axId val="204311344"/>
        <c:scaling>
          <c:orientation val="minMax"/>
          <c:max val="0.70000000000000007"/>
          <c:min val="0"/>
        </c:scaling>
        <c:delete val="1"/>
        <c:axPos val="l"/>
        <c:numFmt formatCode="0%" sourceLinked="1"/>
        <c:majorTickMark val="none"/>
        <c:minorTickMark val="none"/>
        <c:tickLblPos val="nextTo"/>
        <c:crossAx val="2043147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4658868085E-2"/>
          <c:y val="0"/>
          <c:w val="0.86823066262673243"/>
          <c:h val="1"/>
        </c:manualLayout>
      </c:layout>
      <c:barChart>
        <c:barDir val="bar"/>
        <c:grouping val="clustered"/>
        <c:varyColors val="0"/>
        <c:ser>
          <c:idx val="0"/>
          <c:order val="0"/>
          <c:tx>
            <c:strRef>
              <c:f>Sheet1!$B$1</c:f>
              <c:strCache>
                <c:ptCount val="1"/>
                <c:pt idx="0">
                  <c:v>Series 1</c:v>
                </c:pt>
              </c:strCache>
            </c:strRef>
          </c:tx>
          <c:spPr>
            <a:solidFill>
              <a:srgbClr val="3C9F31"/>
            </a:solidFill>
            <a:ln>
              <a:noFill/>
            </a:ln>
            <a:effectLst/>
          </c:spPr>
          <c:invertIfNegative val="0"/>
          <c:dPt>
            <c:idx val="0"/>
            <c:invertIfNegative val="0"/>
            <c:bubble3D val="0"/>
            <c:spPr>
              <a:solidFill>
                <a:srgbClr val="535353"/>
              </a:solidFill>
              <a:ln>
                <a:noFill/>
              </a:ln>
              <a:effectLst/>
            </c:spPr>
            <c:extLst>
              <c:ext xmlns:c16="http://schemas.microsoft.com/office/drawing/2014/chart" uri="{C3380CC4-5D6E-409C-BE32-E72D297353CC}">
                <c16:uniqueId val="{00000001-F413-4BD1-A928-84BBC8BE197A}"/>
              </c:ext>
            </c:extLst>
          </c:dPt>
          <c:dPt>
            <c:idx val="1"/>
            <c:invertIfNegative val="0"/>
            <c:bubble3D val="0"/>
            <c:spPr>
              <a:solidFill>
                <a:srgbClr val="535353"/>
              </a:solidFill>
              <a:ln>
                <a:noFill/>
              </a:ln>
              <a:effectLst/>
            </c:spPr>
            <c:extLst>
              <c:ext xmlns:c16="http://schemas.microsoft.com/office/drawing/2014/chart" uri="{C3380CC4-5D6E-409C-BE32-E72D297353CC}">
                <c16:uniqueId val="{00000003-F413-4BD1-A928-84BBC8BE197A}"/>
              </c:ext>
            </c:extLst>
          </c:dPt>
          <c:dPt>
            <c:idx val="2"/>
            <c:invertIfNegative val="0"/>
            <c:bubble3D val="0"/>
            <c:spPr>
              <a:solidFill>
                <a:srgbClr val="E95000"/>
              </a:solidFill>
              <a:ln>
                <a:noFill/>
              </a:ln>
              <a:effectLst/>
            </c:spPr>
            <c:extLst>
              <c:ext xmlns:c16="http://schemas.microsoft.com/office/drawing/2014/chart" uri="{C3380CC4-5D6E-409C-BE32-E72D297353CC}">
                <c16:uniqueId val="{00000005-F413-4BD1-A928-84BBC8BE197A}"/>
              </c:ext>
            </c:extLst>
          </c:dPt>
          <c:dPt>
            <c:idx val="3"/>
            <c:invertIfNegative val="0"/>
            <c:bubble3D val="0"/>
            <c:spPr>
              <a:solidFill>
                <a:srgbClr val="E95000"/>
              </a:solidFill>
              <a:ln>
                <a:noFill/>
              </a:ln>
              <a:effectLst/>
            </c:spPr>
            <c:extLst>
              <c:ext xmlns:c16="http://schemas.microsoft.com/office/drawing/2014/chart" uri="{C3380CC4-5D6E-409C-BE32-E72D297353CC}">
                <c16:uniqueId val="{00000007-F413-4BD1-A928-84BBC8BE197A}"/>
              </c:ext>
            </c:extLst>
          </c:dPt>
          <c:dLbls>
            <c:delete val="1"/>
          </c:dLbls>
          <c:cat>
            <c:numRef>
              <c:f>Sheet1!$A$2:$A$5</c:f>
              <c:numCache>
                <c:formatCode>General</c:formatCode>
                <c:ptCount val="4"/>
              </c:numCache>
            </c:numRef>
          </c:cat>
          <c:val>
            <c:numRef>
              <c:f>Sheet1!$B$2:$B$5</c:f>
              <c:numCache>
                <c:formatCode>0%</c:formatCode>
                <c:ptCount val="4"/>
                <c:pt idx="0">
                  <c:v>0.04</c:v>
                </c:pt>
                <c:pt idx="1">
                  <c:v>0.08</c:v>
                </c:pt>
                <c:pt idx="2">
                  <c:v>0.26</c:v>
                </c:pt>
                <c:pt idx="3">
                  <c:v>0.62</c:v>
                </c:pt>
              </c:numCache>
            </c:numRef>
          </c:val>
          <c:extLst>
            <c:ext xmlns:c16="http://schemas.microsoft.com/office/drawing/2014/chart" uri="{C3380CC4-5D6E-409C-BE32-E72D297353CC}">
              <c16:uniqueId val="{0000000E-F413-4BD1-A928-84BBC8BE197A}"/>
            </c:ext>
          </c:extLst>
        </c:ser>
        <c:dLbls>
          <c:dLblPos val="outEnd"/>
          <c:showLegendKey val="0"/>
          <c:showVal val="1"/>
          <c:showCatName val="0"/>
          <c:showSerName val="0"/>
          <c:showPercent val="0"/>
          <c:showBubbleSize val="0"/>
        </c:dLbls>
        <c:gapWidth val="330"/>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4658868085E-2"/>
          <c:y val="0"/>
          <c:w val="0.86823066262673243"/>
          <c:h val="1"/>
        </c:manualLayout>
      </c:layout>
      <c:barChart>
        <c:barDir val="bar"/>
        <c:grouping val="clustered"/>
        <c:varyColors val="0"/>
        <c:ser>
          <c:idx val="0"/>
          <c:order val="0"/>
          <c:tx>
            <c:strRef>
              <c:f>Sheet1!$B$1</c:f>
              <c:strCache>
                <c:ptCount val="1"/>
                <c:pt idx="0">
                  <c:v>Series 1</c:v>
                </c:pt>
              </c:strCache>
            </c:strRef>
          </c:tx>
          <c:spPr>
            <a:solidFill>
              <a:srgbClr val="3C9F31"/>
            </a:solidFill>
            <a:ln>
              <a:noFill/>
            </a:ln>
            <a:effectLst/>
          </c:spPr>
          <c:invertIfNegative val="0"/>
          <c:dPt>
            <c:idx val="0"/>
            <c:invertIfNegative val="0"/>
            <c:bubble3D val="0"/>
            <c:spPr>
              <a:solidFill>
                <a:srgbClr val="535353"/>
              </a:solidFill>
              <a:ln>
                <a:noFill/>
              </a:ln>
              <a:effectLst/>
            </c:spPr>
            <c:extLst>
              <c:ext xmlns:c16="http://schemas.microsoft.com/office/drawing/2014/chart" uri="{C3380CC4-5D6E-409C-BE32-E72D297353CC}">
                <c16:uniqueId val="{00000001-1BE6-49BF-B55C-BC167BF3DA31}"/>
              </c:ext>
            </c:extLst>
          </c:dPt>
          <c:dPt>
            <c:idx val="1"/>
            <c:invertIfNegative val="0"/>
            <c:bubble3D val="0"/>
            <c:spPr>
              <a:solidFill>
                <a:srgbClr val="535353"/>
              </a:solidFill>
              <a:ln>
                <a:noFill/>
              </a:ln>
              <a:effectLst/>
            </c:spPr>
            <c:extLst>
              <c:ext xmlns:c16="http://schemas.microsoft.com/office/drawing/2014/chart" uri="{C3380CC4-5D6E-409C-BE32-E72D297353CC}">
                <c16:uniqueId val="{00000003-1BE6-49BF-B55C-BC167BF3DA31}"/>
              </c:ext>
            </c:extLst>
          </c:dPt>
          <c:dPt>
            <c:idx val="2"/>
            <c:invertIfNegative val="0"/>
            <c:bubble3D val="0"/>
            <c:spPr>
              <a:solidFill>
                <a:srgbClr val="E95000"/>
              </a:solidFill>
              <a:ln>
                <a:noFill/>
              </a:ln>
              <a:effectLst/>
            </c:spPr>
            <c:extLst>
              <c:ext xmlns:c16="http://schemas.microsoft.com/office/drawing/2014/chart" uri="{C3380CC4-5D6E-409C-BE32-E72D297353CC}">
                <c16:uniqueId val="{00000005-1BE6-49BF-B55C-BC167BF3DA31}"/>
              </c:ext>
            </c:extLst>
          </c:dPt>
          <c:dPt>
            <c:idx val="3"/>
            <c:invertIfNegative val="0"/>
            <c:bubble3D val="0"/>
            <c:spPr>
              <a:solidFill>
                <a:srgbClr val="E95000"/>
              </a:solidFill>
              <a:ln>
                <a:noFill/>
              </a:ln>
              <a:effectLst/>
            </c:spPr>
            <c:extLst>
              <c:ext xmlns:c16="http://schemas.microsoft.com/office/drawing/2014/chart" uri="{C3380CC4-5D6E-409C-BE32-E72D297353CC}">
                <c16:uniqueId val="{00000007-1BE6-49BF-B55C-BC167BF3DA31}"/>
              </c:ext>
            </c:extLst>
          </c:dPt>
          <c:dLbls>
            <c:delete val="1"/>
          </c:dLbls>
          <c:cat>
            <c:numRef>
              <c:f>Sheet1!$A$2:$A$5</c:f>
              <c:numCache>
                <c:formatCode>General</c:formatCode>
                <c:ptCount val="4"/>
              </c:numCache>
            </c:numRef>
          </c:cat>
          <c:val>
            <c:numRef>
              <c:f>Sheet1!$B$2:$B$5</c:f>
              <c:numCache>
                <c:formatCode>0%</c:formatCode>
                <c:ptCount val="4"/>
                <c:pt idx="0">
                  <c:v>0.02</c:v>
                </c:pt>
                <c:pt idx="1">
                  <c:v>0.05</c:v>
                </c:pt>
                <c:pt idx="2">
                  <c:v>0.34</c:v>
                </c:pt>
                <c:pt idx="3">
                  <c:v>0.59</c:v>
                </c:pt>
              </c:numCache>
            </c:numRef>
          </c:val>
          <c:extLst>
            <c:ext xmlns:c16="http://schemas.microsoft.com/office/drawing/2014/chart" uri="{C3380CC4-5D6E-409C-BE32-E72D297353CC}">
              <c16:uniqueId val="{00000008-1BE6-49BF-B55C-BC167BF3DA31}"/>
            </c:ext>
          </c:extLst>
        </c:ser>
        <c:dLbls>
          <c:dLblPos val="outEnd"/>
          <c:showLegendKey val="0"/>
          <c:showVal val="1"/>
          <c:showCatName val="0"/>
          <c:showSerName val="0"/>
          <c:showPercent val="0"/>
          <c:showBubbleSize val="0"/>
        </c:dLbls>
        <c:gapWidth val="330"/>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4658868085E-2"/>
          <c:y val="0"/>
          <c:w val="0.86823066262673243"/>
          <c:h val="1"/>
        </c:manualLayout>
      </c:layout>
      <c:barChart>
        <c:barDir val="bar"/>
        <c:grouping val="clustered"/>
        <c:varyColors val="0"/>
        <c:ser>
          <c:idx val="0"/>
          <c:order val="0"/>
          <c:tx>
            <c:strRef>
              <c:f>Sheet1!$B$1</c:f>
              <c:strCache>
                <c:ptCount val="1"/>
                <c:pt idx="0">
                  <c:v>Series 1</c:v>
                </c:pt>
              </c:strCache>
            </c:strRef>
          </c:tx>
          <c:spPr>
            <a:solidFill>
              <a:srgbClr val="3C9F31"/>
            </a:solidFill>
            <a:ln>
              <a:noFill/>
            </a:ln>
            <a:effectLst/>
          </c:spPr>
          <c:invertIfNegative val="0"/>
          <c:dPt>
            <c:idx val="0"/>
            <c:invertIfNegative val="0"/>
            <c:bubble3D val="0"/>
            <c:spPr>
              <a:solidFill>
                <a:srgbClr val="3C9F31"/>
              </a:solidFill>
              <a:ln>
                <a:noFill/>
              </a:ln>
              <a:effectLst/>
            </c:spPr>
            <c:extLst>
              <c:ext xmlns:c16="http://schemas.microsoft.com/office/drawing/2014/chart" uri="{C3380CC4-5D6E-409C-BE32-E72D297353CC}">
                <c16:uniqueId val="{00000001-8833-40EE-B2C0-945FF6DE7604}"/>
              </c:ext>
            </c:extLst>
          </c:dPt>
          <c:dPt>
            <c:idx val="1"/>
            <c:invertIfNegative val="0"/>
            <c:bubble3D val="0"/>
            <c:spPr>
              <a:solidFill>
                <a:srgbClr val="3C9F31"/>
              </a:solidFill>
              <a:ln>
                <a:noFill/>
              </a:ln>
              <a:effectLst/>
            </c:spPr>
            <c:extLst>
              <c:ext xmlns:c16="http://schemas.microsoft.com/office/drawing/2014/chart" uri="{C3380CC4-5D6E-409C-BE32-E72D297353CC}">
                <c16:uniqueId val="{00000003-8833-40EE-B2C0-945FF6DE7604}"/>
              </c:ext>
            </c:extLst>
          </c:dPt>
          <c:dPt>
            <c:idx val="2"/>
            <c:invertIfNegative val="0"/>
            <c:bubble3D val="0"/>
            <c:spPr>
              <a:solidFill>
                <a:srgbClr val="3C9F31"/>
              </a:solidFill>
              <a:ln>
                <a:noFill/>
              </a:ln>
              <a:effectLst/>
            </c:spPr>
            <c:extLst>
              <c:ext xmlns:c16="http://schemas.microsoft.com/office/drawing/2014/chart" uri="{C3380CC4-5D6E-409C-BE32-E72D297353CC}">
                <c16:uniqueId val="{00000005-8833-40EE-B2C0-945FF6DE7604}"/>
              </c:ext>
            </c:extLst>
          </c:dPt>
          <c:dPt>
            <c:idx val="3"/>
            <c:invertIfNegative val="0"/>
            <c:bubble3D val="0"/>
            <c:spPr>
              <a:solidFill>
                <a:srgbClr val="3C9F31"/>
              </a:solidFill>
              <a:ln>
                <a:noFill/>
              </a:ln>
              <a:effectLst/>
            </c:spPr>
            <c:extLst>
              <c:ext xmlns:c16="http://schemas.microsoft.com/office/drawing/2014/chart" uri="{C3380CC4-5D6E-409C-BE32-E72D297353CC}">
                <c16:uniqueId val="{00000007-8833-40EE-B2C0-945FF6DE7604}"/>
              </c:ext>
            </c:extLst>
          </c:dPt>
          <c:dPt>
            <c:idx val="4"/>
            <c:invertIfNegative val="0"/>
            <c:bubble3D val="0"/>
            <c:spPr>
              <a:solidFill>
                <a:srgbClr val="3C9F31"/>
              </a:solidFill>
              <a:ln>
                <a:noFill/>
              </a:ln>
              <a:effectLst/>
            </c:spPr>
            <c:extLst>
              <c:ext xmlns:c16="http://schemas.microsoft.com/office/drawing/2014/chart" uri="{C3380CC4-5D6E-409C-BE32-E72D297353CC}">
                <c16:uniqueId val="{00000009-8833-40EE-B2C0-945FF6DE7604}"/>
              </c:ext>
            </c:extLst>
          </c:dPt>
          <c:dPt>
            <c:idx val="5"/>
            <c:invertIfNegative val="0"/>
            <c:bubble3D val="0"/>
            <c:spPr>
              <a:solidFill>
                <a:srgbClr val="3C9F31"/>
              </a:solidFill>
              <a:ln>
                <a:noFill/>
              </a:ln>
              <a:effectLst/>
            </c:spPr>
            <c:extLst>
              <c:ext xmlns:c16="http://schemas.microsoft.com/office/drawing/2014/chart" uri="{C3380CC4-5D6E-409C-BE32-E72D297353CC}">
                <c16:uniqueId val="{0000000B-8833-40EE-B2C0-945FF6DE7604}"/>
              </c:ext>
            </c:extLst>
          </c:dPt>
          <c:dPt>
            <c:idx val="6"/>
            <c:invertIfNegative val="0"/>
            <c:bubble3D val="0"/>
            <c:spPr>
              <a:solidFill>
                <a:srgbClr val="3C9F31"/>
              </a:solidFill>
              <a:ln>
                <a:noFill/>
              </a:ln>
              <a:effectLst/>
            </c:spPr>
            <c:extLst>
              <c:ext xmlns:c16="http://schemas.microsoft.com/office/drawing/2014/chart" uri="{C3380CC4-5D6E-409C-BE32-E72D297353CC}">
                <c16:uniqueId val="{0000000D-8833-40EE-B2C0-945FF6DE7604}"/>
              </c:ext>
            </c:extLst>
          </c:dPt>
          <c:dLbls>
            <c:delete val="1"/>
          </c:dLbls>
          <c:cat>
            <c:numRef>
              <c:f>Sheet1!$A$2:$A$8</c:f>
              <c:numCache>
                <c:formatCode>General</c:formatCode>
                <c:ptCount val="7"/>
              </c:numCache>
            </c:numRef>
          </c:cat>
          <c:val>
            <c:numRef>
              <c:f>Sheet1!$B$2:$B$8</c:f>
              <c:numCache>
                <c:formatCode>0%</c:formatCode>
                <c:ptCount val="7"/>
                <c:pt idx="0">
                  <c:v>0.48</c:v>
                </c:pt>
                <c:pt idx="1">
                  <c:v>0.51</c:v>
                </c:pt>
                <c:pt idx="2">
                  <c:v>0.59</c:v>
                </c:pt>
                <c:pt idx="3">
                  <c:v>0.62</c:v>
                </c:pt>
                <c:pt idx="4">
                  <c:v>0.65</c:v>
                </c:pt>
                <c:pt idx="5">
                  <c:v>0.69</c:v>
                </c:pt>
                <c:pt idx="6">
                  <c:v>0.72</c:v>
                </c:pt>
              </c:numCache>
            </c:numRef>
          </c:val>
          <c:extLst>
            <c:ext xmlns:c16="http://schemas.microsoft.com/office/drawing/2014/chart" uri="{C3380CC4-5D6E-409C-BE32-E72D297353CC}">
              <c16:uniqueId val="{0000000E-8833-40EE-B2C0-945FF6DE7604}"/>
            </c:ext>
          </c:extLst>
        </c:ser>
        <c:dLbls>
          <c:dLblPos val="outEnd"/>
          <c:showLegendKey val="0"/>
          <c:showVal val="1"/>
          <c:showCatName val="0"/>
          <c:showSerName val="0"/>
          <c:showPercent val="0"/>
          <c:showBubbleSize val="0"/>
        </c:dLbls>
        <c:gapWidth val="330"/>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min val="0.1"/>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4658868085E-2"/>
          <c:y val="0"/>
          <c:w val="0.86823066262673243"/>
          <c:h val="1"/>
        </c:manualLayout>
      </c:layout>
      <c:barChart>
        <c:barDir val="bar"/>
        <c:grouping val="clustered"/>
        <c:varyColors val="0"/>
        <c:ser>
          <c:idx val="0"/>
          <c:order val="0"/>
          <c:tx>
            <c:strRef>
              <c:f>Sheet1!$B$1</c:f>
              <c:strCache>
                <c:ptCount val="1"/>
                <c:pt idx="0">
                  <c:v>Series 1</c:v>
                </c:pt>
              </c:strCache>
            </c:strRef>
          </c:tx>
          <c:spPr>
            <a:solidFill>
              <a:srgbClr val="3C9F31"/>
            </a:solidFill>
            <a:ln>
              <a:noFill/>
            </a:ln>
            <a:effectLst/>
          </c:spPr>
          <c:invertIfNegative val="0"/>
          <c:dPt>
            <c:idx val="0"/>
            <c:invertIfNegative val="0"/>
            <c:bubble3D val="0"/>
            <c:spPr>
              <a:solidFill>
                <a:srgbClr val="3C9F31"/>
              </a:solidFill>
              <a:ln>
                <a:noFill/>
              </a:ln>
              <a:effectLst/>
            </c:spPr>
            <c:extLst>
              <c:ext xmlns:c16="http://schemas.microsoft.com/office/drawing/2014/chart" uri="{C3380CC4-5D6E-409C-BE32-E72D297353CC}">
                <c16:uniqueId val="{00000001-16F1-4472-816E-4A870201CA0D}"/>
              </c:ext>
            </c:extLst>
          </c:dPt>
          <c:dPt>
            <c:idx val="1"/>
            <c:invertIfNegative val="0"/>
            <c:bubble3D val="0"/>
            <c:spPr>
              <a:solidFill>
                <a:srgbClr val="3C9F31"/>
              </a:solidFill>
              <a:ln>
                <a:noFill/>
              </a:ln>
              <a:effectLst/>
            </c:spPr>
            <c:extLst>
              <c:ext xmlns:c16="http://schemas.microsoft.com/office/drawing/2014/chart" uri="{C3380CC4-5D6E-409C-BE32-E72D297353CC}">
                <c16:uniqueId val="{00000003-16F1-4472-816E-4A870201CA0D}"/>
              </c:ext>
            </c:extLst>
          </c:dPt>
          <c:dPt>
            <c:idx val="2"/>
            <c:invertIfNegative val="0"/>
            <c:bubble3D val="0"/>
            <c:spPr>
              <a:solidFill>
                <a:srgbClr val="535353"/>
              </a:solidFill>
              <a:ln>
                <a:noFill/>
              </a:ln>
              <a:effectLst/>
            </c:spPr>
            <c:extLst>
              <c:ext xmlns:c16="http://schemas.microsoft.com/office/drawing/2014/chart" uri="{C3380CC4-5D6E-409C-BE32-E72D297353CC}">
                <c16:uniqueId val="{00000005-16F1-4472-816E-4A870201CA0D}"/>
              </c:ext>
            </c:extLst>
          </c:dPt>
          <c:dPt>
            <c:idx val="3"/>
            <c:invertIfNegative val="0"/>
            <c:bubble3D val="0"/>
            <c:spPr>
              <a:solidFill>
                <a:srgbClr val="535353"/>
              </a:solidFill>
              <a:ln>
                <a:noFill/>
              </a:ln>
              <a:effectLst/>
            </c:spPr>
            <c:extLst>
              <c:ext xmlns:c16="http://schemas.microsoft.com/office/drawing/2014/chart" uri="{C3380CC4-5D6E-409C-BE32-E72D297353CC}">
                <c16:uniqueId val="{00000007-16F1-4472-816E-4A870201CA0D}"/>
              </c:ext>
            </c:extLst>
          </c:dPt>
          <c:dLbls>
            <c:delete val="1"/>
          </c:dLbls>
          <c:cat>
            <c:numRef>
              <c:f>Sheet1!$A$2:$A$5</c:f>
              <c:numCache>
                <c:formatCode>General</c:formatCode>
                <c:ptCount val="4"/>
              </c:numCache>
            </c:numRef>
          </c:cat>
          <c:val>
            <c:numRef>
              <c:f>Sheet1!$B$2:$B$5</c:f>
              <c:numCache>
                <c:formatCode>0%</c:formatCode>
                <c:ptCount val="4"/>
                <c:pt idx="0">
                  <c:v>0.34</c:v>
                </c:pt>
                <c:pt idx="1">
                  <c:v>0.32</c:v>
                </c:pt>
                <c:pt idx="2">
                  <c:v>0.59</c:v>
                </c:pt>
                <c:pt idx="3">
                  <c:v>0.7</c:v>
                </c:pt>
              </c:numCache>
            </c:numRef>
          </c:val>
          <c:extLst>
            <c:ext xmlns:c16="http://schemas.microsoft.com/office/drawing/2014/chart" uri="{C3380CC4-5D6E-409C-BE32-E72D297353CC}">
              <c16:uniqueId val="{0000000E-16F1-4472-816E-4A870201CA0D}"/>
            </c:ext>
          </c:extLst>
        </c:ser>
        <c:dLbls>
          <c:dLblPos val="outEnd"/>
          <c:showLegendKey val="0"/>
          <c:showVal val="1"/>
          <c:showCatName val="0"/>
          <c:showSerName val="0"/>
          <c:showPercent val="0"/>
          <c:showBubbleSize val="0"/>
        </c:dLbls>
        <c:gapWidth val="330"/>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min val="0.1"/>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8924658868085E-2"/>
          <c:y val="0"/>
          <c:w val="0.86823066262673243"/>
          <c:h val="1"/>
        </c:manualLayout>
      </c:layout>
      <c:barChart>
        <c:barDir val="bar"/>
        <c:grouping val="clustered"/>
        <c:varyColors val="0"/>
        <c:ser>
          <c:idx val="0"/>
          <c:order val="0"/>
          <c:tx>
            <c:strRef>
              <c:f>Sheet1!$B$1</c:f>
              <c:strCache>
                <c:ptCount val="1"/>
                <c:pt idx="0">
                  <c:v>Series 1</c:v>
                </c:pt>
              </c:strCache>
            </c:strRef>
          </c:tx>
          <c:spPr>
            <a:solidFill>
              <a:srgbClr val="3C9F31"/>
            </a:solidFill>
            <a:ln>
              <a:noFill/>
            </a:ln>
            <a:effectLst/>
          </c:spPr>
          <c:invertIfNegative val="0"/>
          <c:dPt>
            <c:idx val="0"/>
            <c:invertIfNegative val="0"/>
            <c:bubble3D val="0"/>
            <c:spPr>
              <a:solidFill>
                <a:srgbClr val="535353"/>
              </a:solidFill>
              <a:ln>
                <a:noFill/>
              </a:ln>
              <a:effectLst/>
            </c:spPr>
            <c:extLst>
              <c:ext xmlns:c16="http://schemas.microsoft.com/office/drawing/2014/chart" uri="{C3380CC4-5D6E-409C-BE32-E72D297353CC}">
                <c16:uniqueId val="{00000001-B7EA-4FD3-8E1C-D3CF1817A542}"/>
              </c:ext>
            </c:extLst>
          </c:dPt>
          <c:dPt>
            <c:idx val="1"/>
            <c:invertIfNegative val="0"/>
            <c:bubble3D val="0"/>
            <c:spPr>
              <a:solidFill>
                <a:srgbClr val="535353"/>
              </a:solidFill>
              <a:ln>
                <a:noFill/>
              </a:ln>
              <a:effectLst/>
            </c:spPr>
            <c:extLst>
              <c:ext xmlns:c16="http://schemas.microsoft.com/office/drawing/2014/chart" uri="{C3380CC4-5D6E-409C-BE32-E72D297353CC}">
                <c16:uniqueId val="{00000003-B7EA-4FD3-8E1C-D3CF1817A542}"/>
              </c:ext>
            </c:extLst>
          </c:dPt>
          <c:dPt>
            <c:idx val="2"/>
            <c:invertIfNegative val="0"/>
            <c:bubble3D val="0"/>
            <c:spPr>
              <a:solidFill>
                <a:srgbClr val="3C9F31"/>
              </a:solidFill>
              <a:ln>
                <a:noFill/>
              </a:ln>
              <a:effectLst/>
            </c:spPr>
            <c:extLst>
              <c:ext xmlns:c16="http://schemas.microsoft.com/office/drawing/2014/chart" uri="{C3380CC4-5D6E-409C-BE32-E72D297353CC}">
                <c16:uniqueId val="{00000005-B7EA-4FD3-8E1C-D3CF1817A542}"/>
              </c:ext>
            </c:extLst>
          </c:dPt>
          <c:dPt>
            <c:idx val="3"/>
            <c:invertIfNegative val="0"/>
            <c:bubble3D val="0"/>
            <c:spPr>
              <a:solidFill>
                <a:srgbClr val="3C9F31"/>
              </a:solidFill>
              <a:ln>
                <a:noFill/>
              </a:ln>
              <a:effectLst/>
            </c:spPr>
            <c:extLst>
              <c:ext xmlns:c16="http://schemas.microsoft.com/office/drawing/2014/chart" uri="{C3380CC4-5D6E-409C-BE32-E72D297353CC}">
                <c16:uniqueId val="{00000007-B7EA-4FD3-8E1C-D3CF1817A542}"/>
              </c:ext>
            </c:extLst>
          </c:dPt>
          <c:dLbls>
            <c:delete val="1"/>
          </c:dLbls>
          <c:cat>
            <c:numRef>
              <c:f>Sheet1!$A$2:$A$5</c:f>
              <c:numCache>
                <c:formatCode>General</c:formatCode>
                <c:ptCount val="4"/>
              </c:numCache>
            </c:numRef>
          </c:cat>
          <c:val>
            <c:numRef>
              <c:f>Sheet1!$B$2:$B$5</c:f>
              <c:numCache>
                <c:formatCode>0%</c:formatCode>
                <c:ptCount val="4"/>
                <c:pt idx="0">
                  <c:v>0.26</c:v>
                </c:pt>
                <c:pt idx="1">
                  <c:v>0.22</c:v>
                </c:pt>
                <c:pt idx="2">
                  <c:v>0.68</c:v>
                </c:pt>
                <c:pt idx="3">
                  <c:v>0.78</c:v>
                </c:pt>
              </c:numCache>
            </c:numRef>
          </c:val>
          <c:extLst>
            <c:ext xmlns:c16="http://schemas.microsoft.com/office/drawing/2014/chart" uri="{C3380CC4-5D6E-409C-BE32-E72D297353CC}">
              <c16:uniqueId val="{00000008-B7EA-4FD3-8E1C-D3CF1817A542}"/>
            </c:ext>
          </c:extLst>
        </c:ser>
        <c:dLbls>
          <c:dLblPos val="outEnd"/>
          <c:showLegendKey val="0"/>
          <c:showVal val="1"/>
          <c:showCatName val="0"/>
          <c:showSerName val="0"/>
          <c:showPercent val="0"/>
          <c:showBubbleSize val="0"/>
        </c:dLbls>
        <c:gapWidth val="330"/>
        <c:axId val="103446751"/>
        <c:axId val="1606108224"/>
      </c:barChart>
      <c:catAx>
        <c:axId val="103446751"/>
        <c:scaling>
          <c:orientation val="minMax"/>
        </c:scaling>
        <c:delete val="1"/>
        <c:axPos val="l"/>
        <c:numFmt formatCode="General" sourceLinked="1"/>
        <c:majorTickMark val="out"/>
        <c:minorTickMark val="none"/>
        <c:tickLblPos val="nextTo"/>
        <c:crossAx val="1606108224"/>
        <c:crosses val="autoZero"/>
        <c:auto val="1"/>
        <c:lblAlgn val="ctr"/>
        <c:lblOffset val="100"/>
        <c:noMultiLvlLbl val="0"/>
      </c:catAx>
      <c:valAx>
        <c:axId val="1606108224"/>
        <c:scaling>
          <c:orientation val="minMax"/>
          <c:min val="0.1"/>
        </c:scaling>
        <c:delete val="1"/>
        <c:axPos val="b"/>
        <c:numFmt formatCode="0%" sourceLinked="1"/>
        <c:majorTickMark val="out"/>
        <c:minorTickMark val="none"/>
        <c:tickLblPos val="nextTo"/>
        <c:crossAx val="103446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19050" cap="rnd">
              <a:solidFill>
                <a:srgbClr val="3C9F31"/>
              </a:solidFill>
              <a:round/>
            </a:ln>
            <a:effectLst/>
          </c:spPr>
          <c:marker>
            <c:symbol val="circle"/>
            <c:size val="5"/>
            <c:spPr>
              <a:solidFill>
                <a:srgbClr val="3C9F31"/>
              </a:solidFill>
              <a:ln w="9525">
                <a:solidFill>
                  <a:srgbClr val="3C9F31"/>
                </a:solidFill>
              </a:ln>
              <a:effectLst/>
            </c:spPr>
          </c:marker>
          <c:xVal>
            <c:numRef>
              <c:f>Sheet1!$A$2:$A$16</c:f>
              <c:numCache>
                <c:formatCode>General</c:formatCode>
                <c:ptCount val="15"/>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numCache>
            </c:numRef>
          </c:xVal>
          <c:yVal>
            <c:numRef>
              <c:f>Sheet1!$B$2:$B$16</c:f>
              <c:numCache>
                <c:formatCode>General</c:formatCode>
                <c:ptCount val="15"/>
                <c:pt idx="0">
                  <c:v>0.2</c:v>
                </c:pt>
                <c:pt idx="1">
                  <c:v>0.2</c:v>
                </c:pt>
                <c:pt idx="2">
                  <c:v>0.2</c:v>
                </c:pt>
                <c:pt idx="3">
                  <c:v>0.2</c:v>
                </c:pt>
                <c:pt idx="4">
                  <c:v>0.2</c:v>
                </c:pt>
                <c:pt idx="5">
                  <c:v>0.2</c:v>
                </c:pt>
                <c:pt idx="6">
                  <c:v>0.2</c:v>
                </c:pt>
                <c:pt idx="7">
                  <c:v>0.2</c:v>
                </c:pt>
                <c:pt idx="8">
                  <c:v>0.2</c:v>
                </c:pt>
                <c:pt idx="9">
                  <c:v>0.2</c:v>
                </c:pt>
                <c:pt idx="10">
                  <c:v>0.2</c:v>
                </c:pt>
                <c:pt idx="11">
                  <c:v>0.2</c:v>
                </c:pt>
                <c:pt idx="12">
                  <c:v>0.2</c:v>
                </c:pt>
                <c:pt idx="13">
                  <c:v>0.2</c:v>
                </c:pt>
                <c:pt idx="14">
                  <c:v>0.2</c:v>
                </c:pt>
              </c:numCache>
            </c:numRef>
          </c:yVal>
          <c:smooth val="0"/>
          <c:extLst>
            <c:ext xmlns:c16="http://schemas.microsoft.com/office/drawing/2014/chart" uri="{C3380CC4-5D6E-409C-BE32-E72D297353CC}">
              <c16:uniqueId val="{00000000-8287-45FA-82C5-3630C02A9C94}"/>
            </c:ext>
          </c:extLst>
        </c:ser>
        <c:dLbls>
          <c:showLegendKey val="0"/>
          <c:showVal val="0"/>
          <c:showCatName val="0"/>
          <c:showSerName val="0"/>
          <c:showPercent val="0"/>
          <c:showBubbleSize val="0"/>
        </c:dLbls>
        <c:axId val="1144957327"/>
        <c:axId val="1144957807"/>
      </c:scatterChart>
      <c:valAx>
        <c:axId val="1144957327"/>
        <c:scaling>
          <c:orientation val="minMax"/>
          <c:max val="7"/>
          <c:min val="0"/>
        </c:scaling>
        <c:delete val="0"/>
        <c:axPos val="b"/>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rgbClr val="3C9F31"/>
                </a:solidFill>
                <a:latin typeface="+mn-lt"/>
                <a:ea typeface="+mn-ea"/>
                <a:cs typeface="+mn-cs"/>
              </a:defRPr>
            </a:pPr>
            <a:endParaRPr lang="en-US"/>
          </a:p>
        </c:txPr>
        <c:crossAx val="1144957807"/>
        <c:crosses val="autoZero"/>
        <c:crossBetween val="midCat"/>
      </c:valAx>
      <c:valAx>
        <c:axId val="1144957807"/>
        <c:scaling>
          <c:orientation val="minMax"/>
        </c:scaling>
        <c:delete val="1"/>
        <c:axPos val="l"/>
        <c:numFmt formatCode="General" sourceLinked="1"/>
        <c:majorTickMark val="none"/>
        <c:minorTickMark val="none"/>
        <c:tickLblPos val="nextTo"/>
        <c:crossAx val="1144957327"/>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55CF52-9B8E-F429-8383-C8943F63DDB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A15A2E99-2F5F-8B60-7495-76DCD0931D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AF2ABDE-D669-A712-A237-279F2F8A579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90FA1F-49FA-46E3-ADBC-C359F9627800}" type="slidenum">
              <a:rPr lang="en-US" smtClean="0"/>
              <a:t>‹#›</a:t>
            </a:fld>
            <a:endParaRPr lang="en-US"/>
          </a:p>
        </p:txBody>
      </p:sp>
    </p:spTree>
    <p:extLst>
      <p:ext uri="{BB962C8B-B14F-4D97-AF65-F5344CB8AC3E}">
        <p14:creationId xmlns:p14="http://schemas.microsoft.com/office/powerpoint/2010/main" val="28997331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BE2C50-16DE-4DE2-888D-5A48DD157AC2}" type="datetimeFigureOut">
              <a:rPr lang="en-US" smtClean="0"/>
              <a:t>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805519-17ED-41B7-B385-B3B30C31B8EA}" type="slidenum">
              <a:rPr lang="en-US" smtClean="0"/>
              <a:t>‹#›</a:t>
            </a:fld>
            <a:endParaRPr lang="en-US"/>
          </a:p>
        </p:txBody>
      </p:sp>
    </p:spTree>
    <p:extLst>
      <p:ext uri="{BB962C8B-B14F-4D97-AF65-F5344CB8AC3E}">
        <p14:creationId xmlns:p14="http://schemas.microsoft.com/office/powerpoint/2010/main" val="3258207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455C0-2B09-FFBC-19F2-BF76A8D1F9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374E75-2264-0EA0-88CC-22B8CD4C510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79D808C-086A-9C9A-3B0D-161BC81D45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86194B-8C14-F532-63FC-4994E90026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541BE-71F2-47F6-A43D-8DD394D1D88F}" type="slidenum">
              <a:rPr kumimoji="0" lang="en-MY"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MY"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4134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70E16-23FF-02D2-5FB0-C928227FD3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E1CA1A-9B92-1703-EF6C-B7FF13A86B6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8DAD2B9-6C64-B486-ABB4-7E23807A20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7C452B-33F3-8D28-42E0-A8E64F85A07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541BE-71F2-47F6-A43D-8DD394D1D88F}" type="slidenum">
              <a:rPr kumimoji="0" lang="en-MY"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MY"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17217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E5350-C7E5-7E08-48D8-E2FACAE092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068852-4E05-B803-3CF2-59DB9FE2AEF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9C999C1-D2A0-F3F8-1CFD-B3A675EC5D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641661-176B-397A-2C84-0695464B6A7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541BE-71F2-47F6-A43D-8DD394D1D88F}" type="slidenum">
              <a:rPr kumimoji="0" lang="en-MY"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MY"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46330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33.tiff"/><Relationship Id="rId13" Type="http://schemas.openxmlformats.org/officeDocument/2006/relationships/image" Target="../media/image38.tiff"/><Relationship Id="rId3" Type="http://schemas.openxmlformats.org/officeDocument/2006/relationships/image" Target="../media/image28.png"/><Relationship Id="rId7" Type="http://schemas.openxmlformats.org/officeDocument/2006/relationships/image" Target="../media/image32.tiff"/><Relationship Id="rId12" Type="http://schemas.openxmlformats.org/officeDocument/2006/relationships/image" Target="../media/image37.tiff"/><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31.tiff"/><Relationship Id="rId11" Type="http://schemas.openxmlformats.org/officeDocument/2006/relationships/image" Target="../media/image36.tiff"/><Relationship Id="rId5" Type="http://schemas.openxmlformats.org/officeDocument/2006/relationships/image" Target="../media/image29.png"/><Relationship Id="rId10" Type="http://schemas.openxmlformats.org/officeDocument/2006/relationships/image" Target="../media/image35.tiff"/><Relationship Id="rId4" Type="http://schemas.microsoft.com/office/2007/relationships/hdphoto" Target="../media/hdphoto1.wdp"/><Relationship Id="rId9" Type="http://schemas.openxmlformats.org/officeDocument/2006/relationships/image" Target="../media/image34.tiff"/><Relationship Id="rId14" Type="http://schemas.openxmlformats.org/officeDocument/2006/relationships/image" Target="../media/image2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39.png"/><Relationship Id="rId5" Type="http://schemas.openxmlformats.org/officeDocument/2006/relationships/image" Target="../media/image29.pn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46.tiff"/><Relationship Id="rId13" Type="http://schemas.openxmlformats.org/officeDocument/2006/relationships/image" Target="../media/image51.tiff"/><Relationship Id="rId18" Type="http://schemas.openxmlformats.org/officeDocument/2006/relationships/image" Target="../media/image56.tiff"/><Relationship Id="rId3" Type="http://schemas.openxmlformats.org/officeDocument/2006/relationships/image" Target="../media/image41.tiff"/><Relationship Id="rId7" Type="http://schemas.openxmlformats.org/officeDocument/2006/relationships/image" Target="../media/image45.tiff"/><Relationship Id="rId12" Type="http://schemas.openxmlformats.org/officeDocument/2006/relationships/image" Target="../media/image50.tiff"/><Relationship Id="rId17" Type="http://schemas.openxmlformats.org/officeDocument/2006/relationships/image" Target="../media/image55.tiff"/><Relationship Id="rId2" Type="http://schemas.openxmlformats.org/officeDocument/2006/relationships/image" Target="../media/image40.tiff"/><Relationship Id="rId16" Type="http://schemas.openxmlformats.org/officeDocument/2006/relationships/image" Target="../media/image54.tiff"/><Relationship Id="rId1" Type="http://schemas.openxmlformats.org/officeDocument/2006/relationships/slideMaster" Target="../slideMasters/slideMaster1.xml"/><Relationship Id="rId6" Type="http://schemas.openxmlformats.org/officeDocument/2006/relationships/image" Target="../media/image44.tiff"/><Relationship Id="rId11" Type="http://schemas.openxmlformats.org/officeDocument/2006/relationships/image" Target="../media/image49.tiff"/><Relationship Id="rId5" Type="http://schemas.openxmlformats.org/officeDocument/2006/relationships/image" Target="../media/image43.tiff"/><Relationship Id="rId15" Type="http://schemas.openxmlformats.org/officeDocument/2006/relationships/image" Target="../media/image53.tiff"/><Relationship Id="rId10" Type="http://schemas.openxmlformats.org/officeDocument/2006/relationships/image" Target="../media/image48.tiff"/><Relationship Id="rId4" Type="http://schemas.openxmlformats.org/officeDocument/2006/relationships/image" Target="../media/image42.tiff"/><Relationship Id="rId9" Type="http://schemas.openxmlformats.org/officeDocument/2006/relationships/image" Target="../media/image47.tiff"/><Relationship Id="rId14" Type="http://schemas.openxmlformats.org/officeDocument/2006/relationships/image" Target="../media/image52.tif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image" Target="../media/image7.png"/><Relationship Id="rId7" Type="http://schemas.openxmlformats.org/officeDocument/2006/relationships/image" Target="../media/image11.tiff"/><Relationship Id="rId2" Type="http://schemas.openxmlformats.org/officeDocument/2006/relationships/image" Target="../media/image6.tiff"/><Relationship Id="rId1" Type="http://schemas.openxmlformats.org/officeDocument/2006/relationships/slideMaster" Target="../slideMasters/slideMaster1.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tiff"/><Relationship Id="rId7"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16.tif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79ED4FD-6B5D-A84D-B550-40C94075A12B}"/>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11" name="Subtitle 2">
            <a:extLst>
              <a:ext uri="{FF2B5EF4-FFF2-40B4-BE49-F238E27FC236}">
                <a16:creationId xmlns:a16="http://schemas.microsoft.com/office/drawing/2014/main" id="{07A10528-629D-D84B-BA23-F82C2754D657}"/>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cxnSp>
        <p:nvCxnSpPr>
          <p:cNvPr id="25" name="Straight Connector 24">
            <a:extLst>
              <a:ext uri="{FF2B5EF4-FFF2-40B4-BE49-F238E27FC236}">
                <a16:creationId xmlns:a16="http://schemas.microsoft.com/office/drawing/2014/main" id="{774ECC78-7A05-C442-BFDA-D6BEFB39B432}"/>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17C0F4-CF5A-8D41-832A-3B84DC8AF5ED}"/>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spTree>
    <p:extLst>
      <p:ext uri="{BB962C8B-B14F-4D97-AF65-F5344CB8AC3E}">
        <p14:creationId xmlns:p14="http://schemas.microsoft.com/office/powerpoint/2010/main" val="2200668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774ECC78-7A05-C442-BFDA-D6BEFB39B432}"/>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17C0F4-CF5A-8D41-832A-3B84DC8AF5ED}"/>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sp>
        <p:nvSpPr>
          <p:cNvPr id="21" name="Title 1">
            <a:extLst>
              <a:ext uri="{FF2B5EF4-FFF2-40B4-BE49-F238E27FC236}">
                <a16:creationId xmlns:a16="http://schemas.microsoft.com/office/drawing/2014/main" id="{138799C4-44F1-3FF7-79CF-0DADD08511F1}"/>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pic>
        <p:nvPicPr>
          <p:cNvPr id="22" name="Picture 21">
            <a:extLst>
              <a:ext uri="{FF2B5EF4-FFF2-40B4-BE49-F238E27FC236}">
                <a16:creationId xmlns:a16="http://schemas.microsoft.com/office/drawing/2014/main" id="{2C500624-F011-D936-6A84-AE148CC6AB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00583" y="1801630"/>
            <a:ext cx="6032634" cy="4392512"/>
          </a:xfrm>
          <a:prstGeom prst="rect">
            <a:avLst/>
          </a:prstGeom>
        </p:spPr>
      </p:pic>
      <p:sp>
        <p:nvSpPr>
          <p:cNvPr id="23" name="Subtitle 2">
            <a:extLst>
              <a:ext uri="{FF2B5EF4-FFF2-40B4-BE49-F238E27FC236}">
                <a16:creationId xmlns:a16="http://schemas.microsoft.com/office/drawing/2014/main" id="{9DF10AF0-AE33-8D67-5DAE-8E6304280A4B}"/>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cxnSp>
        <p:nvCxnSpPr>
          <p:cNvPr id="2" name="Straight Connector 1">
            <a:extLst>
              <a:ext uri="{FF2B5EF4-FFF2-40B4-BE49-F238E27FC236}">
                <a16:creationId xmlns:a16="http://schemas.microsoft.com/office/drawing/2014/main" id="{ED6F70B4-2951-9893-06F3-3929E31A6215}"/>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2156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D3DEEF-57AB-B854-3AD8-A9FB7C400BAD}"/>
              </a:ext>
            </a:extLst>
          </p:cNvPr>
          <p:cNvPicPr>
            <a:picLocks noChangeAspect="1"/>
          </p:cNvPicPr>
          <p:nvPr userDrawn="1"/>
        </p:nvPicPr>
        <p:blipFill>
          <a:blip r:embed="rId2"/>
          <a:stretch>
            <a:fillRect/>
          </a:stretch>
        </p:blipFill>
        <p:spPr>
          <a:xfrm>
            <a:off x="3656991" y="1874954"/>
            <a:ext cx="9311268" cy="4500446"/>
          </a:xfrm>
          <a:prstGeom prst="rect">
            <a:avLst/>
          </a:prstGeom>
        </p:spPr>
      </p:pic>
      <p:cxnSp>
        <p:nvCxnSpPr>
          <p:cNvPr id="25" name="Straight Connector 24">
            <a:extLst>
              <a:ext uri="{FF2B5EF4-FFF2-40B4-BE49-F238E27FC236}">
                <a16:creationId xmlns:a16="http://schemas.microsoft.com/office/drawing/2014/main" id="{774ECC78-7A05-C442-BFDA-D6BEFB39B432}"/>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17C0F4-CF5A-8D41-832A-3B84DC8AF5ED}"/>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sp>
        <p:nvSpPr>
          <p:cNvPr id="21" name="Title 1">
            <a:extLst>
              <a:ext uri="{FF2B5EF4-FFF2-40B4-BE49-F238E27FC236}">
                <a16:creationId xmlns:a16="http://schemas.microsoft.com/office/drawing/2014/main" id="{138799C4-44F1-3FF7-79CF-0DADD08511F1}"/>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23" name="Subtitle 2">
            <a:extLst>
              <a:ext uri="{FF2B5EF4-FFF2-40B4-BE49-F238E27FC236}">
                <a16:creationId xmlns:a16="http://schemas.microsoft.com/office/drawing/2014/main" id="{9DF10AF0-AE33-8D67-5DAE-8E6304280A4B}"/>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cxnSp>
        <p:nvCxnSpPr>
          <p:cNvPr id="3" name="Straight Connector 2">
            <a:extLst>
              <a:ext uri="{FF2B5EF4-FFF2-40B4-BE49-F238E27FC236}">
                <a16:creationId xmlns:a16="http://schemas.microsoft.com/office/drawing/2014/main" id="{582E59FA-3839-310B-F361-FBDE8613EBBE}"/>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3681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9E212E93-53D9-8D6B-9224-4402797B1981}"/>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07D207F2-B48E-09DB-136A-6F256CCEBD13}"/>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35" name="Subtitle 2">
            <a:extLst>
              <a:ext uri="{FF2B5EF4-FFF2-40B4-BE49-F238E27FC236}">
                <a16:creationId xmlns:a16="http://schemas.microsoft.com/office/drawing/2014/main" id="{5676E5F2-3132-315D-7C73-B76972B74444}"/>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pic>
        <p:nvPicPr>
          <p:cNvPr id="2" name="Picture 1">
            <a:extLst>
              <a:ext uri="{FF2B5EF4-FFF2-40B4-BE49-F238E27FC236}">
                <a16:creationId xmlns:a16="http://schemas.microsoft.com/office/drawing/2014/main" id="{E4D6B16E-3420-6D6E-E86E-2626AAE4B39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77359" y="1980284"/>
            <a:ext cx="5148857" cy="3550566"/>
          </a:xfrm>
          <a:prstGeom prst="rect">
            <a:avLst/>
          </a:prstGeom>
        </p:spPr>
      </p:pic>
    </p:spTree>
    <p:extLst>
      <p:ext uri="{BB962C8B-B14F-4D97-AF65-F5344CB8AC3E}">
        <p14:creationId xmlns:p14="http://schemas.microsoft.com/office/powerpoint/2010/main" val="1302363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9E212E93-53D9-8D6B-9224-4402797B1981}"/>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EEC6D104-0A78-C5B0-37D4-0EA3ED4B71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01111" y="1876758"/>
            <a:ext cx="6032055" cy="3920836"/>
          </a:xfrm>
          <a:prstGeom prst="rect">
            <a:avLst/>
          </a:prstGeom>
        </p:spPr>
      </p:pic>
      <p:sp>
        <p:nvSpPr>
          <p:cNvPr id="34" name="Title 1">
            <a:extLst>
              <a:ext uri="{FF2B5EF4-FFF2-40B4-BE49-F238E27FC236}">
                <a16:creationId xmlns:a16="http://schemas.microsoft.com/office/drawing/2014/main" id="{07D207F2-B48E-09DB-136A-6F256CCEBD13}"/>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35" name="Subtitle 2">
            <a:extLst>
              <a:ext uri="{FF2B5EF4-FFF2-40B4-BE49-F238E27FC236}">
                <a16:creationId xmlns:a16="http://schemas.microsoft.com/office/drawing/2014/main" id="{5676E5F2-3132-315D-7C73-B76972B74444}"/>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spTree>
    <p:extLst>
      <p:ext uri="{BB962C8B-B14F-4D97-AF65-F5344CB8AC3E}">
        <p14:creationId xmlns:p14="http://schemas.microsoft.com/office/powerpoint/2010/main" val="958563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9E212E93-53D9-8D6B-9224-4402797B1981}"/>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07D207F2-B48E-09DB-136A-6F256CCEBD13}"/>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35" name="Subtitle 2">
            <a:extLst>
              <a:ext uri="{FF2B5EF4-FFF2-40B4-BE49-F238E27FC236}">
                <a16:creationId xmlns:a16="http://schemas.microsoft.com/office/drawing/2014/main" id="{5676E5F2-3132-315D-7C73-B76972B74444}"/>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pic>
        <p:nvPicPr>
          <p:cNvPr id="4" name="Picture 3">
            <a:extLst>
              <a:ext uri="{FF2B5EF4-FFF2-40B4-BE49-F238E27FC236}">
                <a16:creationId xmlns:a16="http://schemas.microsoft.com/office/drawing/2014/main" id="{CAE9A106-7C4F-25F3-3070-820483FA46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046563" y="1815401"/>
            <a:ext cx="7207212" cy="3211721"/>
          </a:xfrm>
          <a:prstGeom prst="rect">
            <a:avLst/>
          </a:prstGeom>
        </p:spPr>
      </p:pic>
    </p:spTree>
    <p:extLst>
      <p:ext uri="{BB962C8B-B14F-4D97-AF65-F5344CB8AC3E}">
        <p14:creationId xmlns:p14="http://schemas.microsoft.com/office/powerpoint/2010/main" val="3849955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9E212E93-53D9-8D6B-9224-4402797B1981}"/>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07D207F2-B48E-09DB-136A-6F256CCEBD13}"/>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35" name="Subtitle 2">
            <a:extLst>
              <a:ext uri="{FF2B5EF4-FFF2-40B4-BE49-F238E27FC236}">
                <a16:creationId xmlns:a16="http://schemas.microsoft.com/office/drawing/2014/main" id="{5676E5F2-3132-315D-7C73-B76972B74444}"/>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pic>
        <p:nvPicPr>
          <p:cNvPr id="2" name="Picture 1">
            <a:extLst>
              <a:ext uri="{FF2B5EF4-FFF2-40B4-BE49-F238E27FC236}">
                <a16:creationId xmlns:a16="http://schemas.microsoft.com/office/drawing/2014/main" id="{A631787A-1726-5236-7ABE-1A9189E4A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5690313" y="1939502"/>
            <a:ext cx="6809951" cy="4161577"/>
          </a:xfrm>
          <a:prstGeom prst="rect">
            <a:avLst/>
          </a:prstGeom>
        </p:spPr>
      </p:pic>
    </p:spTree>
    <p:extLst>
      <p:ext uri="{BB962C8B-B14F-4D97-AF65-F5344CB8AC3E}">
        <p14:creationId xmlns:p14="http://schemas.microsoft.com/office/powerpoint/2010/main" val="7664265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9E212E93-53D9-8D6B-9224-4402797B1981}"/>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07D207F2-B48E-09DB-136A-6F256CCEBD13}"/>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35" name="Subtitle 2">
            <a:extLst>
              <a:ext uri="{FF2B5EF4-FFF2-40B4-BE49-F238E27FC236}">
                <a16:creationId xmlns:a16="http://schemas.microsoft.com/office/drawing/2014/main" id="{5676E5F2-3132-315D-7C73-B76972B74444}"/>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pic>
        <p:nvPicPr>
          <p:cNvPr id="3" name="Picture 2">
            <a:extLst>
              <a:ext uri="{FF2B5EF4-FFF2-40B4-BE49-F238E27FC236}">
                <a16:creationId xmlns:a16="http://schemas.microsoft.com/office/drawing/2014/main" id="{6C8C6678-A791-B3CA-005D-3B10047A2C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20420" y="2192542"/>
            <a:ext cx="7288871" cy="3659620"/>
          </a:xfrm>
          <a:prstGeom prst="rect">
            <a:avLst/>
          </a:prstGeom>
        </p:spPr>
      </p:pic>
    </p:spTree>
    <p:extLst>
      <p:ext uri="{BB962C8B-B14F-4D97-AF65-F5344CB8AC3E}">
        <p14:creationId xmlns:p14="http://schemas.microsoft.com/office/powerpoint/2010/main" val="4227391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774ECC78-7A05-C442-BFDA-D6BEFB39B432}"/>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17C0F4-CF5A-8D41-832A-3B84DC8AF5ED}"/>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sp>
        <p:nvSpPr>
          <p:cNvPr id="2" name="TextBox 10">
            <a:extLst>
              <a:ext uri="{FF2B5EF4-FFF2-40B4-BE49-F238E27FC236}">
                <a16:creationId xmlns:a16="http://schemas.microsoft.com/office/drawing/2014/main" id="{36F86D48-F49D-F9C1-5ACC-9B85938142DE}"/>
              </a:ext>
            </a:extLst>
          </p:cNvPr>
          <p:cNvSpPr txBox="1"/>
          <p:nvPr userDrawn="1"/>
        </p:nvSpPr>
        <p:spPr>
          <a:xfrm>
            <a:off x="649357" y="1058766"/>
            <a:ext cx="7161178" cy="904030"/>
          </a:xfrm>
          <a:prstGeom prst="rect">
            <a:avLst/>
          </a:prstGeom>
        </p:spPr>
        <p:txBody>
          <a:bodyPr wrap="square" lIns="0" tIns="0" rIns="0" bIns="0" rtlCol="0" anchor="t">
            <a:spAutoFit/>
          </a:bodyPr>
          <a:lstStyle/>
          <a:p>
            <a:pPr>
              <a:lnSpc>
                <a:spcPts val="6500"/>
              </a:lnSpc>
            </a:pPr>
            <a:r>
              <a:rPr lang="en-US" sz="8000" b="1" spc="-150" dirty="0">
                <a:solidFill>
                  <a:srgbClr val="F36521"/>
                </a:solidFill>
                <a:latin typeface="Montserrat" pitchFamily="2" charset="0"/>
              </a:rPr>
              <a:t>EXPLORE</a:t>
            </a:r>
          </a:p>
        </p:txBody>
      </p:sp>
      <p:cxnSp>
        <p:nvCxnSpPr>
          <p:cNvPr id="3" name="Straight Connector 2">
            <a:extLst>
              <a:ext uri="{FF2B5EF4-FFF2-40B4-BE49-F238E27FC236}">
                <a16:creationId xmlns:a16="http://schemas.microsoft.com/office/drawing/2014/main" id="{5421EB96-0437-D48D-5F7B-4847B436EBD7}"/>
              </a:ext>
            </a:extLst>
          </p:cNvPr>
          <p:cNvCxnSpPr>
            <a:cxnSpLocks/>
          </p:cNvCxnSpPr>
          <p:nvPr userDrawn="1"/>
        </p:nvCxnSpPr>
        <p:spPr>
          <a:xfrm flipH="1">
            <a:off x="685215" y="1787123"/>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10">
            <a:extLst>
              <a:ext uri="{FF2B5EF4-FFF2-40B4-BE49-F238E27FC236}">
                <a16:creationId xmlns:a16="http://schemas.microsoft.com/office/drawing/2014/main" id="{C20A493F-D9B7-D998-1D87-57451DC02BA8}"/>
              </a:ext>
            </a:extLst>
          </p:cNvPr>
          <p:cNvSpPr txBox="1"/>
          <p:nvPr userDrawn="1"/>
        </p:nvSpPr>
        <p:spPr>
          <a:xfrm>
            <a:off x="7347074" y="1913191"/>
            <a:ext cx="1235034" cy="276999"/>
          </a:xfrm>
          <a:prstGeom prst="rect">
            <a:avLst/>
          </a:prstGeom>
        </p:spPr>
        <p:txBody>
          <a:bodyPr wrap="square" lIns="0" tIns="0" rIns="0" bIns="0" rtlCol="0" anchor="t">
            <a:spAutoFit/>
          </a:bodyPr>
          <a:lstStyle/>
          <a:p>
            <a:pPr algn="r"/>
            <a:r>
              <a:rPr lang="en-US" b="1" spc="-150" dirty="0">
                <a:latin typeface="Montserrat" pitchFamily="2" charset="0"/>
              </a:rPr>
              <a:t>Contact</a:t>
            </a:r>
          </a:p>
        </p:txBody>
      </p:sp>
      <p:cxnSp>
        <p:nvCxnSpPr>
          <p:cNvPr id="5" name="Straight Connector 4">
            <a:extLst>
              <a:ext uri="{FF2B5EF4-FFF2-40B4-BE49-F238E27FC236}">
                <a16:creationId xmlns:a16="http://schemas.microsoft.com/office/drawing/2014/main" id="{6978137F-6685-A6B5-6A7C-139B857D0413}"/>
              </a:ext>
            </a:extLst>
          </p:cNvPr>
          <p:cNvCxnSpPr/>
          <p:nvPr userDrawn="1"/>
        </p:nvCxnSpPr>
        <p:spPr>
          <a:xfrm>
            <a:off x="8752114" y="1726382"/>
            <a:ext cx="0" cy="42469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082898F-4E43-513D-543C-F8531F4DE5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22122" y="4904649"/>
            <a:ext cx="226318" cy="226318"/>
          </a:xfrm>
          <a:prstGeom prst="rect">
            <a:avLst/>
          </a:prstGeom>
        </p:spPr>
      </p:pic>
      <p:pic>
        <p:nvPicPr>
          <p:cNvPr id="13" name="Picture 12">
            <a:extLst>
              <a:ext uri="{FF2B5EF4-FFF2-40B4-BE49-F238E27FC236}">
                <a16:creationId xmlns:a16="http://schemas.microsoft.com/office/drawing/2014/main" id="{701AE37A-B050-3F14-781B-DDA16EC79118}"/>
              </a:ext>
            </a:extLst>
          </p:cNvPr>
          <p:cNvPicPr>
            <a:picLocks noChangeAspect="1"/>
          </p:cNvPicPr>
          <p:nvPr userDrawn="1"/>
        </p:nvPicPr>
        <p:blipFill rotWithShape="1">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p:blipFill>
        <p:spPr>
          <a:xfrm>
            <a:off x="8913244" y="5196887"/>
            <a:ext cx="235196" cy="177796"/>
          </a:xfrm>
          <a:prstGeom prst="rect">
            <a:avLst/>
          </a:prstGeom>
        </p:spPr>
      </p:pic>
      <p:pic>
        <p:nvPicPr>
          <p:cNvPr id="14" name="Picture 13">
            <a:extLst>
              <a:ext uri="{FF2B5EF4-FFF2-40B4-BE49-F238E27FC236}">
                <a16:creationId xmlns:a16="http://schemas.microsoft.com/office/drawing/2014/main" id="{3D2FA665-4AE5-0BBF-C39E-3CEA4340E88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922121" y="5440603"/>
            <a:ext cx="237989" cy="237989"/>
          </a:xfrm>
          <a:prstGeom prst="rect">
            <a:avLst/>
          </a:prstGeom>
        </p:spPr>
      </p:pic>
      <p:sp>
        <p:nvSpPr>
          <p:cNvPr id="15" name="Google Shape;324;p33">
            <a:extLst>
              <a:ext uri="{FF2B5EF4-FFF2-40B4-BE49-F238E27FC236}">
                <a16:creationId xmlns:a16="http://schemas.microsoft.com/office/drawing/2014/main" id="{265E08DA-43E6-8973-90B3-FFFA88D4A2F5}"/>
              </a:ext>
            </a:extLst>
          </p:cNvPr>
          <p:cNvSpPr txBox="1"/>
          <p:nvPr userDrawn="1"/>
        </p:nvSpPr>
        <p:spPr>
          <a:xfrm>
            <a:off x="9160110" y="4862922"/>
            <a:ext cx="1910700" cy="323135"/>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900" kern="0" dirty="0">
                <a:latin typeface="Montserrat" pitchFamily="2" charset="0"/>
                <a:ea typeface="Montserrat"/>
                <a:cs typeface="Montserrat"/>
                <a:sym typeface="Montserrat"/>
              </a:rPr>
              <a:t>https://insightasia.com</a:t>
            </a:r>
            <a:endParaRPr kumimoji="0" lang="en-US" sz="900" u="none" strike="noStrike" kern="0" cap="none" spc="0" normalizeH="0" baseline="0" noProof="0" dirty="0">
              <a:ln>
                <a:noFill/>
              </a:ln>
              <a:effectLst/>
              <a:uLnTx/>
              <a:uFillTx/>
              <a:latin typeface="Montserrat" pitchFamily="2" charset="0"/>
              <a:ea typeface="Montserrat"/>
              <a:cs typeface="Montserrat"/>
              <a:sym typeface="Montserrat"/>
            </a:endParaRPr>
          </a:p>
        </p:txBody>
      </p:sp>
      <p:sp>
        <p:nvSpPr>
          <p:cNvPr id="16" name="Google Shape;324;p33">
            <a:extLst>
              <a:ext uri="{FF2B5EF4-FFF2-40B4-BE49-F238E27FC236}">
                <a16:creationId xmlns:a16="http://schemas.microsoft.com/office/drawing/2014/main" id="{13D90739-64E1-64E9-29E3-5CF5CC910937}"/>
              </a:ext>
            </a:extLst>
          </p:cNvPr>
          <p:cNvSpPr txBox="1"/>
          <p:nvPr userDrawn="1"/>
        </p:nvSpPr>
        <p:spPr>
          <a:xfrm>
            <a:off x="9160110" y="5120097"/>
            <a:ext cx="1910700" cy="323135"/>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900" kern="0" dirty="0">
                <a:latin typeface="Montserrat" pitchFamily="2" charset="0"/>
                <a:ea typeface="Montserrat"/>
                <a:cs typeface="Montserrat"/>
                <a:sym typeface="Montserrat"/>
              </a:rPr>
              <a:t>vietnam@insightasia.com</a:t>
            </a:r>
            <a:endParaRPr kumimoji="0" lang="en-US" sz="900" u="none" strike="noStrike" kern="0" cap="none" spc="0" normalizeH="0" baseline="0" noProof="0" dirty="0">
              <a:ln>
                <a:noFill/>
              </a:ln>
              <a:effectLst/>
              <a:uLnTx/>
              <a:uFillTx/>
              <a:latin typeface="Montserrat" pitchFamily="2" charset="0"/>
              <a:ea typeface="Montserrat"/>
              <a:cs typeface="Montserrat"/>
              <a:sym typeface="Montserrat"/>
            </a:endParaRPr>
          </a:p>
        </p:txBody>
      </p:sp>
      <p:sp>
        <p:nvSpPr>
          <p:cNvPr id="17" name="Google Shape;324;p33">
            <a:extLst>
              <a:ext uri="{FF2B5EF4-FFF2-40B4-BE49-F238E27FC236}">
                <a16:creationId xmlns:a16="http://schemas.microsoft.com/office/drawing/2014/main" id="{4BEC64C0-83DC-C96A-A0D4-23BBAE2F1334}"/>
              </a:ext>
            </a:extLst>
          </p:cNvPr>
          <p:cNvSpPr txBox="1"/>
          <p:nvPr userDrawn="1"/>
        </p:nvSpPr>
        <p:spPr>
          <a:xfrm>
            <a:off x="9160110" y="5391560"/>
            <a:ext cx="1910700" cy="323135"/>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900" kern="0" dirty="0">
                <a:latin typeface="Montserrat" pitchFamily="2" charset="0"/>
                <a:ea typeface="Montserrat"/>
                <a:cs typeface="Montserrat"/>
                <a:sym typeface="Montserrat"/>
              </a:rPr>
              <a:t>@</a:t>
            </a:r>
            <a:r>
              <a:rPr lang="en-US" sz="900" kern="0" dirty="0" err="1">
                <a:latin typeface="Montserrat" pitchFamily="2" charset="0"/>
                <a:ea typeface="Montserrat"/>
                <a:cs typeface="Montserrat"/>
                <a:sym typeface="Montserrat"/>
              </a:rPr>
              <a:t>insightasiaresearch</a:t>
            </a:r>
            <a:endParaRPr kumimoji="0" lang="en-US" sz="900" u="none" strike="noStrike" kern="0" cap="none" spc="0" normalizeH="0" baseline="0" noProof="0" dirty="0">
              <a:ln>
                <a:noFill/>
              </a:ln>
              <a:effectLst/>
              <a:uLnTx/>
              <a:uFillTx/>
              <a:latin typeface="Montserrat" pitchFamily="2" charset="0"/>
              <a:ea typeface="Montserrat"/>
              <a:cs typeface="Montserrat"/>
              <a:sym typeface="Montserrat"/>
            </a:endParaRPr>
          </a:p>
        </p:txBody>
      </p:sp>
      <p:sp>
        <p:nvSpPr>
          <p:cNvPr id="18" name="TextBox 10">
            <a:extLst>
              <a:ext uri="{FF2B5EF4-FFF2-40B4-BE49-F238E27FC236}">
                <a16:creationId xmlns:a16="http://schemas.microsoft.com/office/drawing/2014/main" id="{5F497428-E2FD-3D77-BC95-5534C4E8F5DC}"/>
              </a:ext>
            </a:extLst>
          </p:cNvPr>
          <p:cNvSpPr txBox="1"/>
          <p:nvPr userDrawn="1"/>
        </p:nvSpPr>
        <p:spPr>
          <a:xfrm>
            <a:off x="649357" y="202262"/>
            <a:ext cx="3594397" cy="739241"/>
          </a:xfrm>
          <a:prstGeom prst="rect">
            <a:avLst/>
          </a:prstGeom>
        </p:spPr>
        <p:txBody>
          <a:bodyPr wrap="square" lIns="0" tIns="0" rIns="0" bIns="0" rtlCol="0" anchor="t">
            <a:spAutoFit/>
          </a:bodyPr>
          <a:lstStyle/>
          <a:p>
            <a:pPr>
              <a:lnSpc>
                <a:spcPts val="6500"/>
              </a:lnSpc>
            </a:pPr>
            <a:r>
              <a:rPr lang="en-US" sz="3600" spc="-150" dirty="0">
                <a:solidFill>
                  <a:srgbClr val="67A341"/>
                </a:solidFill>
                <a:latin typeface="Montserrat" pitchFamily="2" charset="0"/>
              </a:rPr>
              <a:t>Ready to</a:t>
            </a:r>
            <a:endParaRPr lang="en-US" sz="8000" spc="-150" dirty="0">
              <a:solidFill>
                <a:srgbClr val="F36521"/>
              </a:solidFill>
              <a:latin typeface="Montserrat" pitchFamily="2" charset="0"/>
            </a:endParaRPr>
          </a:p>
        </p:txBody>
      </p:sp>
      <p:sp>
        <p:nvSpPr>
          <p:cNvPr id="19" name="TextBox 10">
            <a:extLst>
              <a:ext uri="{FF2B5EF4-FFF2-40B4-BE49-F238E27FC236}">
                <a16:creationId xmlns:a16="http://schemas.microsoft.com/office/drawing/2014/main" id="{9DE1316C-1BFA-44A8-5B4A-F301647E78C3}"/>
              </a:ext>
            </a:extLst>
          </p:cNvPr>
          <p:cNvSpPr txBox="1"/>
          <p:nvPr userDrawn="1"/>
        </p:nvSpPr>
        <p:spPr>
          <a:xfrm>
            <a:off x="8913238" y="1809762"/>
            <a:ext cx="2311936" cy="430887"/>
          </a:xfrm>
          <a:prstGeom prst="rect">
            <a:avLst/>
          </a:prstGeom>
        </p:spPr>
        <p:txBody>
          <a:bodyPr wrap="square" lIns="90000" tIns="0" rIns="0" bIns="0" rtlCol="0" anchor="t">
            <a:spAutoFit/>
          </a:bodyPr>
          <a:lstStyle/>
          <a:p>
            <a:r>
              <a:rPr lang="en-US" sz="2800" b="1" spc="-150" dirty="0">
                <a:latin typeface="Montserrat" pitchFamily="2" charset="0"/>
              </a:rPr>
              <a:t>Vietnam</a:t>
            </a:r>
          </a:p>
        </p:txBody>
      </p:sp>
      <p:pic>
        <p:nvPicPr>
          <p:cNvPr id="24" name="Picture 23">
            <a:extLst>
              <a:ext uri="{FF2B5EF4-FFF2-40B4-BE49-F238E27FC236}">
                <a16:creationId xmlns:a16="http://schemas.microsoft.com/office/drawing/2014/main" id="{B89C9A7B-08E8-B92B-A5A3-4101CA9B6224}"/>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flipH="1">
            <a:off x="126925" y="1623238"/>
            <a:ext cx="7505602" cy="5234762"/>
          </a:xfrm>
          <a:prstGeom prst="rect">
            <a:avLst/>
          </a:prstGeom>
        </p:spPr>
      </p:pic>
      <p:grpSp>
        <p:nvGrpSpPr>
          <p:cNvPr id="10" name="Group 9">
            <a:extLst>
              <a:ext uri="{FF2B5EF4-FFF2-40B4-BE49-F238E27FC236}">
                <a16:creationId xmlns:a16="http://schemas.microsoft.com/office/drawing/2014/main" id="{08F831D4-36A8-4076-9DEA-962F87E597B5}"/>
              </a:ext>
            </a:extLst>
          </p:cNvPr>
          <p:cNvGrpSpPr/>
          <p:nvPr userDrawn="1"/>
        </p:nvGrpSpPr>
        <p:grpSpPr>
          <a:xfrm>
            <a:off x="8913236" y="2806788"/>
            <a:ext cx="3048207" cy="674351"/>
            <a:chOff x="8913244" y="3440777"/>
            <a:chExt cx="3048207" cy="674351"/>
          </a:xfrm>
        </p:grpSpPr>
        <p:sp>
          <p:nvSpPr>
            <p:cNvPr id="11" name="Google Shape;323;p33">
              <a:extLst>
                <a:ext uri="{FF2B5EF4-FFF2-40B4-BE49-F238E27FC236}">
                  <a16:creationId xmlns:a16="http://schemas.microsoft.com/office/drawing/2014/main" id="{AE3CBEBA-D87A-FFB1-B618-00077C75343F}"/>
                </a:ext>
              </a:extLst>
            </p:cNvPr>
            <p:cNvSpPr txBox="1"/>
            <p:nvPr/>
          </p:nvSpPr>
          <p:spPr>
            <a:xfrm>
              <a:off x="8913244" y="3440777"/>
              <a:ext cx="3048205" cy="184666"/>
            </a:xfrm>
            <a:prstGeom prst="rect">
              <a:avLst/>
            </a:prstGeom>
            <a:noFill/>
            <a:ln>
              <a:noFill/>
            </a:ln>
          </p:spPr>
          <p:txBody>
            <a:bodyPr spcFirstLastPara="1" wrap="square" lIns="90000" tIns="0" rIns="0" bIns="0" anchor="t" anchorCtr="0">
              <a:spAutoFit/>
            </a:bodyPr>
            <a:lstStyle/>
            <a:p>
              <a:pPr marL="0" marR="0" lvl="0" indent="0"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200" b="1" u="none" strike="noStrike" kern="0" cap="none" spc="0" normalizeH="0" baseline="0" noProof="0" dirty="0">
                  <a:ln>
                    <a:noFill/>
                  </a:ln>
                  <a:effectLst/>
                  <a:uLnTx/>
                  <a:uFillTx/>
                  <a:latin typeface="Montserrat" pitchFamily="2" charset="0"/>
                  <a:ea typeface="Montserrat"/>
                  <a:cs typeface="Montserrat"/>
                  <a:sym typeface="Montserrat"/>
                </a:rPr>
                <a:t>PHAM ANH TUAN</a:t>
              </a:r>
            </a:p>
          </p:txBody>
        </p:sp>
        <p:sp>
          <p:nvSpPr>
            <p:cNvPr id="28" name="Google Shape;324;p33">
              <a:extLst>
                <a:ext uri="{FF2B5EF4-FFF2-40B4-BE49-F238E27FC236}">
                  <a16:creationId xmlns:a16="http://schemas.microsoft.com/office/drawing/2014/main" id="{C30F0214-3F8F-7AA3-880D-C4171CD7F18C}"/>
                </a:ext>
              </a:extLst>
            </p:cNvPr>
            <p:cNvSpPr txBox="1"/>
            <p:nvPr/>
          </p:nvSpPr>
          <p:spPr>
            <a:xfrm>
              <a:off x="8913244" y="3567028"/>
              <a:ext cx="3048207" cy="346218"/>
            </a:xfrm>
            <a:prstGeom prst="rect">
              <a:avLst/>
            </a:prstGeom>
            <a:noFill/>
            <a:ln>
              <a:noFill/>
            </a:ln>
          </p:spPr>
          <p:txBody>
            <a:bodyPr spcFirstLastPara="1" wrap="square" lIns="90000" tIns="91425" rIns="91425" bIns="91425" anchor="t" anchorCtr="0">
              <a:spAutoFit/>
            </a:bodyPr>
            <a:lstStyle/>
            <a:p>
              <a:pPr marL="0" marR="0" lvl="0" indent="0" algn="l" defTabSz="914400" rtl="0" eaLnBrk="1" fontAlgn="auto" latinLnBrk="0" hangingPunct="1">
                <a:spcBef>
                  <a:spcPts val="0"/>
                </a:spcBef>
                <a:spcAft>
                  <a:spcPts val="0"/>
                </a:spcAft>
                <a:buClr>
                  <a:srgbClr val="000000"/>
                </a:buClr>
                <a:buSzPts val="1000"/>
                <a:buFont typeface="Arial"/>
                <a:buNone/>
                <a:tabLst/>
                <a:defRPr/>
              </a:pPr>
              <a:r>
                <a:rPr kumimoji="0" lang="en-US" sz="1050" u="none" strike="noStrike" kern="0" cap="none" spc="0" normalizeH="0" baseline="0" noProof="0" dirty="0">
                  <a:ln>
                    <a:noFill/>
                  </a:ln>
                  <a:effectLst/>
                  <a:uLnTx/>
                  <a:uFillTx/>
                  <a:latin typeface="Montserrat" pitchFamily="2" charset="0"/>
                  <a:ea typeface="Montserrat"/>
                  <a:cs typeface="Montserrat"/>
                  <a:sym typeface="Montserrat"/>
                </a:rPr>
                <a:t>Research Director | Country Manager</a:t>
              </a:r>
            </a:p>
          </p:txBody>
        </p:sp>
        <p:sp>
          <p:nvSpPr>
            <p:cNvPr id="29" name="Google Shape;324;p33">
              <a:extLst>
                <a:ext uri="{FF2B5EF4-FFF2-40B4-BE49-F238E27FC236}">
                  <a16:creationId xmlns:a16="http://schemas.microsoft.com/office/drawing/2014/main" id="{B7B701AC-0281-E8B6-751D-C5B6DCC15A07}"/>
                </a:ext>
              </a:extLst>
            </p:cNvPr>
            <p:cNvSpPr txBox="1"/>
            <p:nvPr/>
          </p:nvSpPr>
          <p:spPr>
            <a:xfrm>
              <a:off x="8913244" y="3768910"/>
              <a:ext cx="3048207" cy="346218"/>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1050" b="0" kern="0" dirty="0">
                  <a:latin typeface="Montserrat" pitchFamily="2" charset="0"/>
                  <a:ea typeface="Montserrat"/>
                  <a:cs typeface="Montserrat"/>
                  <a:sym typeface="Montserrat"/>
                </a:rPr>
                <a:t>tuan.pham@insightasia.com</a:t>
              </a:r>
            </a:p>
          </p:txBody>
        </p:sp>
      </p:grpSp>
    </p:spTree>
    <p:extLst>
      <p:ext uri="{BB962C8B-B14F-4D97-AF65-F5344CB8AC3E}">
        <p14:creationId xmlns:p14="http://schemas.microsoft.com/office/powerpoint/2010/main" val="4062713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774ECC78-7A05-C442-BFDA-D6BEFB39B432}"/>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17C0F4-CF5A-8D41-832A-3B84DC8AF5ED}"/>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sp>
        <p:nvSpPr>
          <p:cNvPr id="4" name="TextBox 10">
            <a:extLst>
              <a:ext uri="{FF2B5EF4-FFF2-40B4-BE49-F238E27FC236}">
                <a16:creationId xmlns:a16="http://schemas.microsoft.com/office/drawing/2014/main" id="{C20A493F-D9B7-D998-1D87-57451DC02BA8}"/>
              </a:ext>
            </a:extLst>
          </p:cNvPr>
          <p:cNvSpPr txBox="1"/>
          <p:nvPr userDrawn="1"/>
        </p:nvSpPr>
        <p:spPr>
          <a:xfrm>
            <a:off x="7347074" y="1913191"/>
            <a:ext cx="1235034" cy="276999"/>
          </a:xfrm>
          <a:prstGeom prst="rect">
            <a:avLst/>
          </a:prstGeom>
        </p:spPr>
        <p:txBody>
          <a:bodyPr wrap="square" lIns="0" tIns="0" rIns="0" bIns="0" rtlCol="0" anchor="t">
            <a:spAutoFit/>
          </a:bodyPr>
          <a:lstStyle/>
          <a:p>
            <a:pPr algn="r"/>
            <a:r>
              <a:rPr lang="en-US" b="1" spc="-150" dirty="0">
                <a:latin typeface="Montserrat" pitchFamily="2" charset="0"/>
              </a:rPr>
              <a:t>Contact</a:t>
            </a:r>
          </a:p>
        </p:txBody>
      </p:sp>
      <p:cxnSp>
        <p:nvCxnSpPr>
          <p:cNvPr id="5" name="Straight Connector 4">
            <a:extLst>
              <a:ext uri="{FF2B5EF4-FFF2-40B4-BE49-F238E27FC236}">
                <a16:creationId xmlns:a16="http://schemas.microsoft.com/office/drawing/2014/main" id="{6978137F-6685-A6B5-6A7C-139B857D0413}"/>
              </a:ext>
            </a:extLst>
          </p:cNvPr>
          <p:cNvCxnSpPr/>
          <p:nvPr userDrawn="1"/>
        </p:nvCxnSpPr>
        <p:spPr>
          <a:xfrm>
            <a:off x="8752114" y="1726382"/>
            <a:ext cx="0" cy="42469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082898F-4E43-513D-543C-F8531F4DE5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22122" y="4904649"/>
            <a:ext cx="226318" cy="226318"/>
          </a:xfrm>
          <a:prstGeom prst="rect">
            <a:avLst/>
          </a:prstGeom>
        </p:spPr>
      </p:pic>
      <p:pic>
        <p:nvPicPr>
          <p:cNvPr id="13" name="Picture 12">
            <a:extLst>
              <a:ext uri="{FF2B5EF4-FFF2-40B4-BE49-F238E27FC236}">
                <a16:creationId xmlns:a16="http://schemas.microsoft.com/office/drawing/2014/main" id="{701AE37A-B050-3F14-781B-DDA16EC79118}"/>
              </a:ext>
            </a:extLst>
          </p:cNvPr>
          <p:cNvPicPr>
            <a:picLocks noChangeAspect="1"/>
          </p:cNvPicPr>
          <p:nvPr userDrawn="1"/>
        </p:nvPicPr>
        <p:blipFill rotWithShape="1">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p:blipFill>
        <p:spPr>
          <a:xfrm>
            <a:off x="8913244" y="5196887"/>
            <a:ext cx="235196" cy="177796"/>
          </a:xfrm>
          <a:prstGeom prst="rect">
            <a:avLst/>
          </a:prstGeom>
        </p:spPr>
      </p:pic>
      <p:pic>
        <p:nvPicPr>
          <p:cNvPr id="14" name="Picture 13">
            <a:extLst>
              <a:ext uri="{FF2B5EF4-FFF2-40B4-BE49-F238E27FC236}">
                <a16:creationId xmlns:a16="http://schemas.microsoft.com/office/drawing/2014/main" id="{3D2FA665-4AE5-0BBF-C39E-3CEA4340E88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922121" y="5440603"/>
            <a:ext cx="237989" cy="237989"/>
          </a:xfrm>
          <a:prstGeom prst="rect">
            <a:avLst/>
          </a:prstGeom>
        </p:spPr>
      </p:pic>
      <p:sp>
        <p:nvSpPr>
          <p:cNvPr id="15" name="Google Shape;324;p33">
            <a:extLst>
              <a:ext uri="{FF2B5EF4-FFF2-40B4-BE49-F238E27FC236}">
                <a16:creationId xmlns:a16="http://schemas.microsoft.com/office/drawing/2014/main" id="{265E08DA-43E6-8973-90B3-FFFA88D4A2F5}"/>
              </a:ext>
            </a:extLst>
          </p:cNvPr>
          <p:cNvSpPr txBox="1"/>
          <p:nvPr userDrawn="1"/>
        </p:nvSpPr>
        <p:spPr>
          <a:xfrm>
            <a:off x="9160110" y="4862922"/>
            <a:ext cx="1910700" cy="323135"/>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900" kern="0" dirty="0">
                <a:latin typeface="Montserrat" pitchFamily="2" charset="0"/>
                <a:ea typeface="Montserrat"/>
                <a:cs typeface="Montserrat"/>
                <a:sym typeface="Montserrat"/>
              </a:rPr>
              <a:t>https://insightasia.com</a:t>
            </a:r>
            <a:endParaRPr kumimoji="0" lang="en-US" sz="900" u="none" strike="noStrike" kern="0" cap="none" spc="0" normalizeH="0" baseline="0" noProof="0" dirty="0">
              <a:ln>
                <a:noFill/>
              </a:ln>
              <a:effectLst/>
              <a:uLnTx/>
              <a:uFillTx/>
              <a:latin typeface="Montserrat" pitchFamily="2" charset="0"/>
              <a:ea typeface="Montserrat"/>
              <a:cs typeface="Montserrat"/>
              <a:sym typeface="Montserrat"/>
            </a:endParaRPr>
          </a:p>
        </p:txBody>
      </p:sp>
      <p:sp>
        <p:nvSpPr>
          <p:cNvPr id="16" name="Google Shape;324;p33">
            <a:extLst>
              <a:ext uri="{FF2B5EF4-FFF2-40B4-BE49-F238E27FC236}">
                <a16:creationId xmlns:a16="http://schemas.microsoft.com/office/drawing/2014/main" id="{13D90739-64E1-64E9-29E3-5CF5CC910937}"/>
              </a:ext>
            </a:extLst>
          </p:cNvPr>
          <p:cNvSpPr txBox="1"/>
          <p:nvPr userDrawn="1"/>
        </p:nvSpPr>
        <p:spPr>
          <a:xfrm>
            <a:off x="9160110" y="5120097"/>
            <a:ext cx="1910700" cy="323135"/>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900" kern="0" dirty="0">
                <a:latin typeface="Montserrat" pitchFamily="2" charset="0"/>
                <a:ea typeface="Montserrat"/>
                <a:cs typeface="Montserrat"/>
                <a:sym typeface="Montserrat"/>
              </a:rPr>
              <a:t>vietnam@insightasia.com</a:t>
            </a:r>
            <a:endParaRPr kumimoji="0" lang="en-US" sz="900" u="none" strike="noStrike" kern="0" cap="none" spc="0" normalizeH="0" baseline="0" noProof="0" dirty="0">
              <a:ln>
                <a:noFill/>
              </a:ln>
              <a:effectLst/>
              <a:uLnTx/>
              <a:uFillTx/>
              <a:latin typeface="Montserrat" pitchFamily="2" charset="0"/>
              <a:ea typeface="Montserrat"/>
              <a:cs typeface="Montserrat"/>
              <a:sym typeface="Montserrat"/>
            </a:endParaRPr>
          </a:p>
        </p:txBody>
      </p:sp>
      <p:sp>
        <p:nvSpPr>
          <p:cNvPr id="17" name="Google Shape;324;p33">
            <a:extLst>
              <a:ext uri="{FF2B5EF4-FFF2-40B4-BE49-F238E27FC236}">
                <a16:creationId xmlns:a16="http://schemas.microsoft.com/office/drawing/2014/main" id="{4BEC64C0-83DC-C96A-A0D4-23BBAE2F1334}"/>
              </a:ext>
            </a:extLst>
          </p:cNvPr>
          <p:cNvSpPr txBox="1"/>
          <p:nvPr userDrawn="1"/>
        </p:nvSpPr>
        <p:spPr>
          <a:xfrm>
            <a:off x="9160110" y="5391560"/>
            <a:ext cx="1910700" cy="323135"/>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900" kern="0" dirty="0">
                <a:latin typeface="Montserrat" pitchFamily="2" charset="0"/>
                <a:ea typeface="Montserrat"/>
                <a:cs typeface="Montserrat"/>
                <a:sym typeface="Montserrat"/>
              </a:rPr>
              <a:t>@</a:t>
            </a:r>
            <a:r>
              <a:rPr lang="en-US" sz="900" kern="0" dirty="0" err="1">
                <a:latin typeface="Montserrat" pitchFamily="2" charset="0"/>
                <a:ea typeface="Montserrat"/>
                <a:cs typeface="Montserrat"/>
                <a:sym typeface="Montserrat"/>
              </a:rPr>
              <a:t>insightasiaresearch</a:t>
            </a:r>
            <a:endParaRPr kumimoji="0" lang="en-US" sz="900" u="none" strike="noStrike" kern="0" cap="none" spc="0" normalizeH="0" baseline="0" noProof="0" dirty="0">
              <a:ln>
                <a:noFill/>
              </a:ln>
              <a:effectLst/>
              <a:uLnTx/>
              <a:uFillTx/>
              <a:latin typeface="Montserrat" pitchFamily="2" charset="0"/>
              <a:ea typeface="Montserrat"/>
              <a:cs typeface="Montserrat"/>
              <a:sym typeface="Montserrat"/>
            </a:endParaRPr>
          </a:p>
        </p:txBody>
      </p:sp>
      <p:sp>
        <p:nvSpPr>
          <p:cNvPr id="19" name="TextBox 10">
            <a:extLst>
              <a:ext uri="{FF2B5EF4-FFF2-40B4-BE49-F238E27FC236}">
                <a16:creationId xmlns:a16="http://schemas.microsoft.com/office/drawing/2014/main" id="{9DE1316C-1BFA-44A8-5B4A-F301647E78C3}"/>
              </a:ext>
            </a:extLst>
          </p:cNvPr>
          <p:cNvSpPr txBox="1"/>
          <p:nvPr userDrawn="1"/>
        </p:nvSpPr>
        <p:spPr>
          <a:xfrm>
            <a:off x="8913238" y="1809762"/>
            <a:ext cx="2311936" cy="430887"/>
          </a:xfrm>
          <a:prstGeom prst="rect">
            <a:avLst/>
          </a:prstGeom>
        </p:spPr>
        <p:txBody>
          <a:bodyPr wrap="square" lIns="90000" tIns="0" rIns="0" bIns="0" rtlCol="0" anchor="t">
            <a:spAutoFit/>
          </a:bodyPr>
          <a:lstStyle/>
          <a:p>
            <a:r>
              <a:rPr lang="en-US" sz="2800" b="1" spc="-150" dirty="0">
                <a:latin typeface="Montserrat" pitchFamily="2" charset="0"/>
              </a:rPr>
              <a:t>Vietnam</a:t>
            </a:r>
          </a:p>
        </p:txBody>
      </p:sp>
      <p:pic>
        <p:nvPicPr>
          <p:cNvPr id="10" name="Picture 9">
            <a:extLst>
              <a:ext uri="{FF2B5EF4-FFF2-40B4-BE49-F238E27FC236}">
                <a16:creationId xmlns:a16="http://schemas.microsoft.com/office/drawing/2014/main" id="{7043D5FC-3984-05F4-4B5E-CB933E8D821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451870" y="3821723"/>
            <a:ext cx="2077609" cy="2047929"/>
          </a:xfrm>
          <a:prstGeom prst="rect">
            <a:avLst/>
          </a:prstGeom>
        </p:spPr>
      </p:pic>
      <p:pic>
        <p:nvPicPr>
          <p:cNvPr id="11" name="Picture 10">
            <a:extLst>
              <a:ext uri="{FF2B5EF4-FFF2-40B4-BE49-F238E27FC236}">
                <a16:creationId xmlns:a16="http://schemas.microsoft.com/office/drawing/2014/main" id="{A7A4FF96-EB5A-55BB-99A1-649A34019804}"/>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flipH="1">
            <a:off x="3330854" y="4167754"/>
            <a:ext cx="1121198" cy="1376520"/>
          </a:xfrm>
          <a:prstGeom prst="rect">
            <a:avLst/>
          </a:prstGeom>
        </p:spPr>
      </p:pic>
      <p:pic>
        <p:nvPicPr>
          <p:cNvPr id="28" name="Picture 27">
            <a:extLst>
              <a:ext uri="{FF2B5EF4-FFF2-40B4-BE49-F238E27FC236}">
                <a16:creationId xmlns:a16="http://schemas.microsoft.com/office/drawing/2014/main" id="{0131632B-24D0-FAE3-D2BB-AEACCFEF69D3}"/>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rot="19863584">
            <a:off x="5727348" y="1800981"/>
            <a:ext cx="384537" cy="216302"/>
          </a:xfrm>
          <a:prstGeom prst="rect">
            <a:avLst/>
          </a:prstGeom>
        </p:spPr>
      </p:pic>
      <p:pic>
        <p:nvPicPr>
          <p:cNvPr id="29" name="Picture 28">
            <a:extLst>
              <a:ext uri="{FF2B5EF4-FFF2-40B4-BE49-F238E27FC236}">
                <a16:creationId xmlns:a16="http://schemas.microsoft.com/office/drawing/2014/main" id="{266BC4F4-ABE8-07A9-4F12-05C73BFA92B4}"/>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rot="11190858">
            <a:off x="4843753" y="1349911"/>
            <a:ext cx="282937" cy="300621"/>
          </a:xfrm>
          <a:prstGeom prst="rect">
            <a:avLst/>
          </a:prstGeom>
        </p:spPr>
      </p:pic>
      <p:pic>
        <p:nvPicPr>
          <p:cNvPr id="30" name="Picture 29">
            <a:extLst>
              <a:ext uri="{FF2B5EF4-FFF2-40B4-BE49-F238E27FC236}">
                <a16:creationId xmlns:a16="http://schemas.microsoft.com/office/drawing/2014/main" id="{C1E13C2B-4667-209A-3C07-06D7AA815596}"/>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rot="2672951">
            <a:off x="5483956" y="1574420"/>
            <a:ext cx="190500" cy="228600"/>
          </a:xfrm>
          <a:prstGeom prst="rect">
            <a:avLst/>
          </a:prstGeom>
        </p:spPr>
      </p:pic>
      <p:pic>
        <p:nvPicPr>
          <p:cNvPr id="31" name="Picture 30">
            <a:extLst>
              <a:ext uri="{FF2B5EF4-FFF2-40B4-BE49-F238E27FC236}">
                <a16:creationId xmlns:a16="http://schemas.microsoft.com/office/drawing/2014/main" id="{37FEB85A-F5DD-5030-2923-E86F593BA77B}"/>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5438881" y="1169644"/>
            <a:ext cx="114300" cy="190500"/>
          </a:xfrm>
          <a:prstGeom prst="rect">
            <a:avLst/>
          </a:prstGeom>
        </p:spPr>
      </p:pic>
      <p:pic>
        <p:nvPicPr>
          <p:cNvPr id="32" name="Picture 31">
            <a:extLst>
              <a:ext uri="{FF2B5EF4-FFF2-40B4-BE49-F238E27FC236}">
                <a16:creationId xmlns:a16="http://schemas.microsoft.com/office/drawing/2014/main" id="{DF91D84C-94E5-2540-B5DF-54517FA0862C}"/>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5977970" y="1449296"/>
            <a:ext cx="114300" cy="190500"/>
          </a:xfrm>
          <a:prstGeom prst="rect">
            <a:avLst/>
          </a:prstGeom>
        </p:spPr>
      </p:pic>
      <p:pic>
        <p:nvPicPr>
          <p:cNvPr id="33" name="Picture 32">
            <a:extLst>
              <a:ext uri="{FF2B5EF4-FFF2-40B4-BE49-F238E27FC236}">
                <a16:creationId xmlns:a16="http://schemas.microsoft.com/office/drawing/2014/main" id="{CC477C1F-3BFE-5E35-BBDE-FEA4CEAF04D0}"/>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4373693" y="1231375"/>
            <a:ext cx="257537" cy="257537"/>
          </a:xfrm>
          <a:prstGeom prst="rect">
            <a:avLst/>
          </a:prstGeom>
        </p:spPr>
      </p:pic>
      <p:pic>
        <p:nvPicPr>
          <p:cNvPr id="34" name="Picture 33">
            <a:extLst>
              <a:ext uri="{FF2B5EF4-FFF2-40B4-BE49-F238E27FC236}">
                <a16:creationId xmlns:a16="http://schemas.microsoft.com/office/drawing/2014/main" id="{C4F97049-F64C-4F76-5864-BDA8077FA699}"/>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451870" y="1523675"/>
            <a:ext cx="939800" cy="825500"/>
          </a:xfrm>
          <a:prstGeom prst="rect">
            <a:avLst/>
          </a:prstGeom>
        </p:spPr>
      </p:pic>
      <p:pic>
        <p:nvPicPr>
          <p:cNvPr id="35" name="Picture 34">
            <a:extLst>
              <a:ext uri="{FF2B5EF4-FFF2-40B4-BE49-F238E27FC236}">
                <a16:creationId xmlns:a16="http://schemas.microsoft.com/office/drawing/2014/main" id="{FE682573-4E56-7B80-2801-DB2C34BD5487}"/>
              </a:ext>
            </a:extLst>
          </p:cNvPr>
          <p:cNvPicPr>
            <a:picLocks noChangeAspect="1"/>
          </p:cNvPicPr>
          <p:nvPr userDrawn="1"/>
        </p:nvPicPr>
        <p:blipFill>
          <a:blip r:embed="rId14"/>
          <a:stretch>
            <a:fillRect/>
          </a:stretch>
        </p:blipFill>
        <p:spPr>
          <a:xfrm>
            <a:off x="-851001" y="1874954"/>
            <a:ext cx="9311268" cy="4500446"/>
          </a:xfrm>
          <a:prstGeom prst="rect">
            <a:avLst/>
          </a:prstGeom>
        </p:spPr>
      </p:pic>
      <p:sp>
        <p:nvSpPr>
          <p:cNvPr id="36" name="TextBox 10">
            <a:extLst>
              <a:ext uri="{FF2B5EF4-FFF2-40B4-BE49-F238E27FC236}">
                <a16:creationId xmlns:a16="http://schemas.microsoft.com/office/drawing/2014/main" id="{651CCEFC-C3D3-AD02-03F5-9535A405734D}"/>
              </a:ext>
            </a:extLst>
          </p:cNvPr>
          <p:cNvSpPr txBox="1"/>
          <p:nvPr userDrawn="1"/>
        </p:nvSpPr>
        <p:spPr>
          <a:xfrm>
            <a:off x="649357" y="1058766"/>
            <a:ext cx="7161178" cy="904030"/>
          </a:xfrm>
          <a:prstGeom prst="rect">
            <a:avLst/>
          </a:prstGeom>
        </p:spPr>
        <p:txBody>
          <a:bodyPr wrap="square" lIns="0" tIns="0" rIns="0" bIns="0" rtlCol="0" anchor="t">
            <a:spAutoFit/>
          </a:bodyPr>
          <a:lstStyle/>
          <a:p>
            <a:pPr>
              <a:lnSpc>
                <a:spcPts val="6500"/>
              </a:lnSpc>
            </a:pPr>
            <a:r>
              <a:rPr lang="en-US" sz="8000" b="1" spc="-150" dirty="0">
                <a:solidFill>
                  <a:srgbClr val="F36521"/>
                </a:solidFill>
                <a:latin typeface="Montserrat" pitchFamily="2" charset="0"/>
              </a:rPr>
              <a:t>EXPLORE</a:t>
            </a:r>
          </a:p>
        </p:txBody>
      </p:sp>
      <p:cxnSp>
        <p:nvCxnSpPr>
          <p:cNvPr id="37" name="Straight Connector 36">
            <a:extLst>
              <a:ext uri="{FF2B5EF4-FFF2-40B4-BE49-F238E27FC236}">
                <a16:creationId xmlns:a16="http://schemas.microsoft.com/office/drawing/2014/main" id="{17D8F684-19E0-27E5-EDF5-D0D0D8D5B2C1}"/>
              </a:ext>
            </a:extLst>
          </p:cNvPr>
          <p:cNvCxnSpPr>
            <a:cxnSpLocks/>
          </p:cNvCxnSpPr>
          <p:nvPr userDrawn="1"/>
        </p:nvCxnSpPr>
        <p:spPr>
          <a:xfrm flipH="1">
            <a:off x="685215" y="1787123"/>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10">
            <a:extLst>
              <a:ext uri="{FF2B5EF4-FFF2-40B4-BE49-F238E27FC236}">
                <a16:creationId xmlns:a16="http://schemas.microsoft.com/office/drawing/2014/main" id="{F6719BF4-756F-29E1-2599-E40BFCE295B5}"/>
              </a:ext>
            </a:extLst>
          </p:cNvPr>
          <p:cNvSpPr txBox="1"/>
          <p:nvPr userDrawn="1"/>
        </p:nvSpPr>
        <p:spPr>
          <a:xfrm>
            <a:off x="649357" y="202262"/>
            <a:ext cx="3594397" cy="739241"/>
          </a:xfrm>
          <a:prstGeom prst="rect">
            <a:avLst/>
          </a:prstGeom>
        </p:spPr>
        <p:txBody>
          <a:bodyPr wrap="square" lIns="0" tIns="0" rIns="0" bIns="0" rtlCol="0" anchor="t">
            <a:spAutoFit/>
          </a:bodyPr>
          <a:lstStyle/>
          <a:p>
            <a:pPr>
              <a:lnSpc>
                <a:spcPts val="6500"/>
              </a:lnSpc>
            </a:pPr>
            <a:r>
              <a:rPr lang="en-US" sz="3600" spc="-150" dirty="0">
                <a:solidFill>
                  <a:srgbClr val="67A341"/>
                </a:solidFill>
                <a:latin typeface="Montserrat" pitchFamily="2" charset="0"/>
              </a:rPr>
              <a:t>Ready to</a:t>
            </a:r>
            <a:endParaRPr lang="en-US" sz="8000" spc="-150" dirty="0">
              <a:solidFill>
                <a:srgbClr val="F36521"/>
              </a:solidFill>
              <a:latin typeface="Montserrat" pitchFamily="2" charset="0"/>
            </a:endParaRPr>
          </a:p>
        </p:txBody>
      </p:sp>
      <p:grpSp>
        <p:nvGrpSpPr>
          <p:cNvPr id="6" name="Group 5">
            <a:extLst>
              <a:ext uri="{FF2B5EF4-FFF2-40B4-BE49-F238E27FC236}">
                <a16:creationId xmlns:a16="http://schemas.microsoft.com/office/drawing/2014/main" id="{786ACE27-FF81-E802-00E4-F0D822FA60A6}"/>
              </a:ext>
            </a:extLst>
          </p:cNvPr>
          <p:cNvGrpSpPr/>
          <p:nvPr userDrawn="1"/>
        </p:nvGrpSpPr>
        <p:grpSpPr>
          <a:xfrm>
            <a:off x="8913236" y="2806788"/>
            <a:ext cx="3048207" cy="674351"/>
            <a:chOff x="8913244" y="3440777"/>
            <a:chExt cx="3048207" cy="674351"/>
          </a:xfrm>
        </p:grpSpPr>
        <p:sp>
          <p:nvSpPr>
            <p:cNvPr id="7" name="Google Shape;323;p33">
              <a:extLst>
                <a:ext uri="{FF2B5EF4-FFF2-40B4-BE49-F238E27FC236}">
                  <a16:creationId xmlns:a16="http://schemas.microsoft.com/office/drawing/2014/main" id="{73243047-9E66-397D-F81A-49E19316A067}"/>
                </a:ext>
              </a:extLst>
            </p:cNvPr>
            <p:cNvSpPr txBox="1"/>
            <p:nvPr/>
          </p:nvSpPr>
          <p:spPr>
            <a:xfrm>
              <a:off x="8913244" y="3440777"/>
              <a:ext cx="3048205" cy="184666"/>
            </a:xfrm>
            <a:prstGeom prst="rect">
              <a:avLst/>
            </a:prstGeom>
            <a:noFill/>
            <a:ln>
              <a:noFill/>
            </a:ln>
          </p:spPr>
          <p:txBody>
            <a:bodyPr spcFirstLastPara="1" wrap="square" lIns="90000" tIns="0" rIns="0" bIns="0" anchor="t" anchorCtr="0">
              <a:spAutoFit/>
            </a:bodyPr>
            <a:lstStyle/>
            <a:p>
              <a:pPr marL="0" marR="0" lvl="0" indent="0"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200" b="1" u="none" strike="noStrike" kern="0" cap="none" spc="0" normalizeH="0" baseline="0" noProof="0" dirty="0">
                  <a:ln>
                    <a:noFill/>
                  </a:ln>
                  <a:effectLst/>
                  <a:uLnTx/>
                  <a:uFillTx/>
                  <a:latin typeface="Montserrat" pitchFamily="2" charset="0"/>
                  <a:ea typeface="Montserrat"/>
                  <a:cs typeface="Montserrat"/>
                  <a:sym typeface="Montserrat"/>
                </a:rPr>
                <a:t>PHAM ANH TUAN</a:t>
              </a:r>
            </a:p>
          </p:txBody>
        </p:sp>
        <p:sp>
          <p:nvSpPr>
            <p:cNvPr id="8" name="Google Shape;324;p33">
              <a:extLst>
                <a:ext uri="{FF2B5EF4-FFF2-40B4-BE49-F238E27FC236}">
                  <a16:creationId xmlns:a16="http://schemas.microsoft.com/office/drawing/2014/main" id="{619B928A-53CD-1140-B0EA-25C609530BF0}"/>
                </a:ext>
              </a:extLst>
            </p:cNvPr>
            <p:cNvSpPr txBox="1"/>
            <p:nvPr/>
          </p:nvSpPr>
          <p:spPr>
            <a:xfrm>
              <a:off x="8913244" y="3567028"/>
              <a:ext cx="3048207" cy="346218"/>
            </a:xfrm>
            <a:prstGeom prst="rect">
              <a:avLst/>
            </a:prstGeom>
            <a:noFill/>
            <a:ln>
              <a:noFill/>
            </a:ln>
          </p:spPr>
          <p:txBody>
            <a:bodyPr spcFirstLastPara="1" wrap="square" lIns="90000" tIns="91425" rIns="91425" bIns="91425" anchor="t" anchorCtr="0">
              <a:spAutoFit/>
            </a:bodyPr>
            <a:lstStyle/>
            <a:p>
              <a:pPr marL="0" marR="0" lvl="0" indent="0" algn="l" defTabSz="914400" rtl="0" eaLnBrk="1" fontAlgn="auto" latinLnBrk="0" hangingPunct="1">
                <a:spcBef>
                  <a:spcPts val="0"/>
                </a:spcBef>
                <a:spcAft>
                  <a:spcPts val="0"/>
                </a:spcAft>
                <a:buClr>
                  <a:srgbClr val="000000"/>
                </a:buClr>
                <a:buSzPts val="1000"/>
                <a:buFont typeface="Arial"/>
                <a:buNone/>
                <a:tabLst/>
                <a:defRPr/>
              </a:pPr>
              <a:r>
                <a:rPr kumimoji="0" lang="en-US" sz="1050" u="none" strike="noStrike" kern="0" cap="none" spc="0" normalizeH="0" baseline="0" noProof="0" dirty="0">
                  <a:ln>
                    <a:noFill/>
                  </a:ln>
                  <a:effectLst/>
                  <a:uLnTx/>
                  <a:uFillTx/>
                  <a:latin typeface="Montserrat" pitchFamily="2" charset="0"/>
                  <a:ea typeface="Montserrat"/>
                  <a:cs typeface="Montserrat"/>
                  <a:sym typeface="Montserrat"/>
                </a:rPr>
                <a:t>Research Director | Country Manager</a:t>
              </a:r>
            </a:p>
          </p:txBody>
        </p:sp>
        <p:sp>
          <p:nvSpPr>
            <p:cNvPr id="9" name="Google Shape;324;p33">
              <a:extLst>
                <a:ext uri="{FF2B5EF4-FFF2-40B4-BE49-F238E27FC236}">
                  <a16:creationId xmlns:a16="http://schemas.microsoft.com/office/drawing/2014/main" id="{42C41B9B-E910-FF3A-1740-21CC266D8F25}"/>
                </a:ext>
              </a:extLst>
            </p:cNvPr>
            <p:cNvSpPr txBox="1"/>
            <p:nvPr/>
          </p:nvSpPr>
          <p:spPr>
            <a:xfrm>
              <a:off x="8913244" y="3768910"/>
              <a:ext cx="3048207" cy="346218"/>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1050" b="0" kern="0" dirty="0">
                  <a:latin typeface="Montserrat" pitchFamily="2" charset="0"/>
                  <a:ea typeface="Montserrat"/>
                  <a:cs typeface="Montserrat"/>
                  <a:sym typeface="Montserrat"/>
                </a:rPr>
                <a:t>tuan.pham@insightasia.com</a:t>
              </a:r>
            </a:p>
          </p:txBody>
        </p:sp>
      </p:grpSp>
    </p:spTree>
    <p:extLst>
      <p:ext uri="{BB962C8B-B14F-4D97-AF65-F5344CB8AC3E}">
        <p14:creationId xmlns:p14="http://schemas.microsoft.com/office/powerpoint/2010/main" val="10668773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sp>
        <p:nvSpPr>
          <p:cNvPr id="4" name="TextBox 10">
            <a:extLst>
              <a:ext uri="{FF2B5EF4-FFF2-40B4-BE49-F238E27FC236}">
                <a16:creationId xmlns:a16="http://schemas.microsoft.com/office/drawing/2014/main" id="{C20A493F-D9B7-D998-1D87-57451DC02BA8}"/>
              </a:ext>
            </a:extLst>
          </p:cNvPr>
          <p:cNvSpPr txBox="1"/>
          <p:nvPr userDrawn="1"/>
        </p:nvSpPr>
        <p:spPr>
          <a:xfrm>
            <a:off x="7347074" y="1913191"/>
            <a:ext cx="1235034" cy="276999"/>
          </a:xfrm>
          <a:prstGeom prst="rect">
            <a:avLst/>
          </a:prstGeom>
        </p:spPr>
        <p:txBody>
          <a:bodyPr wrap="square" lIns="0" tIns="0" rIns="0" bIns="0" rtlCol="0" anchor="t">
            <a:spAutoFit/>
          </a:bodyPr>
          <a:lstStyle/>
          <a:p>
            <a:pPr algn="r"/>
            <a:r>
              <a:rPr lang="en-US" b="1" spc="-150" dirty="0">
                <a:latin typeface="Montserrat" pitchFamily="2" charset="0"/>
              </a:rPr>
              <a:t>Contact</a:t>
            </a:r>
          </a:p>
        </p:txBody>
      </p:sp>
      <p:cxnSp>
        <p:nvCxnSpPr>
          <p:cNvPr id="5" name="Straight Connector 4">
            <a:extLst>
              <a:ext uri="{FF2B5EF4-FFF2-40B4-BE49-F238E27FC236}">
                <a16:creationId xmlns:a16="http://schemas.microsoft.com/office/drawing/2014/main" id="{6978137F-6685-A6B5-6A7C-139B857D0413}"/>
              </a:ext>
            </a:extLst>
          </p:cNvPr>
          <p:cNvCxnSpPr/>
          <p:nvPr userDrawn="1"/>
        </p:nvCxnSpPr>
        <p:spPr>
          <a:xfrm>
            <a:off x="8752114" y="1726382"/>
            <a:ext cx="0" cy="42469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082898F-4E43-513D-543C-F8531F4DE5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22122" y="4904649"/>
            <a:ext cx="226318" cy="226318"/>
          </a:xfrm>
          <a:prstGeom prst="rect">
            <a:avLst/>
          </a:prstGeom>
        </p:spPr>
      </p:pic>
      <p:pic>
        <p:nvPicPr>
          <p:cNvPr id="13" name="Picture 12">
            <a:extLst>
              <a:ext uri="{FF2B5EF4-FFF2-40B4-BE49-F238E27FC236}">
                <a16:creationId xmlns:a16="http://schemas.microsoft.com/office/drawing/2014/main" id="{701AE37A-B050-3F14-781B-DDA16EC79118}"/>
              </a:ext>
            </a:extLst>
          </p:cNvPr>
          <p:cNvPicPr>
            <a:picLocks noChangeAspect="1"/>
          </p:cNvPicPr>
          <p:nvPr userDrawn="1"/>
        </p:nvPicPr>
        <p:blipFill rotWithShape="1">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p:blipFill>
        <p:spPr>
          <a:xfrm>
            <a:off x="8913244" y="5196887"/>
            <a:ext cx="235196" cy="177796"/>
          </a:xfrm>
          <a:prstGeom prst="rect">
            <a:avLst/>
          </a:prstGeom>
        </p:spPr>
      </p:pic>
      <p:pic>
        <p:nvPicPr>
          <p:cNvPr id="14" name="Picture 13">
            <a:extLst>
              <a:ext uri="{FF2B5EF4-FFF2-40B4-BE49-F238E27FC236}">
                <a16:creationId xmlns:a16="http://schemas.microsoft.com/office/drawing/2014/main" id="{3D2FA665-4AE5-0BBF-C39E-3CEA4340E88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922121" y="5440603"/>
            <a:ext cx="237989" cy="237989"/>
          </a:xfrm>
          <a:prstGeom prst="rect">
            <a:avLst/>
          </a:prstGeom>
        </p:spPr>
      </p:pic>
      <p:sp>
        <p:nvSpPr>
          <p:cNvPr id="15" name="Google Shape;324;p33">
            <a:extLst>
              <a:ext uri="{FF2B5EF4-FFF2-40B4-BE49-F238E27FC236}">
                <a16:creationId xmlns:a16="http://schemas.microsoft.com/office/drawing/2014/main" id="{265E08DA-43E6-8973-90B3-FFFA88D4A2F5}"/>
              </a:ext>
            </a:extLst>
          </p:cNvPr>
          <p:cNvSpPr txBox="1"/>
          <p:nvPr userDrawn="1"/>
        </p:nvSpPr>
        <p:spPr>
          <a:xfrm>
            <a:off x="9160110" y="4862922"/>
            <a:ext cx="1910700" cy="323135"/>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900" kern="0" dirty="0">
                <a:latin typeface="Montserrat" pitchFamily="2" charset="0"/>
                <a:ea typeface="Montserrat"/>
                <a:cs typeface="Montserrat"/>
                <a:sym typeface="Montserrat"/>
              </a:rPr>
              <a:t>https://insightasia.com</a:t>
            </a:r>
            <a:endParaRPr kumimoji="0" lang="en-US" sz="900" u="none" strike="noStrike" kern="0" cap="none" spc="0" normalizeH="0" baseline="0" noProof="0" dirty="0">
              <a:ln>
                <a:noFill/>
              </a:ln>
              <a:effectLst/>
              <a:uLnTx/>
              <a:uFillTx/>
              <a:latin typeface="Montserrat" pitchFamily="2" charset="0"/>
              <a:ea typeface="Montserrat"/>
              <a:cs typeface="Montserrat"/>
              <a:sym typeface="Montserrat"/>
            </a:endParaRPr>
          </a:p>
        </p:txBody>
      </p:sp>
      <p:sp>
        <p:nvSpPr>
          <p:cNvPr id="16" name="Google Shape;324;p33">
            <a:extLst>
              <a:ext uri="{FF2B5EF4-FFF2-40B4-BE49-F238E27FC236}">
                <a16:creationId xmlns:a16="http://schemas.microsoft.com/office/drawing/2014/main" id="{13D90739-64E1-64E9-29E3-5CF5CC910937}"/>
              </a:ext>
            </a:extLst>
          </p:cNvPr>
          <p:cNvSpPr txBox="1"/>
          <p:nvPr userDrawn="1"/>
        </p:nvSpPr>
        <p:spPr>
          <a:xfrm>
            <a:off x="9160110" y="5120097"/>
            <a:ext cx="1910700" cy="323135"/>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900" kern="0" dirty="0">
                <a:latin typeface="Montserrat" pitchFamily="2" charset="0"/>
                <a:ea typeface="Montserrat"/>
                <a:cs typeface="Montserrat"/>
                <a:sym typeface="Montserrat"/>
              </a:rPr>
              <a:t>vietnam@insightasia.com</a:t>
            </a:r>
            <a:endParaRPr kumimoji="0" lang="en-US" sz="900" u="none" strike="noStrike" kern="0" cap="none" spc="0" normalizeH="0" baseline="0" noProof="0" dirty="0">
              <a:ln>
                <a:noFill/>
              </a:ln>
              <a:effectLst/>
              <a:uLnTx/>
              <a:uFillTx/>
              <a:latin typeface="Montserrat" pitchFamily="2" charset="0"/>
              <a:ea typeface="Montserrat"/>
              <a:cs typeface="Montserrat"/>
              <a:sym typeface="Montserrat"/>
            </a:endParaRPr>
          </a:p>
        </p:txBody>
      </p:sp>
      <p:sp>
        <p:nvSpPr>
          <p:cNvPr id="17" name="Google Shape;324;p33">
            <a:extLst>
              <a:ext uri="{FF2B5EF4-FFF2-40B4-BE49-F238E27FC236}">
                <a16:creationId xmlns:a16="http://schemas.microsoft.com/office/drawing/2014/main" id="{4BEC64C0-83DC-C96A-A0D4-23BBAE2F1334}"/>
              </a:ext>
            </a:extLst>
          </p:cNvPr>
          <p:cNvSpPr txBox="1"/>
          <p:nvPr userDrawn="1"/>
        </p:nvSpPr>
        <p:spPr>
          <a:xfrm>
            <a:off x="9160110" y="5391560"/>
            <a:ext cx="1910700" cy="323135"/>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900" kern="0" dirty="0">
                <a:latin typeface="Montserrat" pitchFamily="2" charset="0"/>
                <a:ea typeface="Montserrat"/>
                <a:cs typeface="Montserrat"/>
                <a:sym typeface="Montserrat"/>
              </a:rPr>
              <a:t>@</a:t>
            </a:r>
            <a:r>
              <a:rPr lang="en-US" sz="900" kern="0" dirty="0" err="1">
                <a:latin typeface="Montserrat" pitchFamily="2" charset="0"/>
                <a:ea typeface="Montserrat"/>
                <a:cs typeface="Montserrat"/>
                <a:sym typeface="Montserrat"/>
              </a:rPr>
              <a:t>insightasiaresearch</a:t>
            </a:r>
            <a:endParaRPr kumimoji="0" lang="en-US" sz="900" u="none" strike="noStrike" kern="0" cap="none" spc="0" normalizeH="0" baseline="0" noProof="0" dirty="0">
              <a:ln>
                <a:noFill/>
              </a:ln>
              <a:effectLst/>
              <a:uLnTx/>
              <a:uFillTx/>
              <a:latin typeface="Montserrat" pitchFamily="2" charset="0"/>
              <a:ea typeface="Montserrat"/>
              <a:cs typeface="Montserrat"/>
              <a:sym typeface="Montserrat"/>
            </a:endParaRPr>
          </a:p>
        </p:txBody>
      </p:sp>
      <p:sp>
        <p:nvSpPr>
          <p:cNvPr id="19" name="TextBox 10">
            <a:extLst>
              <a:ext uri="{FF2B5EF4-FFF2-40B4-BE49-F238E27FC236}">
                <a16:creationId xmlns:a16="http://schemas.microsoft.com/office/drawing/2014/main" id="{9DE1316C-1BFA-44A8-5B4A-F301647E78C3}"/>
              </a:ext>
            </a:extLst>
          </p:cNvPr>
          <p:cNvSpPr txBox="1"/>
          <p:nvPr userDrawn="1"/>
        </p:nvSpPr>
        <p:spPr>
          <a:xfrm>
            <a:off x="8913238" y="1809762"/>
            <a:ext cx="2311936" cy="430887"/>
          </a:xfrm>
          <a:prstGeom prst="rect">
            <a:avLst/>
          </a:prstGeom>
        </p:spPr>
        <p:txBody>
          <a:bodyPr wrap="square" lIns="90000" tIns="0" rIns="0" bIns="0" rtlCol="0" anchor="t">
            <a:spAutoFit/>
          </a:bodyPr>
          <a:lstStyle/>
          <a:p>
            <a:r>
              <a:rPr lang="en-US" sz="2800" b="1" spc="-150" dirty="0">
                <a:latin typeface="Montserrat" pitchFamily="2" charset="0"/>
              </a:rPr>
              <a:t>Vietnam</a:t>
            </a:r>
          </a:p>
        </p:txBody>
      </p:sp>
      <p:cxnSp>
        <p:nvCxnSpPr>
          <p:cNvPr id="10" name="Straight Connector 9">
            <a:extLst>
              <a:ext uri="{FF2B5EF4-FFF2-40B4-BE49-F238E27FC236}">
                <a16:creationId xmlns:a16="http://schemas.microsoft.com/office/drawing/2014/main" id="{AE8B2DFA-8FEF-A40E-DD4C-6C90FB8F0C6C}"/>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CB1B577-392B-A157-5440-1DF220DF7927}"/>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8" name="TextBox 10">
            <a:extLst>
              <a:ext uri="{FF2B5EF4-FFF2-40B4-BE49-F238E27FC236}">
                <a16:creationId xmlns:a16="http://schemas.microsoft.com/office/drawing/2014/main" id="{0677932C-2653-F1EB-5EFD-B3B5490F2E17}"/>
              </a:ext>
            </a:extLst>
          </p:cNvPr>
          <p:cNvSpPr txBox="1"/>
          <p:nvPr userDrawn="1"/>
        </p:nvSpPr>
        <p:spPr>
          <a:xfrm>
            <a:off x="649357" y="947323"/>
            <a:ext cx="3594397" cy="739241"/>
          </a:xfrm>
          <a:prstGeom prst="rect">
            <a:avLst/>
          </a:prstGeom>
        </p:spPr>
        <p:txBody>
          <a:bodyPr wrap="square" lIns="0" tIns="0" rIns="0" bIns="0" rtlCol="0" anchor="t">
            <a:spAutoFit/>
          </a:bodyPr>
          <a:lstStyle/>
          <a:p>
            <a:pPr>
              <a:lnSpc>
                <a:spcPts val="6500"/>
              </a:lnSpc>
            </a:pPr>
            <a:r>
              <a:rPr lang="en-US" sz="3600" spc="-150" dirty="0">
                <a:solidFill>
                  <a:srgbClr val="67A341"/>
                </a:solidFill>
                <a:latin typeface="Montserrat" pitchFamily="2" charset="77"/>
              </a:rPr>
              <a:t>Ready to</a:t>
            </a:r>
            <a:endParaRPr lang="en-US" sz="8000" spc="-150" dirty="0">
              <a:solidFill>
                <a:srgbClr val="F36521"/>
              </a:solidFill>
              <a:latin typeface="Montserrat" pitchFamily="2" charset="77"/>
            </a:endParaRPr>
          </a:p>
        </p:txBody>
      </p:sp>
      <p:sp>
        <p:nvSpPr>
          <p:cNvPr id="29" name="TextBox 10">
            <a:extLst>
              <a:ext uri="{FF2B5EF4-FFF2-40B4-BE49-F238E27FC236}">
                <a16:creationId xmlns:a16="http://schemas.microsoft.com/office/drawing/2014/main" id="{489400D9-9549-B19E-2CE7-BBF75F146A85}"/>
              </a:ext>
            </a:extLst>
          </p:cNvPr>
          <p:cNvSpPr txBox="1"/>
          <p:nvPr userDrawn="1"/>
        </p:nvSpPr>
        <p:spPr>
          <a:xfrm>
            <a:off x="649357" y="1956232"/>
            <a:ext cx="7161178" cy="904030"/>
          </a:xfrm>
          <a:prstGeom prst="rect">
            <a:avLst/>
          </a:prstGeom>
        </p:spPr>
        <p:txBody>
          <a:bodyPr wrap="square" lIns="0" tIns="0" rIns="0" bIns="0" rtlCol="0" anchor="t">
            <a:spAutoFit/>
          </a:bodyPr>
          <a:lstStyle/>
          <a:p>
            <a:pPr>
              <a:lnSpc>
                <a:spcPts val="6500"/>
              </a:lnSpc>
            </a:pPr>
            <a:r>
              <a:rPr lang="en-US" sz="8000" b="1" spc="-150" dirty="0">
                <a:solidFill>
                  <a:srgbClr val="F36521"/>
                </a:solidFill>
                <a:latin typeface="Montserrat" pitchFamily="2" charset="77"/>
              </a:rPr>
              <a:t>EXPLORE</a:t>
            </a:r>
          </a:p>
        </p:txBody>
      </p:sp>
      <p:cxnSp>
        <p:nvCxnSpPr>
          <p:cNvPr id="30" name="Straight Connector 29">
            <a:extLst>
              <a:ext uri="{FF2B5EF4-FFF2-40B4-BE49-F238E27FC236}">
                <a16:creationId xmlns:a16="http://schemas.microsoft.com/office/drawing/2014/main" id="{A0E3653B-5F63-9E33-3B7A-5AAB63EAD642}"/>
              </a:ext>
            </a:extLst>
          </p:cNvPr>
          <p:cNvCxnSpPr>
            <a:cxnSpLocks/>
          </p:cNvCxnSpPr>
          <p:nvPr userDrawn="1"/>
        </p:nvCxnSpPr>
        <p:spPr>
          <a:xfrm flipH="1">
            <a:off x="685215" y="2684589"/>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2C765C8-08EA-0462-3605-940AF4D1DC32}"/>
              </a:ext>
            </a:extLst>
          </p:cNvPr>
          <p:cNvCxnSpPr/>
          <p:nvPr userDrawn="1"/>
        </p:nvCxnSpPr>
        <p:spPr>
          <a:xfrm>
            <a:off x="8752114" y="1726382"/>
            <a:ext cx="0" cy="42469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910483A4-B821-390E-A368-C6C05C34F81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68262" y="2554170"/>
            <a:ext cx="7223209" cy="4303829"/>
          </a:xfrm>
          <a:prstGeom prst="rect">
            <a:avLst/>
          </a:prstGeom>
        </p:spPr>
      </p:pic>
      <p:grpSp>
        <p:nvGrpSpPr>
          <p:cNvPr id="2" name="Group 1">
            <a:extLst>
              <a:ext uri="{FF2B5EF4-FFF2-40B4-BE49-F238E27FC236}">
                <a16:creationId xmlns:a16="http://schemas.microsoft.com/office/drawing/2014/main" id="{6AB109BC-208D-5C14-C463-ADC2177DAE37}"/>
              </a:ext>
            </a:extLst>
          </p:cNvPr>
          <p:cNvGrpSpPr/>
          <p:nvPr userDrawn="1"/>
        </p:nvGrpSpPr>
        <p:grpSpPr>
          <a:xfrm>
            <a:off x="8913236" y="2806788"/>
            <a:ext cx="3048207" cy="674351"/>
            <a:chOff x="8913244" y="3440777"/>
            <a:chExt cx="3048207" cy="674351"/>
          </a:xfrm>
        </p:grpSpPr>
        <p:sp>
          <p:nvSpPr>
            <p:cNvPr id="3" name="Google Shape;323;p33">
              <a:extLst>
                <a:ext uri="{FF2B5EF4-FFF2-40B4-BE49-F238E27FC236}">
                  <a16:creationId xmlns:a16="http://schemas.microsoft.com/office/drawing/2014/main" id="{E8AEB38B-F051-F572-48D5-4CE2D77E6FA9}"/>
                </a:ext>
              </a:extLst>
            </p:cNvPr>
            <p:cNvSpPr txBox="1"/>
            <p:nvPr/>
          </p:nvSpPr>
          <p:spPr>
            <a:xfrm>
              <a:off x="8913244" y="3440777"/>
              <a:ext cx="3048205" cy="184666"/>
            </a:xfrm>
            <a:prstGeom prst="rect">
              <a:avLst/>
            </a:prstGeom>
            <a:noFill/>
            <a:ln>
              <a:noFill/>
            </a:ln>
          </p:spPr>
          <p:txBody>
            <a:bodyPr spcFirstLastPara="1" wrap="square" lIns="90000" tIns="0" rIns="0" bIns="0" anchor="t" anchorCtr="0">
              <a:spAutoFit/>
            </a:bodyPr>
            <a:lstStyle/>
            <a:p>
              <a:pPr marL="0" marR="0" lvl="0" indent="0"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200" b="1" u="none" strike="noStrike" kern="0" cap="none" spc="0" normalizeH="0" baseline="0" noProof="0" dirty="0">
                  <a:ln>
                    <a:noFill/>
                  </a:ln>
                  <a:effectLst/>
                  <a:uLnTx/>
                  <a:uFillTx/>
                  <a:latin typeface="Montserrat" pitchFamily="2" charset="0"/>
                  <a:ea typeface="Montserrat"/>
                  <a:cs typeface="Montserrat"/>
                  <a:sym typeface="Montserrat"/>
                </a:rPr>
                <a:t>PHAM ANH TUAN</a:t>
              </a:r>
            </a:p>
          </p:txBody>
        </p:sp>
        <p:sp>
          <p:nvSpPr>
            <p:cNvPr id="18" name="Google Shape;324;p33">
              <a:extLst>
                <a:ext uri="{FF2B5EF4-FFF2-40B4-BE49-F238E27FC236}">
                  <a16:creationId xmlns:a16="http://schemas.microsoft.com/office/drawing/2014/main" id="{C88AEE3F-1745-8DFA-6923-DB498C62014A}"/>
                </a:ext>
              </a:extLst>
            </p:cNvPr>
            <p:cNvSpPr txBox="1"/>
            <p:nvPr/>
          </p:nvSpPr>
          <p:spPr>
            <a:xfrm>
              <a:off x="8913244" y="3567028"/>
              <a:ext cx="3048207" cy="346218"/>
            </a:xfrm>
            <a:prstGeom prst="rect">
              <a:avLst/>
            </a:prstGeom>
            <a:noFill/>
            <a:ln>
              <a:noFill/>
            </a:ln>
          </p:spPr>
          <p:txBody>
            <a:bodyPr spcFirstLastPara="1" wrap="square" lIns="90000" tIns="91425" rIns="91425" bIns="91425" anchor="t" anchorCtr="0">
              <a:spAutoFit/>
            </a:bodyPr>
            <a:lstStyle/>
            <a:p>
              <a:pPr marL="0" marR="0" lvl="0" indent="0" algn="l" defTabSz="914400" rtl="0" eaLnBrk="1" fontAlgn="auto" latinLnBrk="0" hangingPunct="1">
                <a:spcBef>
                  <a:spcPts val="0"/>
                </a:spcBef>
                <a:spcAft>
                  <a:spcPts val="0"/>
                </a:spcAft>
                <a:buClr>
                  <a:srgbClr val="000000"/>
                </a:buClr>
                <a:buSzPts val="1000"/>
                <a:buFont typeface="Arial"/>
                <a:buNone/>
                <a:tabLst/>
                <a:defRPr/>
              </a:pPr>
              <a:r>
                <a:rPr kumimoji="0" lang="en-US" sz="1050" u="none" strike="noStrike" kern="0" cap="none" spc="0" normalizeH="0" baseline="0" noProof="0" dirty="0">
                  <a:ln>
                    <a:noFill/>
                  </a:ln>
                  <a:effectLst/>
                  <a:uLnTx/>
                  <a:uFillTx/>
                  <a:latin typeface="Montserrat" pitchFamily="2" charset="0"/>
                  <a:ea typeface="Montserrat"/>
                  <a:cs typeface="Montserrat"/>
                  <a:sym typeface="Montserrat"/>
                </a:rPr>
                <a:t>Research Director | Country Manager</a:t>
              </a:r>
            </a:p>
          </p:txBody>
        </p:sp>
        <p:sp>
          <p:nvSpPr>
            <p:cNvPr id="20" name="Google Shape;324;p33">
              <a:extLst>
                <a:ext uri="{FF2B5EF4-FFF2-40B4-BE49-F238E27FC236}">
                  <a16:creationId xmlns:a16="http://schemas.microsoft.com/office/drawing/2014/main" id="{9BB0DBD2-EE62-0036-5D14-86E1A36C5FBD}"/>
                </a:ext>
              </a:extLst>
            </p:cNvPr>
            <p:cNvSpPr txBox="1"/>
            <p:nvPr/>
          </p:nvSpPr>
          <p:spPr>
            <a:xfrm>
              <a:off x="8913244" y="3768910"/>
              <a:ext cx="3048207" cy="346218"/>
            </a:xfrm>
            <a:prstGeom prst="rect">
              <a:avLst/>
            </a:prstGeom>
            <a:noFill/>
            <a:ln>
              <a:noFill/>
            </a:ln>
          </p:spPr>
          <p:txBody>
            <a:bodyPr spcFirstLastPara="1" wrap="square" lIns="90000" tIns="91425" rIns="91425" bIns="91425" anchor="t" anchorCtr="0">
              <a:spAutoFit/>
            </a:bodyPr>
            <a:lstStyle/>
            <a:p>
              <a:pPr lvl="0">
                <a:buClr>
                  <a:srgbClr val="000000"/>
                </a:buClr>
                <a:buSzPts val="1000"/>
                <a:defRPr/>
              </a:pPr>
              <a:r>
                <a:rPr lang="en-US" sz="1050" b="0" kern="0" dirty="0">
                  <a:latin typeface="Montserrat" pitchFamily="2" charset="0"/>
                  <a:ea typeface="Montserrat"/>
                  <a:cs typeface="Montserrat"/>
                  <a:sym typeface="Montserrat"/>
                </a:rPr>
                <a:t>tuan.pham@insightasia.com</a:t>
              </a:r>
            </a:p>
          </p:txBody>
        </p:sp>
      </p:grpSp>
    </p:spTree>
    <p:extLst>
      <p:ext uri="{BB962C8B-B14F-4D97-AF65-F5344CB8AC3E}">
        <p14:creationId xmlns:p14="http://schemas.microsoft.com/office/powerpoint/2010/main" val="3928672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79ED4FD-6B5D-A84D-B550-40C94075A12B}"/>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11" name="Subtitle 2">
            <a:extLst>
              <a:ext uri="{FF2B5EF4-FFF2-40B4-BE49-F238E27FC236}">
                <a16:creationId xmlns:a16="http://schemas.microsoft.com/office/drawing/2014/main" id="{07A10528-629D-D84B-BA23-F82C2754D657}"/>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cxnSp>
        <p:nvCxnSpPr>
          <p:cNvPr id="25" name="Straight Connector 24">
            <a:extLst>
              <a:ext uri="{FF2B5EF4-FFF2-40B4-BE49-F238E27FC236}">
                <a16:creationId xmlns:a16="http://schemas.microsoft.com/office/drawing/2014/main" id="{774ECC78-7A05-C442-BFDA-D6BEFB39B432}"/>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17C0F4-CF5A-8D41-832A-3B84DC8AF5ED}"/>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pic>
        <p:nvPicPr>
          <p:cNvPr id="2" name="Picture 1">
            <a:extLst>
              <a:ext uri="{FF2B5EF4-FFF2-40B4-BE49-F238E27FC236}">
                <a16:creationId xmlns:a16="http://schemas.microsoft.com/office/drawing/2014/main" id="{EA936361-57AA-93ED-8E7B-27F480A8E7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51919" y="1549404"/>
            <a:ext cx="6935988" cy="4837301"/>
          </a:xfrm>
          <a:prstGeom prst="rect">
            <a:avLst/>
          </a:prstGeom>
        </p:spPr>
      </p:pic>
      <p:cxnSp>
        <p:nvCxnSpPr>
          <p:cNvPr id="3" name="Straight Connector 2">
            <a:extLst>
              <a:ext uri="{FF2B5EF4-FFF2-40B4-BE49-F238E27FC236}">
                <a16:creationId xmlns:a16="http://schemas.microsoft.com/office/drawing/2014/main" id="{053D3D84-44DF-16BF-DA0F-FB54CB82C670}"/>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69855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cxnSp>
        <p:nvCxnSpPr>
          <p:cNvPr id="10" name="Straight Connector 9">
            <a:extLst>
              <a:ext uri="{FF2B5EF4-FFF2-40B4-BE49-F238E27FC236}">
                <a16:creationId xmlns:a16="http://schemas.microsoft.com/office/drawing/2014/main" id="{AE8B2DFA-8FEF-A40E-DD4C-6C90FB8F0C6C}"/>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CB1B577-392B-A157-5440-1DF220DF7927}"/>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580C158C-C958-78EC-A0E4-8001E70730FD}"/>
              </a:ext>
            </a:extLst>
          </p:cNvPr>
          <p:cNvSpPr/>
          <p:nvPr userDrawn="1"/>
        </p:nvSpPr>
        <p:spPr>
          <a:xfrm>
            <a:off x="813586" y="1729649"/>
            <a:ext cx="1273216" cy="438477"/>
          </a:xfrm>
          <a:prstGeom prst="rect">
            <a:avLst/>
          </a:prstGeom>
          <a:solidFill>
            <a:srgbClr val="F36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F7A6240-0791-9494-E110-0284015F2B9C}"/>
              </a:ext>
            </a:extLst>
          </p:cNvPr>
          <p:cNvSpPr/>
          <p:nvPr userDrawn="1"/>
        </p:nvSpPr>
        <p:spPr>
          <a:xfrm>
            <a:off x="813586" y="2270577"/>
            <a:ext cx="1273216" cy="438477"/>
          </a:xfrm>
          <a:prstGeom prst="rect">
            <a:avLst/>
          </a:prstGeom>
          <a:solidFill>
            <a:srgbClr val="67A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79EDF54-99D9-8EF6-4D8F-01C3FC13F42F}"/>
              </a:ext>
            </a:extLst>
          </p:cNvPr>
          <p:cNvSpPr txBox="1"/>
          <p:nvPr userDrawn="1"/>
        </p:nvSpPr>
        <p:spPr>
          <a:xfrm>
            <a:off x="2144977" y="1812277"/>
            <a:ext cx="1343979" cy="276999"/>
          </a:xfrm>
          <a:prstGeom prst="rect">
            <a:avLst/>
          </a:prstGeom>
          <a:noFill/>
        </p:spPr>
        <p:txBody>
          <a:bodyPr wrap="square" rtlCol="0">
            <a:spAutoFit/>
          </a:bodyPr>
          <a:lstStyle/>
          <a:p>
            <a:r>
              <a:rPr lang="en-US" sz="1200" dirty="0">
                <a:latin typeface="Montserrat" pitchFamily="2" charset="77"/>
              </a:rPr>
              <a:t>#F36521</a:t>
            </a:r>
          </a:p>
        </p:txBody>
      </p:sp>
      <p:sp>
        <p:nvSpPr>
          <p:cNvPr id="24" name="TextBox 23">
            <a:extLst>
              <a:ext uri="{FF2B5EF4-FFF2-40B4-BE49-F238E27FC236}">
                <a16:creationId xmlns:a16="http://schemas.microsoft.com/office/drawing/2014/main" id="{E732EC27-6159-7BE8-0A85-A2B4804DBB7A}"/>
              </a:ext>
            </a:extLst>
          </p:cNvPr>
          <p:cNvSpPr txBox="1"/>
          <p:nvPr userDrawn="1"/>
        </p:nvSpPr>
        <p:spPr>
          <a:xfrm>
            <a:off x="2144977" y="2309988"/>
            <a:ext cx="1343979" cy="276999"/>
          </a:xfrm>
          <a:prstGeom prst="rect">
            <a:avLst/>
          </a:prstGeom>
          <a:noFill/>
        </p:spPr>
        <p:txBody>
          <a:bodyPr wrap="square" rtlCol="0">
            <a:spAutoFit/>
          </a:bodyPr>
          <a:lstStyle/>
          <a:p>
            <a:r>
              <a:rPr lang="en-US" sz="1200" dirty="0">
                <a:latin typeface="Montserrat" pitchFamily="2" charset="77"/>
              </a:rPr>
              <a:t>#67A341</a:t>
            </a:r>
          </a:p>
        </p:txBody>
      </p:sp>
      <p:sp>
        <p:nvSpPr>
          <p:cNvPr id="25" name="TextBox 24">
            <a:extLst>
              <a:ext uri="{FF2B5EF4-FFF2-40B4-BE49-F238E27FC236}">
                <a16:creationId xmlns:a16="http://schemas.microsoft.com/office/drawing/2014/main" id="{C138574D-8E4E-4C53-2DE7-F1EEB4B5D708}"/>
              </a:ext>
            </a:extLst>
          </p:cNvPr>
          <p:cNvSpPr txBox="1"/>
          <p:nvPr userDrawn="1"/>
        </p:nvSpPr>
        <p:spPr>
          <a:xfrm>
            <a:off x="653699" y="406400"/>
            <a:ext cx="9604748" cy="737061"/>
          </a:xfrm>
          <a:prstGeom prst="rect">
            <a:avLst/>
          </a:prstGeom>
        </p:spPr>
        <p:txBody>
          <a:bodyPr wrap="square" lIns="0" tIns="0" rIns="0" bIns="0" rtlCol="0" anchor="t">
            <a:spAutoFit/>
          </a:bodyPr>
          <a:lstStyle/>
          <a:p>
            <a:pPr>
              <a:lnSpc>
                <a:spcPts val="6500"/>
              </a:lnSpc>
            </a:pPr>
            <a:r>
              <a:rPr lang="en-US" sz="2800" b="1" dirty="0">
                <a:latin typeface="Montserrat" pitchFamily="2" charset="77"/>
              </a:rPr>
              <a:t>Additional</a:t>
            </a:r>
          </a:p>
        </p:txBody>
      </p:sp>
      <p:sp>
        <p:nvSpPr>
          <p:cNvPr id="26" name="TextBox 25">
            <a:extLst>
              <a:ext uri="{FF2B5EF4-FFF2-40B4-BE49-F238E27FC236}">
                <a16:creationId xmlns:a16="http://schemas.microsoft.com/office/drawing/2014/main" id="{0191ACD7-54AF-27F8-60DE-78EEA51D9C29}"/>
              </a:ext>
            </a:extLst>
          </p:cNvPr>
          <p:cNvSpPr txBox="1"/>
          <p:nvPr userDrawn="1"/>
        </p:nvSpPr>
        <p:spPr>
          <a:xfrm>
            <a:off x="773377" y="1367777"/>
            <a:ext cx="2350823" cy="261610"/>
          </a:xfrm>
          <a:prstGeom prst="rect">
            <a:avLst/>
          </a:prstGeom>
          <a:noFill/>
        </p:spPr>
        <p:txBody>
          <a:bodyPr wrap="square" rtlCol="0">
            <a:spAutoFit/>
          </a:bodyPr>
          <a:lstStyle/>
          <a:p>
            <a:r>
              <a:rPr lang="en-US" sz="1100" b="1" dirty="0">
                <a:latin typeface="Montserrat" pitchFamily="2" charset="77"/>
              </a:rPr>
              <a:t>InsightAsia </a:t>
            </a:r>
            <a:r>
              <a:rPr lang="en-US" sz="1100" b="1" dirty="0" err="1">
                <a:latin typeface="Montserrat" pitchFamily="2" charset="77"/>
              </a:rPr>
              <a:t>Colour</a:t>
            </a:r>
            <a:r>
              <a:rPr lang="en-US" sz="1100" b="1" dirty="0">
                <a:latin typeface="Montserrat" pitchFamily="2" charset="77"/>
              </a:rPr>
              <a:t> Code</a:t>
            </a:r>
          </a:p>
        </p:txBody>
      </p:sp>
      <p:sp>
        <p:nvSpPr>
          <p:cNvPr id="33" name="Rectangle 32">
            <a:extLst>
              <a:ext uri="{FF2B5EF4-FFF2-40B4-BE49-F238E27FC236}">
                <a16:creationId xmlns:a16="http://schemas.microsoft.com/office/drawing/2014/main" id="{566F033B-2EB7-0C4E-9F31-83B7ACF165C0}"/>
              </a:ext>
            </a:extLst>
          </p:cNvPr>
          <p:cNvSpPr/>
          <p:nvPr userDrawn="1"/>
        </p:nvSpPr>
        <p:spPr>
          <a:xfrm>
            <a:off x="492051" y="1299339"/>
            <a:ext cx="2996905" cy="19228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62E3D61A-2314-FDAA-1189-D906CCF46973}"/>
              </a:ext>
            </a:extLst>
          </p:cNvPr>
          <p:cNvGrpSpPr/>
          <p:nvPr userDrawn="1"/>
        </p:nvGrpSpPr>
        <p:grpSpPr>
          <a:xfrm>
            <a:off x="674615" y="3509005"/>
            <a:ext cx="3517738" cy="3039123"/>
            <a:chOff x="7936310" y="1367777"/>
            <a:chExt cx="2219656" cy="1917655"/>
          </a:xfrm>
        </p:grpSpPr>
        <p:pic>
          <p:nvPicPr>
            <p:cNvPr id="35" name="Picture 34">
              <a:extLst>
                <a:ext uri="{FF2B5EF4-FFF2-40B4-BE49-F238E27FC236}">
                  <a16:creationId xmlns:a16="http://schemas.microsoft.com/office/drawing/2014/main" id="{5284ECF9-C4D4-7B22-EA27-A77209972A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36310" y="2557689"/>
              <a:ext cx="844767" cy="727743"/>
            </a:xfrm>
            <a:prstGeom prst="rect">
              <a:avLst/>
            </a:prstGeom>
          </p:spPr>
        </p:pic>
        <p:pic>
          <p:nvPicPr>
            <p:cNvPr id="36" name="Picture 35">
              <a:extLst>
                <a:ext uri="{FF2B5EF4-FFF2-40B4-BE49-F238E27FC236}">
                  <a16:creationId xmlns:a16="http://schemas.microsoft.com/office/drawing/2014/main" id="{945CF3EA-61E0-897B-4202-B79D27740F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36310" y="1783577"/>
              <a:ext cx="844767" cy="729571"/>
            </a:xfrm>
            <a:prstGeom prst="rect">
              <a:avLst/>
            </a:prstGeom>
          </p:spPr>
        </p:pic>
        <p:pic>
          <p:nvPicPr>
            <p:cNvPr id="37" name="Picture 36">
              <a:extLst>
                <a:ext uri="{FF2B5EF4-FFF2-40B4-BE49-F238E27FC236}">
                  <a16:creationId xmlns:a16="http://schemas.microsoft.com/office/drawing/2014/main" id="{AEF9B2B4-CC8F-E729-DE75-5A7F1BAFA0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11199" y="2559261"/>
              <a:ext cx="844767" cy="726171"/>
            </a:xfrm>
            <a:prstGeom prst="rect">
              <a:avLst/>
            </a:prstGeom>
          </p:spPr>
        </p:pic>
        <p:pic>
          <p:nvPicPr>
            <p:cNvPr id="38" name="Picture 37">
              <a:extLst>
                <a:ext uri="{FF2B5EF4-FFF2-40B4-BE49-F238E27FC236}">
                  <a16:creationId xmlns:a16="http://schemas.microsoft.com/office/drawing/2014/main" id="{91B543E2-4CDB-1675-AF99-F74D769A5C1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07421" y="1783577"/>
              <a:ext cx="843495" cy="726900"/>
            </a:xfrm>
            <a:prstGeom prst="rect">
              <a:avLst/>
            </a:prstGeom>
          </p:spPr>
        </p:pic>
        <p:pic>
          <p:nvPicPr>
            <p:cNvPr id="39" name="Picture 38">
              <a:extLst>
                <a:ext uri="{FF2B5EF4-FFF2-40B4-BE49-F238E27FC236}">
                  <a16:creationId xmlns:a16="http://schemas.microsoft.com/office/drawing/2014/main" id="{A9D5B5AD-7A24-3B7A-4DB6-3E19652B95C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19562" y="1367777"/>
              <a:ext cx="844767" cy="742371"/>
            </a:xfrm>
            <a:prstGeom prst="rect">
              <a:avLst/>
            </a:prstGeom>
          </p:spPr>
        </p:pic>
        <p:pic>
          <p:nvPicPr>
            <p:cNvPr id="40" name="Picture 39">
              <a:extLst>
                <a:ext uri="{FF2B5EF4-FFF2-40B4-BE49-F238E27FC236}">
                  <a16:creationId xmlns:a16="http://schemas.microsoft.com/office/drawing/2014/main" id="{AC269F12-7064-90F9-F9F9-80C5E00338E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3600000">
              <a:off x="8435807" y="2467371"/>
              <a:ext cx="844767" cy="351820"/>
            </a:xfrm>
            <a:prstGeom prst="rect">
              <a:avLst/>
            </a:prstGeom>
          </p:spPr>
        </p:pic>
        <p:pic>
          <p:nvPicPr>
            <p:cNvPr id="41" name="Picture 40">
              <a:extLst>
                <a:ext uri="{FF2B5EF4-FFF2-40B4-BE49-F238E27FC236}">
                  <a16:creationId xmlns:a16="http://schemas.microsoft.com/office/drawing/2014/main" id="{861A52C5-F48F-7420-F826-78BF91F3919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3600000">
              <a:off x="8860967" y="2142351"/>
              <a:ext cx="599810" cy="352712"/>
            </a:xfrm>
            <a:prstGeom prst="rect">
              <a:avLst/>
            </a:prstGeom>
          </p:spPr>
        </p:pic>
      </p:grpSp>
      <p:grpSp>
        <p:nvGrpSpPr>
          <p:cNvPr id="42" name="Group 41">
            <a:extLst>
              <a:ext uri="{FF2B5EF4-FFF2-40B4-BE49-F238E27FC236}">
                <a16:creationId xmlns:a16="http://schemas.microsoft.com/office/drawing/2014/main" id="{014C1675-EBCF-0F70-D245-04E9E8F38D7A}"/>
              </a:ext>
            </a:extLst>
          </p:cNvPr>
          <p:cNvGrpSpPr/>
          <p:nvPr userDrawn="1"/>
        </p:nvGrpSpPr>
        <p:grpSpPr>
          <a:xfrm>
            <a:off x="5090392" y="1284471"/>
            <a:ext cx="6203738" cy="1906856"/>
            <a:chOff x="5090392" y="1284471"/>
            <a:chExt cx="6203738" cy="1906856"/>
          </a:xfrm>
        </p:grpSpPr>
        <p:pic>
          <p:nvPicPr>
            <p:cNvPr id="43" name="Picture 42">
              <a:extLst>
                <a:ext uri="{FF2B5EF4-FFF2-40B4-BE49-F238E27FC236}">
                  <a16:creationId xmlns:a16="http://schemas.microsoft.com/office/drawing/2014/main" id="{5752D18D-8E6B-8A42-ECC2-11F0BE636F5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090392" y="1309873"/>
              <a:ext cx="1461600" cy="1872873"/>
            </a:xfrm>
            <a:prstGeom prst="rect">
              <a:avLst/>
            </a:prstGeom>
          </p:spPr>
        </p:pic>
        <p:pic>
          <p:nvPicPr>
            <p:cNvPr id="44" name="Picture 43">
              <a:extLst>
                <a:ext uri="{FF2B5EF4-FFF2-40B4-BE49-F238E27FC236}">
                  <a16:creationId xmlns:a16="http://schemas.microsoft.com/office/drawing/2014/main" id="{40AA3FEC-84F7-6F82-0F49-437191E05E1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275927" y="1284472"/>
              <a:ext cx="1461600" cy="1901345"/>
            </a:xfrm>
            <a:prstGeom prst="rect">
              <a:avLst/>
            </a:prstGeom>
          </p:spPr>
        </p:pic>
        <p:pic>
          <p:nvPicPr>
            <p:cNvPr id="45" name="Picture 44">
              <a:extLst>
                <a:ext uri="{FF2B5EF4-FFF2-40B4-BE49-F238E27FC236}">
                  <a16:creationId xmlns:a16="http://schemas.microsoft.com/office/drawing/2014/main" id="{BD296323-C0A2-7901-4E7C-70B617C8C17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461462" y="1309872"/>
              <a:ext cx="1461600" cy="1881455"/>
            </a:xfrm>
            <a:prstGeom prst="rect">
              <a:avLst/>
            </a:prstGeom>
          </p:spPr>
        </p:pic>
        <p:pic>
          <p:nvPicPr>
            <p:cNvPr id="46" name="Picture 45">
              <a:extLst>
                <a:ext uri="{FF2B5EF4-FFF2-40B4-BE49-F238E27FC236}">
                  <a16:creationId xmlns:a16="http://schemas.microsoft.com/office/drawing/2014/main" id="{43FB0CBD-72E6-5A75-9098-CFFA1859B71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646997" y="1284472"/>
              <a:ext cx="1461600" cy="1897238"/>
            </a:xfrm>
            <a:prstGeom prst="rect">
              <a:avLst/>
            </a:prstGeom>
          </p:spPr>
        </p:pic>
        <p:pic>
          <p:nvPicPr>
            <p:cNvPr id="47" name="Picture 46">
              <a:extLst>
                <a:ext uri="{FF2B5EF4-FFF2-40B4-BE49-F238E27FC236}">
                  <a16:creationId xmlns:a16="http://schemas.microsoft.com/office/drawing/2014/main" id="{18411776-FBFD-8AA2-FBC7-047B9B36066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832530" y="1284471"/>
              <a:ext cx="1461600" cy="1898181"/>
            </a:xfrm>
            <a:prstGeom prst="rect">
              <a:avLst/>
            </a:prstGeom>
          </p:spPr>
        </p:pic>
      </p:grpSp>
      <p:grpSp>
        <p:nvGrpSpPr>
          <p:cNvPr id="48" name="Group 47">
            <a:extLst>
              <a:ext uri="{FF2B5EF4-FFF2-40B4-BE49-F238E27FC236}">
                <a16:creationId xmlns:a16="http://schemas.microsoft.com/office/drawing/2014/main" id="{0C37B6F8-230C-E987-AB45-24492942F1F4}"/>
              </a:ext>
            </a:extLst>
          </p:cNvPr>
          <p:cNvGrpSpPr/>
          <p:nvPr userDrawn="1"/>
        </p:nvGrpSpPr>
        <p:grpSpPr>
          <a:xfrm>
            <a:off x="5090392" y="3666220"/>
            <a:ext cx="6203738" cy="1915092"/>
            <a:chOff x="5090392" y="3639197"/>
            <a:chExt cx="6203738" cy="1915092"/>
          </a:xfrm>
        </p:grpSpPr>
        <p:pic>
          <p:nvPicPr>
            <p:cNvPr id="49" name="Picture 48">
              <a:extLst>
                <a:ext uri="{FF2B5EF4-FFF2-40B4-BE49-F238E27FC236}">
                  <a16:creationId xmlns:a16="http://schemas.microsoft.com/office/drawing/2014/main" id="{A5E9B1B1-782C-7CC6-DC97-A206EFD43BEF}"/>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090392" y="3681416"/>
              <a:ext cx="1461600" cy="1872873"/>
            </a:xfrm>
            <a:prstGeom prst="rect">
              <a:avLst/>
            </a:prstGeom>
          </p:spPr>
        </p:pic>
        <p:pic>
          <p:nvPicPr>
            <p:cNvPr id="50" name="Picture 49">
              <a:extLst>
                <a:ext uri="{FF2B5EF4-FFF2-40B4-BE49-F238E27FC236}">
                  <a16:creationId xmlns:a16="http://schemas.microsoft.com/office/drawing/2014/main" id="{481D3C4B-043C-3627-1F0B-2AC2BEF80CA1}"/>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275927" y="3639197"/>
              <a:ext cx="1461600" cy="1901345"/>
            </a:xfrm>
            <a:prstGeom prst="rect">
              <a:avLst/>
            </a:prstGeom>
          </p:spPr>
        </p:pic>
        <p:pic>
          <p:nvPicPr>
            <p:cNvPr id="51" name="Picture 50">
              <a:extLst>
                <a:ext uri="{FF2B5EF4-FFF2-40B4-BE49-F238E27FC236}">
                  <a16:creationId xmlns:a16="http://schemas.microsoft.com/office/drawing/2014/main" id="{8478FA77-60F7-506E-A3FF-DFB03DF7E603}"/>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461462" y="3672788"/>
              <a:ext cx="1461600" cy="1881455"/>
            </a:xfrm>
            <a:prstGeom prst="rect">
              <a:avLst/>
            </a:prstGeom>
          </p:spPr>
        </p:pic>
        <p:pic>
          <p:nvPicPr>
            <p:cNvPr id="52" name="Picture 51">
              <a:extLst>
                <a:ext uri="{FF2B5EF4-FFF2-40B4-BE49-F238E27FC236}">
                  <a16:creationId xmlns:a16="http://schemas.microsoft.com/office/drawing/2014/main" id="{15904E02-BA08-2A12-958E-B1432249BBD8}"/>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646996" y="3656016"/>
              <a:ext cx="1461600" cy="1897239"/>
            </a:xfrm>
            <a:prstGeom prst="rect">
              <a:avLst/>
            </a:prstGeom>
          </p:spPr>
        </p:pic>
        <p:pic>
          <p:nvPicPr>
            <p:cNvPr id="53" name="Picture 52">
              <a:extLst>
                <a:ext uri="{FF2B5EF4-FFF2-40B4-BE49-F238E27FC236}">
                  <a16:creationId xmlns:a16="http://schemas.microsoft.com/office/drawing/2014/main" id="{AF9EB8DA-2E4C-8BD5-6909-BD6F67264AD5}"/>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9832530" y="3656061"/>
              <a:ext cx="1461600" cy="1898182"/>
            </a:xfrm>
            <a:prstGeom prst="rect">
              <a:avLst/>
            </a:prstGeom>
          </p:spPr>
        </p:pic>
      </p:grpSp>
      <p:sp>
        <p:nvSpPr>
          <p:cNvPr id="54" name="TextBox 53">
            <a:extLst>
              <a:ext uri="{FF2B5EF4-FFF2-40B4-BE49-F238E27FC236}">
                <a16:creationId xmlns:a16="http://schemas.microsoft.com/office/drawing/2014/main" id="{A4821B1B-E9B7-C29F-080A-C5C0006324B1}"/>
              </a:ext>
            </a:extLst>
          </p:cNvPr>
          <p:cNvSpPr txBox="1"/>
          <p:nvPr userDrawn="1"/>
        </p:nvSpPr>
        <p:spPr>
          <a:xfrm>
            <a:off x="4928076" y="986777"/>
            <a:ext cx="2350823" cy="261610"/>
          </a:xfrm>
          <a:prstGeom prst="rect">
            <a:avLst/>
          </a:prstGeom>
          <a:noFill/>
        </p:spPr>
        <p:txBody>
          <a:bodyPr wrap="square" rtlCol="0">
            <a:spAutoFit/>
          </a:bodyPr>
          <a:lstStyle/>
          <a:p>
            <a:r>
              <a:rPr lang="en-US" sz="1100" b="1" dirty="0">
                <a:latin typeface="Montserrat" pitchFamily="2" charset="77"/>
              </a:rPr>
              <a:t>Non-Transparent</a:t>
            </a:r>
          </a:p>
        </p:txBody>
      </p:sp>
      <p:sp>
        <p:nvSpPr>
          <p:cNvPr id="55" name="TextBox 54">
            <a:extLst>
              <a:ext uri="{FF2B5EF4-FFF2-40B4-BE49-F238E27FC236}">
                <a16:creationId xmlns:a16="http://schemas.microsoft.com/office/drawing/2014/main" id="{5E51BA24-9B6A-C76F-7779-98E1285BC83B}"/>
              </a:ext>
            </a:extLst>
          </p:cNvPr>
          <p:cNvSpPr txBox="1"/>
          <p:nvPr userDrawn="1"/>
        </p:nvSpPr>
        <p:spPr>
          <a:xfrm>
            <a:off x="4928076" y="3374377"/>
            <a:ext cx="2350823" cy="261610"/>
          </a:xfrm>
          <a:prstGeom prst="rect">
            <a:avLst/>
          </a:prstGeom>
          <a:noFill/>
        </p:spPr>
        <p:txBody>
          <a:bodyPr wrap="square" rtlCol="0">
            <a:spAutoFit/>
          </a:bodyPr>
          <a:lstStyle/>
          <a:p>
            <a:r>
              <a:rPr lang="en-US" sz="1100" b="1" dirty="0">
                <a:latin typeface="Montserrat" pitchFamily="2" charset="77"/>
              </a:rPr>
              <a:t>Transparent</a:t>
            </a:r>
          </a:p>
        </p:txBody>
      </p:sp>
      <p:sp>
        <p:nvSpPr>
          <p:cNvPr id="56" name="TextBox 55">
            <a:extLst>
              <a:ext uri="{FF2B5EF4-FFF2-40B4-BE49-F238E27FC236}">
                <a16:creationId xmlns:a16="http://schemas.microsoft.com/office/drawing/2014/main" id="{278EB957-E2A3-E304-6CCE-63BF6319DE11}"/>
              </a:ext>
            </a:extLst>
          </p:cNvPr>
          <p:cNvSpPr txBox="1"/>
          <p:nvPr userDrawn="1"/>
        </p:nvSpPr>
        <p:spPr>
          <a:xfrm>
            <a:off x="727716" y="2834799"/>
            <a:ext cx="2350823" cy="261610"/>
          </a:xfrm>
          <a:prstGeom prst="rect">
            <a:avLst/>
          </a:prstGeom>
          <a:noFill/>
        </p:spPr>
        <p:txBody>
          <a:bodyPr wrap="square" rtlCol="0">
            <a:spAutoFit/>
          </a:bodyPr>
          <a:lstStyle/>
          <a:p>
            <a:r>
              <a:rPr lang="en-US" sz="1100" b="1" dirty="0">
                <a:latin typeface="Montserrat" pitchFamily="2" charset="77"/>
              </a:rPr>
              <a:t>Font : Montserrat</a:t>
            </a:r>
          </a:p>
        </p:txBody>
      </p:sp>
    </p:spTree>
    <p:extLst>
      <p:ext uri="{BB962C8B-B14F-4D97-AF65-F5344CB8AC3E}">
        <p14:creationId xmlns:p14="http://schemas.microsoft.com/office/powerpoint/2010/main" val="2565549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8FA6E55-7BFA-F158-FBF7-B20FDD9952E9}"/>
              </a:ext>
            </a:extLst>
          </p:cNvPr>
          <p:cNvSpPr>
            <a:spLocks noGrp="1"/>
          </p:cNvSpPr>
          <p:nvPr>
            <p:ph type="title"/>
          </p:nvPr>
        </p:nvSpPr>
        <p:spPr>
          <a:xfrm>
            <a:off x="653698" y="519289"/>
            <a:ext cx="10161057" cy="810155"/>
          </a:xfrm>
          <a:prstGeom prst="rect">
            <a:avLst/>
          </a:prstGeom>
        </p:spPr>
        <p:txBody>
          <a:bodyPr>
            <a:normAutofit/>
          </a:bodyPr>
          <a:lstStyle>
            <a:lvl1pPr>
              <a:defRPr sz="2800" b="1" i="0" spc="-150">
                <a:solidFill>
                  <a:schemeClr val="tx1"/>
                </a:solidFill>
                <a:latin typeface="Montserrat" pitchFamily="2" charset="77"/>
              </a:defRPr>
            </a:lvl1pPr>
          </a:lstStyle>
          <a:p>
            <a:endParaRPr lang="en-US" dirty="0"/>
          </a:p>
        </p:txBody>
      </p:sp>
      <p:sp>
        <p:nvSpPr>
          <p:cNvPr id="2" name="Rectangle 1">
            <a:extLst>
              <a:ext uri="{FF2B5EF4-FFF2-40B4-BE49-F238E27FC236}">
                <a16:creationId xmlns:a16="http://schemas.microsoft.com/office/drawing/2014/main" id="{18A5CE69-31BC-30EB-59B6-47893A96258E}"/>
              </a:ext>
            </a:extLst>
          </p:cNvPr>
          <p:cNvSpPr/>
          <p:nvPr userDrawn="1"/>
        </p:nvSpPr>
        <p:spPr>
          <a:xfrm>
            <a:off x="653698" y="1329444"/>
            <a:ext cx="10884604" cy="26843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ontserrat" pitchFamily="2" charset="0"/>
              <a:ea typeface="+mn-ea"/>
              <a:cs typeface="Arial" pitchFamily="34" charset="0"/>
            </a:endParaRPr>
          </a:p>
        </p:txBody>
      </p:sp>
      <p:sp>
        <p:nvSpPr>
          <p:cNvPr id="10" name="Text Placeholder 9">
            <a:extLst>
              <a:ext uri="{FF2B5EF4-FFF2-40B4-BE49-F238E27FC236}">
                <a16:creationId xmlns:a16="http://schemas.microsoft.com/office/drawing/2014/main" id="{E2EB8705-ACAB-E28C-5F07-E7DE5E8EE8BF}"/>
              </a:ext>
            </a:extLst>
          </p:cNvPr>
          <p:cNvSpPr>
            <a:spLocks noGrp="1"/>
          </p:cNvSpPr>
          <p:nvPr>
            <p:ph type="body" sz="quarter" idx="10"/>
          </p:nvPr>
        </p:nvSpPr>
        <p:spPr>
          <a:xfrm>
            <a:off x="653698" y="1544638"/>
            <a:ext cx="10884603" cy="588027"/>
          </a:xfrm>
        </p:spPr>
        <p:txBody>
          <a:bodyPr>
            <a:normAutofit/>
          </a:bodyPr>
          <a:lstStyle>
            <a:lvl1pPr marL="0" indent="0">
              <a:buNone/>
              <a:defRPr sz="1200" b="0">
                <a:latin typeface="+mn-lt"/>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513335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79ED4FD-6B5D-A84D-B550-40C94075A12B}"/>
              </a:ext>
            </a:extLst>
          </p:cNvPr>
          <p:cNvSpPr>
            <a:spLocks noGrp="1"/>
          </p:cNvSpPr>
          <p:nvPr>
            <p:ph type="ctrTitle"/>
          </p:nvPr>
        </p:nvSpPr>
        <p:spPr>
          <a:xfrm>
            <a:off x="577904" y="2250831"/>
            <a:ext cx="6307016" cy="926124"/>
          </a:xfr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11" name="Subtitle 2">
            <a:extLst>
              <a:ext uri="{FF2B5EF4-FFF2-40B4-BE49-F238E27FC236}">
                <a16:creationId xmlns:a16="http://schemas.microsoft.com/office/drawing/2014/main" id="{07A10528-629D-D84B-BA23-F82C2754D657}"/>
              </a:ext>
            </a:extLst>
          </p:cNvPr>
          <p:cNvSpPr>
            <a:spLocks noGrp="1"/>
          </p:cNvSpPr>
          <p:nvPr>
            <p:ph type="subTitle" idx="1"/>
          </p:nvPr>
        </p:nvSpPr>
        <p:spPr>
          <a:xfrm>
            <a:off x="577903" y="3176955"/>
            <a:ext cx="6307015" cy="395531"/>
          </a:xfr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cxnSp>
        <p:nvCxnSpPr>
          <p:cNvPr id="25" name="Straight Connector 24">
            <a:extLst>
              <a:ext uri="{FF2B5EF4-FFF2-40B4-BE49-F238E27FC236}">
                <a16:creationId xmlns:a16="http://schemas.microsoft.com/office/drawing/2014/main" id="{774ECC78-7A05-C442-BFDA-D6BEFB39B432}"/>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17C0F4-CF5A-8D41-832A-3B84DC8AF5ED}"/>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spTree>
    <p:extLst>
      <p:ext uri="{BB962C8B-B14F-4D97-AF65-F5344CB8AC3E}">
        <p14:creationId xmlns:p14="http://schemas.microsoft.com/office/powerpoint/2010/main" val="36771648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Title Slide">
    <p:bg>
      <p:bgPr>
        <a:blipFill dpi="0" rotWithShape="1">
          <a:blip r:embed="rId2">
            <a:lum/>
          </a:blip>
          <a:srcRect/>
          <a:stretch>
            <a:fillRect t="-6000" b="-9000"/>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79ED4FD-6B5D-A84D-B550-40C94075A12B}"/>
              </a:ext>
            </a:extLst>
          </p:cNvPr>
          <p:cNvSpPr>
            <a:spLocks noGrp="1"/>
          </p:cNvSpPr>
          <p:nvPr>
            <p:ph type="ctrTitle"/>
          </p:nvPr>
        </p:nvSpPr>
        <p:spPr>
          <a:xfrm>
            <a:off x="577904" y="2250831"/>
            <a:ext cx="6307016" cy="926124"/>
          </a:xfr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11" name="Subtitle 2">
            <a:extLst>
              <a:ext uri="{FF2B5EF4-FFF2-40B4-BE49-F238E27FC236}">
                <a16:creationId xmlns:a16="http://schemas.microsoft.com/office/drawing/2014/main" id="{07A10528-629D-D84B-BA23-F82C2754D657}"/>
              </a:ext>
            </a:extLst>
          </p:cNvPr>
          <p:cNvSpPr>
            <a:spLocks noGrp="1"/>
          </p:cNvSpPr>
          <p:nvPr>
            <p:ph type="subTitle" idx="1"/>
          </p:nvPr>
        </p:nvSpPr>
        <p:spPr>
          <a:xfrm>
            <a:off x="577903" y="3176955"/>
            <a:ext cx="6307015" cy="395531"/>
          </a:xfr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cxnSp>
        <p:nvCxnSpPr>
          <p:cNvPr id="25" name="Straight Connector 24">
            <a:extLst>
              <a:ext uri="{FF2B5EF4-FFF2-40B4-BE49-F238E27FC236}">
                <a16:creationId xmlns:a16="http://schemas.microsoft.com/office/drawing/2014/main" id="{774ECC78-7A05-C442-BFDA-D6BEFB39B432}"/>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17C0F4-CF5A-8D41-832A-3B84DC8AF5ED}"/>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spTree>
    <p:extLst>
      <p:ext uri="{BB962C8B-B14F-4D97-AF65-F5344CB8AC3E}">
        <p14:creationId xmlns:p14="http://schemas.microsoft.com/office/powerpoint/2010/main" val="3783224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79ED4FD-6B5D-A84D-B550-40C94075A12B}"/>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11" name="Subtitle 2">
            <a:extLst>
              <a:ext uri="{FF2B5EF4-FFF2-40B4-BE49-F238E27FC236}">
                <a16:creationId xmlns:a16="http://schemas.microsoft.com/office/drawing/2014/main" id="{07A10528-629D-D84B-BA23-F82C2754D657}"/>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cxnSp>
        <p:nvCxnSpPr>
          <p:cNvPr id="25" name="Straight Connector 24">
            <a:extLst>
              <a:ext uri="{FF2B5EF4-FFF2-40B4-BE49-F238E27FC236}">
                <a16:creationId xmlns:a16="http://schemas.microsoft.com/office/drawing/2014/main" id="{774ECC78-7A05-C442-BFDA-D6BEFB39B432}"/>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17C0F4-CF5A-8D41-832A-3B84DC8AF5ED}"/>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pic>
        <p:nvPicPr>
          <p:cNvPr id="3" name="Picture 2">
            <a:extLst>
              <a:ext uri="{FF2B5EF4-FFF2-40B4-BE49-F238E27FC236}">
                <a16:creationId xmlns:a16="http://schemas.microsoft.com/office/drawing/2014/main" id="{C6030E22-3EFB-5B70-D77A-79DAA2F5BD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311" y="337248"/>
            <a:ext cx="7772689" cy="5389143"/>
          </a:xfrm>
          <a:prstGeom prst="rect">
            <a:avLst/>
          </a:prstGeom>
        </p:spPr>
      </p:pic>
      <p:cxnSp>
        <p:nvCxnSpPr>
          <p:cNvPr id="2" name="Straight Connector 1">
            <a:extLst>
              <a:ext uri="{FF2B5EF4-FFF2-40B4-BE49-F238E27FC236}">
                <a16:creationId xmlns:a16="http://schemas.microsoft.com/office/drawing/2014/main" id="{F517E69A-3E88-FA3B-02FA-BD18AA7635AD}"/>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6400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79ED4FD-6B5D-A84D-B550-40C94075A12B}"/>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11" name="Subtitle 2">
            <a:extLst>
              <a:ext uri="{FF2B5EF4-FFF2-40B4-BE49-F238E27FC236}">
                <a16:creationId xmlns:a16="http://schemas.microsoft.com/office/drawing/2014/main" id="{07A10528-629D-D84B-BA23-F82C2754D657}"/>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cxnSp>
        <p:nvCxnSpPr>
          <p:cNvPr id="25" name="Straight Connector 24">
            <a:extLst>
              <a:ext uri="{FF2B5EF4-FFF2-40B4-BE49-F238E27FC236}">
                <a16:creationId xmlns:a16="http://schemas.microsoft.com/office/drawing/2014/main" id="{774ECC78-7A05-C442-BFDA-D6BEFB39B432}"/>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17C0F4-CF5A-8D41-832A-3B84DC8AF5ED}"/>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7" name="Slide Number Placeholder 1">
            <a:extLst>
              <a:ext uri="{FF2B5EF4-FFF2-40B4-BE49-F238E27FC236}">
                <a16:creationId xmlns:a16="http://schemas.microsoft.com/office/drawing/2014/main" id="{46492FC6-33AD-DC4A-8C3A-888793E4C6AA}"/>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a:t>
            </a:fld>
            <a:endParaRPr lang="en-US" b="1" spc="300" dirty="0">
              <a:solidFill>
                <a:schemeClr val="tx1"/>
              </a:solidFill>
              <a:latin typeface="Montserrat" pitchFamily="2" charset="77"/>
            </a:endParaRPr>
          </a:p>
        </p:txBody>
      </p:sp>
      <p:cxnSp>
        <p:nvCxnSpPr>
          <p:cNvPr id="2" name="Straight Connector 1">
            <a:extLst>
              <a:ext uri="{FF2B5EF4-FFF2-40B4-BE49-F238E27FC236}">
                <a16:creationId xmlns:a16="http://schemas.microsoft.com/office/drawing/2014/main" id="{2744A2DF-5920-5946-F08F-33AA983A5F98}"/>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8699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C90CFE-110E-6CC7-8D16-4F9DAFE04572}"/>
              </a:ext>
            </a:extLst>
          </p:cNvPr>
          <p:cNvPicPr>
            <a:picLocks noChangeAspect="1"/>
          </p:cNvPicPr>
          <p:nvPr userDrawn="1"/>
        </p:nvPicPr>
        <p:blipFill>
          <a:blip r:embed="rId2"/>
          <a:stretch>
            <a:fillRect/>
          </a:stretch>
        </p:blipFill>
        <p:spPr>
          <a:xfrm>
            <a:off x="2800551" y="2144973"/>
            <a:ext cx="9178338" cy="4378832"/>
          </a:xfrm>
          <a:prstGeom prst="rect">
            <a:avLst/>
          </a:prstGeom>
        </p:spPr>
      </p:pic>
      <p:sp>
        <p:nvSpPr>
          <p:cNvPr id="8" name="Title 1">
            <a:extLst>
              <a:ext uri="{FF2B5EF4-FFF2-40B4-BE49-F238E27FC236}">
                <a16:creationId xmlns:a16="http://schemas.microsoft.com/office/drawing/2014/main" id="{6BC260BC-FE4F-F230-2D6A-D6475F714A27}"/>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9" name="Subtitle 2">
            <a:extLst>
              <a:ext uri="{FF2B5EF4-FFF2-40B4-BE49-F238E27FC236}">
                <a16:creationId xmlns:a16="http://schemas.microsoft.com/office/drawing/2014/main" id="{50E0DB13-F172-F3A1-26E2-582D14EFE4A3}"/>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cxnSp>
        <p:nvCxnSpPr>
          <p:cNvPr id="4" name="Straight Connector 3">
            <a:extLst>
              <a:ext uri="{FF2B5EF4-FFF2-40B4-BE49-F238E27FC236}">
                <a16:creationId xmlns:a16="http://schemas.microsoft.com/office/drawing/2014/main" id="{69394CF7-168A-F7B2-E408-EF53C7BDDDDF}"/>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332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9E212E93-53D9-8D6B-9224-4402797B1981}"/>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07D207F2-B48E-09DB-136A-6F256CCEBD13}"/>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35" name="Subtitle 2">
            <a:extLst>
              <a:ext uri="{FF2B5EF4-FFF2-40B4-BE49-F238E27FC236}">
                <a16:creationId xmlns:a16="http://schemas.microsoft.com/office/drawing/2014/main" id="{5676E5F2-3132-315D-7C73-B76972B74444}"/>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pic>
        <p:nvPicPr>
          <p:cNvPr id="4" name="Picture 3">
            <a:extLst>
              <a:ext uri="{FF2B5EF4-FFF2-40B4-BE49-F238E27FC236}">
                <a16:creationId xmlns:a16="http://schemas.microsoft.com/office/drawing/2014/main" id="{45BAA5FE-6E4C-4B2F-B3EC-A79D9CF5AD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865695">
            <a:off x="8446427" y="1618898"/>
            <a:ext cx="917014" cy="982515"/>
          </a:xfrm>
          <a:prstGeom prst="rect">
            <a:avLst/>
          </a:prstGeom>
        </p:spPr>
      </p:pic>
      <p:pic>
        <p:nvPicPr>
          <p:cNvPr id="5" name="Picture 4">
            <a:extLst>
              <a:ext uri="{FF2B5EF4-FFF2-40B4-BE49-F238E27FC236}">
                <a16:creationId xmlns:a16="http://schemas.microsoft.com/office/drawing/2014/main" id="{2E71A362-A189-16DE-D4D1-8175BFBB27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429436" y="1886608"/>
            <a:ext cx="5848038" cy="4451988"/>
          </a:xfrm>
          <a:prstGeom prst="rect">
            <a:avLst/>
          </a:prstGeom>
        </p:spPr>
      </p:pic>
      <p:pic>
        <p:nvPicPr>
          <p:cNvPr id="6" name="Picture 5">
            <a:extLst>
              <a:ext uri="{FF2B5EF4-FFF2-40B4-BE49-F238E27FC236}">
                <a16:creationId xmlns:a16="http://schemas.microsoft.com/office/drawing/2014/main" id="{3A564394-006D-6498-9EE7-6D0426F51AA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20683231">
            <a:off x="7166309" y="1423906"/>
            <a:ext cx="1095717" cy="1622231"/>
          </a:xfrm>
          <a:prstGeom prst="rect">
            <a:avLst/>
          </a:prstGeom>
        </p:spPr>
      </p:pic>
      <p:pic>
        <p:nvPicPr>
          <p:cNvPr id="7" name="Picture 6">
            <a:extLst>
              <a:ext uri="{FF2B5EF4-FFF2-40B4-BE49-F238E27FC236}">
                <a16:creationId xmlns:a16="http://schemas.microsoft.com/office/drawing/2014/main" id="{BE269795-9B9B-86B9-646A-7A67389E054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866025" y="1632450"/>
            <a:ext cx="1061698" cy="852035"/>
          </a:xfrm>
          <a:prstGeom prst="rect">
            <a:avLst/>
          </a:prstGeom>
        </p:spPr>
      </p:pic>
      <p:pic>
        <p:nvPicPr>
          <p:cNvPr id="8" name="Picture 7">
            <a:extLst>
              <a:ext uri="{FF2B5EF4-FFF2-40B4-BE49-F238E27FC236}">
                <a16:creationId xmlns:a16="http://schemas.microsoft.com/office/drawing/2014/main" id="{66FAB891-6789-EF51-FF01-E753A4420C4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167353" y="5188199"/>
            <a:ext cx="1932241" cy="1150397"/>
          </a:xfrm>
          <a:prstGeom prst="rect">
            <a:avLst/>
          </a:prstGeom>
        </p:spPr>
      </p:pic>
      <p:pic>
        <p:nvPicPr>
          <p:cNvPr id="9" name="Picture 8">
            <a:extLst>
              <a:ext uri="{FF2B5EF4-FFF2-40B4-BE49-F238E27FC236}">
                <a16:creationId xmlns:a16="http://schemas.microsoft.com/office/drawing/2014/main" id="{7CE5BB1A-1556-CF6C-037D-854620A9793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985793" y="3741475"/>
            <a:ext cx="2766176" cy="1999609"/>
          </a:xfrm>
          <a:prstGeom prst="rect">
            <a:avLst/>
          </a:prstGeom>
        </p:spPr>
      </p:pic>
      <p:pic>
        <p:nvPicPr>
          <p:cNvPr id="10" name="Picture 9">
            <a:extLst>
              <a:ext uri="{FF2B5EF4-FFF2-40B4-BE49-F238E27FC236}">
                <a16:creationId xmlns:a16="http://schemas.microsoft.com/office/drawing/2014/main" id="{DABF7C68-4461-08F9-9A79-5BA181C5E1B5}"/>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353455" y="1047671"/>
            <a:ext cx="1410817" cy="1410817"/>
          </a:xfrm>
          <a:prstGeom prst="rect">
            <a:avLst/>
          </a:prstGeom>
        </p:spPr>
      </p:pic>
    </p:spTree>
    <p:extLst>
      <p:ext uri="{BB962C8B-B14F-4D97-AF65-F5344CB8AC3E}">
        <p14:creationId xmlns:p14="http://schemas.microsoft.com/office/powerpoint/2010/main" val="2405247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9E212E93-53D9-8D6B-9224-4402797B1981}"/>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07D207F2-B48E-09DB-136A-6F256CCEBD13}"/>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35" name="Subtitle 2">
            <a:extLst>
              <a:ext uri="{FF2B5EF4-FFF2-40B4-BE49-F238E27FC236}">
                <a16:creationId xmlns:a16="http://schemas.microsoft.com/office/drawing/2014/main" id="{5676E5F2-3132-315D-7C73-B76972B74444}"/>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pic>
        <p:nvPicPr>
          <p:cNvPr id="3" name="Picture 2">
            <a:extLst>
              <a:ext uri="{FF2B5EF4-FFF2-40B4-BE49-F238E27FC236}">
                <a16:creationId xmlns:a16="http://schemas.microsoft.com/office/drawing/2014/main" id="{FE297D3D-5A8F-A4B6-DFF3-EE1F42B3EC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633881" y="1126044"/>
            <a:ext cx="5406963" cy="5731955"/>
          </a:xfrm>
          <a:prstGeom prst="rect">
            <a:avLst/>
          </a:prstGeom>
        </p:spPr>
      </p:pic>
    </p:spTree>
    <p:extLst>
      <p:ext uri="{BB962C8B-B14F-4D97-AF65-F5344CB8AC3E}">
        <p14:creationId xmlns:p14="http://schemas.microsoft.com/office/powerpoint/2010/main" val="668567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D55C090-0C1B-12B4-9846-015F92F94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67840" y="2033210"/>
            <a:ext cx="3166268" cy="4824789"/>
          </a:xfrm>
          <a:prstGeom prst="rect">
            <a:avLst/>
          </a:prstGeom>
        </p:spPr>
      </p:pic>
      <p:cxnSp>
        <p:nvCxnSpPr>
          <p:cNvPr id="32" name="Straight Connector 31">
            <a:extLst>
              <a:ext uri="{FF2B5EF4-FFF2-40B4-BE49-F238E27FC236}">
                <a16:creationId xmlns:a16="http://schemas.microsoft.com/office/drawing/2014/main" id="{9E212E93-53D9-8D6B-9224-4402797B1981}"/>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07D207F2-B48E-09DB-136A-6F256CCEBD13}"/>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35" name="Subtitle 2">
            <a:extLst>
              <a:ext uri="{FF2B5EF4-FFF2-40B4-BE49-F238E27FC236}">
                <a16:creationId xmlns:a16="http://schemas.microsoft.com/office/drawing/2014/main" id="{5676E5F2-3132-315D-7C73-B76972B74444}"/>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pic>
        <p:nvPicPr>
          <p:cNvPr id="4" name="Picture 3">
            <a:extLst>
              <a:ext uri="{FF2B5EF4-FFF2-40B4-BE49-F238E27FC236}">
                <a16:creationId xmlns:a16="http://schemas.microsoft.com/office/drawing/2014/main" id="{B7D9D557-CA69-590C-AD26-DCFF2822A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78491" y="1254222"/>
            <a:ext cx="1552015" cy="1364788"/>
          </a:xfrm>
          <a:prstGeom prst="rect">
            <a:avLst/>
          </a:prstGeom>
        </p:spPr>
      </p:pic>
      <p:pic>
        <p:nvPicPr>
          <p:cNvPr id="5" name="Picture 4">
            <a:extLst>
              <a:ext uri="{FF2B5EF4-FFF2-40B4-BE49-F238E27FC236}">
                <a16:creationId xmlns:a16="http://schemas.microsoft.com/office/drawing/2014/main" id="{F67B19F7-AC5A-E495-6DB3-1ABB4C5CDBD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64648" y="3856475"/>
            <a:ext cx="1555788" cy="1972982"/>
          </a:xfrm>
          <a:prstGeom prst="rect">
            <a:avLst/>
          </a:prstGeom>
        </p:spPr>
      </p:pic>
      <p:pic>
        <p:nvPicPr>
          <p:cNvPr id="6" name="Picture 5">
            <a:extLst>
              <a:ext uri="{FF2B5EF4-FFF2-40B4-BE49-F238E27FC236}">
                <a16:creationId xmlns:a16="http://schemas.microsoft.com/office/drawing/2014/main" id="{025FF98B-2308-B797-0608-B14FF895511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114526" y="2033211"/>
            <a:ext cx="1081577" cy="1873076"/>
          </a:xfrm>
          <a:prstGeom prst="rect">
            <a:avLst/>
          </a:prstGeom>
        </p:spPr>
      </p:pic>
      <p:pic>
        <p:nvPicPr>
          <p:cNvPr id="7" name="Picture 6">
            <a:extLst>
              <a:ext uri="{FF2B5EF4-FFF2-40B4-BE49-F238E27FC236}">
                <a16:creationId xmlns:a16="http://schemas.microsoft.com/office/drawing/2014/main" id="{195E4C91-5575-76E9-92C5-645A11F09EFD}"/>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001835" y="671924"/>
            <a:ext cx="1071053" cy="1164595"/>
          </a:xfrm>
          <a:prstGeom prst="rect">
            <a:avLst/>
          </a:prstGeom>
        </p:spPr>
      </p:pic>
      <p:pic>
        <p:nvPicPr>
          <p:cNvPr id="10" name="Picture 9">
            <a:extLst>
              <a:ext uri="{FF2B5EF4-FFF2-40B4-BE49-F238E27FC236}">
                <a16:creationId xmlns:a16="http://schemas.microsoft.com/office/drawing/2014/main" id="{3C19D908-DED3-907E-AC36-253CEC2F611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383253" y="6193047"/>
            <a:ext cx="1682031" cy="546661"/>
          </a:xfrm>
          <a:prstGeom prst="rect">
            <a:avLst/>
          </a:prstGeom>
        </p:spPr>
      </p:pic>
    </p:spTree>
    <p:extLst>
      <p:ext uri="{BB962C8B-B14F-4D97-AF65-F5344CB8AC3E}">
        <p14:creationId xmlns:p14="http://schemas.microsoft.com/office/powerpoint/2010/main" val="1936756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D55C090-0C1B-12B4-9846-015F92F94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67840" y="2033210"/>
            <a:ext cx="3166268" cy="4824789"/>
          </a:xfrm>
          <a:prstGeom prst="rect">
            <a:avLst/>
          </a:prstGeom>
        </p:spPr>
      </p:pic>
      <p:cxnSp>
        <p:nvCxnSpPr>
          <p:cNvPr id="32" name="Straight Connector 31">
            <a:extLst>
              <a:ext uri="{FF2B5EF4-FFF2-40B4-BE49-F238E27FC236}">
                <a16:creationId xmlns:a16="http://schemas.microsoft.com/office/drawing/2014/main" id="{9E212E93-53D9-8D6B-9224-4402797B1981}"/>
              </a:ext>
            </a:extLst>
          </p:cNvPr>
          <p:cNvCxnSpPr>
            <a:cxnSpLocks/>
          </p:cNvCxnSpPr>
          <p:nvPr userDrawn="1"/>
        </p:nvCxnSpPr>
        <p:spPr>
          <a:xfrm flipH="1">
            <a:off x="683247" y="3143756"/>
            <a:ext cx="5321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07D207F2-B48E-09DB-136A-6F256CCEBD13}"/>
              </a:ext>
            </a:extLst>
          </p:cNvPr>
          <p:cNvSpPr>
            <a:spLocks noGrp="1"/>
          </p:cNvSpPr>
          <p:nvPr>
            <p:ph type="ctrTitle"/>
          </p:nvPr>
        </p:nvSpPr>
        <p:spPr>
          <a:xfrm>
            <a:off x="577904" y="2250831"/>
            <a:ext cx="6307016" cy="926124"/>
          </a:xfrm>
          <a:prstGeom prst="rect">
            <a:avLst/>
          </a:prstGeom>
        </p:spPr>
        <p:txBody>
          <a:bodyPr anchor="ctr">
            <a:normAutofit/>
          </a:bodyPr>
          <a:lstStyle>
            <a:lvl1pPr>
              <a:defRPr b="1" i="0" spc="-150">
                <a:solidFill>
                  <a:srgbClr val="F46521"/>
                </a:solidFill>
                <a:latin typeface="Montserrat" pitchFamily="2" charset="77"/>
              </a:defRPr>
            </a:lvl1pPr>
          </a:lstStyle>
          <a:p>
            <a:pPr algn="l">
              <a:lnSpc>
                <a:spcPts val="6500"/>
              </a:lnSpc>
            </a:pPr>
            <a:endParaRPr lang="en-US" sz="4400" b="1" spc="-150" dirty="0">
              <a:solidFill>
                <a:srgbClr val="F36521"/>
              </a:solidFill>
              <a:latin typeface="Montserrat" pitchFamily="2" charset="77"/>
            </a:endParaRPr>
          </a:p>
        </p:txBody>
      </p:sp>
      <p:sp>
        <p:nvSpPr>
          <p:cNvPr id="35" name="Subtitle 2">
            <a:extLst>
              <a:ext uri="{FF2B5EF4-FFF2-40B4-BE49-F238E27FC236}">
                <a16:creationId xmlns:a16="http://schemas.microsoft.com/office/drawing/2014/main" id="{5676E5F2-3132-315D-7C73-B76972B74444}"/>
              </a:ext>
            </a:extLst>
          </p:cNvPr>
          <p:cNvSpPr>
            <a:spLocks noGrp="1"/>
          </p:cNvSpPr>
          <p:nvPr>
            <p:ph type="subTitle" idx="1"/>
          </p:nvPr>
        </p:nvSpPr>
        <p:spPr>
          <a:xfrm>
            <a:off x="577903" y="3176955"/>
            <a:ext cx="6307015" cy="395531"/>
          </a:xfrm>
          <a:prstGeom prst="rect">
            <a:avLst/>
          </a:prstGeom>
        </p:spPr>
        <p:txBody>
          <a:bodyPr anchor="ctr">
            <a:normAutofit/>
          </a:bodyPr>
          <a:lstStyle>
            <a:lvl1pPr marL="0" indent="0">
              <a:buNone/>
              <a:defRPr sz="1800" b="0" i="0">
                <a:latin typeface="Montserrat Light" pitchFamily="2" charset="77"/>
              </a:defRPr>
            </a:lvl1pPr>
          </a:lstStyle>
          <a:p>
            <a:pPr algn="l"/>
            <a:endParaRPr lang="en-US" sz="1800" dirty="0">
              <a:latin typeface="Montserrat Light" pitchFamily="2" charset="77"/>
            </a:endParaRPr>
          </a:p>
        </p:txBody>
      </p:sp>
      <p:pic>
        <p:nvPicPr>
          <p:cNvPr id="2" name="Picture 1">
            <a:extLst>
              <a:ext uri="{FF2B5EF4-FFF2-40B4-BE49-F238E27FC236}">
                <a16:creationId xmlns:a16="http://schemas.microsoft.com/office/drawing/2014/main" id="{7177653B-C877-085D-3EB3-C7F0D01E71E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89413" y="1992080"/>
            <a:ext cx="7917429" cy="4865920"/>
          </a:xfrm>
          <a:prstGeom prst="rect">
            <a:avLst/>
          </a:prstGeom>
        </p:spPr>
      </p:pic>
      <p:pic>
        <p:nvPicPr>
          <p:cNvPr id="3" name="Picture 2">
            <a:extLst>
              <a:ext uri="{FF2B5EF4-FFF2-40B4-BE49-F238E27FC236}">
                <a16:creationId xmlns:a16="http://schemas.microsoft.com/office/drawing/2014/main" id="{B78A99E2-F805-0BB1-3B42-FCE8B5CAB9A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83253" y="6193047"/>
            <a:ext cx="1682031" cy="546661"/>
          </a:xfrm>
          <a:prstGeom prst="rect">
            <a:avLst/>
          </a:prstGeom>
        </p:spPr>
      </p:pic>
    </p:spTree>
    <p:extLst>
      <p:ext uri="{BB962C8B-B14F-4D97-AF65-F5344CB8AC3E}">
        <p14:creationId xmlns:p14="http://schemas.microsoft.com/office/powerpoint/2010/main" val="803264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3" name="Straight Connector 42">
            <a:extLst>
              <a:ext uri="{FF2B5EF4-FFF2-40B4-BE49-F238E27FC236}">
                <a16:creationId xmlns:a16="http://schemas.microsoft.com/office/drawing/2014/main" id="{4CFEB7E9-4332-66A8-9E0B-B697F7D18B30}"/>
              </a:ext>
            </a:extLst>
          </p:cNvPr>
          <p:cNvCxnSpPr/>
          <p:nvPr userDrawn="1"/>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3C3B1D3-92D6-E312-1611-AAD21F724220}"/>
              </a:ext>
            </a:extLst>
          </p:cNvPr>
          <p:cNvCxnSpPr/>
          <p:nvPr userDrawn="1"/>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45" name="Slide Number Placeholder 1">
            <a:extLst>
              <a:ext uri="{FF2B5EF4-FFF2-40B4-BE49-F238E27FC236}">
                <a16:creationId xmlns:a16="http://schemas.microsoft.com/office/drawing/2014/main" id="{C5E50CDE-B51F-A104-5A32-55C51405CB1E}"/>
              </a:ext>
            </a:extLst>
          </p:cNvPr>
          <p:cNvSpPr txBox="1">
            <a:spLocks/>
          </p:cNvSpPr>
          <p:nvPr userDrawn="1"/>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ED1CEE8-FB94-D54F-A235-9FD9698DE17F}" type="slidenum">
              <a:rPr kumimoji="0" lang="en-US" sz="1200" b="1" i="0" u="none" strike="noStrike" kern="1200" cap="none" spc="300" normalizeH="0" baseline="0" noProof="0" smtClean="0">
                <a:ln>
                  <a:noFill/>
                </a:ln>
                <a:solidFill>
                  <a:prstClr val="black"/>
                </a:solidFill>
                <a:effectLst/>
                <a:uLnTx/>
                <a:uFillTx/>
                <a:latin typeface="Montserrat"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300" normalizeH="0" baseline="0" noProof="0" dirty="0">
              <a:ln>
                <a:noFill/>
              </a:ln>
              <a:solidFill>
                <a:prstClr val="black"/>
              </a:solidFill>
              <a:effectLst/>
              <a:uLnTx/>
              <a:uFillTx/>
              <a:latin typeface="Montserrat" pitchFamily="2" charset="77"/>
              <a:ea typeface="+mn-ea"/>
              <a:cs typeface="+mn-cs"/>
            </a:endParaRPr>
          </a:p>
        </p:txBody>
      </p:sp>
      <p:pic>
        <p:nvPicPr>
          <p:cNvPr id="46" name="Picture 45">
            <a:extLst>
              <a:ext uri="{FF2B5EF4-FFF2-40B4-BE49-F238E27FC236}">
                <a16:creationId xmlns:a16="http://schemas.microsoft.com/office/drawing/2014/main" id="{951715E6-4A0D-106E-1F58-F92529986E1E}"/>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9791832" y="216051"/>
            <a:ext cx="2215111" cy="459801"/>
          </a:xfrm>
          <a:prstGeom prst="rect">
            <a:avLst/>
          </a:prstGeom>
        </p:spPr>
      </p:pic>
      <p:pic>
        <p:nvPicPr>
          <p:cNvPr id="47" name="Picture 46">
            <a:extLst>
              <a:ext uri="{FF2B5EF4-FFF2-40B4-BE49-F238E27FC236}">
                <a16:creationId xmlns:a16="http://schemas.microsoft.com/office/drawing/2014/main" id="{AA355224-77E2-82B1-EF8A-DCFFCCDE01D5}"/>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10383253" y="6193047"/>
            <a:ext cx="1682031" cy="546661"/>
          </a:xfrm>
          <a:prstGeom prst="rect">
            <a:avLst/>
          </a:prstGeom>
        </p:spPr>
      </p:pic>
      <p:sp>
        <p:nvSpPr>
          <p:cNvPr id="48" name="Title Placeholder 24">
            <a:extLst>
              <a:ext uri="{FF2B5EF4-FFF2-40B4-BE49-F238E27FC236}">
                <a16:creationId xmlns:a16="http://schemas.microsoft.com/office/drawing/2014/main" id="{57841AF2-616A-F73C-019E-9BB159F929BA}"/>
              </a:ext>
            </a:extLst>
          </p:cNvPr>
          <p:cNvSpPr>
            <a:spLocks noGrp="1"/>
          </p:cNvSpPr>
          <p:nvPr>
            <p:ph type="title"/>
          </p:nvPr>
        </p:nvSpPr>
        <p:spPr>
          <a:xfrm>
            <a:off x="653698" y="519289"/>
            <a:ext cx="10700102" cy="810155"/>
          </a:xfrm>
          <a:prstGeom prst="rect">
            <a:avLst/>
          </a:prstGeom>
        </p:spPr>
        <p:txBody>
          <a:bodyPr vert="horz" lIns="91440" tIns="45720" rIns="91440" bIns="45720" rtlCol="0" anchor="ctr">
            <a:normAutofit/>
          </a:bodyPr>
          <a:lstStyle/>
          <a:p>
            <a:r>
              <a:rPr lang="en-US" dirty="0"/>
              <a:t>Click to edit Master title style</a:t>
            </a:r>
          </a:p>
        </p:txBody>
      </p:sp>
      <p:sp>
        <p:nvSpPr>
          <p:cNvPr id="49" name="Text Placeholder 25">
            <a:extLst>
              <a:ext uri="{FF2B5EF4-FFF2-40B4-BE49-F238E27FC236}">
                <a16:creationId xmlns:a16="http://schemas.microsoft.com/office/drawing/2014/main" id="{B15D288E-0511-E59E-11AA-B5AE98617901}"/>
              </a:ext>
            </a:extLst>
          </p:cNvPr>
          <p:cNvSpPr>
            <a:spLocks noGrp="1"/>
          </p:cNvSpPr>
          <p:nvPr>
            <p:ph type="body" idx="1"/>
          </p:nvPr>
        </p:nvSpPr>
        <p:spPr>
          <a:xfrm>
            <a:off x="653698" y="1825625"/>
            <a:ext cx="1070010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84259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89"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49" r:id="rId22"/>
    <p:sldLayoutId id="2147483690" r:id="rId23"/>
  </p:sldLayoutIdLst>
  <p:txStyles>
    <p:titleStyle>
      <a:lvl1pPr algn="l" defTabSz="914400" rtl="0" eaLnBrk="1" latinLnBrk="0" hangingPunct="1">
        <a:lnSpc>
          <a:spcPct val="90000"/>
        </a:lnSpc>
        <a:spcBef>
          <a:spcPct val="0"/>
        </a:spcBef>
        <a:buNone/>
        <a:defRPr sz="2800" b="1" kern="1200">
          <a:solidFill>
            <a:srgbClr val="53535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53535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53535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53535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53535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rgbClr val="53535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image" Target="../media/image58.png"/><Relationship Id="rId1" Type="http://schemas.openxmlformats.org/officeDocument/2006/relationships/slideLayout" Target="../slideLayouts/slideLayout22.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s>
</file>

<file path=ppt/slides/_rels/slide1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1.xml"/><Relationship Id="rId4" Type="http://schemas.openxmlformats.org/officeDocument/2006/relationships/image" Target="../media/image8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1.sv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21.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92.png"/></Relationships>
</file>

<file path=ppt/slides/_rels/slide13.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slideLayout" Target="../slideLayouts/slideLayout21.xml"/><Relationship Id="rId4" Type="http://schemas.openxmlformats.org/officeDocument/2006/relationships/tags" Target="../tags/tag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69.png"/><Relationship Id="rId7" Type="http://schemas.openxmlformats.org/officeDocument/2006/relationships/image" Target="../media/image99.png"/><Relationship Id="rId2" Type="http://schemas.openxmlformats.org/officeDocument/2006/relationships/chart" Target="../charts/chart9.xml"/><Relationship Id="rId1" Type="http://schemas.openxmlformats.org/officeDocument/2006/relationships/slideLayout" Target="../slideLayouts/slideLayout21.xml"/><Relationship Id="rId6" Type="http://schemas.openxmlformats.org/officeDocument/2006/relationships/image" Target="../media/image98.png"/><Relationship Id="rId11" Type="http://schemas.openxmlformats.org/officeDocument/2006/relationships/image" Target="../media/image102.png"/><Relationship Id="rId5" Type="http://schemas.openxmlformats.org/officeDocument/2006/relationships/image" Target="../media/image66.png"/><Relationship Id="rId10" Type="http://schemas.openxmlformats.org/officeDocument/2006/relationships/image" Target="../media/image101.jpeg"/><Relationship Id="rId4" Type="http://schemas.openxmlformats.org/officeDocument/2006/relationships/image" Target="../media/image68.png"/><Relationship Id="rId9"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21.xml"/><Relationship Id="rId1" Type="http://schemas.openxmlformats.org/officeDocument/2006/relationships/tags" Target="../tags/tag8.xml"/></Relationships>
</file>

<file path=ppt/slides/_rels/slide18.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chart" Target="../charts/chart12.xml"/><Relationship Id="rId3" Type="http://schemas.openxmlformats.org/officeDocument/2006/relationships/image" Target="../media/image98.png"/><Relationship Id="rId7" Type="http://schemas.openxmlformats.org/officeDocument/2006/relationships/image" Target="../media/image69.png"/><Relationship Id="rId12" Type="http://schemas.openxmlformats.org/officeDocument/2006/relationships/chart" Target="../charts/chart11.xml"/><Relationship Id="rId2" Type="http://schemas.openxmlformats.org/officeDocument/2006/relationships/image" Target="../media/image66.png"/><Relationship Id="rId1" Type="http://schemas.openxmlformats.org/officeDocument/2006/relationships/slideLayout" Target="../slideLayouts/slideLayout21.xml"/><Relationship Id="rId6" Type="http://schemas.openxmlformats.org/officeDocument/2006/relationships/image" Target="../media/image67.png"/><Relationship Id="rId11" Type="http://schemas.openxmlformats.org/officeDocument/2006/relationships/chart" Target="../charts/chart10.xml"/><Relationship Id="rId5" Type="http://schemas.openxmlformats.org/officeDocument/2006/relationships/image" Target="../media/image100.png"/><Relationship Id="rId10" Type="http://schemas.openxmlformats.org/officeDocument/2006/relationships/image" Target="../media/image104.png"/><Relationship Id="rId4" Type="http://schemas.openxmlformats.org/officeDocument/2006/relationships/image" Target="../media/image99.png"/><Relationship Id="rId9" Type="http://schemas.openxmlformats.org/officeDocument/2006/relationships/image" Target="../media/image103.png"/><Relationship Id="rId14" Type="http://schemas.openxmlformats.org/officeDocument/2006/relationships/chart" Target="../charts/chart13.xml"/></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chart" Target="../charts/chart14.xml"/><Relationship Id="rId1" Type="http://schemas.openxmlformats.org/officeDocument/2006/relationships/slideLayout" Target="../slideLayouts/slideLayout21.xml"/><Relationship Id="rId6" Type="http://schemas.openxmlformats.org/officeDocument/2006/relationships/image" Target="../media/image67.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04.png"/></Relationships>
</file>

<file path=ppt/slides/_rels/slide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106.svg"/><Relationship Id="rId2" Type="http://schemas.openxmlformats.org/officeDocument/2006/relationships/image" Target="../media/image105.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68.png"/><Relationship Id="rId12" Type="http://schemas.openxmlformats.org/officeDocument/2006/relationships/chart" Target="../charts/chart18.xml"/><Relationship Id="rId2" Type="http://schemas.openxmlformats.org/officeDocument/2006/relationships/image" Target="../media/image66.png"/><Relationship Id="rId1" Type="http://schemas.openxmlformats.org/officeDocument/2006/relationships/slideLayout" Target="../slideLayouts/slideLayout21.xml"/><Relationship Id="rId6" Type="http://schemas.openxmlformats.org/officeDocument/2006/relationships/image" Target="../media/image69.png"/><Relationship Id="rId11" Type="http://schemas.openxmlformats.org/officeDocument/2006/relationships/chart" Target="../charts/chart17.xml"/><Relationship Id="rId5" Type="http://schemas.openxmlformats.org/officeDocument/2006/relationships/image" Target="../media/image67.png"/><Relationship Id="rId10" Type="http://schemas.openxmlformats.org/officeDocument/2006/relationships/chart" Target="../charts/chart16.xml"/><Relationship Id="rId4" Type="http://schemas.openxmlformats.org/officeDocument/2006/relationships/image" Target="../media/image99.png"/><Relationship Id="rId9" Type="http://schemas.openxmlformats.org/officeDocument/2006/relationships/chart" Target="../charts/char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21.xml"/><Relationship Id="rId1" Type="http://schemas.openxmlformats.org/officeDocument/2006/relationships/tags" Target="../tags/tag9.xml"/><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108.svg"/></Relationships>
</file>

<file path=ppt/slides/_rels/slide23.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chart" Target="../charts/chart19.xml"/><Relationship Id="rId1" Type="http://schemas.openxmlformats.org/officeDocument/2006/relationships/slideLayout" Target="../slideLayouts/slideLayout21.xml"/><Relationship Id="rId6" Type="http://schemas.openxmlformats.org/officeDocument/2006/relationships/image" Target="../media/image69.png"/><Relationship Id="rId5" Type="http://schemas.openxmlformats.org/officeDocument/2006/relationships/image" Target="../media/image99.png"/><Relationship Id="rId4" Type="http://schemas.openxmlformats.org/officeDocument/2006/relationships/image" Target="../media/image98.png"/></Relationships>
</file>

<file path=ppt/slides/_rels/slide24.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68.png"/><Relationship Id="rId12" Type="http://schemas.openxmlformats.org/officeDocument/2006/relationships/chart" Target="../charts/chart23.xml"/><Relationship Id="rId2" Type="http://schemas.openxmlformats.org/officeDocument/2006/relationships/image" Target="../media/image66.png"/><Relationship Id="rId1" Type="http://schemas.openxmlformats.org/officeDocument/2006/relationships/slideLayout" Target="../slideLayouts/slideLayout21.xml"/><Relationship Id="rId6" Type="http://schemas.openxmlformats.org/officeDocument/2006/relationships/image" Target="../media/image69.png"/><Relationship Id="rId11" Type="http://schemas.openxmlformats.org/officeDocument/2006/relationships/chart" Target="../charts/chart22.xml"/><Relationship Id="rId5" Type="http://schemas.openxmlformats.org/officeDocument/2006/relationships/image" Target="../media/image67.png"/><Relationship Id="rId10" Type="http://schemas.openxmlformats.org/officeDocument/2006/relationships/chart" Target="../charts/chart21.xml"/><Relationship Id="rId4" Type="http://schemas.openxmlformats.org/officeDocument/2006/relationships/image" Target="../media/image99.png"/><Relationship Id="rId9" Type="http://schemas.openxmlformats.org/officeDocument/2006/relationships/chart" Target="../charts/chart20.xml"/></Relationships>
</file>

<file path=ppt/slides/_rels/slide25.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3.png"/><Relationship Id="rId2" Type="http://schemas.openxmlformats.org/officeDocument/2006/relationships/slideLayout" Target="../slideLayouts/slideLayout21.xml"/><Relationship Id="rId1" Type="http://schemas.openxmlformats.org/officeDocument/2006/relationships/tags" Target="../tags/tag10.xml"/><Relationship Id="rId6" Type="http://schemas.openxmlformats.org/officeDocument/2006/relationships/image" Target="../media/image66.png"/><Relationship Id="rId5" Type="http://schemas.openxmlformats.org/officeDocument/2006/relationships/image" Target="../media/image67.png"/><Relationship Id="rId4" Type="http://schemas.openxmlformats.org/officeDocument/2006/relationships/image" Target="../media/image99.png"/></Relationships>
</file>

<file path=ppt/slides/_rels/slide2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chart" Target="../charts/chart24.xml"/><Relationship Id="rId1" Type="http://schemas.openxmlformats.org/officeDocument/2006/relationships/slideLayout" Target="../slideLayouts/slideLayout21.xml"/><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12.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116.svg"/><Relationship Id="rId7" Type="http://schemas.openxmlformats.org/officeDocument/2006/relationships/image" Target="../media/image120.svg"/><Relationship Id="rId2" Type="http://schemas.openxmlformats.org/officeDocument/2006/relationships/image" Target="../media/image115.png"/><Relationship Id="rId1" Type="http://schemas.openxmlformats.org/officeDocument/2006/relationships/slideLayout" Target="../slideLayouts/slideLayout21.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3.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svg"/><Relationship Id="rId3" Type="http://schemas.openxmlformats.org/officeDocument/2006/relationships/image" Target="../media/image67.png"/><Relationship Id="rId7" Type="http://schemas.openxmlformats.org/officeDocument/2006/relationships/image" Target="../media/image71.svg"/><Relationship Id="rId12" Type="http://schemas.openxmlformats.org/officeDocument/2006/relationships/image" Target="../media/image76.png"/><Relationship Id="rId2" Type="http://schemas.openxmlformats.org/officeDocument/2006/relationships/image" Target="../media/image66.png"/><Relationship Id="rId1" Type="http://schemas.openxmlformats.org/officeDocument/2006/relationships/slideLayout" Target="../slideLayouts/slideLayout21.xml"/><Relationship Id="rId6" Type="http://schemas.openxmlformats.org/officeDocument/2006/relationships/image" Target="../media/image70.png"/><Relationship Id="rId11" Type="http://schemas.openxmlformats.org/officeDocument/2006/relationships/image" Target="../media/image75.sv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svg"/></Relationships>
</file>

<file path=ppt/slides/_rels/slide30.xml.rels><?xml version="1.0" encoding="UTF-8" standalone="yes"?>
<Relationships xmlns="http://schemas.openxmlformats.org/package/2006/relationships"><Relationship Id="rId3" Type="http://schemas.openxmlformats.org/officeDocument/2006/relationships/image" Target="../media/image116.svg"/><Relationship Id="rId7" Type="http://schemas.openxmlformats.org/officeDocument/2006/relationships/image" Target="../media/image120.svg"/><Relationship Id="rId2" Type="http://schemas.openxmlformats.org/officeDocument/2006/relationships/image" Target="../media/image115.png"/><Relationship Id="rId1" Type="http://schemas.openxmlformats.org/officeDocument/2006/relationships/slideLayout" Target="../slideLayouts/slideLayout21.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2.png"/><Relationship Id="rId18" Type="http://schemas.openxmlformats.org/officeDocument/2006/relationships/image" Target="../media/image137.png"/><Relationship Id="rId26" Type="http://schemas.openxmlformats.org/officeDocument/2006/relationships/image" Target="../media/image145.png"/><Relationship Id="rId3" Type="http://schemas.openxmlformats.org/officeDocument/2006/relationships/image" Target="../media/image122.png"/><Relationship Id="rId21" Type="http://schemas.openxmlformats.org/officeDocument/2006/relationships/image" Target="../media/image140.png"/><Relationship Id="rId7" Type="http://schemas.openxmlformats.org/officeDocument/2006/relationships/image" Target="../media/image126.png"/><Relationship Id="rId12" Type="http://schemas.openxmlformats.org/officeDocument/2006/relationships/image" Target="../media/image131.png"/><Relationship Id="rId17" Type="http://schemas.openxmlformats.org/officeDocument/2006/relationships/image" Target="../media/image136.png"/><Relationship Id="rId25" Type="http://schemas.openxmlformats.org/officeDocument/2006/relationships/image" Target="../media/image144.png"/><Relationship Id="rId2" Type="http://schemas.openxmlformats.org/officeDocument/2006/relationships/image" Target="../media/image121.png"/><Relationship Id="rId16" Type="http://schemas.openxmlformats.org/officeDocument/2006/relationships/image" Target="../media/image135.png"/><Relationship Id="rId20" Type="http://schemas.openxmlformats.org/officeDocument/2006/relationships/image" Target="../media/image139.jpeg"/><Relationship Id="rId29" Type="http://schemas.openxmlformats.org/officeDocument/2006/relationships/image" Target="../media/image148.png"/><Relationship Id="rId1" Type="http://schemas.openxmlformats.org/officeDocument/2006/relationships/slideLayout" Target="../slideLayouts/slideLayout1.xml"/><Relationship Id="rId6" Type="http://schemas.openxmlformats.org/officeDocument/2006/relationships/image" Target="../media/image125.png"/><Relationship Id="rId11" Type="http://schemas.openxmlformats.org/officeDocument/2006/relationships/image" Target="../media/image130.png"/><Relationship Id="rId24" Type="http://schemas.openxmlformats.org/officeDocument/2006/relationships/image" Target="../media/image143.png"/><Relationship Id="rId5" Type="http://schemas.openxmlformats.org/officeDocument/2006/relationships/image" Target="../media/image124.png"/><Relationship Id="rId15" Type="http://schemas.openxmlformats.org/officeDocument/2006/relationships/image" Target="../media/image134.png"/><Relationship Id="rId23" Type="http://schemas.openxmlformats.org/officeDocument/2006/relationships/image" Target="../media/image142.png"/><Relationship Id="rId28" Type="http://schemas.openxmlformats.org/officeDocument/2006/relationships/image" Target="../media/image147.png"/><Relationship Id="rId10" Type="http://schemas.openxmlformats.org/officeDocument/2006/relationships/image" Target="../media/image129.png"/><Relationship Id="rId19" Type="http://schemas.openxmlformats.org/officeDocument/2006/relationships/image" Target="../media/image138.png"/><Relationship Id="rId31" Type="http://schemas.openxmlformats.org/officeDocument/2006/relationships/image" Target="../media/image150.png"/><Relationship Id="rId4" Type="http://schemas.openxmlformats.org/officeDocument/2006/relationships/image" Target="../media/image123.png"/><Relationship Id="rId9" Type="http://schemas.openxmlformats.org/officeDocument/2006/relationships/image" Target="../media/image128.png"/><Relationship Id="rId14" Type="http://schemas.openxmlformats.org/officeDocument/2006/relationships/image" Target="../media/image133.png"/><Relationship Id="rId22" Type="http://schemas.openxmlformats.org/officeDocument/2006/relationships/image" Target="../media/image141.png"/><Relationship Id="rId27" Type="http://schemas.openxmlformats.org/officeDocument/2006/relationships/image" Target="../media/image146.png"/><Relationship Id="rId30" Type="http://schemas.openxmlformats.org/officeDocument/2006/relationships/image" Target="../media/image149.png"/></Relationships>
</file>

<file path=ppt/slides/_rels/slide34.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4.png"/><Relationship Id="rId5" Type="http://schemas.openxmlformats.org/officeDocument/2006/relationships/image" Target="../media/image153.png"/><Relationship Id="rId10" Type="http://schemas.openxmlformats.org/officeDocument/2006/relationships/image" Target="../media/image158.png"/><Relationship Id="rId4" Type="http://schemas.openxmlformats.org/officeDocument/2006/relationships/image" Target="../media/image152.png"/><Relationship Id="rId9" Type="http://schemas.openxmlformats.org/officeDocument/2006/relationships/image" Target="../media/image157.png"/></Relationships>
</file>

<file path=ppt/slides/_rels/slide35.xml.rels><?xml version="1.0" encoding="UTF-8" standalone="yes"?>
<Relationships xmlns="http://schemas.openxmlformats.org/package/2006/relationships"><Relationship Id="rId8" Type="http://schemas.openxmlformats.org/officeDocument/2006/relationships/image" Target="../media/image163.svg"/><Relationship Id="rId3" Type="http://schemas.openxmlformats.org/officeDocument/2006/relationships/image" Target="../media/image156.png"/><Relationship Id="rId7" Type="http://schemas.openxmlformats.org/officeDocument/2006/relationships/image" Target="../media/image16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1.svg"/><Relationship Id="rId11" Type="http://schemas.openxmlformats.org/officeDocument/2006/relationships/image" Target="../media/image166.png"/><Relationship Id="rId5" Type="http://schemas.openxmlformats.org/officeDocument/2006/relationships/image" Target="../media/image160.png"/><Relationship Id="rId10" Type="http://schemas.openxmlformats.org/officeDocument/2006/relationships/image" Target="../media/image165.png"/><Relationship Id="rId4" Type="http://schemas.openxmlformats.org/officeDocument/2006/relationships/image" Target="../media/image159.png"/><Relationship Id="rId9" Type="http://schemas.openxmlformats.org/officeDocument/2006/relationships/image" Target="../media/image164.png"/></Relationships>
</file>

<file path=ppt/slides/_rels/slide36.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67.png"/><Relationship Id="rId7" Type="http://schemas.openxmlformats.org/officeDocument/2006/relationships/image" Target="../media/image171.png"/><Relationship Id="rId12" Type="http://schemas.openxmlformats.org/officeDocument/2006/relationships/image" Target="../media/image176.tif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0.jpeg"/><Relationship Id="rId11" Type="http://schemas.openxmlformats.org/officeDocument/2006/relationships/image" Target="../media/image175.png"/><Relationship Id="rId5" Type="http://schemas.openxmlformats.org/officeDocument/2006/relationships/image" Target="../media/image169.png"/><Relationship Id="rId10" Type="http://schemas.openxmlformats.org/officeDocument/2006/relationships/image" Target="../media/image174.png"/><Relationship Id="rId4" Type="http://schemas.openxmlformats.org/officeDocument/2006/relationships/image" Target="../media/image168.png"/><Relationship Id="rId9" Type="http://schemas.openxmlformats.org/officeDocument/2006/relationships/image" Target="../media/image17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21.xml"/><Relationship Id="rId1" Type="http://schemas.openxmlformats.org/officeDocument/2006/relationships/tags" Target="../tags/tag1.xml"/><Relationship Id="rId5" Type="http://schemas.openxmlformats.org/officeDocument/2006/relationships/image" Target="../media/image80.svg"/><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chart" Target="../charts/chart1.xml"/><Relationship Id="rId1" Type="http://schemas.openxmlformats.org/officeDocument/2006/relationships/slideLayout" Target="../slideLayouts/slideLayout21.xml"/><Relationship Id="rId4" Type="http://schemas.openxmlformats.org/officeDocument/2006/relationships/image" Target="../media/image82.jpg"/></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1.xml"/><Relationship Id="rId5" Type="http://schemas.openxmlformats.org/officeDocument/2006/relationships/image" Target="../media/image84.jpeg"/><Relationship Id="rId4" Type="http://schemas.openxmlformats.org/officeDocument/2006/relationships/image" Target="../media/image83.jpg"/></Relationships>
</file>

<file path=ppt/slides/_rels/slide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chart" Target="../charts/chart5.xml"/><Relationship Id="rId7" Type="http://schemas.openxmlformats.org/officeDocument/2006/relationships/image" Target="../media/image80.svg"/><Relationship Id="rId2" Type="http://schemas.openxmlformats.org/officeDocument/2006/relationships/chart" Target="../charts/chart4.xml"/><Relationship Id="rId1" Type="http://schemas.openxmlformats.org/officeDocument/2006/relationships/slideLayout" Target="../slideLayouts/slideLayout21.xml"/><Relationship Id="rId6" Type="http://schemas.openxmlformats.org/officeDocument/2006/relationships/image" Target="../media/image79.png"/><Relationship Id="rId5" Type="http://schemas.openxmlformats.org/officeDocument/2006/relationships/image" Target="../media/image86.svg"/><Relationship Id="rId4" Type="http://schemas.openxmlformats.org/officeDocument/2006/relationships/image" Target="../media/image85.png"/><Relationship Id="rId9" Type="http://schemas.openxmlformats.org/officeDocument/2006/relationships/image" Target="../media/image88.sv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chart" Target="../charts/char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8A8F9F1-054E-FA32-31CA-05349F7E770C}"/>
              </a:ext>
            </a:extLst>
          </p:cNvPr>
          <p:cNvSpPr>
            <a:spLocks noGrp="1"/>
          </p:cNvSpPr>
          <p:nvPr>
            <p:ph type="ctrTitle"/>
          </p:nvPr>
        </p:nvSpPr>
        <p:spPr>
          <a:xfrm>
            <a:off x="577903" y="2250831"/>
            <a:ext cx="7033377" cy="926124"/>
          </a:xfrm>
        </p:spPr>
        <p:txBody>
          <a:bodyPr>
            <a:normAutofit fontScale="90000"/>
          </a:bodyPr>
          <a:lstStyle/>
          <a:p>
            <a:r>
              <a:rPr lang="en-US" sz="3200" dirty="0">
                <a:solidFill>
                  <a:srgbClr val="E95000"/>
                </a:solidFill>
              </a:rPr>
              <a:t>Vietnam Kids' English Learning Market</a:t>
            </a:r>
          </a:p>
        </p:txBody>
      </p:sp>
      <p:sp>
        <p:nvSpPr>
          <p:cNvPr id="5" name="Subtitle 2">
            <a:extLst>
              <a:ext uri="{FF2B5EF4-FFF2-40B4-BE49-F238E27FC236}">
                <a16:creationId xmlns:a16="http://schemas.microsoft.com/office/drawing/2014/main" id="{A9F158E8-9E75-BFAC-860D-32CFF6BA45C2}"/>
              </a:ext>
            </a:extLst>
          </p:cNvPr>
          <p:cNvSpPr>
            <a:spLocks noGrp="1"/>
          </p:cNvSpPr>
          <p:nvPr>
            <p:ph type="subTitle" idx="1"/>
          </p:nvPr>
        </p:nvSpPr>
        <p:spPr>
          <a:xfrm>
            <a:off x="577903" y="3176955"/>
            <a:ext cx="6940497" cy="395531"/>
          </a:xfrm>
        </p:spPr>
        <p:txBody>
          <a:bodyPr>
            <a:normAutofit/>
          </a:bodyPr>
          <a:lstStyle/>
          <a:p>
            <a:r>
              <a:rPr lang="en-US" sz="1600" dirty="0">
                <a:solidFill>
                  <a:schemeClr val="tx1"/>
                </a:solidFill>
              </a:rPr>
              <a:t>Parental Perceptions, Consumer Behaviors &amp; Brand Performance</a:t>
            </a:r>
          </a:p>
        </p:txBody>
      </p:sp>
      <p:sp>
        <p:nvSpPr>
          <p:cNvPr id="6" name="Subtitle 2">
            <a:extLst>
              <a:ext uri="{FF2B5EF4-FFF2-40B4-BE49-F238E27FC236}">
                <a16:creationId xmlns:a16="http://schemas.microsoft.com/office/drawing/2014/main" id="{13BFE82C-BBA7-0B8D-4064-B0C5E4087E84}"/>
              </a:ext>
            </a:extLst>
          </p:cNvPr>
          <p:cNvSpPr txBox="1">
            <a:spLocks/>
          </p:cNvSpPr>
          <p:nvPr/>
        </p:nvSpPr>
        <p:spPr>
          <a:xfrm>
            <a:off x="577903" y="3975964"/>
            <a:ext cx="2031854" cy="522646"/>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1600" b="1" dirty="0">
                <a:latin typeface="Montserrat" pitchFamily="2" charset="0"/>
              </a:rPr>
              <a:t>2026 March</a:t>
            </a:r>
          </a:p>
        </p:txBody>
      </p:sp>
      <p:cxnSp>
        <p:nvCxnSpPr>
          <p:cNvPr id="8" name="Straight Connector 7">
            <a:extLst>
              <a:ext uri="{FF2B5EF4-FFF2-40B4-BE49-F238E27FC236}">
                <a16:creationId xmlns:a16="http://schemas.microsoft.com/office/drawing/2014/main" id="{F174F1AE-AEBB-E8EC-018B-B099780512C9}"/>
              </a:ext>
            </a:extLst>
          </p:cNvPr>
          <p:cNvCxnSpPr>
            <a:cxnSpLocks/>
          </p:cNvCxnSpPr>
          <p:nvPr/>
        </p:nvCxnSpPr>
        <p:spPr>
          <a:xfrm>
            <a:off x="689429" y="3077029"/>
            <a:ext cx="504250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Subtitle 2">
            <a:extLst>
              <a:ext uri="{FF2B5EF4-FFF2-40B4-BE49-F238E27FC236}">
                <a16:creationId xmlns:a16="http://schemas.microsoft.com/office/drawing/2014/main" id="{EBF5C861-BD91-CA1F-2FDB-A0EDA913AEDF}"/>
              </a:ext>
            </a:extLst>
          </p:cNvPr>
          <p:cNvSpPr txBox="1">
            <a:spLocks/>
          </p:cNvSpPr>
          <p:nvPr/>
        </p:nvSpPr>
        <p:spPr>
          <a:xfrm>
            <a:off x="577903" y="3385181"/>
            <a:ext cx="2031854" cy="522646"/>
          </a:xfrm>
          <a:prstGeom prst="rect">
            <a:avLst/>
          </a:prstGeom>
        </p:spPr>
        <p:txBody>
          <a:bodyPr vert="horz" lIns="91440" tIns="45720" rIns="91440" bIns="45720" rtlCol="0" anchor="ctr">
            <a:normAutofit/>
          </a:bodyPr>
          <a:lstStyle>
            <a:lvl1pPr indent="0">
              <a:lnSpc>
                <a:spcPct val="90000"/>
              </a:lnSpc>
              <a:spcBef>
                <a:spcPts val="1000"/>
              </a:spcBef>
              <a:buFont typeface="Arial" panose="020B0604020202020204" pitchFamily="34" charset="0"/>
              <a:buNone/>
              <a:defRPr sz="1600" b="0" i="0">
                <a:latin typeface="Montserrat Light" pitchFamily="2" charset="77"/>
              </a:defRPr>
            </a:lvl1pPr>
            <a:lvl2pPr marL="685800" indent="-228600">
              <a:lnSpc>
                <a:spcPct val="90000"/>
              </a:lnSpc>
              <a:spcBef>
                <a:spcPts val="500"/>
              </a:spcBef>
              <a:buFont typeface="Arial" panose="020B0604020202020204" pitchFamily="34" charset="0"/>
              <a:buChar char="•"/>
              <a:defRPr sz="1600">
                <a:solidFill>
                  <a:srgbClr val="535353"/>
                </a:solidFill>
              </a:defRPr>
            </a:lvl2pPr>
            <a:lvl3pPr marL="1143000" indent="-228600">
              <a:lnSpc>
                <a:spcPct val="90000"/>
              </a:lnSpc>
              <a:spcBef>
                <a:spcPts val="500"/>
              </a:spcBef>
              <a:buFont typeface="Arial" panose="020B0604020202020204" pitchFamily="34" charset="0"/>
              <a:buChar char="•"/>
              <a:defRPr sz="1400">
                <a:solidFill>
                  <a:srgbClr val="535353"/>
                </a:solidFill>
              </a:defRPr>
            </a:lvl3pPr>
            <a:lvl4pPr marL="1600200" indent="-228600">
              <a:lnSpc>
                <a:spcPct val="90000"/>
              </a:lnSpc>
              <a:spcBef>
                <a:spcPts val="500"/>
              </a:spcBef>
              <a:buFont typeface="Arial" panose="020B0604020202020204" pitchFamily="34" charset="0"/>
              <a:buChar char="•"/>
              <a:defRPr sz="1200">
                <a:solidFill>
                  <a:srgbClr val="535353"/>
                </a:solidFill>
              </a:defRPr>
            </a:lvl4pPr>
            <a:lvl5pPr marL="2057400" indent="-228600">
              <a:lnSpc>
                <a:spcPct val="90000"/>
              </a:lnSpc>
              <a:spcBef>
                <a:spcPts val="500"/>
              </a:spcBef>
              <a:buFont typeface="Arial" panose="020B0604020202020204" pitchFamily="34" charset="0"/>
              <a:buChar char="•"/>
              <a:defRPr sz="1000">
                <a:solidFill>
                  <a:srgbClr val="535353"/>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200" dirty="0"/>
              <a:t>Age 5-15</a:t>
            </a:r>
          </a:p>
        </p:txBody>
      </p:sp>
      <p:sp>
        <p:nvSpPr>
          <p:cNvPr id="12" name="Freeform 3">
            <a:extLst>
              <a:ext uri="{FF2B5EF4-FFF2-40B4-BE49-F238E27FC236}">
                <a16:creationId xmlns:a16="http://schemas.microsoft.com/office/drawing/2014/main" id="{A74D8A02-AE92-09E3-5960-5B0CCC8D393D}"/>
              </a:ext>
            </a:extLst>
          </p:cNvPr>
          <p:cNvSpPr/>
          <p:nvPr/>
        </p:nvSpPr>
        <p:spPr>
          <a:xfrm flipH="1">
            <a:off x="8043090" y="984477"/>
            <a:ext cx="3634974" cy="2101675"/>
          </a:xfrm>
          <a:custGeom>
            <a:avLst/>
            <a:gdLst/>
            <a:ahLst/>
            <a:cxnLst/>
            <a:rect l="l" t="t" r="r" b="b"/>
            <a:pathLst>
              <a:path w="7423878" h="4292351">
                <a:moveTo>
                  <a:pt x="7423878" y="0"/>
                </a:moveTo>
                <a:lnTo>
                  <a:pt x="0" y="0"/>
                </a:lnTo>
                <a:lnTo>
                  <a:pt x="0" y="4292351"/>
                </a:lnTo>
                <a:lnTo>
                  <a:pt x="7423878" y="4292351"/>
                </a:lnTo>
                <a:lnTo>
                  <a:pt x="742387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4">
            <a:extLst>
              <a:ext uri="{FF2B5EF4-FFF2-40B4-BE49-F238E27FC236}">
                <a16:creationId xmlns:a16="http://schemas.microsoft.com/office/drawing/2014/main" id="{A83AC525-6663-63FE-FFF1-79132E9CFC62}"/>
              </a:ext>
            </a:extLst>
          </p:cNvPr>
          <p:cNvSpPr/>
          <p:nvPr/>
        </p:nvSpPr>
        <p:spPr>
          <a:xfrm>
            <a:off x="8043090" y="3277460"/>
            <a:ext cx="2272486" cy="1260734"/>
          </a:xfrm>
          <a:custGeom>
            <a:avLst/>
            <a:gdLst/>
            <a:ahLst/>
            <a:cxnLst/>
            <a:rect l="l" t="t" r="r" b="b"/>
            <a:pathLst>
              <a:path w="5961191" h="3424975">
                <a:moveTo>
                  <a:pt x="0" y="0"/>
                </a:moveTo>
                <a:lnTo>
                  <a:pt x="5961192" y="0"/>
                </a:lnTo>
                <a:lnTo>
                  <a:pt x="5961192" y="3424975"/>
                </a:lnTo>
                <a:lnTo>
                  <a:pt x="0" y="34249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2">
            <a:extLst>
              <a:ext uri="{FF2B5EF4-FFF2-40B4-BE49-F238E27FC236}">
                <a16:creationId xmlns:a16="http://schemas.microsoft.com/office/drawing/2014/main" id="{5B8E1DD0-E909-B1CF-A39C-C5BC77C9F0D4}"/>
              </a:ext>
            </a:extLst>
          </p:cNvPr>
          <p:cNvSpPr/>
          <p:nvPr/>
        </p:nvSpPr>
        <p:spPr>
          <a:xfrm>
            <a:off x="8606118" y="4729503"/>
            <a:ext cx="3246973" cy="1480404"/>
          </a:xfrm>
          <a:custGeom>
            <a:avLst/>
            <a:gdLst/>
            <a:ahLst/>
            <a:cxnLst/>
            <a:rect l="l" t="t" r="r" b="b"/>
            <a:pathLst>
              <a:path w="9155596" h="4028462">
                <a:moveTo>
                  <a:pt x="0" y="0"/>
                </a:moveTo>
                <a:lnTo>
                  <a:pt x="9155596" y="0"/>
                </a:lnTo>
                <a:lnTo>
                  <a:pt x="9155596" y="4028462"/>
                </a:lnTo>
                <a:lnTo>
                  <a:pt x="0" y="40284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4161198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BC75E-132B-80B2-3FD0-1C1F2B602D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4A61BA-D35E-98EE-62CF-9D3A7D865CD1}"/>
              </a:ext>
            </a:extLst>
          </p:cNvPr>
          <p:cNvSpPr>
            <a:spLocks noGrp="1"/>
          </p:cNvSpPr>
          <p:nvPr>
            <p:ph type="title"/>
          </p:nvPr>
        </p:nvSpPr>
        <p:spPr/>
        <p:txBody>
          <a:bodyPr/>
          <a:lstStyle/>
          <a:p>
            <a:r>
              <a:rPr lang="en-US" dirty="0"/>
              <a:t>Learning Format Preferences</a:t>
            </a:r>
          </a:p>
        </p:txBody>
      </p:sp>
      <p:sp>
        <p:nvSpPr>
          <p:cNvPr id="7" name="TextBox 6">
            <a:extLst>
              <a:ext uri="{FF2B5EF4-FFF2-40B4-BE49-F238E27FC236}">
                <a16:creationId xmlns:a16="http://schemas.microsoft.com/office/drawing/2014/main" id="{84428357-785F-364F-F612-DB70A9E2E254}"/>
              </a:ext>
            </a:extLst>
          </p:cNvPr>
          <p:cNvSpPr txBox="1"/>
          <p:nvPr/>
        </p:nvSpPr>
        <p:spPr>
          <a:xfrm>
            <a:off x="576707" y="6471407"/>
            <a:ext cx="9785702" cy="230832"/>
          </a:xfrm>
          <a:prstGeom prst="rect">
            <a:avLst/>
          </a:prstGeom>
          <a:noFill/>
        </p:spPr>
        <p:txBody>
          <a:bodyPr wrap="square">
            <a:spAutoFit/>
          </a:bodyPr>
          <a:lstStyle/>
          <a:p>
            <a:r>
              <a:rPr lang="en-US" sz="900" b="0" i="1" dirty="0" err="1">
                <a:solidFill>
                  <a:srgbClr val="666666"/>
                </a:solidFill>
                <a:effectLst/>
                <a:latin typeface="+mj-lt"/>
              </a:rPr>
              <a:t>InsightAsia</a:t>
            </a:r>
            <a:r>
              <a:rPr lang="en-US" sz="900" b="0" i="1" dirty="0">
                <a:solidFill>
                  <a:srgbClr val="666666"/>
                </a:solidFill>
                <a:effectLst/>
                <a:latin typeface="+mj-lt"/>
              </a:rPr>
              <a:t> Vietnam | Market Research Report | Base: All respondents (n=1,219)</a:t>
            </a:r>
          </a:p>
        </p:txBody>
      </p:sp>
      <p:sp>
        <p:nvSpPr>
          <p:cNvPr id="18" name="TextBox 17">
            <a:extLst>
              <a:ext uri="{FF2B5EF4-FFF2-40B4-BE49-F238E27FC236}">
                <a16:creationId xmlns:a16="http://schemas.microsoft.com/office/drawing/2014/main" id="{1C982FDE-7CDB-AF32-4784-77A0C6B4CAFC}"/>
              </a:ext>
            </a:extLst>
          </p:cNvPr>
          <p:cNvSpPr txBox="1"/>
          <p:nvPr/>
        </p:nvSpPr>
        <p:spPr>
          <a:xfrm>
            <a:off x="653697" y="1133286"/>
            <a:ext cx="8100945" cy="276999"/>
          </a:xfrm>
          <a:prstGeom prst="rect">
            <a:avLst/>
          </a:prstGeom>
          <a:noFill/>
        </p:spPr>
        <p:txBody>
          <a:bodyPr wrap="square">
            <a:spAutoFit/>
          </a:bodyPr>
          <a:lstStyle/>
          <a:p>
            <a:r>
              <a:rPr lang="en-US" sz="1200" dirty="0"/>
              <a:t>The Online Learning Reality Check</a:t>
            </a:r>
          </a:p>
        </p:txBody>
      </p:sp>
      <p:sp>
        <p:nvSpPr>
          <p:cNvPr id="5" name="Text Placeholder 2">
            <a:extLst>
              <a:ext uri="{FF2B5EF4-FFF2-40B4-BE49-F238E27FC236}">
                <a16:creationId xmlns:a16="http://schemas.microsoft.com/office/drawing/2014/main" id="{63C1BE87-661C-76E6-1DE2-A99719773BD5}"/>
              </a:ext>
            </a:extLst>
          </p:cNvPr>
          <p:cNvSpPr txBox="1">
            <a:spLocks/>
          </p:cNvSpPr>
          <p:nvPr/>
        </p:nvSpPr>
        <p:spPr>
          <a:xfrm>
            <a:off x="662662" y="1578993"/>
            <a:ext cx="7405573" cy="44529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b="0" kern="1200">
                <a:solidFill>
                  <a:srgbClr val="535353"/>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53535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53535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53535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rgbClr val="53535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US" sz="1600" b="1" dirty="0">
                <a:solidFill>
                  <a:srgbClr val="E95000"/>
                </a:solidFill>
                <a:latin typeface="Montserrat"/>
              </a:rPr>
              <a:t>Geographic Comparison: Tier-1 vs. Tier-2 Cities</a:t>
            </a:r>
          </a:p>
          <a:p>
            <a:pPr>
              <a:lnSpc>
                <a:spcPct val="100000"/>
              </a:lnSpc>
              <a:spcBef>
                <a:spcPts val="600"/>
              </a:spcBef>
              <a:defRPr/>
            </a:pPr>
            <a:endParaRPr lang="en-US" sz="900" i="1" dirty="0">
              <a:solidFill>
                <a:srgbClr val="E95000"/>
              </a:solidFill>
              <a:latin typeface="+mj-lt"/>
            </a:endParaRPr>
          </a:p>
        </p:txBody>
      </p:sp>
      <p:graphicFrame>
        <p:nvGraphicFramePr>
          <p:cNvPr id="24" name="Table 23">
            <a:extLst>
              <a:ext uri="{FF2B5EF4-FFF2-40B4-BE49-F238E27FC236}">
                <a16:creationId xmlns:a16="http://schemas.microsoft.com/office/drawing/2014/main" id="{FFEF7156-E72A-5637-6B8D-A5C11F6DB3BB}"/>
              </a:ext>
            </a:extLst>
          </p:cNvPr>
          <p:cNvGraphicFramePr>
            <a:graphicFrameLocks noGrp="1"/>
          </p:cNvGraphicFramePr>
          <p:nvPr>
            <p:extLst>
              <p:ext uri="{D42A27DB-BD31-4B8C-83A1-F6EECF244321}">
                <p14:modId xmlns:p14="http://schemas.microsoft.com/office/powerpoint/2010/main" val="2880848327"/>
              </p:ext>
            </p:extLst>
          </p:nvPr>
        </p:nvGraphicFramePr>
        <p:xfrm>
          <a:off x="662662" y="2039822"/>
          <a:ext cx="11003918" cy="2366496"/>
        </p:xfrm>
        <a:graphic>
          <a:graphicData uri="http://schemas.openxmlformats.org/drawingml/2006/table">
            <a:tbl>
              <a:tblPr/>
              <a:tblGrid>
                <a:gridCol w="3322958">
                  <a:extLst>
                    <a:ext uri="{9D8B030D-6E8A-4147-A177-3AD203B41FA5}">
                      <a16:colId xmlns:a16="http://schemas.microsoft.com/office/drawing/2014/main" val="3994390460"/>
                    </a:ext>
                  </a:extLst>
                </a:gridCol>
                <a:gridCol w="2468880">
                  <a:extLst>
                    <a:ext uri="{9D8B030D-6E8A-4147-A177-3AD203B41FA5}">
                      <a16:colId xmlns:a16="http://schemas.microsoft.com/office/drawing/2014/main" val="166760055"/>
                    </a:ext>
                  </a:extLst>
                </a:gridCol>
                <a:gridCol w="2468880">
                  <a:extLst>
                    <a:ext uri="{9D8B030D-6E8A-4147-A177-3AD203B41FA5}">
                      <a16:colId xmlns:a16="http://schemas.microsoft.com/office/drawing/2014/main" val="2489737242"/>
                    </a:ext>
                  </a:extLst>
                </a:gridCol>
                <a:gridCol w="2743200">
                  <a:extLst>
                    <a:ext uri="{9D8B030D-6E8A-4147-A177-3AD203B41FA5}">
                      <a16:colId xmlns:a16="http://schemas.microsoft.com/office/drawing/2014/main" val="1730832587"/>
                    </a:ext>
                  </a:extLst>
                </a:gridCol>
              </a:tblGrid>
              <a:tr h="743756">
                <a:tc>
                  <a:txBody>
                    <a:bodyPr/>
                    <a:lstStyle/>
                    <a:p>
                      <a:pPr algn="l">
                        <a:buNone/>
                      </a:pPr>
                      <a:r>
                        <a:rPr lang="en-US" sz="1200" b="1" u="sng" dirty="0">
                          <a:solidFill>
                            <a:srgbClr val="535353"/>
                          </a:solidFill>
                          <a:effectLst/>
                        </a:rPr>
                        <a:t>Format Preference</a:t>
                      </a:r>
                    </a:p>
                  </a:txBody>
                  <a:tcPr marL="138401" marR="138401" marT="91440" marB="91440">
                    <a:lnL>
                      <a:noFill/>
                    </a:lnL>
                    <a:lnR>
                      <a:noFill/>
                    </a:lnR>
                    <a:lnT>
                      <a:noFill/>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buNone/>
                      </a:pPr>
                      <a:r>
                        <a:rPr lang="en-US" sz="1200" b="1" u="sng" dirty="0">
                          <a:solidFill>
                            <a:srgbClr val="535353"/>
                          </a:solidFill>
                          <a:effectLst/>
                        </a:rPr>
                        <a:t>Tier-1 Cities</a:t>
                      </a:r>
                      <a:br>
                        <a:rPr lang="en-US" sz="1200" b="1" u="sng" dirty="0">
                          <a:solidFill>
                            <a:srgbClr val="535353"/>
                          </a:solidFill>
                          <a:effectLst/>
                        </a:rPr>
                      </a:br>
                      <a:r>
                        <a:rPr lang="en-US" sz="1000" b="0" u="none" dirty="0">
                          <a:solidFill>
                            <a:srgbClr val="535353"/>
                          </a:solidFill>
                          <a:effectLst/>
                        </a:rPr>
                        <a:t>(HCMC, Hanoi)</a:t>
                      </a:r>
                    </a:p>
                    <a:p>
                      <a:pPr algn="l">
                        <a:buNone/>
                      </a:pPr>
                      <a:r>
                        <a:rPr lang="en-US" sz="1000" b="0" u="none" dirty="0">
                          <a:solidFill>
                            <a:srgbClr val="535353"/>
                          </a:solidFill>
                          <a:effectLst/>
                        </a:rPr>
                        <a:t>(n=812)</a:t>
                      </a:r>
                    </a:p>
                  </a:txBody>
                  <a:tcPr marL="138401" marR="138401" marT="91440" marB="91440">
                    <a:lnL>
                      <a:noFill/>
                    </a:lnL>
                    <a:lnR>
                      <a:noFill/>
                    </a:lnR>
                    <a:lnT>
                      <a:noFill/>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buNone/>
                      </a:pPr>
                      <a:r>
                        <a:rPr lang="en-US" sz="1200" b="1" u="sng" dirty="0">
                          <a:solidFill>
                            <a:srgbClr val="535353"/>
                          </a:solidFill>
                          <a:effectLst/>
                        </a:rPr>
                        <a:t>Tier-2 Cities</a:t>
                      </a:r>
                      <a:br>
                        <a:rPr lang="en-US" sz="1200" b="1" u="sng" dirty="0">
                          <a:solidFill>
                            <a:srgbClr val="535353"/>
                          </a:solidFill>
                          <a:effectLst/>
                        </a:rPr>
                      </a:br>
                      <a:r>
                        <a:rPr lang="en-US" sz="1000" b="0" u="none" dirty="0">
                          <a:solidFill>
                            <a:srgbClr val="535353"/>
                          </a:solidFill>
                          <a:effectLst/>
                        </a:rPr>
                        <a:t>(Da Nang, Can Tho, Hai Phong)</a:t>
                      </a:r>
                    </a:p>
                    <a:p>
                      <a:pPr algn="l">
                        <a:buNone/>
                      </a:pPr>
                      <a:r>
                        <a:rPr lang="en-US" sz="1000" b="0" u="none" dirty="0">
                          <a:solidFill>
                            <a:srgbClr val="535353"/>
                          </a:solidFill>
                          <a:effectLst/>
                        </a:rPr>
                        <a:t>(n=402)</a:t>
                      </a:r>
                    </a:p>
                  </a:txBody>
                  <a:tcPr marL="138401" marR="138401" marT="91440" marB="91440">
                    <a:lnL>
                      <a:noFill/>
                    </a:lnL>
                    <a:lnR>
                      <a:noFill/>
                    </a:lnR>
                    <a:lnT>
                      <a:noFill/>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buNone/>
                      </a:pPr>
                      <a:r>
                        <a:rPr lang="en-US" sz="1200" b="1" u="sng" dirty="0">
                          <a:solidFill>
                            <a:srgbClr val="535353"/>
                          </a:solidFill>
                          <a:effectLst/>
                        </a:rPr>
                        <a:t>Difference</a:t>
                      </a:r>
                    </a:p>
                  </a:txBody>
                  <a:tcPr marL="138401" marR="138401" marT="91440" marB="91440">
                    <a:lnL>
                      <a:noFill/>
                    </a:lnL>
                    <a:lnR>
                      <a:noFill/>
                    </a:lnR>
                    <a:lnT>
                      <a:noFill/>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04876435"/>
                  </a:ext>
                </a:extLst>
              </a:tr>
              <a:tr h="405685">
                <a:tc>
                  <a:txBody>
                    <a:bodyPr/>
                    <a:lstStyle/>
                    <a:p>
                      <a:pPr>
                        <a:buNone/>
                      </a:pPr>
                      <a:r>
                        <a:rPr lang="en-US" sz="1200" b="0" dirty="0">
                          <a:effectLst/>
                        </a:rPr>
                        <a:t>Reject online-only programs</a:t>
                      </a:r>
                    </a:p>
                  </a:txBody>
                  <a:tcPr marL="138401" marR="138401" marT="0" marB="0" anchor="ctr">
                    <a:lnL>
                      <a:noFill/>
                    </a:lnL>
                    <a:lnR>
                      <a:noFill/>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r">
                        <a:buNone/>
                      </a:pPr>
                      <a:r>
                        <a:rPr lang="en-US" sz="1200" dirty="0">
                          <a:effectLst/>
                        </a:rPr>
                        <a:t>70%</a:t>
                      </a:r>
                    </a:p>
                  </a:txBody>
                  <a:tcPr marL="138401" marR="731520" marT="0" marB="0" anchor="ctr">
                    <a:lnL>
                      <a:noFill/>
                    </a:lnL>
                    <a:lnR>
                      <a:noFill/>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r">
                        <a:buNone/>
                      </a:pPr>
                      <a:r>
                        <a:rPr lang="en-US" sz="1200" dirty="0">
                          <a:effectLst/>
                        </a:rPr>
                        <a:t>78%</a:t>
                      </a:r>
                    </a:p>
                  </a:txBody>
                  <a:tcPr marL="138401" marR="731520" marT="0" marB="0" anchor="ctr">
                    <a:lnL>
                      <a:noFill/>
                    </a:lnL>
                    <a:lnR>
                      <a:noFill/>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buNone/>
                      </a:pPr>
                      <a:r>
                        <a:rPr lang="en-US" sz="1200" b="0" i="0" dirty="0">
                          <a:solidFill>
                            <a:srgbClr val="D9000A"/>
                          </a:solidFill>
                          <a:effectLst/>
                        </a:rPr>
                        <a:t>+8pp stronger rejection in Tier-2</a:t>
                      </a:r>
                    </a:p>
                  </a:txBody>
                  <a:tcPr marL="138401" marR="138401" marT="0" marB="0" anchor="ctr">
                    <a:lnL>
                      <a:noFill/>
                    </a:lnL>
                    <a:lnR>
                      <a:noFill/>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807676008"/>
                  </a:ext>
                </a:extLst>
              </a:tr>
              <a:tr h="405685">
                <a:tc>
                  <a:txBody>
                    <a:bodyPr/>
                    <a:lstStyle/>
                    <a:p>
                      <a:pPr>
                        <a:buNone/>
                      </a:pPr>
                      <a:r>
                        <a:rPr lang="en-US" sz="1200" b="0" dirty="0">
                          <a:effectLst/>
                        </a:rPr>
                        <a:t>Prefer offline-only</a:t>
                      </a:r>
                    </a:p>
                  </a:txBody>
                  <a:tcPr marL="138401" marR="138401"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r">
                        <a:buNone/>
                      </a:pPr>
                      <a:r>
                        <a:rPr lang="en-US" sz="1200" dirty="0">
                          <a:effectLst/>
                        </a:rPr>
                        <a:t>59%</a:t>
                      </a:r>
                    </a:p>
                  </a:txBody>
                  <a:tcPr marL="138401" marR="73152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r">
                        <a:buNone/>
                      </a:pPr>
                      <a:r>
                        <a:rPr lang="en-US" sz="1200" dirty="0">
                          <a:effectLst/>
                        </a:rPr>
                        <a:t>68%</a:t>
                      </a:r>
                    </a:p>
                  </a:txBody>
                  <a:tcPr marL="138401" marR="73152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buNone/>
                      </a:pPr>
                      <a:r>
                        <a:rPr lang="en-US" sz="1200" b="0" i="0" dirty="0">
                          <a:solidFill>
                            <a:srgbClr val="D9000A"/>
                          </a:solidFill>
                          <a:effectLst/>
                        </a:rPr>
                        <a:t>+9pp higher in Tier-2</a:t>
                      </a:r>
                    </a:p>
                  </a:txBody>
                  <a:tcPr marL="138401" marR="138401"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940862033"/>
                  </a:ext>
                </a:extLst>
              </a:tr>
              <a:tr h="405685">
                <a:tc>
                  <a:txBody>
                    <a:bodyPr/>
                    <a:lstStyle/>
                    <a:p>
                      <a:pPr>
                        <a:buNone/>
                      </a:pPr>
                      <a:r>
                        <a:rPr lang="en-US" sz="1200" b="0" dirty="0">
                          <a:effectLst/>
                        </a:rPr>
                        <a:t>Open to hybrid models</a:t>
                      </a:r>
                    </a:p>
                  </a:txBody>
                  <a:tcPr marL="138401" marR="138401"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r">
                        <a:buNone/>
                      </a:pPr>
                      <a:r>
                        <a:rPr lang="en-US" sz="1200" dirty="0">
                          <a:effectLst/>
                        </a:rPr>
                        <a:t>32%</a:t>
                      </a:r>
                    </a:p>
                  </a:txBody>
                  <a:tcPr marL="138401" marR="73152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r">
                        <a:buNone/>
                      </a:pPr>
                      <a:r>
                        <a:rPr lang="en-US" sz="1200" dirty="0">
                          <a:effectLst/>
                        </a:rPr>
                        <a:t>22%</a:t>
                      </a:r>
                    </a:p>
                  </a:txBody>
                  <a:tcPr marL="138401" marR="73152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buNone/>
                      </a:pPr>
                      <a:r>
                        <a:rPr lang="en-US" sz="1200" dirty="0">
                          <a:solidFill>
                            <a:srgbClr val="3C9F31"/>
                          </a:solidFill>
                          <a:effectLst/>
                        </a:rPr>
                        <a:t>-10pp lower in Tier-2</a:t>
                      </a:r>
                    </a:p>
                  </a:txBody>
                  <a:tcPr marL="138401" marR="138401"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314299529"/>
                  </a:ext>
                </a:extLst>
              </a:tr>
              <a:tr h="405685">
                <a:tc>
                  <a:txBody>
                    <a:bodyPr/>
                    <a:lstStyle/>
                    <a:p>
                      <a:pPr>
                        <a:buNone/>
                      </a:pPr>
                      <a:r>
                        <a:rPr lang="en-US" sz="1200" b="0" dirty="0">
                          <a:effectLst/>
                        </a:rPr>
                        <a:t>EdTech app usage (supplementary)</a:t>
                      </a:r>
                    </a:p>
                  </a:txBody>
                  <a:tcPr marL="138401" marR="138401" marT="0" marB="0" anchor="ctr">
                    <a:lnL>
                      <a:noFill/>
                    </a:lnL>
                    <a:lnR>
                      <a:noFill/>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a:buNone/>
                      </a:pPr>
                      <a:r>
                        <a:rPr lang="en-US" sz="1200" dirty="0">
                          <a:effectLst/>
                        </a:rPr>
                        <a:t>34%</a:t>
                      </a:r>
                    </a:p>
                  </a:txBody>
                  <a:tcPr marL="138401" marR="731520" marT="0" marB="0" anchor="ctr">
                    <a:lnL>
                      <a:noFill/>
                    </a:lnL>
                    <a:lnR>
                      <a:noFill/>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a:buNone/>
                      </a:pPr>
                      <a:r>
                        <a:rPr lang="en-US" sz="1200" dirty="0">
                          <a:effectLst/>
                        </a:rPr>
                        <a:t>26%</a:t>
                      </a:r>
                    </a:p>
                  </a:txBody>
                  <a:tcPr marL="138401" marR="731520" marT="0" marB="0" anchor="ctr">
                    <a:lnL>
                      <a:noFill/>
                    </a:lnL>
                    <a:lnR>
                      <a:noFill/>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buNone/>
                      </a:pPr>
                      <a:r>
                        <a:rPr lang="en-US" sz="1200" dirty="0">
                          <a:solidFill>
                            <a:srgbClr val="3C9F31"/>
                          </a:solidFill>
                          <a:effectLst/>
                        </a:rPr>
                        <a:t>-8pp lower in Tier-2</a:t>
                      </a:r>
                    </a:p>
                  </a:txBody>
                  <a:tcPr marL="138401" marR="138401" marT="0" marB="0" anchor="ctr">
                    <a:lnL>
                      <a:noFill/>
                    </a:lnL>
                    <a:lnR>
                      <a:noFill/>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96168053"/>
                  </a:ext>
                </a:extLst>
              </a:tr>
            </a:tbl>
          </a:graphicData>
        </a:graphic>
      </p:graphicFrame>
      <p:graphicFrame>
        <p:nvGraphicFramePr>
          <p:cNvPr id="25" name="Chart 24">
            <a:extLst>
              <a:ext uri="{FF2B5EF4-FFF2-40B4-BE49-F238E27FC236}">
                <a16:creationId xmlns:a16="http://schemas.microsoft.com/office/drawing/2014/main" id="{1892C634-8C8E-6B16-941E-8582A952A551}"/>
              </a:ext>
            </a:extLst>
          </p:cNvPr>
          <p:cNvGraphicFramePr/>
          <p:nvPr>
            <p:extLst>
              <p:ext uri="{D42A27DB-BD31-4B8C-83A1-F6EECF244321}">
                <p14:modId xmlns:p14="http://schemas.microsoft.com/office/powerpoint/2010/main" val="2011543434"/>
              </p:ext>
            </p:extLst>
          </p:nvPr>
        </p:nvGraphicFramePr>
        <p:xfrm>
          <a:off x="4085422" y="2785124"/>
          <a:ext cx="1461938" cy="162236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6" name="Chart 25">
            <a:extLst>
              <a:ext uri="{FF2B5EF4-FFF2-40B4-BE49-F238E27FC236}">
                <a16:creationId xmlns:a16="http://schemas.microsoft.com/office/drawing/2014/main" id="{46EF2689-A135-AC27-AEB8-40DF25FC171C}"/>
              </a:ext>
            </a:extLst>
          </p:cNvPr>
          <p:cNvGraphicFramePr/>
          <p:nvPr>
            <p:extLst>
              <p:ext uri="{D42A27DB-BD31-4B8C-83A1-F6EECF244321}">
                <p14:modId xmlns:p14="http://schemas.microsoft.com/office/powerpoint/2010/main" val="4183372969"/>
              </p:ext>
            </p:extLst>
          </p:nvPr>
        </p:nvGraphicFramePr>
        <p:xfrm>
          <a:off x="6528847" y="2786237"/>
          <a:ext cx="1461938" cy="1622365"/>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Rounded Corners 5">
            <a:extLst>
              <a:ext uri="{FF2B5EF4-FFF2-40B4-BE49-F238E27FC236}">
                <a16:creationId xmlns:a16="http://schemas.microsoft.com/office/drawing/2014/main" id="{CF2BF34A-3B45-A3BF-ADA5-30125CDC5AB9}"/>
              </a:ext>
            </a:extLst>
          </p:cNvPr>
          <p:cNvSpPr/>
          <p:nvPr/>
        </p:nvSpPr>
        <p:spPr>
          <a:xfrm>
            <a:off x="618171" y="4942947"/>
            <a:ext cx="11048410" cy="980229"/>
          </a:xfrm>
          <a:prstGeom prst="roundRect">
            <a:avLst>
              <a:gd name="adj" fmla="val 16820"/>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Ins="2286000" rtlCol="0" anchor="ctr"/>
          <a:lstStyle/>
          <a:p>
            <a:r>
              <a:rPr lang="en-US" sz="1200" dirty="0"/>
              <a:t>31% of parents use EdTech apps (Monkey Junior, </a:t>
            </a:r>
            <a:r>
              <a:rPr lang="en-US" sz="1200" dirty="0" err="1"/>
              <a:t>Edupia</a:t>
            </a:r>
            <a:r>
              <a:rPr lang="en-US" sz="1200" dirty="0"/>
              <a:t>, ELSA Speak Kids) as supplementary practice tools at home, but NOT as the primary learning method. Parents appreciate gamification and AI pronunciation features for at-home practice, but do not trust these platforms for comprehensive English education.</a:t>
            </a:r>
          </a:p>
        </p:txBody>
      </p:sp>
      <p:pic>
        <p:nvPicPr>
          <p:cNvPr id="4" name="Picture 3">
            <a:extLst>
              <a:ext uri="{FF2B5EF4-FFF2-40B4-BE49-F238E27FC236}">
                <a16:creationId xmlns:a16="http://schemas.microsoft.com/office/drawing/2014/main" id="{373DB0CF-5D69-07B0-47C6-4268E8C350F2}"/>
              </a:ext>
            </a:extLst>
          </p:cNvPr>
          <p:cNvPicPr>
            <a:picLocks noChangeAspect="1"/>
          </p:cNvPicPr>
          <p:nvPr/>
        </p:nvPicPr>
        <p:blipFill>
          <a:blip r:embed="rId4"/>
          <a:stretch>
            <a:fillRect/>
          </a:stretch>
        </p:blipFill>
        <p:spPr>
          <a:xfrm>
            <a:off x="9617240" y="4406318"/>
            <a:ext cx="1763240" cy="1635654"/>
          </a:xfrm>
          <a:prstGeom prst="rect">
            <a:avLst/>
          </a:prstGeom>
        </p:spPr>
      </p:pic>
    </p:spTree>
    <p:extLst>
      <p:ext uri="{BB962C8B-B14F-4D97-AF65-F5344CB8AC3E}">
        <p14:creationId xmlns:p14="http://schemas.microsoft.com/office/powerpoint/2010/main" val="3788380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B7E82-2EEF-89C9-BD5B-B2721873AAD7}"/>
            </a:ext>
          </a:extLst>
        </p:cNvPr>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104554A-5D1A-2726-DB86-EB06BE62DF14}"/>
              </a:ext>
            </a:extLst>
          </p:cNvPr>
          <p:cNvSpPr/>
          <p:nvPr/>
        </p:nvSpPr>
        <p:spPr>
          <a:xfrm>
            <a:off x="706836" y="4559017"/>
            <a:ext cx="2926080" cy="389315"/>
          </a:xfrm>
          <a:prstGeom prst="roundRect">
            <a:avLst>
              <a:gd name="adj" fmla="val 5000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C960B924-01CB-D950-5591-1AACDF4F4790}"/>
              </a:ext>
            </a:extLst>
          </p:cNvPr>
          <p:cNvSpPr/>
          <p:nvPr/>
        </p:nvSpPr>
        <p:spPr>
          <a:xfrm>
            <a:off x="685103" y="4986066"/>
            <a:ext cx="2926080" cy="389315"/>
          </a:xfrm>
          <a:prstGeom prst="roundRect">
            <a:avLst>
              <a:gd name="adj" fmla="val 5000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0FA41233-F77B-4A29-5FAF-4F93179BDAB3}"/>
              </a:ext>
            </a:extLst>
          </p:cNvPr>
          <p:cNvSpPr/>
          <p:nvPr/>
        </p:nvSpPr>
        <p:spPr>
          <a:xfrm>
            <a:off x="706836" y="5409242"/>
            <a:ext cx="2926080" cy="389315"/>
          </a:xfrm>
          <a:prstGeom prst="roundRect">
            <a:avLst>
              <a:gd name="adj" fmla="val 5000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A0B6CCC6-3FAC-1627-B9D2-7D164B26C540}"/>
              </a:ext>
            </a:extLst>
          </p:cNvPr>
          <p:cNvSpPr/>
          <p:nvPr/>
        </p:nvSpPr>
        <p:spPr>
          <a:xfrm>
            <a:off x="706836" y="5838942"/>
            <a:ext cx="2926080" cy="389315"/>
          </a:xfrm>
          <a:prstGeom prst="roundRect">
            <a:avLst>
              <a:gd name="adj" fmla="val 5000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F49682-A150-0537-650A-87433DB792DF}"/>
              </a:ext>
            </a:extLst>
          </p:cNvPr>
          <p:cNvSpPr>
            <a:spLocks noGrp="1"/>
          </p:cNvSpPr>
          <p:nvPr>
            <p:ph type="title"/>
          </p:nvPr>
        </p:nvSpPr>
        <p:spPr/>
        <p:txBody>
          <a:bodyPr/>
          <a:lstStyle/>
          <a:p>
            <a:r>
              <a:rPr lang="en-US" dirty="0"/>
              <a:t>Teacher Quality Debate</a:t>
            </a:r>
          </a:p>
        </p:txBody>
      </p:sp>
      <p:sp>
        <p:nvSpPr>
          <p:cNvPr id="7" name="TextBox 6">
            <a:extLst>
              <a:ext uri="{FF2B5EF4-FFF2-40B4-BE49-F238E27FC236}">
                <a16:creationId xmlns:a16="http://schemas.microsoft.com/office/drawing/2014/main" id="{8AC700A3-2F6D-13F7-8D87-182ACAAA21EE}"/>
              </a:ext>
            </a:extLst>
          </p:cNvPr>
          <p:cNvSpPr txBox="1"/>
          <p:nvPr/>
        </p:nvSpPr>
        <p:spPr>
          <a:xfrm>
            <a:off x="576707" y="6471407"/>
            <a:ext cx="9785702" cy="230832"/>
          </a:xfrm>
          <a:prstGeom prst="rect">
            <a:avLst/>
          </a:prstGeom>
          <a:noFill/>
        </p:spPr>
        <p:txBody>
          <a:bodyPr wrap="square">
            <a:spAutoFit/>
          </a:bodyPr>
          <a:lstStyle/>
          <a:p>
            <a:r>
              <a:rPr lang="en-US" sz="900" b="0" i="1" dirty="0" err="1">
                <a:solidFill>
                  <a:srgbClr val="666666"/>
                </a:solidFill>
                <a:effectLst/>
                <a:latin typeface="+mj-lt"/>
              </a:rPr>
              <a:t>InsightAsia</a:t>
            </a:r>
            <a:r>
              <a:rPr lang="en-US" sz="900" b="0" i="1" dirty="0">
                <a:solidFill>
                  <a:srgbClr val="666666"/>
                </a:solidFill>
                <a:effectLst/>
                <a:latin typeface="+mj-lt"/>
              </a:rPr>
              <a:t> Vietnam | Market Research Report | Base: All respondents (n=1,219)</a:t>
            </a:r>
          </a:p>
        </p:txBody>
      </p:sp>
      <p:sp>
        <p:nvSpPr>
          <p:cNvPr id="18" name="TextBox 17">
            <a:extLst>
              <a:ext uri="{FF2B5EF4-FFF2-40B4-BE49-F238E27FC236}">
                <a16:creationId xmlns:a16="http://schemas.microsoft.com/office/drawing/2014/main" id="{33D0A935-8D1A-0024-E8CE-562E4D268002}"/>
              </a:ext>
            </a:extLst>
          </p:cNvPr>
          <p:cNvSpPr txBox="1"/>
          <p:nvPr/>
        </p:nvSpPr>
        <p:spPr>
          <a:xfrm>
            <a:off x="653697" y="1133286"/>
            <a:ext cx="8100945" cy="276999"/>
          </a:xfrm>
          <a:prstGeom prst="rect">
            <a:avLst/>
          </a:prstGeom>
          <a:noFill/>
        </p:spPr>
        <p:txBody>
          <a:bodyPr wrap="square">
            <a:spAutoFit/>
          </a:bodyPr>
          <a:lstStyle/>
          <a:p>
            <a:r>
              <a:rPr lang="en-US" sz="1200" dirty="0"/>
              <a:t>Native vs. Local—The "Backpacker" Problem</a:t>
            </a:r>
          </a:p>
        </p:txBody>
      </p:sp>
      <p:sp>
        <p:nvSpPr>
          <p:cNvPr id="3" name="Text Placeholder 2">
            <a:extLst>
              <a:ext uri="{FF2B5EF4-FFF2-40B4-BE49-F238E27FC236}">
                <a16:creationId xmlns:a16="http://schemas.microsoft.com/office/drawing/2014/main" id="{6E247B45-077A-8591-5DAA-6B46E58A5F8C}"/>
              </a:ext>
            </a:extLst>
          </p:cNvPr>
          <p:cNvSpPr txBox="1">
            <a:spLocks/>
          </p:cNvSpPr>
          <p:nvPr/>
        </p:nvSpPr>
        <p:spPr>
          <a:xfrm>
            <a:off x="662662" y="1578992"/>
            <a:ext cx="7405573" cy="8101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b="0" kern="1200">
                <a:solidFill>
                  <a:srgbClr val="535353"/>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53535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53535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53535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rgbClr val="53535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US" sz="1600" b="1" dirty="0">
                <a:solidFill>
                  <a:srgbClr val="E95000"/>
                </a:solidFill>
                <a:latin typeface="Montserrat"/>
              </a:rPr>
              <a:t>Stated Preferences</a:t>
            </a:r>
          </a:p>
          <a:p>
            <a:pPr>
              <a:lnSpc>
                <a:spcPct val="100000"/>
              </a:lnSpc>
              <a:spcBef>
                <a:spcPts val="600"/>
              </a:spcBef>
              <a:defRPr/>
            </a:pPr>
            <a:r>
              <a:rPr lang="en-US" sz="900" i="1" dirty="0">
                <a:solidFill>
                  <a:srgbClr val="E95000"/>
                </a:solidFill>
                <a:latin typeface="+mj-lt"/>
              </a:rPr>
              <a:t>Question: "What is your preference for your child's English teachers? Please indicate your level of preference for each option."</a:t>
            </a:r>
          </a:p>
        </p:txBody>
      </p:sp>
      <p:graphicFrame>
        <p:nvGraphicFramePr>
          <p:cNvPr id="4" name="Table 3">
            <a:extLst>
              <a:ext uri="{FF2B5EF4-FFF2-40B4-BE49-F238E27FC236}">
                <a16:creationId xmlns:a16="http://schemas.microsoft.com/office/drawing/2014/main" id="{7A1D4384-346E-8149-EAB9-A7D738C8BD39}"/>
              </a:ext>
            </a:extLst>
          </p:cNvPr>
          <p:cNvGraphicFramePr>
            <a:graphicFrameLocks noGrp="1"/>
          </p:cNvGraphicFramePr>
          <p:nvPr>
            <p:extLst>
              <p:ext uri="{D42A27DB-BD31-4B8C-83A1-F6EECF244321}">
                <p14:modId xmlns:p14="http://schemas.microsoft.com/office/powerpoint/2010/main" val="4237468298"/>
              </p:ext>
            </p:extLst>
          </p:nvPr>
        </p:nvGraphicFramePr>
        <p:xfrm>
          <a:off x="740496" y="2204727"/>
          <a:ext cx="6492240" cy="1703070"/>
        </p:xfrm>
        <a:graphic>
          <a:graphicData uri="http://schemas.openxmlformats.org/drawingml/2006/table">
            <a:tbl>
              <a:tblPr/>
              <a:tblGrid>
                <a:gridCol w="3200400">
                  <a:extLst>
                    <a:ext uri="{9D8B030D-6E8A-4147-A177-3AD203B41FA5}">
                      <a16:colId xmlns:a16="http://schemas.microsoft.com/office/drawing/2014/main" val="3994390460"/>
                    </a:ext>
                  </a:extLst>
                </a:gridCol>
                <a:gridCol w="1463040">
                  <a:extLst>
                    <a:ext uri="{9D8B030D-6E8A-4147-A177-3AD203B41FA5}">
                      <a16:colId xmlns:a16="http://schemas.microsoft.com/office/drawing/2014/main" val="166760055"/>
                    </a:ext>
                  </a:extLst>
                </a:gridCol>
                <a:gridCol w="914400">
                  <a:extLst>
                    <a:ext uri="{9D8B030D-6E8A-4147-A177-3AD203B41FA5}">
                      <a16:colId xmlns:a16="http://schemas.microsoft.com/office/drawing/2014/main" val="2489737242"/>
                    </a:ext>
                  </a:extLst>
                </a:gridCol>
                <a:gridCol w="914400">
                  <a:extLst>
                    <a:ext uri="{9D8B030D-6E8A-4147-A177-3AD203B41FA5}">
                      <a16:colId xmlns:a16="http://schemas.microsoft.com/office/drawing/2014/main" val="1730832587"/>
                    </a:ext>
                  </a:extLst>
                </a:gridCol>
              </a:tblGrid>
              <a:tr h="399666">
                <a:tc>
                  <a:txBody>
                    <a:bodyPr/>
                    <a:lstStyle/>
                    <a:p>
                      <a:pPr algn="l">
                        <a:buNone/>
                      </a:pPr>
                      <a:r>
                        <a:rPr lang="en-US" sz="1200" b="1" u="sng" dirty="0">
                          <a:solidFill>
                            <a:srgbClr val="535353"/>
                          </a:solidFill>
                          <a:effectLst/>
                        </a:rPr>
                        <a:t>Teacher Type</a:t>
                      </a:r>
                    </a:p>
                  </a:txBody>
                  <a:tcPr marL="142875" marR="142875" marT="142875" marB="142875" anchor="ctr">
                    <a:lnL>
                      <a:noFill/>
                    </a:lnL>
                    <a:lnR>
                      <a:noFill/>
                    </a:lnR>
                    <a:lnT>
                      <a:noFill/>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buNone/>
                      </a:pPr>
                      <a:r>
                        <a:rPr lang="en-US" sz="1200" b="1" u="sng" dirty="0">
                          <a:solidFill>
                            <a:srgbClr val="535353"/>
                          </a:solidFill>
                          <a:effectLst/>
                        </a:rPr>
                        <a:t>Strongly Prefer</a:t>
                      </a:r>
                    </a:p>
                  </a:txBody>
                  <a:tcPr marT="142875" marB="142875" anchor="ctr">
                    <a:lnL>
                      <a:noFill/>
                    </a:lnL>
                    <a:lnR>
                      <a:noFill/>
                    </a:lnR>
                    <a:lnT>
                      <a:noFill/>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buNone/>
                      </a:pPr>
                      <a:r>
                        <a:rPr lang="en-US" sz="1200" b="1" u="sng" dirty="0">
                          <a:solidFill>
                            <a:srgbClr val="535353"/>
                          </a:solidFill>
                          <a:effectLst/>
                        </a:rPr>
                        <a:t>Accept</a:t>
                      </a:r>
                    </a:p>
                  </a:txBody>
                  <a:tcPr marT="142875" marB="142875" anchor="ctr">
                    <a:lnL>
                      <a:noFill/>
                    </a:lnL>
                    <a:lnR>
                      <a:noFill/>
                    </a:lnR>
                    <a:lnT>
                      <a:noFill/>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buNone/>
                      </a:pPr>
                      <a:r>
                        <a:rPr lang="en-US" sz="1200" b="1" u="sng" dirty="0">
                          <a:solidFill>
                            <a:srgbClr val="535353"/>
                          </a:solidFill>
                          <a:effectLst/>
                        </a:rPr>
                        <a:t>Reject</a:t>
                      </a:r>
                    </a:p>
                  </a:txBody>
                  <a:tcPr marT="142875" marB="142875" anchor="ctr">
                    <a:lnL>
                      <a:noFill/>
                    </a:lnL>
                    <a:lnR>
                      <a:noFill/>
                    </a:lnR>
                    <a:lnT>
                      <a:noFill/>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04876435"/>
                  </a:ext>
                </a:extLst>
              </a:tr>
              <a:tr h="365760">
                <a:tc>
                  <a:txBody>
                    <a:bodyPr/>
                    <a:lstStyle/>
                    <a:p>
                      <a:pPr>
                        <a:buNone/>
                      </a:pPr>
                      <a:r>
                        <a:rPr lang="en-US" sz="1200" dirty="0">
                          <a:solidFill>
                            <a:srgbClr val="535353"/>
                          </a:solidFill>
                          <a:effectLst/>
                        </a:rPr>
                        <a:t>Native English speaker (qualified)</a:t>
                      </a:r>
                    </a:p>
                  </a:txBody>
                  <a:tcPr marL="142875" marR="142875" marT="114300" marB="114300" anchor="ctr">
                    <a:lnL>
                      <a:noFill/>
                    </a:lnL>
                    <a:lnR>
                      <a:noFill/>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buNone/>
                      </a:pPr>
                      <a:r>
                        <a:rPr lang="en-US" sz="1200" dirty="0">
                          <a:solidFill>
                            <a:srgbClr val="535353"/>
                          </a:solidFill>
                          <a:effectLst/>
                        </a:rPr>
                        <a:t>55%</a:t>
                      </a:r>
                    </a:p>
                  </a:txBody>
                  <a:tcPr marL="142875" marR="142875" marT="114300" marB="114300" anchor="ctr">
                    <a:lnL>
                      <a:noFill/>
                    </a:lnL>
                    <a:lnR>
                      <a:noFill/>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buNone/>
                      </a:pPr>
                      <a:r>
                        <a:rPr lang="en-US" sz="1200" dirty="0">
                          <a:solidFill>
                            <a:srgbClr val="535353"/>
                          </a:solidFill>
                          <a:effectLst/>
                        </a:rPr>
                        <a:t>37%</a:t>
                      </a:r>
                    </a:p>
                  </a:txBody>
                  <a:tcPr marL="142875" marR="142875" marT="114300" marB="114300" anchor="ctr">
                    <a:lnL>
                      <a:noFill/>
                    </a:lnL>
                    <a:lnR>
                      <a:noFill/>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buNone/>
                      </a:pPr>
                      <a:r>
                        <a:rPr lang="en-US" sz="1200" dirty="0">
                          <a:solidFill>
                            <a:srgbClr val="535353"/>
                          </a:solidFill>
                          <a:effectLst/>
                        </a:rPr>
                        <a:t>8%</a:t>
                      </a:r>
                    </a:p>
                  </a:txBody>
                  <a:tcPr marL="142875" marR="142875" marT="114300" marB="114300" anchor="ctr">
                    <a:lnL>
                      <a:noFill/>
                    </a:lnL>
                    <a:lnR>
                      <a:noFill/>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807676008"/>
                  </a:ext>
                </a:extLst>
              </a:tr>
              <a:tr h="365760">
                <a:tc>
                  <a:txBody>
                    <a:bodyPr/>
                    <a:lstStyle/>
                    <a:p>
                      <a:pPr>
                        <a:buNone/>
                      </a:pPr>
                      <a:r>
                        <a:rPr lang="en-US" sz="1200" dirty="0">
                          <a:solidFill>
                            <a:srgbClr val="535353"/>
                          </a:solidFill>
                          <a:effectLst/>
                        </a:rPr>
                        <a:t>Vietnamese teacher (highly qualified)</a:t>
                      </a:r>
                    </a:p>
                  </a:txBody>
                  <a:tcPr marL="142875" marR="142875" marT="114300" marB="11430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buNone/>
                      </a:pPr>
                      <a:r>
                        <a:rPr lang="en-US" sz="1200" dirty="0">
                          <a:solidFill>
                            <a:srgbClr val="535353"/>
                          </a:solidFill>
                          <a:effectLst/>
                        </a:rPr>
                        <a:t>23%</a:t>
                      </a:r>
                    </a:p>
                  </a:txBody>
                  <a:tcPr marL="142875" marR="142875" marT="114300" marB="11430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buNone/>
                      </a:pPr>
                      <a:r>
                        <a:rPr lang="en-US" sz="1200" dirty="0">
                          <a:solidFill>
                            <a:srgbClr val="535353"/>
                          </a:solidFill>
                          <a:effectLst/>
                        </a:rPr>
                        <a:t>68%</a:t>
                      </a:r>
                    </a:p>
                  </a:txBody>
                  <a:tcPr marL="142875" marR="142875" marT="114300" marB="11430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buNone/>
                      </a:pPr>
                      <a:r>
                        <a:rPr lang="en-US" sz="1200" dirty="0">
                          <a:solidFill>
                            <a:srgbClr val="535353"/>
                          </a:solidFill>
                          <a:effectLst/>
                        </a:rPr>
                        <a:t>9%</a:t>
                      </a:r>
                    </a:p>
                  </a:txBody>
                  <a:tcPr marL="142875" marR="142875" marT="114300" marB="11430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940862033"/>
                  </a:ext>
                </a:extLst>
              </a:tr>
              <a:tr h="365760">
                <a:tc>
                  <a:txBody>
                    <a:bodyPr/>
                    <a:lstStyle/>
                    <a:p>
                      <a:pPr>
                        <a:buNone/>
                      </a:pPr>
                      <a:r>
                        <a:rPr lang="en-US" sz="1200" dirty="0">
                          <a:solidFill>
                            <a:srgbClr val="535353"/>
                          </a:solidFill>
                          <a:effectLst/>
                        </a:rPr>
                        <a:t>Mix of both</a:t>
                      </a:r>
                    </a:p>
                  </a:txBody>
                  <a:tcPr marL="142875" marR="142875" marT="114300" marB="114300" anchor="ctr">
                    <a:lnL>
                      <a:noFill/>
                    </a:lnL>
                    <a:lnR>
                      <a:noFill/>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buNone/>
                      </a:pPr>
                      <a:r>
                        <a:rPr lang="en-US" sz="1200" dirty="0">
                          <a:solidFill>
                            <a:srgbClr val="535353"/>
                          </a:solidFill>
                          <a:effectLst/>
                        </a:rPr>
                        <a:t>72%</a:t>
                      </a:r>
                    </a:p>
                  </a:txBody>
                  <a:tcPr marL="142875" marR="142875" marT="114300" marB="114300" anchor="ctr">
                    <a:lnL>
                      <a:noFill/>
                    </a:lnL>
                    <a:lnR>
                      <a:noFill/>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buNone/>
                      </a:pPr>
                      <a:r>
                        <a:rPr lang="en-US" sz="1200" dirty="0">
                          <a:solidFill>
                            <a:srgbClr val="535353"/>
                          </a:solidFill>
                          <a:effectLst/>
                        </a:rPr>
                        <a:t>25%</a:t>
                      </a:r>
                    </a:p>
                  </a:txBody>
                  <a:tcPr marL="142875" marR="142875" marT="114300" marB="114300" anchor="ctr">
                    <a:lnL>
                      <a:noFill/>
                    </a:lnL>
                    <a:lnR>
                      <a:noFill/>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buNone/>
                      </a:pPr>
                      <a:r>
                        <a:rPr lang="en-US" sz="1200" dirty="0">
                          <a:solidFill>
                            <a:srgbClr val="535353"/>
                          </a:solidFill>
                          <a:effectLst/>
                        </a:rPr>
                        <a:t>3%</a:t>
                      </a:r>
                    </a:p>
                  </a:txBody>
                  <a:tcPr marL="142875" marR="142875" marT="114300" marB="114300" anchor="ctr">
                    <a:lnL>
                      <a:noFill/>
                    </a:lnL>
                    <a:lnR>
                      <a:noFill/>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14299529"/>
                  </a:ext>
                </a:extLst>
              </a:tr>
            </a:tbl>
          </a:graphicData>
        </a:graphic>
      </p:graphicFrame>
      <p:sp>
        <p:nvSpPr>
          <p:cNvPr id="5" name="Rectangle: Rounded Corners 4">
            <a:extLst>
              <a:ext uri="{FF2B5EF4-FFF2-40B4-BE49-F238E27FC236}">
                <a16:creationId xmlns:a16="http://schemas.microsoft.com/office/drawing/2014/main" id="{020231FB-331A-BD04-64DB-763A0084A8B7}"/>
              </a:ext>
            </a:extLst>
          </p:cNvPr>
          <p:cNvSpPr>
            <a:spLocks/>
          </p:cNvSpPr>
          <p:nvPr/>
        </p:nvSpPr>
        <p:spPr>
          <a:xfrm>
            <a:off x="7564953" y="2171268"/>
            <a:ext cx="4024927" cy="1769578"/>
          </a:xfrm>
          <a:prstGeom prst="roundRect">
            <a:avLst>
              <a:gd name="adj" fmla="val 5839"/>
            </a:avLst>
          </a:prstGeom>
          <a:solidFill>
            <a:srgbClr val="E95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000" b="1" dirty="0"/>
              <a:t>Critical Finding</a:t>
            </a:r>
          </a:p>
          <a:p>
            <a:pPr algn="ctr"/>
            <a:endParaRPr lang="en-US" sz="4000" b="1" dirty="0"/>
          </a:p>
        </p:txBody>
      </p:sp>
      <p:sp>
        <p:nvSpPr>
          <p:cNvPr id="6" name="Rectangle: Rounded Corners 5">
            <a:extLst>
              <a:ext uri="{FF2B5EF4-FFF2-40B4-BE49-F238E27FC236}">
                <a16:creationId xmlns:a16="http://schemas.microsoft.com/office/drawing/2014/main" id="{E792A4F3-BD6D-A7FE-C050-10C3072AEDEE}"/>
              </a:ext>
            </a:extLst>
          </p:cNvPr>
          <p:cNvSpPr/>
          <p:nvPr/>
        </p:nvSpPr>
        <p:spPr>
          <a:xfrm>
            <a:off x="7662903" y="2642223"/>
            <a:ext cx="3838386" cy="1208849"/>
          </a:xfrm>
          <a:prstGeom prst="roundRect">
            <a:avLst>
              <a:gd name="adj" fmla="val 7828"/>
            </a:avLst>
          </a:prstGeom>
          <a:solidFill>
            <a:srgbClr val="FFFFFF">
              <a:alpha val="7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chemeClr val="bg2">
                    <a:lumMod val="10000"/>
                  </a:schemeClr>
                </a:solidFill>
              </a:rPr>
              <a:t>60</a:t>
            </a:r>
            <a:r>
              <a:rPr lang="en-US" sz="1200" b="1" dirty="0">
                <a:solidFill>
                  <a:schemeClr val="bg2">
                    <a:lumMod val="10000"/>
                  </a:schemeClr>
                </a:solidFill>
              </a:rPr>
              <a:t>%</a:t>
            </a:r>
            <a:r>
              <a:rPr lang="en-US" sz="1200" dirty="0">
                <a:solidFill>
                  <a:schemeClr val="bg2">
                    <a:lumMod val="10000"/>
                  </a:schemeClr>
                </a:solidFill>
              </a:rPr>
              <a:t> of parents express concern about </a:t>
            </a:r>
            <a:r>
              <a:rPr lang="en-US" sz="1200" b="1" dirty="0">
                <a:solidFill>
                  <a:schemeClr val="bg2">
                    <a:lumMod val="10000"/>
                  </a:schemeClr>
                </a:solidFill>
              </a:rPr>
              <a:t>unqualified native English speakers </a:t>
            </a:r>
            <a:r>
              <a:rPr lang="en-US" sz="1200" dirty="0">
                <a:solidFill>
                  <a:schemeClr val="bg2">
                    <a:lumMod val="10000"/>
                  </a:schemeClr>
                </a:solidFill>
              </a:rPr>
              <a:t>("backpackers," "travelers") working as English teachers in Vietnam, particularly at mid-tier and local centers.</a:t>
            </a:r>
          </a:p>
        </p:txBody>
      </p:sp>
      <p:sp>
        <p:nvSpPr>
          <p:cNvPr id="9" name="Text Placeholder 2">
            <a:extLst>
              <a:ext uri="{FF2B5EF4-FFF2-40B4-BE49-F238E27FC236}">
                <a16:creationId xmlns:a16="http://schemas.microsoft.com/office/drawing/2014/main" id="{0528577B-3367-6388-6807-95A97530DDBD}"/>
              </a:ext>
            </a:extLst>
          </p:cNvPr>
          <p:cNvSpPr txBox="1">
            <a:spLocks/>
          </p:cNvSpPr>
          <p:nvPr/>
        </p:nvSpPr>
        <p:spPr>
          <a:xfrm>
            <a:off x="657987" y="4076286"/>
            <a:ext cx="7405573" cy="3893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b="0" kern="1200">
                <a:solidFill>
                  <a:srgbClr val="535353"/>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53535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53535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53535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rgbClr val="53535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US" sz="1600" b="1" dirty="0">
                <a:solidFill>
                  <a:srgbClr val="E95000"/>
                </a:solidFill>
                <a:latin typeface="Montserrat"/>
              </a:rPr>
              <a:t>The "Backpacker Teacher" Problem: Parent Perceptions</a:t>
            </a:r>
          </a:p>
        </p:txBody>
      </p:sp>
      <p:sp>
        <p:nvSpPr>
          <p:cNvPr id="10" name="TextBox 9">
            <a:extLst>
              <a:ext uri="{FF2B5EF4-FFF2-40B4-BE49-F238E27FC236}">
                <a16:creationId xmlns:a16="http://schemas.microsoft.com/office/drawing/2014/main" id="{06DE5FE1-F7FB-297F-5354-0988CCA95F67}"/>
              </a:ext>
            </a:extLst>
          </p:cNvPr>
          <p:cNvSpPr txBox="1"/>
          <p:nvPr/>
        </p:nvSpPr>
        <p:spPr>
          <a:xfrm>
            <a:off x="1082218" y="4493286"/>
            <a:ext cx="2489557" cy="1669240"/>
          </a:xfrm>
          <a:prstGeom prst="rect">
            <a:avLst/>
          </a:prstGeom>
          <a:noFill/>
        </p:spPr>
        <p:txBody>
          <a:bodyPr wrap="square">
            <a:spAutoFit/>
          </a:bodyPr>
          <a:lstStyle/>
          <a:p>
            <a:pPr algn="r">
              <a:lnSpc>
                <a:spcPct val="200000"/>
              </a:lnSpc>
              <a:spcBef>
                <a:spcPts val="400"/>
              </a:spcBef>
            </a:pPr>
            <a:r>
              <a:rPr lang="en-US" sz="1200" b="1" dirty="0"/>
              <a:t>Short-term commitment: </a:t>
            </a:r>
          </a:p>
          <a:p>
            <a:pPr algn="r">
              <a:lnSpc>
                <a:spcPct val="200000"/>
              </a:lnSpc>
              <a:spcBef>
                <a:spcPts val="400"/>
              </a:spcBef>
            </a:pPr>
            <a:r>
              <a:rPr lang="en-US" sz="1200" b="1" dirty="0"/>
              <a:t>Minimal qualifications:</a:t>
            </a:r>
            <a:endParaRPr lang="en-US" sz="1200" dirty="0"/>
          </a:p>
          <a:p>
            <a:pPr algn="r">
              <a:lnSpc>
                <a:spcPct val="200000"/>
              </a:lnSpc>
              <a:spcBef>
                <a:spcPts val="400"/>
              </a:spcBef>
            </a:pPr>
            <a:r>
              <a:rPr lang="en-US" sz="1200" b="1" dirty="0"/>
              <a:t>Inconsistent quality: </a:t>
            </a:r>
          </a:p>
          <a:p>
            <a:pPr algn="r">
              <a:lnSpc>
                <a:spcPct val="200000"/>
              </a:lnSpc>
              <a:spcBef>
                <a:spcPts val="400"/>
              </a:spcBef>
            </a:pPr>
            <a:r>
              <a:rPr lang="en-US" sz="1200" b="1" dirty="0"/>
              <a:t>Cultural disconnect:</a:t>
            </a:r>
            <a:endParaRPr lang="en-US" sz="1200" dirty="0"/>
          </a:p>
        </p:txBody>
      </p:sp>
      <p:sp>
        <p:nvSpPr>
          <p:cNvPr id="15" name="TextBox 14">
            <a:extLst>
              <a:ext uri="{FF2B5EF4-FFF2-40B4-BE49-F238E27FC236}">
                <a16:creationId xmlns:a16="http://schemas.microsoft.com/office/drawing/2014/main" id="{C59A2FDE-69C4-1F9D-FB8A-D7C5F8D91216}"/>
              </a:ext>
            </a:extLst>
          </p:cNvPr>
          <p:cNvSpPr txBox="1"/>
          <p:nvPr/>
        </p:nvSpPr>
        <p:spPr>
          <a:xfrm>
            <a:off x="3632916" y="4505547"/>
            <a:ext cx="8482884" cy="1669240"/>
          </a:xfrm>
          <a:prstGeom prst="rect">
            <a:avLst/>
          </a:prstGeom>
          <a:noFill/>
        </p:spPr>
        <p:txBody>
          <a:bodyPr wrap="square">
            <a:spAutoFit/>
          </a:bodyPr>
          <a:lstStyle/>
          <a:p>
            <a:pPr>
              <a:lnSpc>
                <a:spcPct val="200000"/>
              </a:lnSpc>
              <a:spcBef>
                <a:spcPts val="400"/>
              </a:spcBef>
            </a:pPr>
            <a:r>
              <a:rPr lang="en-US" sz="1200" dirty="0"/>
              <a:t>Many native teachers are perceived as </a:t>
            </a:r>
            <a:r>
              <a:rPr lang="en-US" sz="1200" b="1" dirty="0">
                <a:solidFill>
                  <a:srgbClr val="3C9F31"/>
                </a:solidFill>
              </a:rPr>
              <a:t>temporary travelers </a:t>
            </a:r>
            <a:r>
              <a:rPr lang="en-US" sz="1200" dirty="0"/>
              <a:t>with no long-term investment in teaching</a:t>
            </a:r>
          </a:p>
          <a:p>
            <a:pPr>
              <a:lnSpc>
                <a:spcPct val="200000"/>
              </a:lnSpc>
              <a:spcBef>
                <a:spcPts val="400"/>
              </a:spcBef>
            </a:pPr>
            <a:r>
              <a:rPr lang="en-US" sz="1200" dirty="0"/>
              <a:t>Parents question whether native speakers have actual </a:t>
            </a:r>
            <a:r>
              <a:rPr lang="en-US" sz="1200" b="1" dirty="0">
                <a:solidFill>
                  <a:srgbClr val="3C9F31"/>
                </a:solidFill>
              </a:rPr>
              <a:t>teaching credentials </a:t>
            </a:r>
            <a:r>
              <a:rPr lang="en-US" sz="1200" dirty="0"/>
              <a:t>beyond "speaking English"</a:t>
            </a:r>
          </a:p>
          <a:p>
            <a:pPr>
              <a:lnSpc>
                <a:spcPct val="200000"/>
              </a:lnSpc>
              <a:spcBef>
                <a:spcPts val="400"/>
              </a:spcBef>
            </a:pPr>
            <a:r>
              <a:rPr lang="en-US" sz="1200" dirty="0"/>
              <a:t>High turnover means children </a:t>
            </a:r>
            <a:r>
              <a:rPr lang="en-US" sz="1200" b="1" dirty="0">
                <a:solidFill>
                  <a:srgbClr val="3C9F31"/>
                </a:solidFill>
              </a:rPr>
              <a:t>cannot build relationships with teachers</a:t>
            </a:r>
          </a:p>
          <a:p>
            <a:pPr>
              <a:lnSpc>
                <a:spcPct val="200000"/>
              </a:lnSpc>
              <a:spcBef>
                <a:spcPts val="400"/>
              </a:spcBef>
            </a:pPr>
            <a:r>
              <a:rPr lang="en-US" sz="1200" dirty="0"/>
              <a:t>Some native teachers </a:t>
            </a:r>
            <a:r>
              <a:rPr lang="en-US" sz="1200" b="1" dirty="0">
                <a:solidFill>
                  <a:srgbClr val="3C9F31"/>
                </a:solidFill>
              </a:rPr>
              <a:t>lack understanding of Vietnamese education culture and parent expectations</a:t>
            </a:r>
          </a:p>
        </p:txBody>
      </p:sp>
      <p:sp>
        <p:nvSpPr>
          <p:cNvPr id="8" name="TextBox 7">
            <a:extLst>
              <a:ext uri="{FF2B5EF4-FFF2-40B4-BE49-F238E27FC236}">
                <a16:creationId xmlns:a16="http://schemas.microsoft.com/office/drawing/2014/main" id="{CF7B2B96-1F30-28F1-AAA2-9C8ED6B1F662}"/>
              </a:ext>
            </a:extLst>
          </p:cNvPr>
          <p:cNvSpPr txBox="1"/>
          <p:nvPr/>
        </p:nvSpPr>
        <p:spPr>
          <a:xfrm>
            <a:off x="886368" y="4562166"/>
            <a:ext cx="281211" cy="400110"/>
          </a:xfrm>
          <a:prstGeom prst="rect">
            <a:avLst/>
          </a:prstGeom>
          <a:noFill/>
        </p:spPr>
        <p:txBody>
          <a:bodyPr wrap="square">
            <a:spAutoFit/>
          </a:bodyPr>
          <a:lstStyle/>
          <a:p>
            <a:pPr>
              <a:spcBef>
                <a:spcPts val="400"/>
              </a:spcBef>
            </a:pPr>
            <a:r>
              <a:rPr lang="en-US" sz="2000" b="1" dirty="0">
                <a:solidFill>
                  <a:srgbClr val="3C9F31"/>
                </a:solidFill>
              </a:rPr>
              <a:t>1</a:t>
            </a:r>
          </a:p>
        </p:txBody>
      </p:sp>
      <p:sp>
        <p:nvSpPr>
          <p:cNvPr id="16" name="TextBox 15">
            <a:extLst>
              <a:ext uri="{FF2B5EF4-FFF2-40B4-BE49-F238E27FC236}">
                <a16:creationId xmlns:a16="http://schemas.microsoft.com/office/drawing/2014/main" id="{7058DAE9-69CE-880F-C842-68CE00998009}"/>
              </a:ext>
            </a:extLst>
          </p:cNvPr>
          <p:cNvSpPr txBox="1"/>
          <p:nvPr/>
        </p:nvSpPr>
        <p:spPr>
          <a:xfrm>
            <a:off x="886368" y="4988940"/>
            <a:ext cx="281211" cy="400110"/>
          </a:xfrm>
          <a:prstGeom prst="rect">
            <a:avLst/>
          </a:prstGeom>
          <a:noFill/>
        </p:spPr>
        <p:txBody>
          <a:bodyPr wrap="square">
            <a:spAutoFit/>
          </a:bodyPr>
          <a:lstStyle/>
          <a:p>
            <a:pPr>
              <a:spcBef>
                <a:spcPts val="400"/>
              </a:spcBef>
            </a:pPr>
            <a:r>
              <a:rPr lang="en-US" sz="2000" b="1" dirty="0">
                <a:solidFill>
                  <a:srgbClr val="3C9F31"/>
                </a:solidFill>
              </a:rPr>
              <a:t>2</a:t>
            </a:r>
          </a:p>
        </p:txBody>
      </p:sp>
      <p:sp>
        <p:nvSpPr>
          <p:cNvPr id="17" name="TextBox 16">
            <a:extLst>
              <a:ext uri="{FF2B5EF4-FFF2-40B4-BE49-F238E27FC236}">
                <a16:creationId xmlns:a16="http://schemas.microsoft.com/office/drawing/2014/main" id="{A001A2E5-844E-E606-3E24-993F188C8119}"/>
              </a:ext>
            </a:extLst>
          </p:cNvPr>
          <p:cNvSpPr txBox="1"/>
          <p:nvPr/>
        </p:nvSpPr>
        <p:spPr>
          <a:xfrm>
            <a:off x="886368" y="5418476"/>
            <a:ext cx="281211" cy="400110"/>
          </a:xfrm>
          <a:prstGeom prst="rect">
            <a:avLst/>
          </a:prstGeom>
          <a:noFill/>
        </p:spPr>
        <p:txBody>
          <a:bodyPr wrap="square">
            <a:spAutoFit/>
          </a:bodyPr>
          <a:lstStyle/>
          <a:p>
            <a:pPr>
              <a:spcBef>
                <a:spcPts val="400"/>
              </a:spcBef>
            </a:pPr>
            <a:r>
              <a:rPr lang="en-US" sz="2000" b="1" dirty="0">
                <a:solidFill>
                  <a:srgbClr val="3C9F31"/>
                </a:solidFill>
              </a:rPr>
              <a:t>3</a:t>
            </a:r>
          </a:p>
        </p:txBody>
      </p:sp>
      <p:sp>
        <p:nvSpPr>
          <p:cNvPr id="19" name="TextBox 18">
            <a:extLst>
              <a:ext uri="{FF2B5EF4-FFF2-40B4-BE49-F238E27FC236}">
                <a16:creationId xmlns:a16="http://schemas.microsoft.com/office/drawing/2014/main" id="{8A2866EB-70D1-9555-89BE-D2DF74D579DB}"/>
              </a:ext>
            </a:extLst>
          </p:cNvPr>
          <p:cNvSpPr txBox="1"/>
          <p:nvPr/>
        </p:nvSpPr>
        <p:spPr>
          <a:xfrm>
            <a:off x="886368" y="5828147"/>
            <a:ext cx="281211" cy="400110"/>
          </a:xfrm>
          <a:prstGeom prst="rect">
            <a:avLst/>
          </a:prstGeom>
          <a:noFill/>
        </p:spPr>
        <p:txBody>
          <a:bodyPr wrap="square">
            <a:spAutoFit/>
          </a:bodyPr>
          <a:lstStyle/>
          <a:p>
            <a:pPr>
              <a:spcBef>
                <a:spcPts val="400"/>
              </a:spcBef>
            </a:pPr>
            <a:r>
              <a:rPr lang="en-US" sz="2000" b="1" dirty="0">
                <a:solidFill>
                  <a:srgbClr val="3C9F31"/>
                </a:solidFill>
              </a:rPr>
              <a:t>4</a:t>
            </a:r>
          </a:p>
        </p:txBody>
      </p:sp>
    </p:spTree>
    <p:extLst>
      <p:ext uri="{BB962C8B-B14F-4D97-AF65-F5344CB8AC3E}">
        <p14:creationId xmlns:p14="http://schemas.microsoft.com/office/powerpoint/2010/main" val="1583519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3AFB8-904C-392F-57DA-E9076E36E6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CCB3E5-6B8F-5E95-4AFE-E4A216D31CAA}"/>
              </a:ext>
            </a:extLst>
          </p:cNvPr>
          <p:cNvSpPr>
            <a:spLocks noGrp="1"/>
          </p:cNvSpPr>
          <p:nvPr>
            <p:ph type="title"/>
          </p:nvPr>
        </p:nvSpPr>
        <p:spPr/>
        <p:txBody>
          <a:bodyPr/>
          <a:lstStyle/>
          <a:p>
            <a:r>
              <a:rPr lang="en-US" dirty="0"/>
              <a:t>Teacher Quality Debate</a:t>
            </a:r>
          </a:p>
        </p:txBody>
      </p:sp>
      <p:sp>
        <p:nvSpPr>
          <p:cNvPr id="7" name="TextBox 6">
            <a:extLst>
              <a:ext uri="{FF2B5EF4-FFF2-40B4-BE49-F238E27FC236}">
                <a16:creationId xmlns:a16="http://schemas.microsoft.com/office/drawing/2014/main" id="{0601CD00-6BF8-24AA-9D71-A11D0F73B192}"/>
              </a:ext>
            </a:extLst>
          </p:cNvPr>
          <p:cNvSpPr txBox="1"/>
          <p:nvPr/>
        </p:nvSpPr>
        <p:spPr>
          <a:xfrm>
            <a:off x="576707" y="6471407"/>
            <a:ext cx="9785702" cy="230832"/>
          </a:xfrm>
          <a:prstGeom prst="rect">
            <a:avLst/>
          </a:prstGeom>
          <a:noFill/>
        </p:spPr>
        <p:txBody>
          <a:bodyPr wrap="square">
            <a:spAutoFit/>
          </a:bodyPr>
          <a:lstStyle/>
          <a:p>
            <a:r>
              <a:rPr lang="en-US" sz="900" b="0" i="1" dirty="0" err="1">
                <a:solidFill>
                  <a:srgbClr val="666666"/>
                </a:solidFill>
                <a:effectLst/>
                <a:latin typeface="+mj-lt"/>
              </a:rPr>
              <a:t>InsightAsia</a:t>
            </a:r>
            <a:r>
              <a:rPr lang="en-US" sz="900" b="0" i="1" dirty="0">
                <a:solidFill>
                  <a:srgbClr val="666666"/>
                </a:solidFill>
                <a:effectLst/>
                <a:latin typeface="+mj-lt"/>
              </a:rPr>
              <a:t> Vietnam | Market Research Report | Base: All respondents (n=1,219)</a:t>
            </a:r>
          </a:p>
        </p:txBody>
      </p:sp>
      <p:sp>
        <p:nvSpPr>
          <p:cNvPr id="18" name="TextBox 17">
            <a:extLst>
              <a:ext uri="{FF2B5EF4-FFF2-40B4-BE49-F238E27FC236}">
                <a16:creationId xmlns:a16="http://schemas.microsoft.com/office/drawing/2014/main" id="{D4478A4A-6722-6493-BCB1-40778D0649D0}"/>
              </a:ext>
            </a:extLst>
          </p:cNvPr>
          <p:cNvSpPr txBox="1"/>
          <p:nvPr/>
        </p:nvSpPr>
        <p:spPr>
          <a:xfrm>
            <a:off x="653697" y="1133286"/>
            <a:ext cx="8100945" cy="276999"/>
          </a:xfrm>
          <a:prstGeom prst="rect">
            <a:avLst/>
          </a:prstGeom>
          <a:noFill/>
        </p:spPr>
        <p:txBody>
          <a:bodyPr wrap="square">
            <a:spAutoFit/>
          </a:bodyPr>
          <a:lstStyle/>
          <a:p>
            <a:r>
              <a:rPr lang="en-US" sz="1200" dirty="0"/>
              <a:t>Native vs. Local—The "Backpacker" Problem</a:t>
            </a:r>
          </a:p>
        </p:txBody>
      </p:sp>
      <p:sp>
        <p:nvSpPr>
          <p:cNvPr id="3" name="Text Placeholder 2">
            <a:extLst>
              <a:ext uri="{FF2B5EF4-FFF2-40B4-BE49-F238E27FC236}">
                <a16:creationId xmlns:a16="http://schemas.microsoft.com/office/drawing/2014/main" id="{807511E0-3CEC-90CD-7B4F-950C739EDB02}"/>
              </a:ext>
            </a:extLst>
          </p:cNvPr>
          <p:cNvSpPr txBox="1">
            <a:spLocks/>
          </p:cNvSpPr>
          <p:nvPr/>
        </p:nvSpPr>
        <p:spPr>
          <a:xfrm>
            <a:off x="662662" y="1578993"/>
            <a:ext cx="7405573" cy="44529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b="0" kern="1200">
                <a:solidFill>
                  <a:srgbClr val="535353"/>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53535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53535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53535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rgbClr val="53535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US" sz="1600" b="1" dirty="0">
                <a:solidFill>
                  <a:srgbClr val="E95000"/>
                </a:solidFill>
                <a:latin typeface="Montserrat"/>
              </a:rPr>
              <a:t>The "Backpacker Teacher" Problem:</a:t>
            </a:r>
          </a:p>
        </p:txBody>
      </p:sp>
      <p:sp>
        <p:nvSpPr>
          <p:cNvPr id="5" name="TextBox 4">
            <a:extLst>
              <a:ext uri="{FF2B5EF4-FFF2-40B4-BE49-F238E27FC236}">
                <a16:creationId xmlns:a16="http://schemas.microsoft.com/office/drawing/2014/main" id="{249AE210-0247-7187-ABB3-5D12ADD86257}"/>
              </a:ext>
            </a:extLst>
          </p:cNvPr>
          <p:cNvSpPr txBox="1"/>
          <p:nvPr/>
        </p:nvSpPr>
        <p:spPr>
          <a:xfrm>
            <a:off x="653697" y="1942886"/>
            <a:ext cx="6095064" cy="523220"/>
          </a:xfrm>
          <a:prstGeom prst="rect">
            <a:avLst/>
          </a:prstGeom>
          <a:noFill/>
        </p:spPr>
        <p:txBody>
          <a:bodyPr wrap="square">
            <a:spAutoFit/>
          </a:bodyPr>
          <a:lstStyle/>
          <a:p>
            <a:r>
              <a:rPr lang="en-US" sz="2800" b="1" dirty="0">
                <a:solidFill>
                  <a:srgbClr val="E95000"/>
                </a:solidFill>
                <a:latin typeface="Montserrat"/>
              </a:rPr>
              <a:t>Parent Perceptions</a:t>
            </a:r>
            <a:endParaRPr lang="en-US" sz="2800" dirty="0"/>
          </a:p>
        </p:txBody>
      </p:sp>
      <p:sp>
        <p:nvSpPr>
          <p:cNvPr id="8" name="Rectangle: Rounded Corners 7">
            <a:extLst>
              <a:ext uri="{FF2B5EF4-FFF2-40B4-BE49-F238E27FC236}">
                <a16:creationId xmlns:a16="http://schemas.microsoft.com/office/drawing/2014/main" id="{B5D7E32C-BDFA-07D9-D48E-15E20C8FD03E}"/>
              </a:ext>
            </a:extLst>
          </p:cNvPr>
          <p:cNvSpPr/>
          <p:nvPr/>
        </p:nvSpPr>
        <p:spPr>
          <a:xfrm>
            <a:off x="597288" y="5738626"/>
            <a:ext cx="2389078" cy="455139"/>
          </a:xfrm>
          <a:prstGeom prst="roundRect">
            <a:avLst>
              <a:gd name="adj" fmla="val 50000"/>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ctr"/>
            <a:r>
              <a:rPr lang="en-US" sz="1200" b="1" dirty="0"/>
              <a:t>Short-term commitment</a:t>
            </a:r>
          </a:p>
        </p:txBody>
      </p:sp>
      <p:sp>
        <p:nvSpPr>
          <p:cNvPr id="9" name="Rectangle: Rounded Corners 8">
            <a:extLst>
              <a:ext uri="{FF2B5EF4-FFF2-40B4-BE49-F238E27FC236}">
                <a16:creationId xmlns:a16="http://schemas.microsoft.com/office/drawing/2014/main" id="{56885F7D-3495-B7E2-52B8-22208F072EA4}"/>
              </a:ext>
            </a:extLst>
          </p:cNvPr>
          <p:cNvSpPr/>
          <p:nvPr/>
        </p:nvSpPr>
        <p:spPr>
          <a:xfrm>
            <a:off x="3432357" y="5225936"/>
            <a:ext cx="2389078" cy="455139"/>
          </a:xfrm>
          <a:prstGeom prst="roundRect">
            <a:avLst>
              <a:gd name="adj" fmla="val 50000"/>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ctr"/>
            <a:r>
              <a:rPr lang="en-US" sz="1200" b="1" dirty="0"/>
              <a:t>Minimal qualifications</a:t>
            </a:r>
          </a:p>
        </p:txBody>
      </p:sp>
      <p:sp>
        <p:nvSpPr>
          <p:cNvPr id="11" name="Rectangle: Rounded Corners 10">
            <a:extLst>
              <a:ext uri="{FF2B5EF4-FFF2-40B4-BE49-F238E27FC236}">
                <a16:creationId xmlns:a16="http://schemas.microsoft.com/office/drawing/2014/main" id="{3BB72646-996F-33A8-71F5-7E3FCB353FA0}"/>
              </a:ext>
            </a:extLst>
          </p:cNvPr>
          <p:cNvSpPr/>
          <p:nvPr/>
        </p:nvSpPr>
        <p:spPr>
          <a:xfrm>
            <a:off x="6267426" y="4713247"/>
            <a:ext cx="2389078" cy="455139"/>
          </a:xfrm>
          <a:prstGeom prst="roundRect">
            <a:avLst>
              <a:gd name="adj" fmla="val 50000"/>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ctr"/>
            <a:r>
              <a:rPr lang="en-US" sz="1200" b="1" dirty="0"/>
              <a:t>Inconsistent quality</a:t>
            </a:r>
          </a:p>
        </p:txBody>
      </p:sp>
      <p:sp>
        <p:nvSpPr>
          <p:cNvPr id="12" name="Rectangle: Rounded Corners 11">
            <a:extLst>
              <a:ext uri="{FF2B5EF4-FFF2-40B4-BE49-F238E27FC236}">
                <a16:creationId xmlns:a16="http://schemas.microsoft.com/office/drawing/2014/main" id="{D6FD0FEE-9143-CC7F-211E-B32B74738B71}"/>
              </a:ext>
            </a:extLst>
          </p:cNvPr>
          <p:cNvSpPr/>
          <p:nvPr/>
        </p:nvSpPr>
        <p:spPr>
          <a:xfrm>
            <a:off x="9102495" y="4200558"/>
            <a:ext cx="2389078" cy="455139"/>
          </a:xfrm>
          <a:prstGeom prst="roundRect">
            <a:avLst>
              <a:gd name="adj" fmla="val 50000"/>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ctr"/>
            <a:r>
              <a:rPr lang="en-US" sz="1200" b="1" dirty="0"/>
              <a:t>Cultural disconnect</a:t>
            </a:r>
          </a:p>
        </p:txBody>
      </p:sp>
      <p:sp>
        <p:nvSpPr>
          <p:cNvPr id="14" name="TextBox 13">
            <a:extLst>
              <a:ext uri="{FF2B5EF4-FFF2-40B4-BE49-F238E27FC236}">
                <a16:creationId xmlns:a16="http://schemas.microsoft.com/office/drawing/2014/main" id="{0CCFE8D7-91DA-4FB0-5C33-FB92752A26BC}"/>
              </a:ext>
            </a:extLst>
          </p:cNvPr>
          <p:cNvSpPr txBox="1"/>
          <p:nvPr/>
        </p:nvSpPr>
        <p:spPr>
          <a:xfrm>
            <a:off x="597289" y="4786515"/>
            <a:ext cx="2315446" cy="830997"/>
          </a:xfrm>
          <a:prstGeom prst="rect">
            <a:avLst/>
          </a:prstGeom>
          <a:noFill/>
        </p:spPr>
        <p:txBody>
          <a:bodyPr wrap="square">
            <a:spAutoFit/>
          </a:bodyPr>
          <a:lstStyle/>
          <a:p>
            <a:r>
              <a:rPr lang="en-US" sz="1200" dirty="0"/>
              <a:t>Many native teachers are perceived as temporary travelers with no long-term investment in teaching</a:t>
            </a:r>
          </a:p>
        </p:txBody>
      </p:sp>
      <p:sp>
        <p:nvSpPr>
          <p:cNvPr id="15" name="TextBox 14">
            <a:extLst>
              <a:ext uri="{FF2B5EF4-FFF2-40B4-BE49-F238E27FC236}">
                <a16:creationId xmlns:a16="http://schemas.microsoft.com/office/drawing/2014/main" id="{83E5149E-D562-57BA-71B9-46611990D30C}"/>
              </a:ext>
            </a:extLst>
          </p:cNvPr>
          <p:cNvSpPr txBox="1"/>
          <p:nvPr/>
        </p:nvSpPr>
        <p:spPr>
          <a:xfrm>
            <a:off x="3450563" y="4292971"/>
            <a:ext cx="2315446" cy="830997"/>
          </a:xfrm>
          <a:prstGeom prst="rect">
            <a:avLst/>
          </a:prstGeom>
          <a:noFill/>
        </p:spPr>
        <p:txBody>
          <a:bodyPr wrap="square">
            <a:spAutoFit/>
          </a:bodyPr>
          <a:lstStyle/>
          <a:p>
            <a:r>
              <a:rPr lang="en-US" sz="1200" dirty="0"/>
              <a:t>Parents question whether native speakers have actual teaching credentials beyond "speaking English"</a:t>
            </a:r>
          </a:p>
        </p:txBody>
      </p:sp>
      <p:sp>
        <p:nvSpPr>
          <p:cNvPr id="16" name="TextBox 15">
            <a:extLst>
              <a:ext uri="{FF2B5EF4-FFF2-40B4-BE49-F238E27FC236}">
                <a16:creationId xmlns:a16="http://schemas.microsoft.com/office/drawing/2014/main" id="{81491C11-A4B7-73FC-A3BD-5C69C2D637BA}"/>
              </a:ext>
            </a:extLst>
          </p:cNvPr>
          <p:cNvSpPr txBox="1"/>
          <p:nvPr/>
        </p:nvSpPr>
        <p:spPr>
          <a:xfrm>
            <a:off x="6281590" y="3971392"/>
            <a:ext cx="2315446" cy="646331"/>
          </a:xfrm>
          <a:prstGeom prst="rect">
            <a:avLst/>
          </a:prstGeom>
          <a:noFill/>
        </p:spPr>
        <p:txBody>
          <a:bodyPr wrap="square">
            <a:spAutoFit/>
          </a:bodyPr>
          <a:lstStyle/>
          <a:p>
            <a:r>
              <a:rPr lang="en-US" sz="1200" dirty="0"/>
              <a:t>High turnover means children cannot build relationships with teachers</a:t>
            </a:r>
          </a:p>
        </p:txBody>
      </p:sp>
      <p:sp>
        <p:nvSpPr>
          <p:cNvPr id="17" name="TextBox 16">
            <a:extLst>
              <a:ext uri="{FF2B5EF4-FFF2-40B4-BE49-F238E27FC236}">
                <a16:creationId xmlns:a16="http://schemas.microsoft.com/office/drawing/2014/main" id="{004BCD35-465C-9F20-EE35-35E2AA09F923}"/>
              </a:ext>
            </a:extLst>
          </p:cNvPr>
          <p:cNvSpPr txBox="1"/>
          <p:nvPr/>
        </p:nvSpPr>
        <p:spPr>
          <a:xfrm>
            <a:off x="9037119" y="3312747"/>
            <a:ext cx="2519829" cy="830997"/>
          </a:xfrm>
          <a:prstGeom prst="rect">
            <a:avLst/>
          </a:prstGeom>
          <a:noFill/>
        </p:spPr>
        <p:txBody>
          <a:bodyPr wrap="square">
            <a:spAutoFit/>
          </a:bodyPr>
          <a:lstStyle/>
          <a:p>
            <a:r>
              <a:rPr lang="en-US" sz="1200" dirty="0"/>
              <a:t>Some native teachers lack understanding of Vietnamese education culture and parent expectations</a:t>
            </a:r>
          </a:p>
        </p:txBody>
      </p:sp>
      <p:sp>
        <p:nvSpPr>
          <p:cNvPr id="19" name="Freeform 2">
            <a:extLst>
              <a:ext uri="{FF2B5EF4-FFF2-40B4-BE49-F238E27FC236}">
                <a16:creationId xmlns:a16="http://schemas.microsoft.com/office/drawing/2014/main" id="{DDB9D203-955B-3A34-0CB6-1805B5F654E0}"/>
              </a:ext>
            </a:extLst>
          </p:cNvPr>
          <p:cNvSpPr/>
          <p:nvPr/>
        </p:nvSpPr>
        <p:spPr>
          <a:xfrm>
            <a:off x="1085971" y="3189231"/>
            <a:ext cx="1063440" cy="1480740"/>
          </a:xfrm>
          <a:custGeom>
            <a:avLst/>
            <a:gdLst/>
            <a:ahLst/>
            <a:cxnLst/>
            <a:rect l="l" t="t" r="r" b="b"/>
            <a:pathLst>
              <a:path w="2614771" h="3640821">
                <a:moveTo>
                  <a:pt x="0" y="0"/>
                </a:moveTo>
                <a:lnTo>
                  <a:pt x="2614772" y="0"/>
                </a:lnTo>
                <a:lnTo>
                  <a:pt x="2614772" y="3640821"/>
                </a:lnTo>
                <a:lnTo>
                  <a:pt x="0" y="36408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3">
            <a:extLst>
              <a:ext uri="{FF2B5EF4-FFF2-40B4-BE49-F238E27FC236}">
                <a16:creationId xmlns:a16="http://schemas.microsoft.com/office/drawing/2014/main" id="{8217498D-3A77-4E1D-51D9-212359F62D10}"/>
              </a:ext>
            </a:extLst>
          </p:cNvPr>
          <p:cNvSpPr/>
          <p:nvPr/>
        </p:nvSpPr>
        <p:spPr>
          <a:xfrm>
            <a:off x="4106843" y="2836349"/>
            <a:ext cx="862301" cy="1368731"/>
          </a:xfrm>
          <a:custGeom>
            <a:avLst/>
            <a:gdLst/>
            <a:ahLst/>
            <a:cxnLst/>
            <a:rect l="l" t="t" r="r" b="b"/>
            <a:pathLst>
              <a:path w="2592324" h="4114800">
                <a:moveTo>
                  <a:pt x="0" y="0"/>
                </a:moveTo>
                <a:lnTo>
                  <a:pt x="2592324" y="0"/>
                </a:lnTo>
                <a:lnTo>
                  <a:pt x="259232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4">
            <a:extLst>
              <a:ext uri="{FF2B5EF4-FFF2-40B4-BE49-F238E27FC236}">
                <a16:creationId xmlns:a16="http://schemas.microsoft.com/office/drawing/2014/main" id="{850D9EE3-C67E-323B-354D-CF36B4E28F28}"/>
              </a:ext>
            </a:extLst>
          </p:cNvPr>
          <p:cNvSpPr/>
          <p:nvPr/>
        </p:nvSpPr>
        <p:spPr>
          <a:xfrm>
            <a:off x="9614375" y="2141772"/>
            <a:ext cx="1200379" cy="1125355"/>
          </a:xfrm>
          <a:custGeom>
            <a:avLst/>
            <a:gdLst/>
            <a:ahLst/>
            <a:cxnLst/>
            <a:rect l="l" t="t" r="r" b="b"/>
            <a:pathLst>
              <a:path w="3466218" h="3249579">
                <a:moveTo>
                  <a:pt x="0" y="0"/>
                </a:moveTo>
                <a:lnTo>
                  <a:pt x="3466218" y="0"/>
                </a:lnTo>
                <a:lnTo>
                  <a:pt x="3466218" y="3249579"/>
                </a:lnTo>
                <a:lnTo>
                  <a:pt x="0" y="3249579"/>
                </a:lnTo>
                <a:lnTo>
                  <a:pt x="0" y="0"/>
                </a:lnTo>
                <a:close/>
              </a:path>
            </a:pathLst>
          </a:custGeom>
          <a:blipFill>
            <a:blip r:embed="rId6"/>
            <a:stretch>
              <a:fillRect/>
            </a:stretch>
          </a:blipFill>
        </p:spPr>
        <p:txBody>
          <a:bodyPr/>
          <a:lstStyle/>
          <a:p>
            <a:endParaRPr lang="en-US"/>
          </a:p>
        </p:txBody>
      </p:sp>
      <p:sp>
        <p:nvSpPr>
          <p:cNvPr id="22" name="Freeform 5">
            <a:extLst>
              <a:ext uri="{FF2B5EF4-FFF2-40B4-BE49-F238E27FC236}">
                <a16:creationId xmlns:a16="http://schemas.microsoft.com/office/drawing/2014/main" id="{6C6F7161-78DE-D05D-3962-A17858F0A42B}"/>
              </a:ext>
            </a:extLst>
          </p:cNvPr>
          <p:cNvSpPr/>
          <p:nvPr/>
        </p:nvSpPr>
        <p:spPr>
          <a:xfrm>
            <a:off x="6616885" y="2829999"/>
            <a:ext cx="1349749" cy="1125354"/>
          </a:xfrm>
          <a:custGeom>
            <a:avLst/>
            <a:gdLst/>
            <a:ahLst/>
            <a:cxnLst/>
            <a:rect l="l" t="t" r="r" b="b"/>
            <a:pathLst>
              <a:path w="3131371" h="2610781">
                <a:moveTo>
                  <a:pt x="0" y="0"/>
                </a:moveTo>
                <a:lnTo>
                  <a:pt x="3131371" y="0"/>
                </a:lnTo>
                <a:lnTo>
                  <a:pt x="3131371" y="2610781"/>
                </a:lnTo>
                <a:lnTo>
                  <a:pt x="0" y="26107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439867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2798B-0C8E-F89D-4FA4-CC676F307B53}"/>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877966E4-7398-2164-C7B0-3EAD6F6F11B4}"/>
              </a:ext>
            </a:extLst>
          </p:cNvPr>
          <p:cNvSpPr txBox="1"/>
          <p:nvPr/>
        </p:nvSpPr>
        <p:spPr>
          <a:xfrm>
            <a:off x="669415" y="2209670"/>
            <a:ext cx="5365750" cy="3785652"/>
          </a:xfrm>
          <a:prstGeom prst="rect">
            <a:avLst/>
          </a:prstGeom>
          <a:noFill/>
        </p:spPr>
        <p:txBody>
          <a:bodyPr wrap="square">
            <a:spAutoFit/>
          </a:bodyPr>
          <a:lstStyle/>
          <a:p>
            <a:r>
              <a:rPr lang="en-US" sz="1200" dirty="0">
                <a:solidFill>
                  <a:srgbClr val="535353"/>
                </a:solidFill>
              </a:rPr>
              <a:t>	"At our center, classes for young children under 6 are 	honestly more like babysitting than structured 	learning. The native teacher comes in for maybe 15-20 minutes—sings songs, does flashcards—then leaves. We assistants handle the rest of the 90-minute session: games, coloring, bathroom breaks, managing behavior. Parents see the foreigner and assume their child is getting full English immersion. But the reality? Maybe 20 minutes of actual English instruction per class."</a:t>
            </a:r>
          </a:p>
          <a:p>
            <a:pPr algn="r"/>
            <a:r>
              <a:rPr lang="en-US" sz="1200" dirty="0">
                <a:solidFill>
                  <a:srgbClr val="3C9F31"/>
                </a:solidFill>
              </a:rPr>
              <a:t>— Teaching Assistant, </a:t>
            </a:r>
          </a:p>
          <a:p>
            <a:pPr algn="r"/>
            <a:r>
              <a:rPr lang="en-US" sz="1200" dirty="0">
                <a:solidFill>
                  <a:srgbClr val="3C9F31"/>
                </a:solidFill>
              </a:rPr>
              <a:t>major premium center HCMC, 2 years experience</a:t>
            </a:r>
          </a:p>
          <a:p>
            <a:endParaRPr lang="en-US" sz="1200" dirty="0">
              <a:solidFill>
                <a:srgbClr val="535353"/>
              </a:solidFill>
            </a:endParaRPr>
          </a:p>
          <a:p>
            <a:r>
              <a:rPr lang="en-US" sz="1200" dirty="0">
                <a:solidFill>
                  <a:srgbClr val="535353"/>
                </a:solidFill>
              </a:rPr>
              <a:t>	"Teacher turnover is a huge problem that parents don’t 	see. In the past year at our center, we've had 4 different 	native teachers for the same class of 6-year-olds. Each teacher stays 2-3 months, then moves to Thailand or goes home. The kids get confused, they have to adjust to new teaching styles every few months. How can they build relationships or consistent learning when teachers keep changing?"</a:t>
            </a:r>
          </a:p>
          <a:p>
            <a:pPr algn="r"/>
            <a:r>
              <a:rPr lang="en-US" sz="1200" dirty="0">
                <a:solidFill>
                  <a:srgbClr val="3C9F31"/>
                </a:solidFill>
              </a:rPr>
              <a:t>— Teaching Assistant, </a:t>
            </a:r>
          </a:p>
          <a:p>
            <a:pPr algn="r"/>
            <a:r>
              <a:rPr lang="en-US" sz="1200" dirty="0">
                <a:solidFill>
                  <a:srgbClr val="3C9F31"/>
                </a:solidFill>
              </a:rPr>
              <a:t>national brand center Hanoi, 3 years experience</a:t>
            </a:r>
          </a:p>
        </p:txBody>
      </p:sp>
      <p:sp>
        <p:nvSpPr>
          <p:cNvPr id="2" name="Title 1">
            <a:extLst>
              <a:ext uri="{FF2B5EF4-FFF2-40B4-BE49-F238E27FC236}">
                <a16:creationId xmlns:a16="http://schemas.microsoft.com/office/drawing/2014/main" id="{C7DB0E28-BBA5-5AB2-C0E6-D18CDA83F2B6}"/>
              </a:ext>
            </a:extLst>
          </p:cNvPr>
          <p:cNvSpPr>
            <a:spLocks noGrp="1"/>
          </p:cNvSpPr>
          <p:nvPr>
            <p:ph type="title"/>
          </p:nvPr>
        </p:nvSpPr>
        <p:spPr/>
        <p:txBody>
          <a:bodyPr/>
          <a:lstStyle/>
          <a:p>
            <a:r>
              <a:rPr lang="en-US" dirty="0"/>
              <a:t>Teacher Quality Debate</a:t>
            </a:r>
          </a:p>
        </p:txBody>
      </p:sp>
      <p:sp>
        <p:nvSpPr>
          <p:cNvPr id="7" name="TextBox 6">
            <a:extLst>
              <a:ext uri="{FF2B5EF4-FFF2-40B4-BE49-F238E27FC236}">
                <a16:creationId xmlns:a16="http://schemas.microsoft.com/office/drawing/2014/main" id="{FFCADC52-A220-9BC7-00BF-8C799C2EE2B5}"/>
              </a:ext>
            </a:extLst>
          </p:cNvPr>
          <p:cNvSpPr txBox="1"/>
          <p:nvPr/>
        </p:nvSpPr>
        <p:spPr>
          <a:xfrm>
            <a:off x="576707" y="6471407"/>
            <a:ext cx="9785702" cy="230832"/>
          </a:xfrm>
          <a:prstGeom prst="rect">
            <a:avLst/>
          </a:prstGeom>
          <a:noFill/>
        </p:spPr>
        <p:txBody>
          <a:bodyPr wrap="square">
            <a:spAutoFit/>
          </a:bodyPr>
          <a:lstStyle/>
          <a:p>
            <a:r>
              <a:rPr lang="en-US" sz="900" b="0" i="1" dirty="0" err="1">
                <a:solidFill>
                  <a:srgbClr val="666666"/>
                </a:solidFill>
                <a:effectLst/>
                <a:latin typeface="+mj-lt"/>
              </a:rPr>
              <a:t>InsightAsia</a:t>
            </a:r>
            <a:r>
              <a:rPr lang="en-US" sz="900" b="0" i="1" dirty="0">
                <a:solidFill>
                  <a:srgbClr val="666666"/>
                </a:solidFill>
                <a:effectLst/>
                <a:latin typeface="+mj-lt"/>
              </a:rPr>
              <a:t> Vietnam | Market Research Report | Base: All respondents (n=1,219)</a:t>
            </a:r>
          </a:p>
        </p:txBody>
      </p:sp>
      <p:sp>
        <p:nvSpPr>
          <p:cNvPr id="18" name="TextBox 17">
            <a:extLst>
              <a:ext uri="{FF2B5EF4-FFF2-40B4-BE49-F238E27FC236}">
                <a16:creationId xmlns:a16="http://schemas.microsoft.com/office/drawing/2014/main" id="{5F08D665-24E0-C4B2-E77A-0F8DB0CB9C19}"/>
              </a:ext>
            </a:extLst>
          </p:cNvPr>
          <p:cNvSpPr txBox="1"/>
          <p:nvPr/>
        </p:nvSpPr>
        <p:spPr>
          <a:xfrm>
            <a:off x="653697" y="1133286"/>
            <a:ext cx="8100945" cy="276999"/>
          </a:xfrm>
          <a:prstGeom prst="rect">
            <a:avLst/>
          </a:prstGeom>
          <a:noFill/>
        </p:spPr>
        <p:txBody>
          <a:bodyPr wrap="square">
            <a:spAutoFit/>
          </a:bodyPr>
          <a:lstStyle/>
          <a:p>
            <a:r>
              <a:rPr lang="en-US" sz="1200" dirty="0"/>
              <a:t>Native vs. Local—The "Backpacker" Problem</a:t>
            </a:r>
          </a:p>
        </p:txBody>
      </p:sp>
      <p:sp>
        <p:nvSpPr>
          <p:cNvPr id="4" name="Rectangle: Rounded Corners 3">
            <a:extLst>
              <a:ext uri="{FF2B5EF4-FFF2-40B4-BE49-F238E27FC236}">
                <a16:creationId xmlns:a16="http://schemas.microsoft.com/office/drawing/2014/main" id="{0843EF60-BFDB-A644-D245-6409C1CD099D}"/>
              </a:ext>
            </a:extLst>
          </p:cNvPr>
          <p:cNvSpPr/>
          <p:nvPr/>
        </p:nvSpPr>
        <p:spPr>
          <a:xfrm>
            <a:off x="592863" y="1748341"/>
            <a:ext cx="5442302" cy="29404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rgbClr val="3C9F31"/>
                </a:solidFill>
                <a:latin typeface="+mj-lt"/>
              </a:rPr>
              <a:t>Vietnamese Teaching Assistants:</a:t>
            </a:r>
          </a:p>
        </p:txBody>
      </p:sp>
      <p:sp>
        <p:nvSpPr>
          <p:cNvPr id="5" name="Rectangle: Rounded Corners 4">
            <a:extLst>
              <a:ext uri="{FF2B5EF4-FFF2-40B4-BE49-F238E27FC236}">
                <a16:creationId xmlns:a16="http://schemas.microsoft.com/office/drawing/2014/main" id="{2384EBDB-EDC8-D3E1-94D4-D651A2565FB0}"/>
              </a:ext>
            </a:extLst>
          </p:cNvPr>
          <p:cNvSpPr/>
          <p:nvPr/>
        </p:nvSpPr>
        <p:spPr>
          <a:xfrm>
            <a:off x="6187565" y="1753719"/>
            <a:ext cx="5442302" cy="29404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rgbClr val="F36521"/>
                </a:solidFill>
                <a:latin typeface="+mj-lt"/>
              </a:rPr>
              <a:t>Native Teachers:</a:t>
            </a:r>
          </a:p>
        </p:txBody>
      </p:sp>
      <p:sp>
        <p:nvSpPr>
          <p:cNvPr id="9" name="TextBox 8">
            <a:extLst>
              <a:ext uri="{FF2B5EF4-FFF2-40B4-BE49-F238E27FC236}">
                <a16:creationId xmlns:a16="http://schemas.microsoft.com/office/drawing/2014/main" id="{97EB5CEA-89A7-AB50-47C0-BCAC192E20C9}"/>
              </a:ext>
            </a:extLst>
          </p:cNvPr>
          <p:cNvSpPr txBox="1"/>
          <p:nvPr/>
        </p:nvSpPr>
        <p:spPr>
          <a:xfrm>
            <a:off x="6187565" y="2209670"/>
            <a:ext cx="5166702" cy="3785652"/>
          </a:xfrm>
          <a:prstGeom prst="rect">
            <a:avLst/>
          </a:prstGeom>
          <a:noFill/>
        </p:spPr>
        <p:txBody>
          <a:bodyPr wrap="square">
            <a:spAutoFit/>
          </a:bodyPr>
          <a:lstStyle/>
          <a:p>
            <a:r>
              <a:rPr lang="en-US" sz="1200" dirty="0"/>
              <a:t>	"I came to Vietnam right after university with a TEFL 	certificate—just a 4-week online course, no real 	teaching experience. My center hired me in one interview because I'm a native speaker. I try my best, but honestly I don't know what I'm doing half the time. There's no training, no mentorship. They just give me a textbook and say 'teach.' I'm leaving next month because I feel like I'm failing these kids."</a:t>
            </a:r>
          </a:p>
          <a:p>
            <a:pPr algn="r"/>
            <a:r>
              <a:rPr lang="en-US" sz="1200" dirty="0">
                <a:solidFill>
                  <a:srgbClr val="E95000"/>
                </a:solidFill>
              </a:rPr>
              <a:t>— Native Teacher, American, 24 years old, </a:t>
            </a:r>
          </a:p>
          <a:p>
            <a:pPr algn="r"/>
            <a:r>
              <a:rPr lang="en-US" sz="1200" dirty="0">
                <a:solidFill>
                  <a:srgbClr val="E95000"/>
                </a:solidFill>
              </a:rPr>
              <a:t>local center Da Nang, 6 months experience</a:t>
            </a:r>
          </a:p>
          <a:p>
            <a:pPr algn="r"/>
            <a:endParaRPr lang="en-US" sz="1200" dirty="0">
              <a:solidFill>
                <a:srgbClr val="E95000"/>
              </a:solidFill>
            </a:endParaRPr>
          </a:p>
          <a:p>
            <a:r>
              <a:rPr lang="en-US" sz="1200" dirty="0"/>
              <a:t>	"The quality expectations in Vietnam are very 	different from back home. In Australia, I'd never have 	a class of 18 young children by myself—that's impossible to manage. Here, centers want to maximize profits so they pack in as many kids as possible. Even with an assistant, I can only give each child maybe 2-3 minutes of individual attention per class. It's not real learning—it's crowd control."</a:t>
            </a:r>
          </a:p>
          <a:p>
            <a:pPr algn="r"/>
            <a:r>
              <a:rPr lang="en-US" sz="1200" dirty="0">
                <a:solidFill>
                  <a:srgbClr val="E95000"/>
                </a:solidFill>
              </a:rPr>
              <a:t>— Native Teacher, Australian, 28 years old, </a:t>
            </a:r>
          </a:p>
          <a:p>
            <a:pPr algn="r"/>
            <a:r>
              <a:rPr lang="en-US" sz="1200" dirty="0">
                <a:solidFill>
                  <a:srgbClr val="E95000"/>
                </a:solidFill>
              </a:rPr>
              <a:t>national brand center HCMC, 1.5 years experience</a:t>
            </a:r>
          </a:p>
        </p:txBody>
      </p:sp>
      <p:cxnSp>
        <p:nvCxnSpPr>
          <p:cNvPr id="6" name="Straight Connector 5">
            <a:extLst>
              <a:ext uri="{FF2B5EF4-FFF2-40B4-BE49-F238E27FC236}">
                <a16:creationId xmlns:a16="http://schemas.microsoft.com/office/drawing/2014/main" id="{B788B137-51E3-656D-522C-BA6C1DADD49E}"/>
              </a:ext>
            </a:extLst>
          </p:cNvPr>
          <p:cNvCxnSpPr>
            <a:cxnSpLocks/>
          </p:cNvCxnSpPr>
          <p:nvPr/>
        </p:nvCxnSpPr>
        <p:spPr>
          <a:xfrm>
            <a:off x="4811311" y="1956921"/>
            <a:ext cx="1033420" cy="0"/>
          </a:xfrm>
          <a:prstGeom prst="line">
            <a:avLst/>
          </a:prstGeom>
          <a:ln w="9525">
            <a:solidFill>
              <a:srgbClr val="3C9F3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CDE68E7-626F-3DE8-30B9-3A238AAE5169}"/>
              </a:ext>
            </a:extLst>
          </p:cNvPr>
          <p:cNvCxnSpPr>
            <a:cxnSpLocks/>
          </p:cNvCxnSpPr>
          <p:nvPr/>
        </p:nvCxnSpPr>
        <p:spPr>
          <a:xfrm>
            <a:off x="8465581" y="1956921"/>
            <a:ext cx="2683010" cy="0"/>
          </a:xfrm>
          <a:prstGeom prst="line">
            <a:avLst/>
          </a:prstGeom>
          <a:ln w="12700">
            <a:solidFill>
              <a:srgbClr val="F36521"/>
            </a:solidFill>
          </a:ln>
        </p:spPr>
        <p:style>
          <a:lnRef idx="1">
            <a:schemeClr val="accent1"/>
          </a:lnRef>
          <a:fillRef idx="0">
            <a:schemeClr val="accent1"/>
          </a:fillRef>
          <a:effectRef idx="0">
            <a:schemeClr val="accent1"/>
          </a:effectRef>
          <a:fontRef idx="minor">
            <a:schemeClr val="tx1"/>
          </a:fontRef>
        </p:style>
      </p:cxnSp>
      <p:sp>
        <p:nvSpPr>
          <p:cNvPr id="12" name="Freeform 13">
            <a:extLst>
              <a:ext uri="{FF2B5EF4-FFF2-40B4-BE49-F238E27FC236}">
                <a16:creationId xmlns:a16="http://schemas.microsoft.com/office/drawing/2014/main" id="{AC7B8F5A-EBEC-0C62-3492-EFE0B5EE193F}"/>
              </a:ext>
            </a:extLst>
          </p:cNvPr>
          <p:cNvSpPr>
            <a:spLocks noEditPoints="1"/>
          </p:cNvSpPr>
          <p:nvPr>
            <p:custDataLst>
              <p:tags r:id="rId1"/>
            </p:custDataLst>
          </p:nvPr>
        </p:nvSpPr>
        <p:spPr bwMode="gray">
          <a:xfrm>
            <a:off x="920062" y="2299120"/>
            <a:ext cx="516452" cy="436385"/>
          </a:xfrm>
          <a:custGeom>
            <a:avLst/>
            <a:gdLst>
              <a:gd name="T0" fmla="*/ 108 w 3489"/>
              <a:gd name="T1" fmla="*/ 1405 h 3227"/>
              <a:gd name="T2" fmla="*/ 108 w 3489"/>
              <a:gd name="T3" fmla="*/ 0 h 3227"/>
              <a:gd name="T4" fmla="*/ 1405 w 3489"/>
              <a:gd name="T5" fmla="*/ 0 h 3227"/>
              <a:gd name="T6" fmla="*/ 1405 w 3489"/>
              <a:gd name="T7" fmla="*/ 1110 h 3227"/>
              <a:gd name="T8" fmla="*/ 1197 w 3489"/>
              <a:gd name="T9" fmla="*/ 2407 h 3227"/>
              <a:gd name="T10" fmla="*/ 296 w 3489"/>
              <a:gd name="T11" fmla="*/ 3227 h 3227"/>
              <a:gd name="T12" fmla="*/ 0 w 3489"/>
              <a:gd name="T13" fmla="*/ 2750 h 3227"/>
              <a:gd name="T14" fmla="*/ 541 w 3489"/>
              <a:gd name="T15" fmla="*/ 2283 h 3227"/>
              <a:gd name="T16" fmla="*/ 739 w 3489"/>
              <a:gd name="T17" fmla="*/ 1405 h 3227"/>
              <a:gd name="T18" fmla="*/ 108 w 3489"/>
              <a:gd name="T19" fmla="*/ 1405 h 3227"/>
              <a:gd name="T20" fmla="*/ 2192 w 3489"/>
              <a:gd name="T21" fmla="*/ 1405 h 3227"/>
              <a:gd name="T22" fmla="*/ 2192 w 3489"/>
              <a:gd name="T23" fmla="*/ 0 h 3227"/>
              <a:gd name="T24" fmla="*/ 3489 w 3489"/>
              <a:gd name="T25" fmla="*/ 0 h 3227"/>
              <a:gd name="T26" fmla="*/ 3489 w 3489"/>
              <a:gd name="T27" fmla="*/ 1110 h 3227"/>
              <a:gd name="T28" fmla="*/ 3281 w 3489"/>
              <a:gd name="T29" fmla="*/ 2407 h 3227"/>
              <a:gd name="T30" fmla="*/ 2380 w 3489"/>
              <a:gd name="T31" fmla="*/ 3227 h 3227"/>
              <a:gd name="T32" fmla="*/ 2084 w 3489"/>
              <a:gd name="T33" fmla="*/ 2750 h 3227"/>
              <a:gd name="T34" fmla="*/ 2625 w 3489"/>
              <a:gd name="T35" fmla="*/ 2283 h 3227"/>
              <a:gd name="T36" fmla="*/ 2823 w 3489"/>
              <a:gd name="T37" fmla="*/ 1405 h 3227"/>
              <a:gd name="T38" fmla="*/ 2192 w 3489"/>
              <a:gd name="T39" fmla="*/ 1405 h 3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89" h="3227">
                <a:moveTo>
                  <a:pt x="108" y="1405"/>
                </a:moveTo>
                <a:lnTo>
                  <a:pt x="108" y="0"/>
                </a:lnTo>
                <a:lnTo>
                  <a:pt x="1405" y="0"/>
                </a:lnTo>
                <a:lnTo>
                  <a:pt x="1405" y="1110"/>
                </a:lnTo>
                <a:cubicBezTo>
                  <a:pt x="1405" y="1710"/>
                  <a:pt x="1336" y="2143"/>
                  <a:pt x="1197" y="2407"/>
                </a:cubicBezTo>
                <a:cubicBezTo>
                  <a:pt x="1004" y="2770"/>
                  <a:pt x="704" y="3043"/>
                  <a:pt x="296" y="3227"/>
                </a:cubicBezTo>
                <a:lnTo>
                  <a:pt x="0" y="2750"/>
                </a:lnTo>
                <a:cubicBezTo>
                  <a:pt x="242" y="2651"/>
                  <a:pt x="422" y="2496"/>
                  <a:pt x="541" y="2283"/>
                </a:cubicBezTo>
                <a:cubicBezTo>
                  <a:pt x="660" y="2070"/>
                  <a:pt x="726" y="1777"/>
                  <a:pt x="739" y="1405"/>
                </a:cubicBezTo>
                <a:lnTo>
                  <a:pt x="108" y="1405"/>
                </a:lnTo>
                <a:close/>
                <a:moveTo>
                  <a:pt x="2192" y="1405"/>
                </a:moveTo>
                <a:lnTo>
                  <a:pt x="2192" y="0"/>
                </a:lnTo>
                <a:lnTo>
                  <a:pt x="3489" y="0"/>
                </a:lnTo>
                <a:lnTo>
                  <a:pt x="3489" y="1110"/>
                </a:lnTo>
                <a:cubicBezTo>
                  <a:pt x="3489" y="1710"/>
                  <a:pt x="3420" y="2143"/>
                  <a:pt x="3281" y="2407"/>
                </a:cubicBezTo>
                <a:cubicBezTo>
                  <a:pt x="3088" y="2770"/>
                  <a:pt x="2788" y="3043"/>
                  <a:pt x="2380" y="3227"/>
                </a:cubicBezTo>
                <a:lnTo>
                  <a:pt x="2084" y="2750"/>
                </a:lnTo>
                <a:cubicBezTo>
                  <a:pt x="2326" y="2651"/>
                  <a:pt x="2506" y="2496"/>
                  <a:pt x="2625" y="2283"/>
                </a:cubicBezTo>
                <a:cubicBezTo>
                  <a:pt x="2744" y="2070"/>
                  <a:pt x="2810" y="1777"/>
                  <a:pt x="2823" y="1405"/>
                </a:cubicBezTo>
                <a:lnTo>
                  <a:pt x="2192" y="1405"/>
                </a:lnTo>
                <a:close/>
              </a:path>
            </a:pathLst>
          </a:custGeom>
          <a:solidFill>
            <a:srgbClr val="3C9F31"/>
          </a:solidFill>
          <a:ln w="19050">
            <a:noFill/>
          </a:ln>
        </p:spPr>
        <p:txBody>
          <a:bodyPr vert="horz" wrap="square" lIns="91440" tIns="45720" rIns="91440" bIns="45720" numCol="1" anchor="t" anchorCtr="0" compatLnSpc="1">
            <a:prstTxWarp prst="textNoShape">
              <a:avLst/>
            </a:prstTxWarp>
          </a:bodyPr>
          <a:lstStyle/>
          <a:p>
            <a:endParaRPr lang="en-US" sz="1000" dirty="0">
              <a:solidFill>
                <a:srgbClr val="3C9F31"/>
              </a:solidFill>
              <a:latin typeface="Montserrat" panose="00000500000000000000" pitchFamily="2" charset="0"/>
            </a:endParaRPr>
          </a:p>
        </p:txBody>
      </p:sp>
      <p:sp>
        <p:nvSpPr>
          <p:cNvPr id="13" name="Freeform 13">
            <a:extLst>
              <a:ext uri="{FF2B5EF4-FFF2-40B4-BE49-F238E27FC236}">
                <a16:creationId xmlns:a16="http://schemas.microsoft.com/office/drawing/2014/main" id="{A506AECB-2D46-E611-4A66-F62C4C49FE26}"/>
              </a:ext>
            </a:extLst>
          </p:cNvPr>
          <p:cNvSpPr>
            <a:spLocks noEditPoints="1"/>
          </p:cNvSpPr>
          <p:nvPr>
            <p:custDataLst>
              <p:tags r:id="rId2"/>
            </p:custDataLst>
          </p:nvPr>
        </p:nvSpPr>
        <p:spPr bwMode="gray">
          <a:xfrm>
            <a:off x="920062" y="4303434"/>
            <a:ext cx="516452" cy="436385"/>
          </a:xfrm>
          <a:custGeom>
            <a:avLst/>
            <a:gdLst>
              <a:gd name="T0" fmla="*/ 108 w 3489"/>
              <a:gd name="T1" fmla="*/ 1405 h 3227"/>
              <a:gd name="T2" fmla="*/ 108 w 3489"/>
              <a:gd name="T3" fmla="*/ 0 h 3227"/>
              <a:gd name="T4" fmla="*/ 1405 w 3489"/>
              <a:gd name="T5" fmla="*/ 0 h 3227"/>
              <a:gd name="T6" fmla="*/ 1405 w 3489"/>
              <a:gd name="T7" fmla="*/ 1110 h 3227"/>
              <a:gd name="T8" fmla="*/ 1197 w 3489"/>
              <a:gd name="T9" fmla="*/ 2407 h 3227"/>
              <a:gd name="T10" fmla="*/ 296 w 3489"/>
              <a:gd name="T11" fmla="*/ 3227 h 3227"/>
              <a:gd name="T12" fmla="*/ 0 w 3489"/>
              <a:gd name="T13" fmla="*/ 2750 h 3227"/>
              <a:gd name="T14" fmla="*/ 541 w 3489"/>
              <a:gd name="T15" fmla="*/ 2283 h 3227"/>
              <a:gd name="T16" fmla="*/ 739 w 3489"/>
              <a:gd name="T17" fmla="*/ 1405 h 3227"/>
              <a:gd name="T18" fmla="*/ 108 w 3489"/>
              <a:gd name="T19" fmla="*/ 1405 h 3227"/>
              <a:gd name="T20" fmla="*/ 2192 w 3489"/>
              <a:gd name="T21" fmla="*/ 1405 h 3227"/>
              <a:gd name="T22" fmla="*/ 2192 w 3489"/>
              <a:gd name="T23" fmla="*/ 0 h 3227"/>
              <a:gd name="T24" fmla="*/ 3489 w 3489"/>
              <a:gd name="T25" fmla="*/ 0 h 3227"/>
              <a:gd name="T26" fmla="*/ 3489 w 3489"/>
              <a:gd name="T27" fmla="*/ 1110 h 3227"/>
              <a:gd name="T28" fmla="*/ 3281 w 3489"/>
              <a:gd name="T29" fmla="*/ 2407 h 3227"/>
              <a:gd name="T30" fmla="*/ 2380 w 3489"/>
              <a:gd name="T31" fmla="*/ 3227 h 3227"/>
              <a:gd name="T32" fmla="*/ 2084 w 3489"/>
              <a:gd name="T33" fmla="*/ 2750 h 3227"/>
              <a:gd name="T34" fmla="*/ 2625 w 3489"/>
              <a:gd name="T35" fmla="*/ 2283 h 3227"/>
              <a:gd name="T36" fmla="*/ 2823 w 3489"/>
              <a:gd name="T37" fmla="*/ 1405 h 3227"/>
              <a:gd name="T38" fmla="*/ 2192 w 3489"/>
              <a:gd name="T39" fmla="*/ 1405 h 3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89" h="3227">
                <a:moveTo>
                  <a:pt x="108" y="1405"/>
                </a:moveTo>
                <a:lnTo>
                  <a:pt x="108" y="0"/>
                </a:lnTo>
                <a:lnTo>
                  <a:pt x="1405" y="0"/>
                </a:lnTo>
                <a:lnTo>
                  <a:pt x="1405" y="1110"/>
                </a:lnTo>
                <a:cubicBezTo>
                  <a:pt x="1405" y="1710"/>
                  <a:pt x="1336" y="2143"/>
                  <a:pt x="1197" y="2407"/>
                </a:cubicBezTo>
                <a:cubicBezTo>
                  <a:pt x="1004" y="2770"/>
                  <a:pt x="704" y="3043"/>
                  <a:pt x="296" y="3227"/>
                </a:cubicBezTo>
                <a:lnTo>
                  <a:pt x="0" y="2750"/>
                </a:lnTo>
                <a:cubicBezTo>
                  <a:pt x="242" y="2651"/>
                  <a:pt x="422" y="2496"/>
                  <a:pt x="541" y="2283"/>
                </a:cubicBezTo>
                <a:cubicBezTo>
                  <a:pt x="660" y="2070"/>
                  <a:pt x="726" y="1777"/>
                  <a:pt x="739" y="1405"/>
                </a:cubicBezTo>
                <a:lnTo>
                  <a:pt x="108" y="1405"/>
                </a:lnTo>
                <a:close/>
                <a:moveTo>
                  <a:pt x="2192" y="1405"/>
                </a:moveTo>
                <a:lnTo>
                  <a:pt x="2192" y="0"/>
                </a:lnTo>
                <a:lnTo>
                  <a:pt x="3489" y="0"/>
                </a:lnTo>
                <a:lnTo>
                  <a:pt x="3489" y="1110"/>
                </a:lnTo>
                <a:cubicBezTo>
                  <a:pt x="3489" y="1710"/>
                  <a:pt x="3420" y="2143"/>
                  <a:pt x="3281" y="2407"/>
                </a:cubicBezTo>
                <a:cubicBezTo>
                  <a:pt x="3088" y="2770"/>
                  <a:pt x="2788" y="3043"/>
                  <a:pt x="2380" y="3227"/>
                </a:cubicBezTo>
                <a:lnTo>
                  <a:pt x="2084" y="2750"/>
                </a:lnTo>
                <a:cubicBezTo>
                  <a:pt x="2326" y="2651"/>
                  <a:pt x="2506" y="2496"/>
                  <a:pt x="2625" y="2283"/>
                </a:cubicBezTo>
                <a:cubicBezTo>
                  <a:pt x="2744" y="2070"/>
                  <a:pt x="2810" y="1777"/>
                  <a:pt x="2823" y="1405"/>
                </a:cubicBezTo>
                <a:lnTo>
                  <a:pt x="2192" y="1405"/>
                </a:lnTo>
                <a:close/>
              </a:path>
            </a:pathLst>
          </a:custGeom>
          <a:solidFill>
            <a:srgbClr val="3C9F31"/>
          </a:solidFill>
          <a:ln w="19050">
            <a:noFill/>
          </a:ln>
        </p:spPr>
        <p:txBody>
          <a:bodyPr vert="horz" wrap="square" lIns="91440" tIns="45720" rIns="91440" bIns="45720" numCol="1" anchor="t" anchorCtr="0" compatLnSpc="1">
            <a:prstTxWarp prst="textNoShape">
              <a:avLst/>
            </a:prstTxWarp>
          </a:bodyPr>
          <a:lstStyle/>
          <a:p>
            <a:endParaRPr lang="en-US" sz="1000" dirty="0">
              <a:solidFill>
                <a:srgbClr val="3C9F31"/>
              </a:solidFill>
              <a:latin typeface="Montserrat" panose="00000500000000000000" pitchFamily="2" charset="0"/>
            </a:endParaRPr>
          </a:p>
        </p:txBody>
      </p:sp>
      <p:sp>
        <p:nvSpPr>
          <p:cNvPr id="3" name="Freeform 13">
            <a:extLst>
              <a:ext uri="{FF2B5EF4-FFF2-40B4-BE49-F238E27FC236}">
                <a16:creationId xmlns:a16="http://schemas.microsoft.com/office/drawing/2014/main" id="{B7D0247F-D160-FDAA-6880-A3FF53272E84}"/>
              </a:ext>
            </a:extLst>
          </p:cNvPr>
          <p:cNvSpPr>
            <a:spLocks noEditPoints="1"/>
          </p:cNvSpPr>
          <p:nvPr>
            <p:custDataLst>
              <p:tags r:id="rId3"/>
            </p:custDataLst>
          </p:nvPr>
        </p:nvSpPr>
        <p:spPr bwMode="gray">
          <a:xfrm>
            <a:off x="6435446" y="2299120"/>
            <a:ext cx="516452" cy="436385"/>
          </a:xfrm>
          <a:custGeom>
            <a:avLst/>
            <a:gdLst>
              <a:gd name="T0" fmla="*/ 108 w 3489"/>
              <a:gd name="T1" fmla="*/ 1405 h 3227"/>
              <a:gd name="T2" fmla="*/ 108 w 3489"/>
              <a:gd name="T3" fmla="*/ 0 h 3227"/>
              <a:gd name="T4" fmla="*/ 1405 w 3489"/>
              <a:gd name="T5" fmla="*/ 0 h 3227"/>
              <a:gd name="T6" fmla="*/ 1405 w 3489"/>
              <a:gd name="T7" fmla="*/ 1110 h 3227"/>
              <a:gd name="T8" fmla="*/ 1197 w 3489"/>
              <a:gd name="T9" fmla="*/ 2407 h 3227"/>
              <a:gd name="T10" fmla="*/ 296 w 3489"/>
              <a:gd name="T11" fmla="*/ 3227 h 3227"/>
              <a:gd name="T12" fmla="*/ 0 w 3489"/>
              <a:gd name="T13" fmla="*/ 2750 h 3227"/>
              <a:gd name="T14" fmla="*/ 541 w 3489"/>
              <a:gd name="T15" fmla="*/ 2283 h 3227"/>
              <a:gd name="T16" fmla="*/ 739 w 3489"/>
              <a:gd name="T17" fmla="*/ 1405 h 3227"/>
              <a:gd name="T18" fmla="*/ 108 w 3489"/>
              <a:gd name="T19" fmla="*/ 1405 h 3227"/>
              <a:gd name="T20" fmla="*/ 2192 w 3489"/>
              <a:gd name="T21" fmla="*/ 1405 h 3227"/>
              <a:gd name="T22" fmla="*/ 2192 w 3489"/>
              <a:gd name="T23" fmla="*/ 0 h 3227"/>
              <a:gd name="T24" fmla="*/ 3489 w 3489"/>
              <a:gd name="T25" fmla="*/ 0 h 3227"/>
              <a:gd name="T26" fmla="*/ 3489 w 3489"/>
              <a:gd name="T27" fmla="*/ 1110 h 3227"/>
              <a:gd name="T28" fmla="*/ 3281 w 3489"/>
              <a:gd name="T29" fmla="*/ 2407 h 3227"/>
              <a:gd name="T30" fmla="*/ 2380 w 3489"/>
              <a:gd name="T31" fmla="*/ 3227 h 3227"/>
              <a:gd name="T32" fmla="*/ 2084 w 3489"/>
              <a:gd name="T33" fmla="*/ 2750 h 3227"/>
              <a:gd name="T34" fmla="*/ 2625 w 3489"/>
              <a:gd name="T35" fmla="*/ 2283 h 3227"/>
              <a:gd name="T36" fmla="*/ 2823 w 3489"/>
              <a:gd name="T37" fmla="*/ 1405 h 3227"/>
              <a:gd name="T38" fmla="*/ 2192 w 3489"/>
              <a:gd name="T39" fmla="*/ 1405 h 3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89" h="3227">
                <a:moveTo>
                  <a:pt x="108" y="1405"/>
                </a:moveTo>
                <a:lnTo>
                  <a:pt x="108" y="0"/>
                </a:lnTo>
                <a:lnTo>
                  <a:pt x="1405" y="0"/>
                </a:lnTo>
                <a:lnTo>
                  <a:pt x="1405" y="1110"/>
                </a:lnTo>
                <a:cubicBezTo>
                  <a:pt x="1405" y="1710"/>
                  <a:pt x="1336" y="2143"/>
                  <a:pt x="1197" y="2407"/>
                </a:cubicBezTo>
                <a:cubicBezTo>
                  <a:pt x="1004" y="2770"/>
                  <a:pt x="704" y="3043"/>
                  <a:pt x="296" y="3227"/>
                </a:cubicBezTo>
                <a:lnTo>
                  <a:pt x="0" y="2750"/>
                </a:lnTo>
                <a:cubicBezTo>
                  <a:pt x="242" y="2651"/>
                  <a:pt x="422" y="2496"/>
                  <a:pt x="541" y="2283"/>
                </a:cubicBezTo>
                <a:cubicBezTo>
                  <a:pt x="660" y="2070"/>
                  <a:pt x="726" y="1777"/>
                  <a:pt x="739" y="1405"/>
                </a:cubicBezTo>
                <a:lnTo>
                  <a:pt x="108" y="1405"/>
                </a:lnTo>
                <a:close/>
                <a:moveTo>
                  <a:pt x="2192" y="1405"/>
                </a:moveTo>
                <a:lnTo>
                  <a:pt x="2192" y="0"/>
                </a:lnTo>
                <a:lnTo>
                  <a:pt x="3489" y="0"/>
                </a:lnTo>
                <a:lnTo>
                  <a:pt x="3489" y="1110"/>
                </a:lnTo>
                <a:cubicBezTo>
                  <a:pt x="3489" y="1710"/>
                  <a:pt x="3420" y="2143"/>
                  <a:pt x="3281" y="2407"/>
                </a:cubicBezTo>
                <a:cubicBezTo>
                  <a:pt x="3088" y="2770"/>
                  <a:pt x="2788" y="3043"/>
                  <a:pt x="2380" y="3227"/>
                </a:cubicBezTo>
                <a:lnTo>
                  <a:pt x="2084" y="2750"/>
                </a:lnTo>
                <a:cubicBezTo>
                  <a:pt x="2326" y="2651"/>
                  <a:pt x="2506" y="2496"/>
                  <a:pt x="2625" y="2283"/>
                </a:cubicBezTo>
                <a:cubicBezTo>
                  <a:pt x="2744" y="2070"/>
                  <a:pt x="2810" y="1777"/>
                  <a:pt x="2823" y="1405"/>
                </a:cubicBezTo>
                <a:lnTo>
                  <a:pt x="2192" y="1405"/>
                </a:lnTo>
                <a:close/>
              </a:path>
            </a:pathLst>
          </a:custGeom>
          <a:solidFill>
            <a:srgbClr val="E95000"/>
          </a:solidFill>
          <a:ln w="19050">
            <a:noFill/>
          </a:ln>
        </p:spPr>
        <p:txBody>
          <a:bodyPr vert="horz" wrap="square" lIns="91440" tIns="45720" rIns="91440" bIns="45720" numCol="1" anchor="t" anchorCtr="0" compatLnSpc="1">
            <a:prstTxWarp prst="textNoShape">
              <a:avLst/>
            </a:prstTxWarp>
          </a:bodyPr>
          <a:lstStyle/>
          <a:p>
            <a:endParaRPr lang="en-US" sz="1000" dirty="0">
              <a:solidFill>
                <a:srgbClr val="3C9F31"/>
              </a:solidFill>
              <a:latin typeface="Montserrat" panose="00000500000000000000" pitchFamily="2" charset="0"/>
            </a:endParaRPr>
          </a:p>
        </p:txBody>
      </p:sp>
      <p:sp>
        <p:nvSpPr>
          <p:cNvPr id="11" name="Freeform 13">
            <a:extLst>
              <a:ext uri="{FF2B5EF4-FFF2-40B4-BE49-F238E27FC236}">
                <a16:creationId xmlns:a16="http://schemas.microsoft.com/office/drawing/2014/main" id="{5358F055-6F39-C832-3BF3-71C6E0D179F5}"/>
              </a:ext>
            </a:extLst>
          </p:cNvPr>
          <p:cNvSpPr>
            <a:spLocks noEditPoints="1"/>
          </p:cNvSpPr>
          <p:nvPr>
            <p:custDataLst>
              <p:tags r:id="rId4"/>
            </p:custDataLst>
          </p:nvPr>
        </p:nvSpPr>
        <p:spPr bwMode="gray">
          <a:xfrm>
            <a:off x="6435446" y="4303434"/>
            <a:ext cx="516452" cy="436385"/>
          </a:xfrm>
          <a:custGeom>
            <a:avLst/>
            <a:gdLst>
              <a:gd name="T0" fmla="*/ 108 w 3489"/>
              <a:gd name="T1" fmla="*/ 1405 h 3227"/>
              <a:gd name="T2" fmla="*/ 108 w 3489"/>
              <a:gd name="T3" fmla="*/ 0 h 3227"/>
              <a:gd name="T4" fmla="*/ 1405 w 3489"/>
              <a:gd name="T5" fmla="*/ 0 h 3227"/>
              <a:gd name="T6" fmla="*/ 1405 w 3489"/>
              <a:gd name="T7" fmla="*/ 1110 h 3227"/>
              <a:gd name="T8" fmla="*/ 1197 w 3489"/>
              <a:gd name="T9" fmla="*/ 2407 h 3227"/>
              <a:gd name="T10" fmla="*/ 296 w 3489"/>
              <a:gd name="T11" fmla="*/ 3227 h 3227"/>
              <a:gd name="T12" fmla="*/ 0 w 3489"/>
              <a:gd name="T13" fmla="*/ 2750 h 3227"/>
              <a:gd name="T14" fmla="*/ 541 w 3489"/>
              <a:gd name="T15" fmla="*/ 2283 h 3227"/>
              <a:gd name="T16" fmla="*/ 739 w 3489"/>
              <a:gd name="T17" fmla="*/ 1405 h 3227"/>
              <a:gd name="T18" fmla="*/ 108 w 3489"/>
              <a:gd name="T19" fmla="*/ 1405 h 3227"/>
              <a:gd name="T20" fmla="*/ 2192 w 3489"/>
              <a:gd name="T21" fmla="*/ 1405 h 3227"/>
              <a:gd name="T22" fmla="*/ 2192 w 3489"/>
              <a:gd name="T23" fmla="*/ 0 h 3227"/>
              <a:gd name="T24" fmla="*/ 3489 w 3489"/>
              <a:gd name="T25" fmla="*/ 0 h 3227"/>
              <a:gd name="T26" fmla="*/ 3489 w 3489"/>
              <a:gd name="T27" fmla="*/ 1110 h 3227"/>
              <a:gd name="T28" fmla="*/ 3281 w 3489"/>
              <a:gd name="T29" fmla="*/ 2407 h 3227"/>
              <a:gd name="T30" fmla="*/ 2380 w 3489"/>
              <a:gd name="T31" fmla="*/ 3227 h 3227"/>
              <a:gd name="T32" fmla="*/ 2084 w 3489"/>
              <a:gd name="T33" fmla="*/ 2750 h 3227"/>
              <a:gd name="T34" fmla="*/ 2625 w 3489"/>
              <a:gd name="T35" fmla="*/ 2283 h 3227"/>
              <a:gd name="T36" fmla="*/ 2823 w 3489"/>
              <a:gd name="T37" fmla="*/ 1405 h 3227"/>
              <a:gd name="T38" fmla="*/ 2192 w 3489"/>
              <a:gd name="T39" fmla="*/ 1405 h 3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89" h="3227">
                <a:moveTo>
                  <a:pt x="108" y="1405"/>
                </a:moveTo>
                <a:lnTo>
                  <a:pt x="108" y="0"/>
                </a:lnTo>
                <a:lnTo>
                  <a:pt x="1405" y="0"/>
                </a:lnTo>
                <a:lnTo>
                  <a:pt x="1405" y="1110"/>
                </a:lnTo>
                <a:cubicBezTo>
                  <a:pt x="1405" y="1710"/>
                  <a:pt x="1336" y="2143"/>
                  <a:pt x="1197" y="2407"/>
                </a:cubicBezTo>
                <a:cubicBezTo>
                  <a:pt x="1004" y="2770"/>
                  <a:pt x="704" y="3043"/>
                  <a:pt x="296" y="3227"/>
                </a:cubicBezTo>
                <a:lnTo>
                  <a:pt x="0" y="2750"/>
                </a:lnTo>
                <a:cubicBezTo>
                  <a:pt x="242" y="2651"/>
                  <a:pt x="422" y="2496"/>
                  <a:pt x="541" y="2283"/>
                </a:cubicBezTo>
                <a:cubicBezTo>
                  <a:pt x="660" y="2070"/>
                  <a:pt x="726" y="1777"/>
                  <a:pt x="739" y="1405"/>
                </a:cubicBezTo>
                <a:lnTo>
                  <a:pt x="108" y="1405"/>
                </a:lnTo>
                <a:close/>
                <a:moveTo>
                  <a:pt x="2192" y="1405"/>
                </a:moveTo>
                <a:lnTo>
                  <a:pt x="2192" y="0"/>
                </a:lnTo>
                <a:lnTo>
                  <a:pt x="3489" y="0"/>
                </a:lnTo>
                <a:lnTo>
                  <a:pt x="3489" y="1110"/>
                </a:lnTo>
                <a:cubicBezTo>
                  <a:pt x="3489" y="1710"/>
                  <a:pt x="3420" y="2143"/>
                  <a:pt x="3281" y="2407"/>
                </a:cubicBezTo>
                <a:cubicBezTo>
                  <a:pt x="3088" y="2770"/>
                  <a:pt x="2788" y="3043"/>
                  <a:pt x="2380" y="3227"/>
                </a:cubicBezTo>
                <a:lnTo>
                  <a:pt x="2084" y="2750"/>
                </a:lnTo>
                <a:cubicBezTo>
                  <a:pt x="2326" y="2651"/>
                  <a:pt x="2506" y="2496"/>
                  <a:pt x="2625" y="2283"/>
                </a:cubicBezTo>
                <a:cubicBezTo>
                  <a:pt x="2744" y="2070"/>
                  <a:pt x="2810" y="1777"/>
                  <a:pt x="2823" y="1405"/>
                </a:cubicBezTo>
                <a:lnTo>
                  <a:pt x="2192" y="1405"/>
                </a:lnTo>
                <a:close/>
              </a:path>
            </a:pathLst>
          </a:custGeom>
          <a:solidFill>
            <a:srgbClr val="E95000"/>
          </a:solidFill>
          <a:ln w="19050">
            <a:noFill/>
          </a:ln>
        </p:spPr>
        <p:txBody>
          <a:bodyPr vert="horz" wrap="square" lIns="91440" tIns="45720" rIns="91440" bIns="45720" numCol="1" anchor="t" anchorCtr="0" compatLnSpc="1">
            <a:prstTxWarp prst="textNoShape">
              <a:avLst/>
            </a:prstTxWarp>
          </a:bodyPr>
          <a:lstStyle/>
          <a:p>
            <a:endParaRPr lang="en-US" sz="1000" dirty="0">
              <a:solidFill>
                <a:srgbClr val="3C9F31"/>
              </a:solidFill>
              <a:latin typeface="Montserrat" panose="00000500000000000000" pitchFamily="2" charset="0"/>
            </a:endParaRPr>
          </a:p>
        </p:txBody>
      </p:sp>
    </p:spTree>
    <p:extLst>
      <p:ext uri="{BB962C8B-B14F-4D97-AF65-F5344CB8AC3E}">
        <p14:creationId xmlns:p14="http://schemas.microsoft.com/office/powerpoint/2010/main" val="1581578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61E95-C470-B611-08FB-E8E8C85B9E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78A772-B972-9EDF-9357-2DC00715E95A}"/>
              </a:ext>
            </a:extLst>
          </p:cNvPr>
          <p:cNvSpPr>
            <a:spLocks noGrp="1"/>
          </p:cNvSpPr>
          <p:nvPr>
            <p:ph type="title"/>
          </p:nvPr>
        </p:nvSpPr>
        <p:spPr/>
        <p:txBody>
          <a:bodyPr/>
          <a:lstStyle/>
          <a:p>
            <a:r>
              <a:rPr lang="en-US" dirty="0"/>
              <a:t>Teacher Quality Debate</a:t>
            </a:r>
          </a:p>
        </p:txBody>
      </p:sp>
      <p:sp>
        <p:nvSpPr>
          <p:cNvPr id="7" name="TextBox 6">
            <a:extLst>
              <a:ext uri="{FF2B5EF4-FFF2-40B4-BE49-F238E27FC236}">
                <a16:creationId xmlns:a16="http://schemas.microsoft.com/office/drawing/2014/main" id="{9CDB007E-AD0B-B157-8A2B-A32306955E11}"/>
              </a:ext>
            </a:extLst>
          </p:cNvPr>
          <p:cNvSpPr txBox="1"/>
          <p:nvPr/>
        </p:nvSpPr>
        <p:spPr>
          <a:xfrm>
            <a:off x="576707" y="6471407"/>
            <a:ext cx="9785702" cy="230832"/>
          </a:xfrm>
          <a:prstGeom prst="rect">
            <a:avLst/>
          </a:prstGeom>
          <a:noFill/>
        </p:spPr>
        <p:txBody>
          <a:bodyPr wrap="square">
            <a:spAutoFit/>
          </a:bodyPr>
          <a:lstStyle/>
          <a:p>
            <a:r>
              <a:rPr lang="en-US" sz="900" b="0" i="1" dirty="0" err="1">
                <a:solidFill>
                  <a:srgbClr val="666666"/>
                </a:solidFill>
                <a:effectLst/>
                <a:latin typeface="+mj-lt"/>
              </a:rPr>
              <a:t>InsightAsia</a:t>
            </a:r>
            <a:r>
              <a:rPr lang="en-US" sz="900" b="0" i="1" dirty="0">
                <a:solidFill>
                  <a:srgbClr val="666666"/>
                </a:solidFill>
                <a:effectLst/>
                <a:latin typeface="+mj-lt"/>
              </a:rPr>
              <a:t> Vietnam | Market Research Report | Base: All respondents (n=1,219)</a:t>
            </a:r>
          </a:p>
        </p:txBody>
      </p:sp>
      <p:sp>
        <p:nvSpPr>
          <p:cNvPr id="18" name="TextBox 17">
            <a:extLst>
              <a:ext uri="{FF2B5EF4-FFF2-40B4-BE49-F238E27FC236}">
                <a16:creationId xmlns:a16="http://schemas.microsoft.com/office/drawing/2014/main" id="{4B0BBC7F-4933-AD8E-AD88-2A211792DE8E}"/>
              </a:ext>
            </a:extLst>
          </p:cNvPr>
          <p:cNvSpPr txBox="1"/>
          <p:nvPr/>
        </p:nvSpPr>
        <p:spPr>
          <a:xfrm>
            <a:off x="653697" y="1133286"/>
            <a:ext cx="8100945" cy="276999"/>
          </a:xfrm>
          <a:prstGeom prst="rect">
            <a:avLst/>
          </a:prstGeom>
          <a:noFill/>
        </p:spPr>
        <p:txBody>
          <a:bodyPr wrap="square">
            <a:spAutoFit/>
          </a:bodyPr>
          <a:lstStyle/>
          <a:p>
            <a:r>
              <a:rPr lang="en-US" sz="1200" dirty="0"/>
              <a:t>Native vs. Local—The "Backpacker" Problem</a:t>
            </a:r>
          </a:p>
        </p:txBody>
      </p:sp>
      <p:sp>
        <p:nvSpPr>
          <p:cNvPr id="3" name="Text Placeholder 2">
            <a:extLst>
              <a:ext uri="{FF2B5EF4-FFF2-40B4-BE49-F238E27FC236}">
                <a16:creationId xmlns:a16="http://schemas.microsoft.com/office/drawing/2014/main" id="{CE3F62EA-ADA6-DA63-6502-01037B2CE594}"/>
              </a:ext>
            </a:extLst>
          </p:cNvPr>
          <p:cNvSpPr txBox="1">
            <a:spLocks/>
          </p:cNvSpPr>
          <p:nvPr/>
        </p:nvSpPr>
        <p:spPr>
          <a:xfrm>
            <a:off x="662662" y="1578992"/>
            <a:ext cx="7405573" cy="8101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b="0" kern="1200">
                <a:solidFill>
                  <a:srgbClr val="535353"/>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53535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53535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53535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rgbClr val="53535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US" sz="1600" b="1" dirty="0">
                <a:solidFill>
                  <a:srgbClr val="E95000"/>
                </a:solidFill>
                <a:latin typeface="Montserrat"/>
              </a:rPr>
              <a:t>What Parents Value in Teachers</a:t>
            </a:r>
          </a:p>
          <a:p>
            <a:pPr>
              <a:lnSpc>
                <a:spcPct val="100000"/>
              </a:lnSpc>
              <a:spcBef>
                <a:spcPts val="600"/>
              </a:spcBef>
              <a:defRPr/>
            </a:pPr>
            <a:r>
              <a:rPr lang="en-US" sz="900" i="1" dirty="0">
                <a:solidFill>
                  <a:srgbClr val="E95000"/>
                </a:solidFill>
                <a:latin typeface="+mj-lt"/>
              </a:rPr>
              <a:t>Question: "How important is each of these qualities in your child's English teacher?" Rated on 5-point scale.</a:t>
            </a:r>
          </a:p>
        </p:txBody>
      </p:sp>
      <p:graphicFrame>
        <p:nvGraphicFramePr>
          <p:cNvPr id="6" name="Table 5">
            <a:extLst>
              <a:ext uri="{FF2B5EF4-FFF2-40B4-BE49-F238E27FC236}">
                <a16:creationId xmlns:a16="http://schemas.microsoft.com/office/drawing/2014/main" id="{6BD90591-4946-E26C-B803-56EA5DF0EFEF}"/>
              </a:ext>
            </a:extLst>
          </p:cNvPr>
          <p:cNvGraphicFramePr>
            <a:graphicFrameLocks noGrp="1"/>
          </p:cNvGraphicFramePr>
          <p:nvPr>
            <p:extLst>
              <p:ext uri="{D42A27DB-BD31-4B8C-83A1-F6EECF244321}">
                <p14:modId xmlns:p14="http://schemas.microsoft.com/office/powerpoint/2010/main" val="1530251777"/>
              </p:ext>
            </p:extLst>
          </p:nvPr>
        </p:nvGraphicFramePr>
        <p:xfrm>
          <a:off x="713149" y="2276990"/>
          <a:ext cx="10192333" cy="2367938"/>
        </p:xfrm>
        <a:graphic>
          <a:graphicData uri="http://schemas.openxmlformats.org/drawingml/2006/table">
            <a:tbl>
              <a:tblPr/>
              <a:tblGrid>
                <a:gridCol w="4011169">
                  <a:extLst>
                    <a:ext uri="{9D8B030D-6E8A-4147-A177-3AD203B41FA5}">
                      <a16:colId xmlns:a16="http://schemas.microsoft.com/office/drawing/2014/main" val="3994390460"/>
                    </a:ext>
                  </a:extLst>
                </a:gridCol>
                <a:gridCol w="3090582">
                  <a:extLst>
                    <a:ext uri="{9D8B030D-6E8A-4147-A177-3AD203B41FA5}">
                      <a16:colId xmlns:a16="http://schemas.microsoft.com/office/drawing/2014/main" val="166760055"/>
                    </a:ext>
                  </a:extLst>
                </a:gridCol>
                <a:gridCol w="3090582">
                  <a:extLst>
                    <a:ext uri="{9D8B030D-6E8A-4147-A177-3AD203B41FA5}">
                      <a16:colId xmlns:a16="http://schemas.microsoft.com/office/drawing/2014/main" val="2489737242"/>
                    </a:ext>
                  </a:extLst>
                </a:gridCol>
              </a:tblGrid>
              <a:tr h="365780">
                <a:tc>
                  <a:txBody>
                    <a:bodyPr/>
                    <a:lstStyle/>
                    <a:p>
                      <a:pPr algn="l">
                        <a:buNone/>
                      </a:pPr>
                      <a:r>
                        <a:rPr lang="en-US" sz="1200" b="1" u="sng" dirty="0">
                          <a:solidFill>
                            <a:srgbClr val="535353"/>
                          </a:solidFill>
                          <a:effectLst/>
                        </a:rPr>
                        <a:t>Quality Factor</a:t>
                      </a:r>
                    </a:p>
                  </a:txBody>
                  <a:tcPr marL="71438" marR="71438" marT="71438" marB="71438" anchor="ctr">
                    <a:lnL>
                      <a:noFill/>
                    </a:lnL>
                    <a:lnR>
                      <a:noFill/>
                    </a:lnR>
                    <a:lnT>
                      <a:noFill/>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buNone/>
                      </a:pPr>
                      <a:r>
                        <a:rPr lang="en-US" sz="1200" b="1" u="sng">
                          <a:solidFill>
                            <a:srgbClr val="535353"/>
                          </a:solidFill>
                          <a:effectLst/>
                        </a:rPr>
                        <a:t>Native Teacher Strength</a:t>
                      </a:r>
                    </a:p>
                  </a:txBody>
                  <a:tcPr marL="71438" marR="71438" marT="71438" marB="71438" anchor="ctr">
                    <a:lnL>
                      <a:noFill/>
                    </a:lnL>
                    <a:lnR>
                      <a:noFill/>
                    </a:lnR>
                    <a:lnT>
                      <a:noFill/>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buNone/>
                      </a:pPr>
                      <a:r>
                        <a:rPr lang="en-US" sz="1200" b="1" u="sng" dirty="0">
                          <a:solidFill>
                            <a:srgbClr val="535353"/>
                          </a:solidFill>
                          <a:effectLst/>
                        </a:rPr>
                        <a:t>Local Teacher Strength</a:t>
                      </a:r>
                    </a:p>
                  </a:txBody>
                  <a:tcPr marL="71438" marR="71438" marT="71438" marB="71438" anchor="ctr">
                    <a:lnL>
                      <a:noFill/>
                    </a:lnL>
                    <a:lnR>
                      <a:noFill/>
                    </a:lnR>
                    <a:lnT>
                      <a:noFill/>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04876435"/>
                  </a:ext>
                </a:extLst>
              </a:tr>
              <a:tr h="333693">
                <a:tc>
                  <a:txBody>
                    <a:bodyPr/>
                    <a:lstStyle/>
                    <a:p>
                      <a:pPr>
                        <a:buNone/>
                      </a:pPr>
                      <a:r>
                        <a:rPr lang="en-US" sz="1200" dirty="0">
                          <a:solidFill>
                            <a:srgbClr val="535353"/>
                          </a:solidFill>
                          <a:effectLst/>
                        </a:rPr>
                        <a:t>Pronunciation &amp; accent</a:t>
                      </a:r>
                    </a:p>
                  </a:txBody>
                  <a:tcPr marL="71438" marR="71438" marT="57150" marB="57150" anchor="ctr">
                    <a:lnL>
                      <a:noFill/>
                    </a:lnL>
                    <a:lnR>
                      <a:noFill/>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buNone/>
                      </a:pPr>
                      <a:r>
                        <a:rPr lang="en-US" sz="1200" dirty="0">
                          <a:solidFill>
                            <a:srgbClr val="3C9F31"/>
                          </a:solidFill>
                          <a:effectLst/>
                        </a:rPr>
                        <a:t>✓ Strong</a:t>
                      </a:r>
                    </a:p>
                  </a:txBody>
                  <a:tcPr marL="71438" marR="71438" marT="57150" marB="57150" anchor="ctr">
                    <a:lnL>
                      <a:noFill/>
                    </a:lnL>
                    <a:lnR>
                      <a:noFill/>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buNone/>
                      </a:pPr>
                      <a:r>
                        <a:rPr lang="en-US" sz="1200">
                          <a:solidFill>
                            <a:srgbClr val="535353"/>
                          </a:solidFill>
                          <a:effectLst/>
                        </a:rPr>
                        <a:t>Moderate</a:t>
                      </a:r>
                    </a:p>
                  </a:txBody>
                  <a:tcPr marL="71438" marR="71438" marT="57150" marB="57150" anchor="ctr">
                    <a:lnL>
                      <a:noFill/>
                    </a:lnL>
                    <a:lnR>
                      <a:noFill/>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2808423"/>
                  </a:ext>
                </a:extLst>
              </a:tr>
              <a:tr h="333693">
                <a:tc>
                  <a:txBody>
                    <a:bodyPr/>
                    <a:lstStyle/>
                    <a:p>
                      <a:pPr>
                        <a:buNone/>
                      </a:pPr>
                      <a:r>
                        <a:rPr lang="en-US" sz="1200" dirty="0">
                          <a:solidFill>
                            <a:srgbClr val="535353"/>
                          </a:solidFill>
                          <a:effectLst/>
                        </a:rPr>
                        <a:t>Cultural exposure</a:t>
                      </a:r>
                    </a:p>
                  </a:txBody>
                  <a:tcPr marL="71438" marR="71438" marT="57150" marB="5715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buNone/>
                      </a:pPr>
                      <a:r>
                        <a:rPr lang="en-US" sz="1200" dirty="0">
                          <a:solidFill>
                            <a:srgbClr val="3C9F31"/>
                          </a:solidFill>
                          <a:effectLst/>
                        </a:rPr>
                        <a:t>✓ Strong</a:t>
                      </a:r>
                    </a:p>
                  </a:txBody>
                  <a:tcPr marL="71438" marR="71438" marT="57150" marB="5715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buNone/>
                      </a:pPr>
                      <a:r>
                        <a:rPr lang="en-US" sz="1200" dirty="0">
                          <a:solidFill>
                            <a:srgbClr val="535353"/>
                          </a:solidFill>
                          <a:effectLst/>
                        </a:rPr>
                        <a:t>Limited</a:t>
                      </a:r>
                    </a:p>
                  </a:txBody>
                  <a:tcPr marL="71438" marR="71438" marT="57150" marB="5715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4168660551"/>
                  </a:ext>
                </a:extLst>
              </a:tr>
              <a:tr h="333693">
                <a:tc>
                  <a:txBody>
                    <a:bodyPr/>
                    <a:lstStyle/>
                    <a:p>
                      <a:pPr>
                        <a:buNone/>
                      </a:pPr>
                      <a:r>
                        <a:rPr lang="en-US" sz="1200" dirty="0">
                          <a:solidFill>
                            <a:srgbClr val="535353"/>
                          </a:solidFill>
                          <a:effectLst/>
                        </a:rPr>
                        <a:t>Grammar &amp; structure</a:t>
                      </a:r>
                    </a:p>
                  </a:txBody>
                  <a:tcPr marL="71438" marR="71438" marT="57150" marB="5715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buNone/>
                      </a:pPr>
                      <a:r>
                        <a:rPr lang="en-US" sz="1200" dirty="0">
                          <a:solidFill>
                            <a:srgbClr val="535353"/>
                          </a:solidFill>
                          <a:effectLst/>
                        </a:rPr>
                        <a:t>Moderate</a:t>
                      </a:r>
                    </a:p>
                  </a:txBody>
                  <a:tcPr marL="71438" marR="71438" marT="57150" marB="5715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buNone/>
                      </a:pPr>
                      <a:r>
                        <a:rPr lang="en-US" sz="1200" dirty="0">
                          <a:solidFill>
                            <a:srgbClr val="3C9F31"/>
                          </a:solidFill>
                          <a:effectLst/>
                        </a:rPr>
                        <a:t>✓ Strong</a:t>
                      </a:r>
                    </a:p>
                  </a:txBody>
                  <a:tcPr marL="71438" marR="71438" marT="57150" marB="5715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22718415"/>
                  </a:ext>
                </a:extLst>
              </a:tr>
              <a:tr h="333693">
                <a:tc>
                  <a:txBody>
                    <a:bodyPr/>
                    <a:lstStyle/>
                    <a:p>
                      <a:pPr>
                        <a:buNone/>
                      </a:pPr>
                      <a:r>
                        <a:rPr lang="en-US" sz="1200">
                          <a:solidFill>
                            <a:srgbClr val="535353"/>
                          </a:solidFill>
                          <a:effectLst/>
                        </a:rPr>
                        <a:t>Exam preparation (Cambridge, IELTS)</a:t>
                      </a:r>
                    </a:p>
                  </a:txBody>
                  <a:tcPr marL="71438" marR="71438" marT="57150" marB="5715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buNone/>
                      </a:pPr>
                      <a:r>
                        <a:rPr lang="en-US" sz="1200">
                          <a:solidFill>
                            <a:srgbClr val="535353"/>
                          </a:solidFill>
                          <a:effectLst/>
                        </a:rPr>
                        <a:t>Moderate</a:t>
                      </a:r>
                    </a:p>
                  </a:txBody>
                  <a:tcPr marL="71438" marR="71438" marT="57150" marB="5715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buNone/>
                      </a:pPr>
                      <a:r>
                        <a:rPr lang="en-US" sz="1200">
                          <a:solidFill>
                            <a:srgbClr val="3C9F31"/>
                          </a:solidFill>
                          <a:effectLst/>
                        </a:rPr>
                        <a:t>✓ Strong</a:t>
                      </a:r>
                    </a:p>
                  </a:txBody>
                  <a:tcPr marL="71438" marR="71438" marT="57150" marB="5715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807676008"/>
                  </a:ext>
                </a:extLst>
              </a:tr>
              <a:tr h="333693">
                <a:tc>
                  <a:txBody>
                    <a:bodyPr/>
                    <a:lstStyle/>
                    <a:p>
                      <a:pPr>
                        <a:buNone/>
                      </a:pPr>
                      <a:r>
                        <a:rPr lang="en-US" sz="1200">
                          <a:solidFill>
                            <a:srgbClr val="535353"/>
                          </a:solidFill>
                          <a:effectLst/>
                        </a:rPr>
                        <a:t>Understanding Vietnamese learner challenges</a:t>
                      </a:r>
                    </a:p>
                  </a:txBody>
                  <a:tcPr marL="71438" marR="71438" marT="57150" marB="5715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buNone/>
                      </a:pPr>
                      <a:r>
                        <a:rPr lang="en-US" sz="1200">
                          <a:solidFill>
                            <a:srgbClr val="535353"/>
                          </a:solidFill>
                          <a:effectLst/>
                        </a:rPr>
                        <a:t>Weak</a:t>
                      </a:r>
                    </a:p>
                  </a:txBody>
                  <a:tcPr marL="71438" marR="71438" marT="57150" marB="5715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buNone/>
                      </a:pPr>
                      <a:r>
                        <a:rPr lang="en-US" sz="1200" dirty="0">
                          <a:solidFill>
                            <a:srgbClr val="3C9F31"/>
                          </a:solidFill>
                          <a:effectLst/>
                        </a:rPr>
                        <a:t>✓ Strong</a:t>
                      </a:r>
                    </a:p>
                  </a:txBody>
                  <a:tcPr marL="71438" marR="71438" marT="57150" marB="5715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940862033"/>
                  </a:ext>
                </a:extLst>
              </a:tr>
              <a:tr h="333693">
                <a:tc>
                  <a:txBody>
                    <a:bodyPr/>
                    <a:lstStyle/>
                    <a:p>
                      <a:pPr>
                        <a:buNone/>
                      </a:pPr>
                      <a:r>
                        <a:rPr lang="en-US" sz="1200">
                          <a:solidFill>
                            <a:srgbClr val="535353"/>
                          </a:solidFill>
                          <a:effectLst/>
                        </a:rPr>
                        <a:t>Commitment &amp; consistency</a:t>
                      </a:r>
                    </a:p>
                  </a:txBody>
                  <a:tcPr marL="71438" marR="71438" marT="57150" marB="57150" anchor="ctr">
                    <a:lnL>
                      <a:noFill/>
                    </a:lnL>
                    <a:lnR>
                      <a:noFill/>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buNone/>
                      </a:pPr>
                      <a:r>
                        <a:rPr lang="en-US" sz="1200">
                          <a:solidFill>
                            <a:srgbClr val="535353"/>
                          </a:solidFill>
                          <a:effectLst/>
                        </a:rPr>
                        <a:t>Weak</a:t>
                      </a:r>
                    </a:p>
                  </a:txBody>
                  <a:tcPr marL="71438" marR="71438" marT="57150" marB="57150" anchor="ctr">
                    <a:lnL>
                      <a:noFill/>
                    </a:lnL>
                    <a:lnR>
                      <a:noFill/>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buNone/>
                      </a:pPr>
                      <a:r>
                        <a:rPr lang="en-US" sz="1200" dirty="0">
                          <a:solidFill>
                            <a:srgbClr val="3C9F31"/>
                          </a:solidFill>
                          <a:effectLst/>
                        </a:rPr>
                        <a:t>✓ Strong</a:t>
                      </a:r>
                    </a:p>
                  </a:txBody>
                  <a:tcPr marL="71438" marR="71438" marT="57150" marB="57150" anchor="ctr">
                    <a:lnL>
                      <a:noFill/>
                    </a:lnL>
                    <a:lnR>
                      <a:noFill/>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14299529"/>
                  </a:ext>
                </a:extLst>
              </a:tr>
            </a:tbl>
          </a:graphicData>
        </a:graphic>
      </p:graphicFrame>
      <p:sp>
        <p:nvSpPr>
          <p:cNvPr id="4" name="Rectangle: Rounded Corners 3">
            <a:extLst>
              <a:ext uri="{FF2B5EF4-FFF2-40B4-BE49-F238E27FC236}">
                <a16:creationId xmlns:a16="http://schemas.microsoft.com/office/drawing/2014/main" id="{0393A99B-0187-1D8A-25D3-8CB7F4E70556}"/>
              </a:ext>
            </a:extLst>
          </p:cNvPr>
          <p:cNvSpPr/>
          <p:nvPr/>
        </p:nvSpPr>
        <p:spPr>
          <a:xfrm>
            <a:off x="662662" y="5002430"/>
            <a:ext cx="10726104" cy="980229"/>
          </a:xfrm>
          <a:prstGeom prst="roundRect">
            <a:avLst>
              <a:gd name="adj" fmla="val 16820"/>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endParaRPr lang="en-US" sz="1200" dirty="0"/>
          </a:p>
          <a:p>
            <a:endParaRPr lang="en-US" sz="1200" dirty="0"/>
          </a:p>
          <a:p>
            <a:r>
              <a:rPr lang="en-US" sz="1200" dirty="0"/>
              <a:t>Ideal model is </a:t>
            </a:r>
            <a:r>
              <a:rPr lang="en-US" sz="1200" b="1" dirty="0"/>
              <a:t>qualified native teachers for speaking/pronunciation + experienced Vietnamese teachers for grammar/exam prep. </a:t>
            </a:r>
            <a:r>
              <a:rPr lang="en-US" sz="1200" dirty="0"/>
              <a:t>But qualification verification is key - not just "native speaker" status.</a:t>
            </a:r>
          </a:p>
        </p:txBody>
      </p:sp>
      <p:sp>
        <p:nvSpPr>
          <p:cNvPr id="8" name="Rectangle: Rounded Corners 7">
            <a:extLst>
              <a:ext uri="{FF2B5EF4-FFF2-40B4-BE49-F238E27FC236}">
                <a16:creationId xmlns:a16="http://schemas.microsoft.com/office/drawing/2014/main" id="{13A0FD51-44CD-DC9F-8745-4E5EDDC9BF4D}"/>
              </a:ext>
            </a:extLst>
          </p:cNvPr>
          <p:cNvSpPr/>
          <p:nvPr/>
        </p:nvSpPr>
        <p:spPr>
          <a:xfrm>
            <a:off x="771194" y="5131879"/>
            <a:ext cx="1814932" cy="277393"/>
          </a:xfrm>
          <a:prstGeom prst="roundRect">
            <a:avLst>
              <a:gd name="adj" fmla="val 50000"/>
            </a:avLst>
          </a:prstGeom>
          <a:solidFill>
            <a:srgbClr val="E2F0D9"/>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ctr"/>
            <a:r>
              <a:rPr lang="en-US" sz="1200" b="1" dirty="0">
                <a:solidFill>
                  <a:srgbClr val="3C9F31"/>
                </a:solidFill>
              </a:rPr>
              <a:t>Parent Conclusion: </a:t>
            </a:r>
          </a:p>
        </p:txBody>
      </p:sp>
    </p:spTree>
    <p:extLst>
      <p:ext uri="{BB962C8B-B14F-4D97-AF65-F5344CB8AC3E}">
        <p14:creationId xmlns:p14="http://schemas.microsoft.com/office/powerpoint/2010/main" val="1405336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4638E-B85B-C5BB-581D-C87E8C554B7A}"/>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295ADB-08BB-CD32-621E-BFEE668DE8CC}"/>
              </a:ext>
            </a:extLst>
          </p:cNvPr>
          <p:cNvSpPr/>
          <p:nvPr/>
        </p:nvSpPr>
        <p:spPr>
          <a:xfrm>
            <a:off x="773731" y="2282124"/>
            <a:ext cx="3152013" cy="3510839"/>
          </a:xfrm>
          <a:prstGeom prst="roundRect">
            <a:avLst>
              <a:gd name="adj" fmla="val 6497"/>
            </a:avLst>
          </a:prstGeom>
          <a:solidFill>
            <a:srgbClr val="F36521"/>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t"/>
          <a:lstStyle/>
          <a:p>
            <a:r>
              <a:rPr lang="en-US" sz="4000" b="1" dirty="0"/>
              <a:t>67</a:t>
            </a:r>
            <a:r>
              <a:rPr lang="en-US" sz="2000" dirty="0"/>
              <a:t>% </a:t>
            </a:r>
            <a:r>
              <a:rPr lang="en-US" sz="1200" dirty="0"/>
              <a:t>of surveyed parents </a:t>
            </a:r>
          </a:p>
          <a:p>
            <a:r>
              <a:rPr lang="en-US" sz="1200" dirty="0"/>
              <a:t>have their children enrolled in at least one formal English learning program.</a:t>
            </a:r>
          </a:p>
        </p:txBody>
      </p:sp>
      <p:sp>
        <p:nvSpPr>
          <p:cNvPr id="6" name="Rectangle: Rounded Corners 5">
            <a:extLst>
              <a:ext uri="{FF2B5EF4-FFF2-40B4-BE49-F238E27FC236}">
                <a16:creationId xmlns:a16="http://schemas.microsoft.com/office/drawing/2014/main" id="{9A91AF86-423E-51F8-8A69-B3B201BA2614}"/>
              </a:ext>
            </a:extLst>
          </p:cNvPr>
          <p:cNvSpPr/>
          <p:nvPr/>
        </p:nvSpPr>
        <p:spPr>
          <a:xfrm>
            <a:off x="4038993" y="2290881"/>
            <a:ext cx="7736597" cy="3510839"/>
          </a:xfrm>
          <a:prstGeom prst="roundRect">
            <a:avLst>
              <a:gd name="adj" fmla="val 6497"/>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t"/>
          <a:lstStyle/>
          <a:p>
            <a:endParaRPr lang="en-US" sz="1200" dirty="0"/>
          </a:p>
        </p:txBody>
      </p:sp>
      <p:sp>
        <p:nvSpPr>
          <p:cNvPr id="2" name="Title 1">
            <a:extLst>
              <a:ext uri="{FF2B5EF4-FFF2-40B4-BE49-F238E27FC236}">
                <a16:creationId xmlns:a16="http://schemas.microsoft.com/office/drawing/2014/main" id="{30B514FE-EB54-8C5A-4663-73C9D893BFA4}"/>
              </a:ext>
            </a:extLst>
          </p:cNvPr>
          <p:cNvSpPr>
            <a:spLocks noGrp="1"/>
          </p:cNvSpPr>
          <p:nvPr>
            <p:ph type="title"/>
          </p:nvPr>
        </p:nvSpPr>
        <p:spPr/>
        <p:txBody>
          <a:bodyPr/>
          <a:lstStyle/>
          <a:p>
            <a:r>
              <a:rPr lang="en-US" dirty="0"/>
              <a:t>English Center Usage &amp; Spending Patterns</a:t>
            </a:r>
          </a:p>
        </p:txBody>
      </p:sp>
      <p:sp>
        <p:nvSpPr>
          <p:cNvPr id="7" name="TextBox 6">
            <a:extLst>
              <a:ext uri="{FF2B5EF4-FFF2-40B4-BE49-F238E27FC236}">
                <a16:creationId xmlns:a16="http://schemas.microsoft.com/office/drawing/2014/main" id="{9ED55B4A-6200-7F86-F918-74830806058B}"/>
              </a:ext>
            </a:extLst>
          </p:cNvPr>
          <p:cNvSpPr txBox="1"/>
          <p:nvPr/>
        </p:nvSpPr>
        <p:spPr>
          <a:xfrm>
            <a:off x="576707" y="6471407"/>
            <a:ext cx="9785702" cy="230832"/>
          </a:xfrm>
          <a:prstGeom prst="rect">
            <a:avLst/>
          </a:prstGeom>
          <a:noFill/>
        </p:spPr>
        <p:txBody>
          <a:bodyPr wrap="square">
            <a:spAutoFit/>
          </a:bodyPr>
          <a:lstStyle/>
          <a:p>
            <a:r>
              <a:rPr lang="en-US" sz="900" b="0" i="1" dirty="0" err="1">
                <a:solidFill>
                  <a:srgbClr val="666666"/>
                </a:solidFill>
                <a:effectLst/>
                <a:latin typeface="+mj-lt"/>
              </a:rPr>
              <a:t>InsightAsia</a:t>
            </a:r>
            <a:r>
              <a:rPr lang="en-US" sz="900" b="0" i="1" dirty="0">
                <a:solidFill>
                  <a:srgbClr val="666666"/>
                </a:solidFill>
                <a:effectLst/>
                <a:latin typeface="+mj-lt"/>
              </a:rPr>
              <a:t> Vietnam | Market Research Report | Base: All respondents (n=1,219)</a:t>
            </a:r>
          </a:p>
        </p:txBody>
      </p:sp>
      <p:sp>
        <p:nvSpPr>
          <p:cNvPr id="4" name="Text Placeholder 2">
            <a:extLst>
              <a:ext uri="{FF2B5EF4-FFF2-40B4-BE49-F238E27FC236}">
                <a16:creationId xmlns:a16="http://schemas.microsoft.com/office/drawing/2014/main" id="{D629830C-083C-98A7-B18A-8C76FFD25071}"/>
              </a:ext>
            </a:extLst>
          </p:cNvPr>
          <p:cNvSpPr txBox="1">
            <a:spLocks/>
          </p:cNvSpPr>
          <p:nvPr/>
        </p:nvSpPr>
        <p:spPr>
          <a:xfrm>
            <a:off x="662662" y="1421915"/>
            <a:ext cx="7405573" cy="8101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b="0" kern="1200">
                <a:solidFill>
                  <a:srgbClr val="535353"/>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53535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53535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53535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rgbClr val="53535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US" sz="1600" b="1" dirty="0">
                <a:solidFill>
                  <a:srgbClr val="E95000"/>
                </a:solidFill>
                <a:latin typeface="Montserrat"/>
              </a:rPr>
              <a:t>Current English Learning Enrollment</a:t>
            </a:r>
          </a:p>
          <a:p>
            <a:pPr>
              <a:lnSpc>
                <a:spcPct val="100000"/>
              </a:lnSpc>
              <a:spcBef>
                <a:spcPts val="600"/>
              </a:spcBef>
              <a:defRPr/>
            </a:pPr>
            <a:r>
              <a:rPr lang="en-US" sz="900" i="1" dirty="0">
                <a:solidFill>
                  <a:srgbClr val="E95000"/>
                </a:solidFill>
                <a:latin typeface="+mj-lt"/>
              </a:rPr>
              <a:t>Question: "Is your child currently enrolled in any English learning program? If yes, which type?"</a:t>
            </a:r>
          </a:p>
        </p:txBody>
      </p:sp>
      <p:graphicFrame>
        <p:nvGraphicFramePr>
          <p:cNvPr id="9" name="Table 8">
            <a:extLst>
              <a:ext uri="{FF2B5EF4-FFF2-40B4-BE49-F238E27FC236}">
                <a16:creationId xmlns:a16="http://schemas.microsoft.com/office/drawing/2014/main" id="{DA150573-31FC-DF8B-E796-DBBB00885E78}"/>
              </a:ext>
            </a:extLst>
          </p:cNvPr>
          <p:cNvGraphicFramePr>
            <a:graphicFrameLocks noGrp="1"/>
          </p:cNvGraphicFramePr>
          <p:nvPr>
            <p:extLst>
              <p:ext uri="{D42A27DB-BD31-4B8C-83A1-F6EECF244321}">
                <p14:modId xmlns:p14="http://schemas.microsoft.com/office/powerpoint/2010/main" val="3659272351"/>
              </p:ext>
            </p:extLst>
          </p:nvPr>
        </p:nvGraphicFramePr>
        <p:xfrm>
          <a:off x="4137786" y="2515980"/>
          <a:ext cx="7315200" cy="2817643"/>
        </p:xfrm>
        <a:graphic>
          <a:graphicData uri="http://schemas.openxmlformats.org/drawingml/2006/table">
            <a:tbl>
              <a:tblPr/>
              <a:tblGrid>
                <a:gridCol w="5943600">
                  <a:extLst>
                    <a:ext uri="{9D8B030D-6E8A-4147-A177-3AD203B41FA5}">
                      <a16:colId xmlns:a16="http://schemas.microsoft.com/office/drawing/2014/main" val="3994390460"/>
                    </a:ext>
                  </a:extLst>
                </a:gridCol>
                <a:gridCol w="1371600">
                  <a:extLst>
                    <a:ext uri="{9D8B030D-6E8A-4147-A177-3AD203B41FA5}">
                      <a16:colId xmlns:a16="http://schemas.microsoft.com/office/drawing/2014/main" val="166760055"/>
                    </a:ext>
                  </a:extLst>
                </a:gridCol>
              </a:tblGrid>
              <a:tr h="435247">
                <a:tc>
                  <a:txBody>
                    <a:bodyPr/>
                    <a:lstStyle/>
                    <a:p>
                      <a:pPr algn="l">
                        <a:buNone/>
                      </a:pPr>
                      <a:endParaRPr lang="en-US" sz="1200" b="1" u="sng" dirty="0">
                        <a:solidFill>
                          <a:srgbClr val="535353"/>
                        </a:solidFill>
                        <a:effectLst/>
                      </a:endParaRPr>
                    </a:p>
                  </a:txBody>
                  <a:tcPr marL="71438" marR="71438" marT="71438" marB="71438" anchor="ctr">
                    <a:lnL>
                      <a:noFill/>
                    </a:lnL>
                    <a:lnR>
                      <a:noFill/>
                    </a:lnR>
                    <a:lnT>
                      <a:noFill/>
                    </a:lnT>
                    <a:lnB w="6350" cap="flat" cmpd="sng" algn="ctr">
                      <a:solidFill>
                        <a:schemeClr val="bg1">
                          <a:lumMod val="75000"/>
                        </a:schemeClr>
                      </a:solidFill>
                      <a:prstDash val="solid"/>
                      <a:round/>
                      <a:headEnd type="none" w="med" len="med"/>
                      <a:tailEnd type="none" w="med" len="med"/>
                    </a:lnB>
                    <a:noFill/>
                  </a:tcPr>
                </a:tc>
                <a:tc>
                  <a:txBody>
                    <a:bodyPr/>
                    <a:lstStyle/>
                    <a:p>
                      <a:pPr algn="l">
                        <a:buNone/>
                      </a:pPr>
                      <a:endParaRPr lang="en-US" sz="1200" b="1" u="sng" dirty="0">
                        <a:solidFill>
                          <a:srgbClr val="535353"/>
                        </a:solidFill>
                        <a:effectLst/>
                      </a:endParaRPr>
                    </a:p>
                  </a:txBody>
                  <a:tcPr marL="71438" marR="71438" marT="71438" marB="71438" anchor="ctr">
                    <a:lnL>
                      <a:noFill/>
                    </a:lnL>
                    <a:lnR>
                      <a:noFill/>
                    </a:lnR>
                    <a:lnT>
                      <a:noFill/>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204876435"/>
                  </a:ext>
                </a:extLst>
              </a:tr>
              <a:tr h="397066">
                <a:tc>
                  <a:txBody>
                    <a:bodyPr/>
                    <a:lstStyle/>
                    <a:p>
                      <a:pPr>
                        <a:buNone/>
                      </a:pPr>
                      <a:r>
                        <a:rPr lang="en-US" sz="1200" dirty="0">
                          <a:solidFill>
                            <a:srgbClr val="535353"/>
                          </a:solidFill>
                          <a:effectLst/>
                        </a:rPr>
                        <a:t>Enrolled in major English center (VUS, ILA, Apollo, British Council, etc.)</a:t>
                      </a:r>
                    </a:p>
                  </a:txBody>
                  <a:tcPr marL="71438" marR="71438" marT="57150" marB="57150" anchor="ctr">
                    <a:lnL>
                      <a:noFill/>
                    </a:lnL>
                    <a:lnR>
                      <a:noFill/>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buNone/>
                      </a:pPr>
                      <a:r>
                        <a:rPr lang="en-US" sz="1200" dirty="0">
                          <a:solidFill>
                            <a:srgbClr val="535353"/>
                          </a:solidFill>
                          <a:effectLst/>
                        </a:rPr>
                        <a:t>41%</a:t>
                      </a:r>
                    </a:p>
                  </a:txBody>
                  <a:tcPr marL="71438" marR="71438" marT="57150" marB="57150" anchor="ctr">
                    <a:lnL>
                      <a:noFill/>
                    </a:lnL>
                    <a:lnR>
                      <a:noFill/>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2808423"/>
                  </a:ext>
                </a:extLst>
              </a:tr>
              <a:tr h="397066">
                <a:tc>
                  <a:txBody>
                    <a:bodyPr/>
                    <a:lstStyle/>
                    <a:p>
                      <a:pPr>
                        <a:buNone/>
                      </a:pPr>
                      <a:r>
                        <a:rPr lang="en-US" sz="1200" dirty="0">
                          <a:solidFill>
                            <a:srgbClr val="535353"/>
                          </a:solidFill>
                          <a:effectLst/>
                        </a:rPr>
                        <a:t>Enrolled in local/smaller center</a:t>
                      </a:r>
                    </a:p>
                  </a:txBody>
                  <a:tcPr marL="71438" marR="71438" marT="57150" marB="5715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buNone/>
                      </a:pPr>
                      <a:r>
                        <a:rPr lang="en-US" sz="1200">
                          <a:solidFill>
                            <a:srgbClr val="535353"/>
                          </a:solidFill>
                          <a:effectLst/>
                        </a:rPr>
                        <a:t>14%</a:t>
                      </a:r>
                    </a:p>
                  </a:txBody>
                  <a:tcPr marL="71438" marR="71438" marT="57150" marB="5715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168660551"/>
                  </a:ext>
                </a:extLst>
              </a:tr>
              <a:tr h="397066">
                <a:tc>
                  <a:txBody>
                    <a:bodyPr/>
                    <a:lstStyle/>
                    <a:p>
                      <a:pPr>
                        <a:buNone/>
                      </a:pPr>
                      <a:r>
                        <a:rPr lang="en-US" sz="1200" dirty="0">
                          <a:solidFill>
                            <a:srgbClr val="535353"/>
                          </a:solidFill>
                          <a:effectLst/>
                        </a:rPr>
                        <a:t>Using EdTech app/online program as primary method</a:t>
                      </a:r>
                    </a:p>
                  </a:txBody>
                  <a:tcPr marL="71438" marR="71438" marT="57150" marB="5715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buNone/>
                      </a:pPr>
                      <a:r>
                        <a:rPr lang="en-US" sz="1200">
                          <a:solidFill>
                            <a:srgbClr val="535353"/>
                          </a:solidFill>
                          <a:effectLst/>
                        </a:rPr>
                        <a:t>5%</a:t>
                      </a:r>
                    </a:p>
                  </a:txBody>
                  <a:tcPr marL="71438" marR="71438" marT="57150" marB="5715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22718415"/>
                  </a:ext>
                </a:extLst>
              </a:tr>
              <a:tr h="397066">
                <a:tc>
                  <a:txBody>
                    <a:bodyPr/>
                    <a:lstStyle/>
                    <a:p>
                      <a:pPr>
                        <a:buNone/>
                      </a:pPr>
                      <a:r>
                        <a:rPr lang="en-US" sz="1200" dirty="0">
                          <a:solidFill>
                            <a:srgbClr val="535353"/>
                          </a:solidFill>
                          <a:effectLst/>
                        </a:rPr>
                        <a:t>Private tutor only</a:t>
                      </a:r>
                    </a:p>
                  </a:txBody>
                  <a:tcPr marL="71438" marR="71438" marT="57150" marB="57150" anchor="ctr">
                    <a:lnL>
                      <a:noFill/>
                    </a:lnL>
                    <a:lnR>
                      <a:noFill/>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buNone/>
                      </a:pPr>
                      <a:r>
                        <a:rPr lang="en-US" sz="1200" dirty="0">
                          <a:solidFill>
                            <a:srgbClr val="535353"/>
                          </a:solidFill>
                          <a:effectLst/>
                        </a:rPr>
                        <a:t>7%</a:t>
                      </a:r>
                    </a:p>
                  </a:txBody>
                  <a:tcPr marL="71438" marR="71438" marT="57150" marB="57150" anchor="ctr">
                    <a:lnL>
                      <a:noFill/>
                    </a:lnL>
                    <a:lnR>
                      <a:noFill/>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07676008"/>
                  </a:ext>
                </a:extLst>
              </a:tr>
              <a:tr h="397066">
                <a:tc>
                  <a:txBody>
                    <a:bodyPr/>
                    <a:lstStyle/>
                    <a:p>
                      <a:pPr>
                        <a:buNone/>
                      </a:pPr>
                      <a:r>
                        <a:rPr lang="en-US" sz="1200" b="1" dirty="0">
                          <a:solidFill>
                            <a:schemeClr val="bg1"/>
                          </a:solidFill>
                          <a:effectLst/>
                          <a:highlight>
                            <a:srgbClr val="3C9F31"/>
                          </a:highlight>
                        </a:rPr>
                        <a:t>Total with formal English learning</a:t>
                      </a:r>
                      <a:endParaRPr lang="en-US" sz="1200" dirty="0">
                        <a:solidFill>
                          <a:schemeClr val="bg1"/>
                        </a:solidFill>
                        <a:effectLst/>
                        <a:highlight>
                          <a:srgbClr val="3C9F31"/>
                        </a:highlight>
                      </a:endParaRPr>
                    </a:p>
                  </a:txBody>
                  <a:tcPr marL="71438" marR="71438" marT="57150" marB="5715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buNone/>
                      </a:pPr>
                      <a:r>
                        <a:rPr lang="en-US" sz="1200" b="1" dirty="0">
                          <a:solidFill>
                            <a:srgbClr val="3C9F31"/>
                          </a:solidFill>
                          <a:effectLst/>
                        </a:rPr>
                        <a:t>67%</a:t>
                      </a:r>
                      <a:endParaRPr lang="en-US" sz="1200" dirty="0">
                        <a:solidFill>
                          <a:srgbClr val="3C9F31"/>
                        </a:solidFill>
                        <a:effectLst/>
                      </a:endParaRPr>
                    </a:p>
                  </a:txBody>
                  <a:tcPr marL="71438" marR="71438" marT="57150" marB="5715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940862033"/>
                  </a:ext>
                </a:extLst>
              </a:tr>
              <a:tr h="397066">
                <a:tc>
                  <a:txBody>
                    <a:bodyPr/>
                    <a:lstStyle/>
                    <a:p>
                      <a:pPr>
                        <a:buNone/>
                      </a:pPr>
                      <a:r>
                        <a:rPr lang="en-US" sz="1200" dirty="0">
                          <a:solidFill>
                            <a:srgbClr val="535353"/>
                          </a:solidFill>
                          <a:effectLst/>
                        </a:rPr>
                        <a:t>Not currently enrolled (relying on school English only)</a:t>
                      </a:r>
                    </a:p>
                  </a:txBody>
                  <a:tcPr marL="71438" marR="71438" marT="57150" marB="5715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buNone/>
                      </a:pPr>
                      <a:r>
                        <a:rPr lang="en-US" sz="1200" dirty="0">
                          <a:solidFill>
                            <a:srgbClr val="535353"/>
                          </a:solidFill>
                          <a:effectLst/>
                        </a:rPr>
                        <a:t>33%</a:t>
                      </a:r>
                    </a:p>
                  </a:txBody>
                  <a:tcPr marL="71438" marR="71438" marT="57150" marB="5715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314299529"/>
                  </a:ext>
                </a:extLst>
              </a:tr>
            </a:tbl>
          </a:graphicData>
        </a:graphic>
      </p:graphicFrame>
      <p:sp>
        <p:nvSpPr>
          <p:cNvPr id="12" name="TextBox 11">
            <a:extLst>
              <a:ext uri="{FF2B5EF4-FFF2-40B4-BE49-F238E27FC236}">
                <a16:creationId xmlns:a16="http://schemas.microsoft.com/office/drawing/2014/main" id="{3987E4B4-B440-5572-BDCA-C74A4B52E9B4}"/>
              </a:ext>
            </a:extLst>
          </p:cNvPr>
          <p:cNvSpPr txBox="1"/>
          <p:nvPr/>
        </p:nvSpPr>
        <p:spPr>
          <a:xfrm>
            <a:off x="4087299" y="5384115"/>
            <a:ext cx="7961871" cy="369332"/>
          </a:xfrm>
          <a:prstGeom prst="rect">
            <a:avLst/>
          </a:prstGeom>
          <a:noFill/>
        </p:spPr>
        <p:txBody>
          <a:bodyPr wrap="square">
            <a:spAutoFit/>
          </a:bodyPr>
          <a:lstStyle/>
          <a:p>
            <a:r>
              <a:rPr lang="en-US" sz="900" i="1" dirty="0"/>
              <a:t>Note: An additional 19% supplement formal programs with EdTech apps for at-home practice, bringing total EdTech usage to 24%.</a:t>
            </a:r>
          </a:p>
          <a:p>
            <a:endParaRPr lang="en-US" sz="900" i="1" dirty="0"/>
          </a:p>
        </p:txBody>
      </p:sp>
      <p:sp>
        <p:nvSpPr>
          <p:cNvPr id="5" name="Freeform 3">
            <a:extLst>
              <a:ext uri="{FF2B5EF4-FFF2-40B4-BE49-F238E27FC236}">
                <a16:creationId xmlns:a16="http://schemas.microsoft.com/office/drawing/2014/main" id="{4BF5EFD3-83F4-3BEC-9BAF-D559E30DE609}"/>
              </a:ext>
            </a:extLst>
          </p:cNvPr>
          <p:cNvSpPr/>
          <p:nvPr/>
        </p:nvSpPr>
        <p:spPr>
          <a:xfrm>
            <a:off x="739014" y="2937118"/>
            <a:ext cx="3745592" cy="2854430"/>
          </a:xfrm>
          <a:custGeom>
            <a:avLst/>
            <a:gdLst/>
            <a:ahLst/>
            <a:cxnLst/>
            <a:rect l="l" t="t" r="r" b="b"/>
            <a:pathLst>
              <a:path w="5402127" h="4116838">
                <a:moveTo>
                  <a:pt x="0" y="0"/>
                </a:moveTo>
                <a:lnTo>
                  <a:pt x="5402127" y="0"/>
                </a:lnTo>
                <a:lnTo>
                  <a:pt x="5402127" y="4116838"/>
                </a:lnTo>
                <a:lnTo>
                  <a:pt x="0" y="4116838"/>
                </a:lnTo>
                <a:lnTo>
                  <a:pt x="0" y="0"/>
                </a:lnTo>
                <a:close/>
              </a:path>
            </a:pathLst>
          </a:custGeom>
          <a:blipFill>
            <a:blip r:embed="rId2"/>
            <a:stretch>
              <a:fillRect/>
            </a:stretch>
          </a:blipFill>
        </p:spPr>
        <p:txBody>
          <a:bodyPr/>
          <a:lstStyle/>
          <a:p>
            <a:endParaRPr lang="en-US" sz="1200"/>
          </a:p>
        </p:txBody>
      </p:sp>
      <p:sp>
        <p:nvSpPr>
          <p:cNvPr id="10" name="Rectangle: Rounded Corners 9">
            <a:extLst>
              <a:ext uri="{FF2B5EF4-FFF2-40B4-BE49-F238E27FC236}">
                <a16:creationId xmlns:a16="http://schemas.microsoft.com/office/drawing/2014/main" id="{B59FAA2F-0782-977F-1E94-4DF1CE6CF7DB}"/>
              </a:ext>
            </a:extLst>
          </p:cNvPr>
          <p:cNvSpPr/>
          <p:nvPr/>
        </p:nvSpPr>
        <p:spPr>
          <a:xfrm>
            <a:off x="4150317" y="2480068"/>
            <a:ext cx="1763740" cy="353998"/>
          </a:xfrm>
          <a:prstGeom prst="roundRect">
            <a:avLst>
              <a:gd name="adj" fmla="val 50000"/>
            </a:avLst>
          </a:prstGeom>
          <a:solidFill>
            <a:srgbClr val="3C9F31"/>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ctr"/>
            <a:r>
              <a:rPr lang="en-US" sz="1200" b="1" dirty="0">
                <a:solidFill>
                  <a:schemeClr val="bg1"/>
                </a:solidFill>
              </a:rPr>
              <a:t>Enrollment Type</a:t>
            </a:r>
          </a:p>
        </p:txBody>
      </p:sp>
      <p:sp>
        <p:nvSpPr>
          <p:cNvPr id="11" name="Rectangle: Rounded Corners 10">
            <a:extLst>
              <a:ext uri="{FF2B5EF4-FFF2-40B4-BE49-F238E27FC236}">
                <a16:creationId xmlns:a16="http://schemas.microsoft.com/office/drawing/2014/main" id="{F2DA3A40-CF70-A1E2-EE9C-BEA08D78E9D9}"/>
              </a:ext>
            </a:extLst>
          </p:cNvPr>
          <p:cNvSpPr/>
          <p:nvPr/>
        </p:nvSpPr>
        <p:spPr>
          <a:xfrm>
            <a:off x="9597154" y="2457047"/>
            <a:ext cx="1429533" cy="427667"/>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ctr"/>
            <a:r>
              <a:rPr lang="en-US" sz="2000" b="1" dirty="0">
                <a:solidFill>
                  <a:srgbClr val="3C9F31"/>
                </a:solidFill>
              </a:rPr>
              <a:t>% </a:t>
            </a:r>
          </a:p>
          <a:p>
            <a:pPr algn="ctr"/>
            <a:r>
              <a:rPr lang="en-US" sz="1200" b="1" dirty="0">
                <a:solidFill>
                  <a:srgbClr val="3C9F31"/>
                </a:solidFill>
              </a:rPr>
              <a:t>of Parents</a:t>
            </a:r>
          </a:p>
        </p:txBody>
      </p:sp>
    </p:spTree>
    <p:extLst>
      <p:ext uri="{BB962C8B-B14F-4D97-AF65-F5344CB8AC3E}">
        <p14:creationId xmlns:p14="http://schemas.microsoft.com/office/powerpoint/2010/main" val="2354010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DDF66-C9E8-2D98-BC4C-6D6FA3FB8927}"/>
            </a:ext>
          </a:extLst>
        </p:cNvPr>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3037E8F7-EA74-FCD0-590F-FACB0B3E7480}"/>
              </a:ext>
            </a:extLst>
          </p:cNvPr>
          <p:cNvSpPr/>
          <p:nvPr/>
        </p:nvSpPr>
        <p:spPr>
          <a:xfrm>
            <a:off x="7087799" y="5118488"/>
            <a:ext cx="3726951" cy="1157799"/>
          </a:xfrm>
          <a:prstGeom prst="roundRect">
            <a:avLst>
              <a:gd name="adj" fmla="val 10634"/>
            </a:avLst>
          </a:prstGeom>
          <a:solidFill>
            <a:schemeClr val="accent6">
              <a:lumMod val="20000"/>
              <a:lumOff val="80000"/>
            </a:schemeClr>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Ins="91440" rtlCol="0" anchor="t"/>
          <a:lstStyle/>
          <a:p>
            <a:endParaRPr lang="en-US" sz="1200" dirty="0">
              <a:solidFill>
                <a:srgbClr val="3C9F31"/>
              </a:solidFill>
            </a:endParaRPr>
          </a:p>
        </p:txBody>
      </p:sp>
      <p:sp>
        <p:nvSpPr>
          <p:cNvPr id="16" name="Rectangle: Rounded Corners 15">
            <a:extLst>
              <a:ext uri="{FF2B5EF4-FFF2-40B4-BE49-F238E27FC236}">
                <a16:creationId xmlns:a16="http://schemas.microsoft.com/office/drawing/2014/main" id="{C33C2898-B48C-604B-3428-7CCED5E2715D}"/>
              </a:ext>
            </a:extLst>
          </p:cNvPr>
          <p:cNvSpPr/>
          <p:nvPr/>
        </p:nvSpPr>
        <p:spPr>
          <a:xfrm>
            <a:off x="3877212" y="5109410"/>
            <a:ext cx="3072018" cy="1179808"/>
          </a:xfrm>
          <a:prstGeom prst="roundRect">
            <a:avLst>
              <a:gd name="adj" fmla="val 10634"/>
            </a:avLst>
          </a:prstGeom>
          <a:solidFill>
            <a:schemeClr val="accent6">
              <a:lumMod val="20000"/>
              <a:lumOff val="80000"/>
            </a:schemeClr>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Ins="91440" rtlCol="0" anchor="t"/>
          <a:lstStyle/>
          <a:p>
            <a:endParaRPr lang="en-US" sz="1200" dirty="0">
              <a:solidFill>
                <a:srgbClr val="3C9F31"/>
              </a:solidFill>
            </a:endParaRPr>
          </a:p>
        </p:txBody>
      </p:sp>
      <p:sp>
        <p:nvSpPr>
          <p:cNvPr id="61" name="Rectangle: Rounded Corners 60">
            <a:extLst>
              <a:ext uri="{FF2B5EF4-FFF2-40B4-BE49-F238E27FC236}">
                <a16:creationId xmlns:a16="http://schemas.microsoft.com/office/drawing/2014/main" id="{5569B24D-7D94-9C21-7DF7-BD65BA18A224}"/>
              </a:ext>
            </a:extLst>
          </p:cNvPr>
          <p:cNvSpPr/>
          <p:nvPr/>
        </p:nvSpPr>
        <p:spPr>
          <a:xfrm>
            <a:off x="7087801" y="3458610"/>
            <a:ext cx="3726954" cy="1300317"/>
          </a:xfrm>
          <a:prstGeom prst="roundRect">
            <a:avLst>
              <a:gd name="adj" fmla="val 10634"/>
            </a:avLst>
          </a:prstGeom>
          <a:solidFill>
            <a:srgbClr val="FDEFE8"/>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t"/>
          <a:lstStyle/>
          <a:p>
            <a:endParaRPr lang="en-US" sz="1200" b="1" dirty="0"/>
          </a:p>
        </p:txBody>
      </p:sp>
      <p:sp>
        <p:nvSpPr>
          <p:cNvPr id="60" name="Rectangle: Rounded Corners 59">
            <a:extLst>
              <a:ext uri="{FF2B5EF4-FFF2-40B4-BE49-F238E27FC236}">
                <a16:creationId xmlns:a16="http://schemas.microsoft.com/office/drawing/2014/main" id="{EB32F695-FADE-512F-485A-F0BB4F55DEEE}"/>
              </a:ext>
            </a:extLst>
          </p:cNvPr>
          <p:cNvSpPr/>
          <p:nvPr/>
        </p:nvSpPr>
        <p:spPr>
          <a:xfrm>
            <a:off x="3877212" y="3467474"/>
            <a:ext cx="3072018" cy="1310029"/>
          </a:xfrm>
          <a:prstGeom prst="roundRect">
            <a:avLst>
              <a:gd name="adj" fmla="val 10634"/>
            </a:avLst>
          </a:prstGeom>
          <a:solidFill>
            <a:srgbClr val="FDEFE8"/>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t"/>
          <a:lstStyle/>
          <a:p>
            <a:endParaRPr lang="en-US" sz="1200" dirty="0"/>
          </a:p>
        </p:txBody>
      </p:sp>
      <p:sp>
        <p:nvSpPr>
          <p:cNvPr id="59" name="Rectangle: Rounded Corners 58">
            <a:extLst>
              <a:ext uri="{FF2B5EF4-FFF2-40B4-BE49-F238E27FC236}">
                <a16:creationId xmlns:a16="http://schemas.microsoft.com/office/drawing/2014/main" id="{ABC9985B-A6EF-DECB-1C85-DFCFE02C2CE0}"/>
              </a:ext>
            </a:extLst>
          </p:cNvPr>
          <p:cNvSpPr/>
          <p:nvPr/>
        </p:nvSpPr>
        <p:spPr>
          <a:xfrm>
            <a:off x="2470839" y="3477186"/>
            <a:ext cx="1249232" cy="2799101"/>
          </a:xfrm>
          <a:prstGeom prst="roundRect">
            <a:avLst>
              <a:gd name="adj" fmla="val 10634"/>
            </a:avLst>
          </a:prstGeom>
          <a:solidFill>
            <a:srgbClr val="FDEFE8"/>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t"/>
          <a:lstStyle/>
          <a:p>
            <a:endParaRPr lang="en-US" sz="1200" dirty="0"/>
          </a:p>
        </p:txBody>
      </p:sp>
      <p:sp>
        <p:nvSpPr>
          <p:cNvPr id="58" name="Rectangle: Rounded Corners 57">
            <a:extLst>
              <a:ext uri="{FF2B5EF4-FFF2-40B4-BE49-F238E27FC236}">
                <a16:creationId xmlns:a16="http://schemas.microsoft.com/office/drawing/2014/main" id="{B06477DB-20C1-BEFD-5CCC-6905DE1FD196}"/>
              </a:ext>
            </a:extLst>
          </p:cNvPr>
          <p:cNvSpPr/>
          <p:nvPr/>
        </p:nvSpPr>
        <p:spPr>
          <a:xfrm>
            <a:off x="831569" y="3477186"/>
            <a:ext cx="1501708" cy="2799101"/>
          </a:xfrm>
          <a:prstGeom prst="roundRect">
            <a:avLst>
              <a:gd name="adj" fmla="val 10634"/>
            </a:avLst>
          </a:prstGeom>
          <a:solidFill>
            <a:srgbClr val="FDEFE8"/>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t"/>
          <a:lstStyle/>
          <a:p>
            <a:endParaRPr lang="en-US" sz="1200" dirty="0"/>
          </a:p>
        </p:txBody>
      </p:sp>
      <p:sp>
        <p:nvSpPr>
          <p:cNvPr id="2" name="Title 1">
            <a:extLst>
              <a:ext uri="{FF2B5EF4-FFF2-40B4-BE49-F238E27FC236}">
                <a16:creationId xmlns:a16="http://schemas.microsoft.com/office/drawing/2014/main" id="{BD350D54-7BB9-4346-2E5A-964DE75DD972}"/>
              </a:ext>
            </a:extLst>
          </p:cNvPr>
          <p:cNvSpPr>
            <a:spLocks noGrp="1"/>
          </p:cNvSpPr>
          <p:nvPr>
            <p:ph type="title"/>
          </p:nvPr>
        </p:nvSpPr>
        <p:spPr/>
        <p:txBody>
          <a:bodyPr/>
          <a:lstStyle/>
          <a:p>
            <a:r>
              <a:rPr lang="en-US" dirty="0"/>
              <a:t>English Center Usage &amp; Spending Patterns</a:t>
            </a:r>
          </a:p>
        </p:txBody>
      </p:sp>
      <p:sp>
        <p:nvSpPr>
          <p:cNvPr id="7" name="TextBox 6">
            <a:extLst>
              <a:ext uri="{FF2B5EF4-FFF2-40B4-BE49-F238E27FC236}">
                <a16:creationId xmlns:a16="http://schemas.microsoft.com/office/drawing/2014/main" id="{0CBAED38-A973-C1BA-1E66-F0454FC18669}"/>
              </a:ext>
            </a:extLst>
          </p:cNvPr>
          <p:cNvSpPr txBox="1"/>
          <p:nvPr/>
        </p:nvSpPr>
        <p:spPr>
          <a:xfrm>
            <a:off x="576707" y="6471407"/>
            <a:ext cx="9785702" cy="230832"/>
          </a:xfrm>
          <a:prstGeom prst="rect">
            <a:avLst/>
          </a:prstGeom>
          <a:noFill/>
        </p:spPr>
        <p:txBody>
          <a:bodyPr wrap="square">
            <a:spAutoFit/>
          </a:bodyPr>
          <a:lstStyle/>
          <a:p>
            <a:r>
              <a:rPr lang="en-US" sz="900" b="0" i="1" dirty="0" err="1">
                <a:solidFill>
                  <a:srgbClr val="666666"/>
                </a:solidFill>
                <a:effectLst/>
                <a:latin typeface="+mj-lt"/>
              </a:rPr>
              <a:t>InsightAsia</a:t>
            </a:r>
            <a:r>
              <a:rPr lang="en-US" sz="900" b="0" i="1" dirty="0">
                <a:solidFill>
                  <a:srgbClr val="666666"/>
                </a:solidFill>
                <a:effectLst/>
                <a:latin typeface="+mj-lt"/>
              </a:rPr>
              <a:t> Vietnam | Market Research Report | Base: All respondents (n=1,219)</a:t>
            </a:r>
          </a:p>
        </p:txBody>
      </p:sp>
      <p:sp>
        <p:nvSpPr>
          <p:cNvPr id="4" name="Text Placeholder 2">
            <a:extLst>
              <a:ext uri="{FF2B5EF4-FFF2-40B4-BE49-F238E27FC236}">
                <a16:creationId xmlns:a16="http://schemas.microsoft.com/office/drawing/2014/main" id="{8E12285F-3B40-C2F0-6A91-028CC7CD855C}"/>
              </a:ext>
            </a:extLst>
          </p:cNvPr>
          <p:cNvSpPr txBox="1">
            <a:spLocks/>
          </p:cNvSpPr>
          <p:nvPr/>
        </p:nvSpPr>
        <p:spPr>
          <a:xfrm>
            <a:off x="662662" y="1421915"/>
            <a:ext cx="8840366" cy="810155"/>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1200" b="0" kern="1200">
                <a:solidFill>
                  <a:srgbClr val="535353"/>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53535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53535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53535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rgbClr val="53535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US" sz="1600" b="1" dirty="0">
                <a:solidFill>
                  <a:srgbClr val="E95000"/>
                </a:solidFill>
                <a:latin typeface="Montserrat"/>
              </a:rPr>
              <a:t>Monthly Spending Patterns</a:t>
            </a:r>
          </a:p>
          <a:p>
            <a:pPr>
              <a:lnSpc>
                <a:spcPct val="100000"/>
              </a:lnSpc>
              <a:spcBef>
                <a:spcPts val="600"/>
              </a:spcBef>
              <a:defRPr/>
            </a:pPr>
            <a:r>
              <a:rPr lang="en-US" sz="900" i="1" dirty="0">
                <a:solidFill>
                  <a:srgbClr val="E95000"/>
                </a:solidFill>
                <a:latin typeface="+mj-lt"/>
              </a:rPr>
              <a:t>Question: "Approximately how much do you spend per month on your child's English learning at [center/program name]?. Open-ended, coded into ranges.</a:t>
            </a:r>
          </a:p>
          <a:p>
            <a:pPr>
              <a:lnSpc>
                <a:spcPct val="100000"/>
              </a:lnSpc>
              <a:spcBef>
                <a:spcPts val="600"/>
              </a:spcBef>
              <a:defRPr/>
            </a:pPr>
            <a:r>
              <a:rPr lang="en-US" sz="900" i="1" dirty="0">
                <a:solidFill>
                  <a:srgbClr val="E95000"/>
                </a:solidFill>
                <a:latin typeface="+mj-lt"/>
              </a:rPr>
              <a:t>Base: Parents with children currently enrolled in English programs (n=816)</a:t>
            </a:r>
          </a:p>
          <a:p>
            <a:pPr>
              <a:lnSpc>
                <a:spcPct val="100000"/>
              </a:lnSpc>
              <a:spcBef>
                <a:spcPts val="600"/>
              </a:spcBef>
              <a:defRPr/>
            </a:pPr>
            <a:endParaRPr lang="en-US" sz="900" i="1" dirty="0">
              <a:solidFill>
                <a:srgbClr val="E95000"/>
              </a:solidFill>
              <a:latin typeface="+mj-lt"/>
            </a:endParaRPr>
          </a:p>
        </p:txBody>
      </p:sp>
      <p:sp>
        <p:nvSpPr>
          <p:cNvPr id="8" name="TextBox 7">
            <a:extLst>
              <a:ext uri="{FF2B5EF4-FFF2-40B4-BE49-F238E27FC236}">
                <a16:creationId xmlns:a16="http://schemas.microsoft.com/office/drawing/2014/main" id="{96E3A271-E8B6-6910-906A-F88173394CE6}"/>
              </a:ext>
            </a:extLst>
          </p:cNvPr>
          <p:cNvSpPr txBox="1"/>
          <p:nvPr/>
        </p:nvSpPr>
        <p:spPr>
          <a:xfrm>
            <a:off x="673878" y="2137866"/>
            <a:ext cx="11005759" cy="276999"/>
          </a:xfrm>
          <a:prstGeom prst="rect">
            <a:avLst/>
          </a:prstGeom>
          <a:noFill/>
        </p:spPr>
        <p:txBody>
          <a:bodyPr wrap="square">
            <a:spAutoFit/>
          </a:bodyPr>
          <a:lstStyle/>
          <a:p>
            <a:r>
              <a:rPr lang="en-US" sz="1200" dirty="0"/>
              <a:t>Among parents currently enrolled in English programs, monthly spending varies significantly by center choice:</a:t>
            </a:r>
          </a:p>
        </p:txBody>
      </p:sp>
      <p:graphicFrame>
        <p:nvGraphicFramePr>
          <p:cNvPr id="3" name="Chart 2">
            <a:extLst>
              <a:ext uri="{FF2B5EF4-FFF2-40B4-BE49-F238E27FC236}">
                <a16:creationId xmlns:a16="http://schemas.microsoft.com/office/drawing/2014/main" id="{30FB4AA5-EA4D-3337-60E9-A8BFE9144DC6}"/>
              </a:ext>
            </a:extLst>
          </p:cNvPr>
          <p:cNvGraphicFramePr/>
          <p:nvPr/>
        </p:nvGraphicFramePr>
        <p:xfrm>
          <a:off x="662662" y="2532660"/>
          <a:ext cx="11190879" cy="490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E611BD32-865E-09A8-7BBD-E65D8AEC6F8F}"/>
              </a:ext>
            </a:extLst>
          </p:cNvPr>
          <p:cNvCxnSpPr>
            <a:cxnSpLocks/>
          </p:cNvCxnSpPr>
          <p:nvPr/>
        </p:nvCxnSpPr>
        <p:spPr>
          <a:xfrm>
            <a:off x="2399881" y="2642966"/>
            <a:ext cx="0" cy="3633321"/>
          </a:xfrm>
          <a:prstGeom prst="line">
            <a:avLst/>
          </a:prstGeom>
          <a:ln>
            <a:solidFill>
              <a:srgbClr val="3C9F31"/>
            </a:solidFill>
            <a:prstDash val="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DD20C38-F7F3-D0E7-E609-D53103A94FED}"/>
              </a:ext>
            </a:extLst>
          </p:cNvPr>
          <p:cNvSpPr txBox="1"/>
          <p:nvPr/>
        </p:nvSpPr>
        <p:spPr>
          <a:xfrm>
            <a:off x="547518" y="4664412"/>
            <a:ext cx="2043435" cy="400110"/>
          </a:xfrm>
          <a:prstGeom prst="rect">
            <a:avLst/>
          </a:prstGeom>
          <a:noFill/>
        </p:spPr>
        <p:txBody>
          <a:bodyPr wrap="square">
            <a:spAutoFit/>
          </a:bodyPr>
          <a:lstStyle/>
          <a:p>
            <a:pPr algn="ctr"/>
            <a:r>
              <a:rPr lang="en-US" sz="1000" dirty="0"/>
              <a:t>supplementary, subscription-based</a:t>
            </a:r>
          </a:p>
        </p:txBody>
      </p:sp>
      <p:sp>
        <p:nvSpPr>
          <p:cNvPr id="10" name="TextBox 9">
            <a:extLst>
              <a:ext uri="{FF2B5EF4-FFF2-40B4-BE49-F238E27FC236}">
                <a16:creationId xmlns:a16="http://schemas.microsoft.com/office/drawing/2014/main" id="{4AEF3706-6A40-A497-B0EC-39CB62142D7B}"/>
              </a:ext>
            </a:extLst>
          </p:cNvPr>
          <p:cNvSpPr txBox="1"/>
          <p:nvPr/>
        </p:nvSpPr>
        <p:spPr>
          <a:xfrm>
            <a:off x="1067268" y="3063246"/>
            <a:ext cx="1092511" cy="307777"/>
          </a:xfrm>
          <a:prstGeom prst="rect">
            <a:avLst/>
          </a:prstGeom>
          <a:noFill/>
        </p:spPr>
        <p:txBody>
          <a:bodyPr wrap="square" lIns="0" tIns="0" rIns="0" bIns="0" anchor="ctr">
            <a:spAutoFit/>
          </a:bodyPr>
          <a:lstStyle/>
          <a:p>
            <a:pPr algn="ctr"/>
            <a:r>
              <a:rPr lang="en-US" sz="1000" b="1" dirty="0">
                <a:solidFill>
                  <a:srgbClr val="3C9F31"/>
                </a:solidFill>
              </a:rPr>
              <a:t>0.3-1.0 million </a:t>
            </a:r>
            <a:r>
              <a:rPr lang="en-US" sz="1000" dirty="0"/>
              <a:t>VND/month </a:t>
            </a:r>
          </a:p>
        </p:txBody>
      </p:sp>
      <p:sp>
        <p:nvSpPr>
          <p:cNvPr id="12" name="Rectangle: Rounded Corners 11">
            <a:extLst>
              <a:ext uri="{FF2B5EF4-FFF2-40B4-BE49-F238E27FC236}">
                <a16:creationId xmlns:a16="http://schemas.microsoft.com/office/drawing/2014/main" id="{981A8ACF-4557-D9E9-DC72-EBF044D627BB}"/>
              </a:ext>
            </a:extLst>
          </p:cNvPr>
          <p:cNvSpPr/>
          <p:nvPr/>
        </p:nvSpPr>
        <p:spPr>
          <a:xfrm>
            <a:off x="986187" y="3543842"/>
            <a:ext cx="1173592" cy="248295"/>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ctr"/>
            <a:r>
              <a:rPr lang="en-US" sz="1000" b="1" dirty="0">
                <a:solidFill>
                  <a:srgbClr val="F36521"/>
                </a:solidFill>
              </a:rPr>
              <a:t>EdTech Apps </a:t>
            </a:r>
          </a:p>
        </p:txBody>
      </p:sp>
      <p:pic>
        <p:nvPicPr>
          <p:cNvPr id="14" name="Picture 13">
            <a:extLst>
              <a:ext uri="{FF2B5EF4-FFF2-40B4-BE49-F238E27FC236}">
                <a16:creationId xmlns:a16="http://schemas.microsoft.com/office/drawing/2014/main" id="{0BFFA6BB-766E-3332-3218-B39BB50F327B}"/>
              </a:ext>
            </a:extLst>
          </p:cNvPr>
          <p:cNvPicPr>
            <a:picLocks noChangeAspect="1"/>
          </p:cNvPicPr>
          <p:nvPr/>
        </p:nvPicPr>
        <p:blipFill>
          <a:blip r:embed="rId3"/>
          <a:stretch>
            <a:fillRect/>
          </a:stretch>
        </p:blipFill>
        <p:spPr>
          <a:xfrm>
            <a:off x="1004233" y="4054209"/>
            <a:ext cx="472833" cy="365824"/>
          </a:xfrm>
          <a:prstGeom prst="rect">
            <a:avLst/>
          </a:prstGeom>
        </p:spPr>
      </p:pic>
      <p:sp>
        <p:nvSpPr>
          <p:cNvPr id="15" name="Freeform 3">
            <a:extLst>
              <a:ext uri="{FF2B5EF4-FFF2-40B4-BE49-F238E27FC236}">
                <a16:creationId xmlns:a16="http://schemas.microsoft.com/office/drawing/2014/main" id="{7C819AAF-E583-0693-9B60-8EDDC08D6184}"/>
              </a:ext>
            </a:extLst>
          </p:cNvPr>
          <p:cNvSpPr/>
          <p:nvPr/>
        </p:nvSpPr>
        <p:spPr>
          <a:xfrm>
            <a:off x="1575590" y="3925690"/>
            <a:ext cx="664080" cy="664080"/>
          </a:xfrm>
          <a:custGeom>
            <a:avLst/>
            <a:gdLst/>
            <a:ahLst/>
            <a:cxnLst/>
            <a:rect l="l" t="t" r="r" b="b"/>
            <a:pathLst>
              <a:path w="4047119" h="4047119">
                <a:moveTo>
                  <a:pt x="0" y="0"/>
                </a:moveTo>
                <a:lnTo>
                  <a:pt x="4047119" y="0"/>
                </a:lnTo>
                <a:lnTo>
                  <a:pt x="4047119" y="4047119"/>
                </a:lnTo>
                <a:lnTo>
                  <a:pt x="0" y="4047119"/>
                </a:lnTo>
                <a:lnTo>
                  <a:pt x="0" y="0"/>
                </a:lnTo>
                <a:close/>
              </a:path>
            </a:pathLst>
          </a:custGeom>
          <a:blipFill>
            <a:blip r:embed="rId4"/>
            <a:stretch>
              <a:fillRect/>
            </a:stretch>
          </a:blipFill>
        </p:spPr>
        <p:txBody>
          <a:bodyPr/>
          <a:lstStyle/>
          <a:p>
            <a:endParaRPr lang="en-US"/>
          </a:p>
        </p:txBody>
      </p:sp>
      <p:cxnSp>
        <p:nvCxnSpPr>
          <p:cNvPr id="17" name="Straight Connector 16">
            <a:extLst>
              <a:ext uri="{FF2B5EF4-FFF2-40B4-BE49-F238E27FC236}">
                <a16:creationId xmlns:a16="http://schemas.microsoft.com/office/drawing/2014/main" id="{6F63400C-1E3F-A3E4-3064-786E8A72A93D}"/>
              </a:ext>
            </a:extLst>
          </p:cNvPr>
          <p:cNvCxnSpPr>
            <a:cxnSpLocks/>
          </p:cNvCxnSpPr>
          <p:nvPr/>
        </p:nvCxnSpPr>
        <p:spPr>
          <a:xfrm>
            <a:off x="3795530" y="2666993"/>
            <a:ext cx="0" cy="3630168"/>
          </a:xfrm>
          <a:prstGeom prst="line">
            <a:avLst/>
          </a:prstGeom>
          <a:ln>
            <a:solidFill>
              <a:srgbClr val="3C9F31"/>
            </a:solidFill>
            <a:prstDash val="dash"/>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9F932F7F-FB7A-1335-D081-1EBA9E5E595C}"/>
              </a:ext>
            </a:extLst>
          </p:cNvPr>
          <p:cNvSpPr/>
          <p:nvPr/>
        </p:nvSpPr>
        <p:spPr>
          <a:xfrm>
            <a:off x="2524949" y="3543842"/>
            <a:ext cx="1123076" cy="44221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000" b="1" dirty="0">
                <a:solidFill>
                  <a:srgbClr val="F36521"/>
                </a:solidFill>
              </a:rPr>
              <a:t>Local/Regional Center</a:t>
            </a:r>
          </a:p>
        </p:txBody>
      </p:sp>
      <p:sp>
        <p:nvSpPr>
          <p:cNvPr id="36" name="TextBox 35">
            <a:extLst>
              <a:ext uri="{FF2B5EF4-FFF2-40B4-BE49-F238E27FC236}">
                <a16:creationId xmlns:a16="http://schemas.microsoft.com/office/drawing/2014/main" id="{ECE8A8BA-5AAF-76B8-8C00-A4BF6B5B9CB8}"/>
              </a:ext>
            </a:extLst>
          </p:cNvPr>
          <p:cNvSpPr txBox="1"/>
          <p:nvPr/>
        </p:nvSpPr>
        <p:spPr>
          <a:xfrm>
            <a:off x="2536379" y="3058188"/>
            <a:ext cx="1092511" cy="307777"/>
          </a:xfrm>
          <a:prstGeom prst="rect">
            <a:avLst/>
          </a:prstGeom>
          <a:noFill/>
        </p:spPr>
        <p:txBody>
          <a:bodyPr wrap="square" lIns="0" tIns="0" rIns="0" bIns="0" anchor="ctr">
            <a:spAutoFit/>
          </a:bodyPr>
          <a:lstStyle/>
          <a:p>
            <a:pPr algn="ctr"/>
            <a:r>
              <a:rPr lang="en-US" sz="1000" b="1" dirty="0">
                <a:solidFill>
                  <a:srgbClr val="3C9F31"/>
                </a:solidFill>
              </a:rPr>
              <a:t>0.8-1.8 million </a:t>
            </a:r>
            <a:r>
              <a:rPr lang="en-US" sz="1000" dirty="0"/>
              <a:t>VND/month</a:t>
            </a:r>
          </a:p>
        </p:txBody>
      </p:sp>
      <p:sp>
        <p:nvSpPr>
          <p:cNvPr id="39" name="TextBox 38">
            <a:extLst>
              <a:ext uri="{FF2B5EF4-FFF2-40B4-BE49-F238E27FC236}">
                <a16:creationId xmlns:a16="http://schemas.microsoft.com/office/drawing/2014/main" id="{D6A37735-ABC6-E75F-CDBF-C93C4F1BF5CA}"/>
              </a:ext>
            </a:extLst>
          </p:cNvPr>
          <p:cNvSpPr txBox="1"/>
          <p:nvPr/>
        </p:nvSpPr>
        <p:spPr>
          <a:xfrm>
            <a:off x="2565565" y="4095680"/>
            <a:ext cx="997678" cy="246221"/>
          </a:xfrm>
          <a:prstGeom prst="rect">
            <a:avLst/>
          </a:prstGeom>
          <a:noFill/>
        </p:spPr>
        <p:txBody>
          <a:bodyPr wrap="square">
            <a:spAutoFit/>
          </a:bodyPr>
          <a:lstStyle/>
          <a:p>
            <a:pPr algn="ctr"/>
            <a:r>
              <a:rPr lang="en-US" sz="1000" dirty="0"/>
              <a:t>budget tier</a:t>
            </a:r>
          </a:p>
        </p:txBody>
      </p:sp>
      <p:sp>
        <p:nvSpPr>
          <p:cNvPr id="40" name="TextBox 39">
            <a:extLst>
              <a:ext uri="{FF2B5EF4-FFF2-40B4-BE49-F238E27FC236}">
                <a16:creationId xmlns:a16="http://schemas.microsoft.com/office/drawing/2014/main" id="{1C850E31-3E26-6F1F-0F60-1C7BE39B7D9B}"/>
              </a:ext>
            </a:extLst>
          </p:cNvPr>
          <p:cNvSpPr txBox="1"/>
          <p:nvPr/>
        </p:nvSpPr>
        <p:spPr>
          <a:xfrm>
            <a:off x="4845971" y="3021205"/>
            <a:ext cx="1092511" cy="307777"/>
          </a:xfrm>
          <a:prstGeom prst="rect">
            <a:avLst/>
          </a:prstGeom>
          <a:noFill/>
        </p:spPr>
        <p:txBody>
          <a:bodyPr wrap="square" lIns="0" tIns="0" rIns="0" bIns="0" anchor="ctr">
            <a:spAutoFit/>
          </a:bodyPr>
          <a:lstStyle/>
          <a:p>
            <a:pPr algn="ctr"/>
            <a:r>
              <a:rPr lang="en-US" sz="1000" b="1" dirty="0">
                <a:solidFill>
                  <a:srgbClr val="3C9F31"/>
                </a:solidFill>
              </a:rPr>
              <a:t>1.5-4.0 million </a:t>
            </a:r>
            <a:r>
              <a:rPr lang="en-US" sz="1000" dirty="0"/>
              <a:t>VND/month</a:t>
            </a:r>
          </a:p>
        </p:txBody>
      </p:sp>
      <p:sp>
        <p:nvSpPr>
          <p:cNvPr id="41" name="TextBox 40">
            <a:extLst>
              <a:ext uri="{FF2B5EF4-FFF2-40B4-BE49-F238E27FC236}">
                <a16:creationId xmlns:a16="http://schemas.microsoft.com/office/drawing/2014/main" id="{7B85376F-4C54-6052-A1C5-52152B25A737}"/>
              </a:ext>
            </a:extLst>
          </p:cNvPr>
          <p:cNvSpPr txBox="1"/>
          <p:nvPr/>
        </p:nvSpPr>
        <p:spPr>
          <a:xfrm>
            <a:off x="3587050" y="4306934"/>
            <a:ext cx="3690012" cy="246221"/>
          </a:xfrm>
          <a:prstGeom prst="rect">
            <a:avLst/>
          </a:prstGeom>
          <a:noFill/>
        </p:spPr>
        <p:txBody>
          <a:bodyPr wrap="square">
            <a:spAutoFit/>
          </a:bodyPr>
          <a:lstStyle/>
          <a:p>
            <a:pPr algn="ctr"/>
            <a:r>
              <a:rPr lang="en-US" sz="1000" dirty="0"/>
              <a:t>competitive mid-tier, similar price ranges</a:t>
            </a:r>
          </a:p>
        </p:txBody>
      </p:sp>
      <p:sp>
        <p:nvSpPr>
          <p:cNvPr id="42" name="Freeform 2">
            <a:extLst>
              <a:ext uri="{FF2B5EF4-FFF2-40B4-BE49-F238E27FC236}">
                <a16:creationId xmlns:a16="http://schemas.microsoft.com/office/drawing/2014/main" id="{EDFB5023-F676-BF5F-B8DF-86D1A5178E7D}"/>
              </a:ext>
            </a:extLst>
          </p:cNvPr>
          <p:cNvSpPr/>
          <p:nvPr/>
        </p:nvSpPr>
        <p:spPr>
          <a:xfrm>
            <a:off x="4277445" y="3808433"/>
            <a:ext cx="579205" cy="579205"/>
          </a:xfrm>
          <a:custGeom>
            <a:avLst/>
            <a:gdLst/>
            <a:ahLst/>
            <a:cxnLst/>
            <a:rect l="l" t="t" r="r" b="b"/>
            <a:pathLst>
              <a:path w="4445964" h="4445964">
                <a:moveTo>
                  <a:pt x="0" y="0"/>
                </a:moveTo>
                <a:lnTo>
                  <a:pt x="4445964" y="0"/>
                </a:lnTo>
                <a:lnTo>
                  <a:pt x="4445964" y="4445964"/>
                </a:lnTo>
                <a:lnTo>
                  <a:pt x="0" y="4445964"/>
                </a:lnTo>
                <a:lnTo>
                  <a:pt x="0" y="0"/>
                </a:lnTo>
                <a:close/>
              </a:path>
            </a:pathLst>
          </a:custGeom>
          <a:blipFill>
            <a:blip r:embed="rId5"/>
            <a:stretch>
              <a:fillRect/>
            </a:stretch>
          </a:blipFill>
        </p:spPr>
        <p:txBody>
          <a:bodyPr/>
          <a:lstStyle/>
          <a:p>
            <a:endParaRPr lang="en-US"/>
          </a:p>
        </p:txBody>
      </p:sp>
      <p:pic>
        <p:nvPicPr>
          <p:cNvPr id="43" name="Picture 42">
            <a:extLst>
              <a:ext uri="{FF2B5EF4-FFF2-40B4-BE49-F238E27FC236}">
                <a16:creationId xmlns:a16="http://schemas.microsoft.com/office/drawing/2014/main" id="{A036A326-834B-013F-DA38-7A00059635C9}"/>
              </a:ext>
            </a:extLst>
          </p:cNvPr>
          <p:cNvPicPr>
            <a:picLocks noChangeAspect="1"/>
          </p:cNvPicPr>
          <p:nvPr/>
        </p:nvPicPr>
        <p:blipFill>
          <a:blip r:embed="rId6"/>
          <a:stretch>
            <a:fillRect/>
          </a:stretch>
        </p:blipFill>
        <p:spPr>
          <a:xfrm>
            <a:off x="4921878" y="3904264"/>
            <a:ext cx="443003" cy="342220"/>
          </a:xfrm>
          <a:prstGeom prst="rect">
            <a:avLst/>
          </a:prstGeom>
        </p:spPr>
      </p:pic>
      <p:pic>
        <p:nvPicPr>
          <p:cNvPr id="44" name="Picture 43">
            <a:extLst>
              <a:ext uri="{FF2B5EF4-FFF2-40B4-BE49-F238E27FC236}">
                <a16:creationId xmlns:a16="http://schemas.microsoft.com/office/drawing/2014/main" id="{60B9FF1A-FA30-E6BB-CD48-1BF5784C8BB9}"/>
              </a:ext>
            </a:extLst>
          </p:cNvPr>
          <p:cNvPicPr>
            <a:picLocks noChangeAspect="1"/>
          </p:cNvPicPr>
          <p:nvPr/>
        </p:nvPicPr>
        <p:blipFill>
          <a:blip r:embed="rId7"/>
          <a:srcRect r="50077"/>
          <a:stretch>
            <a:fillRect/>
          </a:stretch>
        </p:blipFill>
        <p:spPr>
          <a:xfrm>
            <a:off x="5478003" y="3908987"/>
            <a:ext cx="338750" cy="290445"/>
          </a:xfrm>
          <a:prstGeom prst="rect">
            <a:avLst/>
          </a:prstGeom>
        </p:spPr>
      </p:pic>
      <p:pic>
        <p:nvPicPr>
          <p:cNvPr id="45" name="Picture 44">
            <a:extLst>
              <a:ext uri="{FF2B5EF4-FFF2-40B4-BE49-F238E27FC236}">
                <a16:creationId xmlns:a16="http://schemas.microsoft.com/office/drawing/2014/main" id="{BC13E147-E017-D091-E044-3598CAB064C3}"/>
              </a:ext>
            </a:extLst>
          </p:cNvPr>
          <p:cNvPicPr>
            <a:picLocks noChangeAspect="1"/>
          </p:cNvPicPr>
          <p:nvPr/>
        </p:nvPicPr>
        <p:blipFill>
          <a:blip r:embed="rId8"/>
          <a:srcRect l="26614" t="26457" r="25261" b="26269"/>
          <a:stretch>
            <a:fillRect/>
          </a:stretch>
        </p:blipFill>
        <p:spPr>
          <a:xfrm>
            <a:off x="5913920" y="3943578"/>
            <a:ext cx="598025" cy="308415"/>
          </a:xfrm>
          <a:prstGeom prst="rect">
            <a:avLst/>
          </a:prstGeom>
        </p:spPr>
      </p:pic>
      <p:sp>
        <p:nvSpPr>
          <p:cNvPr id="46" name="Rectangle: Rounded Corners 45">
            <a:extLst>
              <a:ext uri="{FF2B5EF4-FFF2-40B4-BE49-F238E27FC236}">
                <a16:creationId xmlns:a16="http://schemas.microsoft.com/office/drawing/2014/main" id="{EDA6291D-244A-5C0B-9F45-C4F37F6046D2}"/>
              </a:ext>
            </a:extLst>
          </p:cNvPr>
          <p:cNvSpPr/>
          <p:nvPr/>
        </p:nvSpPr>
        <p:spPr>
          <a:xfrm>
            <a:off x="4404871" y="3543842"/>
            <a:ext cx="1972937" cy="248295"/>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ctr"/>
            <a:r>
              <a:rPr lang="en-US" sz="1000" b="1" dirty="0">
                <a:solidFill>
                  <a:srgbClr val="F36521"/>
                </a:solidFill>
              </a:rPr>
              <a:t>Major National Brands</a:t>
            </a:r>
          </a:p>
        </p:txBody>
      </p:sp>
      <p:cxnSp>
        <p:nvCxnSpPr>
          <p:cNvPr id="47" name="Straight Connector 46">
            <a:extLst>
              <a:ext uri="{FF2B5EF4-FFF2-40B4-BE49-F238E27FC236}">
                <a16:creationId xmlns:a16="http://schemas.microsoft.com/office/drawing/2014/main" id="{9665AF5A-A6F5-B37F-D0A4-D14E290AFA7D}"/>
              </a:ext>
            </a:extLst>
          </p:cNvPr>
          <p:cNvCxnSpPr>
            <a:cxnSpLocks/>
          </p:cNvCxnSpPr>
          <p:nvPr/>
        </p:nvCxnSpPr>
        <p:spPr>
          <a:xfrm>
            <a:off x="7015835" y="2647506"/>
            <a:ext cx="0" cy="3630168"/>
          </a:xfrm>
          <a:prstGeom prst="line">
            <a:avLst/>
          </a:prstGeom>
          <a:ln>
            <a:solidFill>
              <a:srgbClr val="3C9F31"/>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3BE7E29-A4EE-7642-40F0-81E4B04FEC84}"/>
              </a:ext>
            </a:extLst>
          </p:cNvPr>
          <p:cNvCxnSpPr>
            <a:cxnSpLocks/>
          </p:cNvCxnSpPr>
          <p:nvPr/>
        </p:nvCxnSpPr>
        <p:spPr>
          <a:xfrm>
            <a:off x="10877610" y="2647506"/>
            <a:ext cx="0" cy="3630168"/>
          </a:xfrm>
          <a:prstGeom prst="line">
            <a:avLst/>
          </a:prstGeom>
          <a:ln>
            <a:solidFill>
              <a:srgbClr val="3C9F31"/>
            </a:solidFill>
            <a:prstDash val="dash"/>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1D78B7CC-0278-8694-DC6C-FC1268F02397}"/>
              </a:ext>
            </a:extLst>
          </p:cNvPr>
          <p:cNvSpPr txBox="1"/>
          <p:nvPr/>
        </p:nvSpPr>
        <p:spPr>
          <a:xfrm>
            <a:off x="8390420" y="3068286"/>
            <a:ext cx="1092511" cy="307777"/>
          </a:xfrm>
          <a:prstGeom prst="rect">
            <a:avLst/>
          </a:prstGeom>
          <a:noFill/>
        </p:spPr>
        <p:txBody>
          <a:bodyPr wrap="square" lIns="0" tIns="0" rIns="0" bIns="0" anchor="ctr">
            <a:spAutoFit/>
          </a:bodyPr>
          <a:lstStyle/>
          <a:p>
            <a:pPr algn="ctr"/>
            <a:r>
              <a:rPr lang="en-US" sz="1000" b="1" dirty="0">
                <a:solidFill>
                  <a:srgbClr val="3C9F31"/>
                </a:solidFill>
              </a:rPr>
              <a:t>4.0-6.5 million </a:t>
            </a:r>
            <a:r>
              <a:rPr lang="en-US" sz="1000" dirty="0"/>
              <a:t>VND/month</a:t>
            </a:r>
          </a:p>
        </p:txBody>
      </p:sp>
      <p:sp>
        <p:nvSpPr>
          <p:cNvPr id="52" name="TextBox 51">
            <a:extLst>
              <a:ext uri="{FF2B5EF4-FFF2-40B4-BE49-F238E27FC236}">
                <a16:creationId xmlns:a16="http://schemas.microsoft.com/office/drawing/2014/main" id="{94EE0BD8-4F7B-52E0-D366-C2683B1A59A1}"/>
              </a:ext>
            </a:extLst>
          </p:cNvPr>
          <p:cNvSpPr txBox="1"/>
          <p:nvPr/>
        </p:nvSpPr>
        <p:spPr>
          <a:xfrm>
            <a:off x="8170758" y="4317586"/>
            <a:ext cx="1730922" cy="246221"/>
          </a:xfrm>
          <a:prstGeom prst="rect">
            <a:avLst/>
          </a:prstGeom>
          <a:noFill/>
        </p:spPr>
        <p:txBody>
          <a:bodyPr wrap="square">
            <a:spAutoFit/>
          </a:bodyPr>
          <a:lstStyle/>
          <a:p>
            <a:pPr algn="ctr"/>
            <a:r>
              <a:rPr lang="en-US" sz="1000" dirty="0"/>
              <a:t>clearly premium tier</a:t>
            </a:r>
          </a:p>
        </p:txBody>
      </p:sp>
      <p:sp>
        <p:nvSpPr>
          <p:cNvPr id="53" name="Freeform 4">
            <a:extLst>
              <a:ext uri="{FF2B5EF4-FFF2-40B4-BE49-F238E27FC236}">
                <a16:creationId xmlns:a16="http://schemas.microsoft.com/office/drawing/2014/main" id="{63B027ED-13BD-0412-A719-64F1A10D2453}"/>
              </a:ext>
            </a:extLst>
          </p:cNvPr>
          <p:cNvSpPr/>
          <p:nvPr/>
        </p:nvSpPr>
        <p:spPr>
          <a:xfrm>
            <a:off x="8414521" y="3888443"/>
            <a:ext cx="1063357" cy="307586"/>
          </a:xfrm>
          <a:custGeom>
            <a:avLst/>
            <a:gdLst/>
            <a:ahLst/>
            <a:cxnLst/>
            <a:rect l="l" t="t" r="r" b="b"/>
            <a:pathLst>
              <a:path w="4682773" h="1341128">
                <a:moveTo>
                  <a:pt x="0" y="0"/>
                </a:moveTo>
                <a:lnTo>
                  <a:pt x="4682773" y="0"/>
                </a:lnTo>
                <a:lnTo>
                  <a:pt x="4682773" y="1341128"/>
                </a:lnTo>
                <a:lnTo>
                  <a:pt x="0" y="1341128"/>
                </a:lnTo>
                <a:lnTo>
                  <a:pt x="0" y="0"/>
                </a:lnTo>
                <a:close/>
              </a:path>
            </a:pathLst>
          </a:custGeom>
          <a:blipFill>
            <a:blip r:embed="rId9"/>
            <a:stretch>
              <a:fillRect/>
            </a:stretch>
          </a:blipFill>
        </p:spPr>
        <p:txBody>
          <a:bodyPr/>
          <a:lstStyle/>
          <a:p>
            <a:endParaRPr lang="en-US"/>
          </a:p>
        </p:txBody>
      </p:sp>
      <p:sp>
        <p:nvSpPr>
          <p:cNvPr id="54" name="Rectangle: Rounded Corners 53">
            <a:extLst>
              <a:ext uri="{FF2B5EF4-FFF2-40B4-BE49-F238E27FC236}">
                <a16:creationId xmlns:a16="http://schemas.microsoft.com/office/drawing/2014/main" id="{78579201-7FD7-7A82-56AF-34C85F3E2F7D}"/>
              </a:ext>
            </a:extLst>
          </p:cNvPr>
          <p:cNvSpPr/>
          <p:nvPr/>
        </p:nvSpPr>
        <p:spPr>
          <a:xfrm>
            <a:off x="7996717" y="3543842"/>
            <a:ext cx="1972937" cy="248295"/>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ctr"/>
            <a:r>
              <a:rPr lang="en-US" sz="1000" b="1" dirty="0">
                <a:solidFill>
                  <a:srgbClr val="F36521"/>
                </a:solidFill>
              </a:rPr>
              <a:t>British Council </a:t>
            </a:r>
          </a:p>
        </p:txBody>
      </p:sp>
      <p:sp>
        <p:nvSpPr>
          <p:cNvPr id="55" name="TextBox 54">
            <a:extLst>
              <a:ext uri="{FF2B5EF4-FFF2-40B4-BE49-F238E27FC236}">
                <a16:creationId xmlns:a16="http://schemas.microsoft.com/office/drawing/2014/main" id="{CCEAC4C7-AF5E-3C01-7E9C-1E4C772C1B9A}"/>
              </a:ext>
            </a:extLst>
          </p:cNvPr>
          <p:cNvSpPr txBox="1"/>
          <p:nvPr/>
        </p:nvSpPr>
        <p:spPr>
          <a:xfrm>
            <a:off x="3877212" y="5185227"/>
            <a:ext cx="3072017" cy="1015663"/>
          </a:xfrm>
          <a:prstGeom prst="rect">
            <a:avLst/>
          </a:prstGeom>
          <a:noFill/>
        </p:spPr>
        <p:txBody>
          <a:bodyPr wrap="square">
            <a:spAutoFit/>
          </a:bodyPr>
          <a:lstStyle/>
          <a:p>
            <a:r>
              <a:rPr lang="en-US" sz="1000" b="1" dirty="0">
                <a:solidFill>
                  <a:srgbClr val="3C9F31"/>
                </a:solidFill>
              </a:rPr>
              <a:t>VUS, ILA, Apollo, and YOLA compete directly in the 1.5-4.0M VND range, with pricing overlaps. </a:t>
            </a:r>
          </a:p>
          <a:p>
            <a:r>
              <a:rPr lang="en-US" sz="1000" b="1" dirty="0">
                <a:solidFill>
                  <a:srgbClr val="3C9F31"/>
                </a:solidFill>
              </a:rPr>
              <a:t>The distinction is NOT price tier but rather brand positioning (facilities, teacher mix, curriculum approach). </a:t>
            </a:r>
          </a:p>
        </p:txBody>
      </p:sp>
      <p:sp>
        <p:nvSpPr>
          <p:cNvPr id="57" name="TextBox 56">
            <a:extLst>
              <a:ext uri="{FF2B5EF4-FFF2-40B4-BE49-F238E27FC236}">
                <a16:creationId xmlns:a16="http://schemas.microsoft.com/office/drawing/2014/main" id="{0726DCE7-05A1-0A92-4E89-564D440FCE37}"/>
              </a:ext>
            </a:extLst>
          </p:cNvPr>
          <p:cNvSpPr txBox="1"/>
          <p:nvPr/>
        </p:nvSpPr>
        <p:spPr>
          <a:xfrm>
            <a:off x="7119543" y="5206764"/>
            <a:ext cx="1299392" cy="1015663"/>
          </a:xfrm>
          <a:prstGeom prst="rect">
            <a:avLst/>
          </a:prstGeom>
          <a:noFill/>
        </p:spPr>
        <p:txBody>
          <a:bodyPr wrap="square">
            <a:spAutoFit/>
          </a:bodyPr>
          <a:lstStyle/>
          <a:p>
            <a:r>
              <a:rPr lang="en-US" sz="1000" b="1" dirty="0">
                <a:solidFill>
                  <a:srgbClr val="3C9F31"/>
                </a:solidFill>
              </a:rPr>
              <a:t>British Council stands alone as the premium option at nearly 2x the price of competitors.</a:t>
            </a:r>
          </a:p>
        </p:txBody>
      </p:sp>
      <p:sp>
        <p:nvSpPr>
          <p:cNvPr id="62" name="TextBox 61">
            <a:extLst>
              <a:ext uri="{FF2B5EF4-FFF2-40B4-BE49-F238E27FC236}">
                <a16:creationId xmlns:a16="http://schemas.microsoft.com/office/drawing/2014/main" id="{599521EA-036A-F642-F9B6-81B34DFF86DE}"/>
              </a:ext>
            </a:extLst>
          </p:cNvPr>
          <p:cNvSpPr txBox="1"/>
          <p:nvPr/>
        </p:nvSpPr>
        <p:spPr>
          <a:xfrm>
            <a:off x="11127233" y="2357321"/>
            <a:ext cx="943443" cy="246221"/>
          </a:xfrm>
          <a:prstGeom prst="rect">
            <a:avLst/>
          </a:prstGeom>
          <a:noFill/>
        </p:spPr>
        <p:txBody>
          <a:bodyPr wrap="square">
            <a:spAutoFit/>
          </a:bodyPr>
          <a:lstStyle/>
          <a:p>
            <a:r>
              <a:rPr lang="en-US" sz="1000" i="1" dirty="0">
                <a:solidFill>
                  <a:schemeClr val="bg1">
                    <a:lumMod val="65000"/>
                  </a:schemeClr>
                </a:solidFill>
              </a:rPr>
              <a:t>Million VND</a:t>
            </a:r>
          </a:p>
        </p:txBody>
      </p:sp>
      <p:cxnSp>
        <p:nvCxnSpPr>
          <p:cNvPr id="11" name="Straight Arrow Connector 10">
            <a:extLst>
              <a:ext uri="{FF2B5EF4-FFF2-40B4-BE49-F238E27FC236}">
                <a16:creationId xmlns:a16="http://schemas.microsoft.com/office/drawing/2014/main" id="{5A15610A-0349-82BE-97A6-A92A1B1ED1F7}"/>
              </a:ext>
            </a:extLst>
          </p:cNvPr>
          <p:cNvCxnSpPr>
            <a:cxnSpLocks/>
            <a:stCxn id="60" idx="2"/>
          </p:cNvCxnSpPr>
          <p:nvPr/>
        </p:nvCxnSpPr>
        <p:spPr>
          <a:xfrm>
            <a:off x="5413221" y="4777503"/>
            <a:ext cx="0" cy="277097"/>
          </a:xfrm>
          <a:prstGeom prst="straightConnector1">
            <a:avLst/>
          </a:prstGeom>
          <a:ln>
            <a:solidFill>
              <a:srgbClr val="F36521"/>
            </a:solidFill>
            <a:tailEnd type="ova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628D233-554F-6435-C0B1-C9ED2043EAB5}"/>
              </a:ext>
            </a:extLst>
          </p:cNvPr>
          <p:cNvCxnSpPr>
            <a:cxnSpLocks/>
          </p:cNvCxnSpPr>
          <p:nvPr/>
        </p:nvCxnSpPr>
        <p:spPr>
          <a:xfrm>
            <a:off x="8928609" y="4775192"/>
            <a:ext cx="0" cy="282667"/>
          </a:xfrm>
          <a:prstGeom prst="straightConnector1">
            <a:avLst/>
          </a:prstGeom>
          <a:ln>
            <a:solidFill>
              <a:srgbClr val="F36521"/>
            </a:solidFill>
            <a:tailEnd type="ova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8CACF808-6879-A9AB-CA11-527F47033506}"/>
              </a:ext>
            </a:extLst>
          </p:cNvPr>
          <p:cNvPicPr>
            <a:picLocks noChangeAspect="1"/>
          </p:cNvPicPr>
          <p:nvPr/>
        </p:nvPicPr>
        <p:blipFill>
          <a:blip r:embed="rId10"/>
          <a:stretch>
            <a:fillRect/>
          </a:stretch>
        </p:blipFill>
        <p:spPr>
          <a:xfrm>
            <a:off x="8323744" y="5233084"/>
            <a:ext cx="2399555" cy="937326"/>
          </a:xfrm>
          <a:prstGeom prst="roundRect">
            <a:avLst>
              <a:gd name="adj" fmla="val 9846"/>
            </a:avLst>
          </a:prstGeom>
        </p:spPr>
      </p:pic>
      <p:sp>
        <p:nvSpPr>
          <p:cNvPr id="28" name="Freeform 2"/>
          <p:cNvSpPr/>
          <p:nvPr/>
        </p:nvSpPr>
        <p:spPr>
          <a:xfrm>
            <a:off x="852939" y="5439711"/>
            <a:ext cx="1492603" cy="820932"/>
          </a:xfrm>
          <a:custGeom>
            <a:avLst/>
            <a:gdLst/>
            <a:ahLst/>
            <a:cxnLst/>
            <a:rect l="l" t="t" r="r" b="b"/>
            <a:pathLst>
              <a:path w="3339137" h="1836525">
                <a:moveTo>
                  <a:pt x="0" y="0"/>
                </a:moveTo>
                <a:lnTo>
                  <a:pt x="3339136" y="0"/>
                </a:lnTo>
                <a:lnTo>
                  <a:pt x="3339136" y="1836525"/>
                </a:lnTo>
                <a:lnTo>
                  <a:pt x="0" y="1836525"/>
                </a:lnTo>
                <a:lnTo>
                  <a:pt x="0" y="0"/>
                </a:lnTo>
                <a:close/>
              </a:path>
            </a:pathLst>
          </a:custGeom>
          <a:blipFill>
            <a:blip r:embed="rId11"/>
            <a:stretch>
              <a:fillRect/>
            </a:stretch>
          </a:blipFill>
        </p:spPr>
        <p:txBody>
          <a:bodyPr/>
          <a:lstStyle/>
          <a:p>
            <a:endParaRPr lang="en-US"/>
          </a:p>
        </p:txBody>
      </p:sp>
    </p:spTree>
    <p:extLst>
      <p:ext uri="{BB962C8B-B14F-4D97-AF65-F5344CB8AC3E}">
        <p14:creationId xmlns:p14="http://schemas.microsoft.com/office/powerpoint/2010/main" val="379925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A9937-6447-CAA0-6593-B0E748286CAE}"/>
            </a:ext>
          </a:extLst>
        </p:cNvPr>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F7635D3B-D7AC-93E0-AB4E-E05544D299A7}"/>
              </a:ext>
            </a:extLst>
          </p:cNvPr>
          <p:cNvSpPr/>
          <p:nvPr/>
        </p:nvSpPr>
        <p:spPr>
          <a:xfrm>
            <a:off x="671626" y="4786948"/>
            <a:ext cx="10894028" cy="1446550"/>
          </a:xfrm>
          <a:prstGeom prst="roundRect">
            <a:avLst>
              <a:gd name="adj" fmla="val 16820"/>
            </a:avLst>
          </a:prstGeom>
          <a:solidFill>
            <a:srgbClr val="FDEFE8"/>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r"/>
            <a:endParaRPr lang="en-US" sz="1200" dirty="0">
              <a:solidFill>
                <a:srgbClr val="535353"/>
              </a:solidFill>
            </a:endParaRPr>
          </a:p>
        </p:txBody>
      </p:sp>
      <p:sp>
        <p:nvSpPr>
          <p:cNvPr id="14" name="Rectangle: Rounded Corners 13">
            <a:extLst>
              <a:ext uri="{FF2B5EF4-FFF2-40B4-BE49-F238E27FC236}">
                <a16:creationId xmlns:a16="http://schemas.microsoft.com/office/drawing/2014/main" id="{82E1D706-8894-BC07-A79F-1E9C52BBBDA6}"/>
              </a:ext>
            </a:extLst>
          </p:cNvPr>
          <p:cNvSpPr/>
          <p:nvPr/>
        </p:nvSpPr>
        <p:spPr>
          <a:xfrm>
            <a:off x="671627" y="2344000"/>
            <a:ext cx="2595748" cy="1140949"/>
          </a:xfrm>
          <a:prstGeom prst="roundRect">
            <a:avLst>
              <a:gd name="adj" fmla="val 16820"/>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r"/>
            <a:r>
              <a:rPr lang="en-US" sz="1200" b="1" dirty="0"/>
              <a:t>attend classes </a:t>
            </a:r>
          </a:p>
          <a:p>
            <a:pPr algn="r"/>
            <a:r>
              <a:rPr lang="en-US" sz="1200" b="1" dirty="0"/>
              <a:t>2 times per week </a:t>
            </a:r>
          </a:p>
          <a:p>
            <a:pPr algn="r"/>
            <a:r>
              <a:rPr lang="en-US" sz="1000" dirty="0"/>
              <a:t>(most common schedule)</a:t>
            </a:r>
            <a:endParaRPr lang="en-US" sz="1200" dirty="0"/>
          </a:p>
        </p:txBody>
      </p:sp>
      <p:sp>
        <p:nvSpPr>
          <p:cNvPr id="2" name="Title 1">
            <a:extLst>
              <a:ext uri="{FF2B5EF4-FFF2-40B4-BE49-F238E27FC236}">
                <a16:creationId xmlns:a16="http://schemas.microsoft.com/office/drawing/2014/main" id="{5833741B-251D-2852-C0E8-0C60D1B0F922}"/>
              </a:ext>
            </a:extLst>
          </p:cNvPr>
          <p:cNvSpPr>
            <a:spLocks noGrp="1"/>
          </p:cNvSpPr>
          <p:nvPr>
            <p:ph type="title"/>
          </p:nvPr>
        </p:nvSpPr>
        <p:spPr/>
        <p:txBody>
          <a:bodyPr/>
          <a:lstStyle/>
          <a:p>
            <a:r>
              <a:rPr lang="en-US" dirty="0"/>
              <a:t>English Center Usage &amp; Spending Patterns</a:t>
            </a:r>
          </a:p>
        </p:txBody>
      </p:sp>
      <p:sp>
        <p:nvSpPr>
          <p:cNvPr id="7" name="TextBox 6">
            <a:extLst>
              <a:ext uri="{FF2B5EF4-FFF2-40B4-BE49-F238E27FC236}">
                <a16:creationId xmlns:a16="http://schemas.microsoft.com/office/drawing/2014/main" id="{A0E7FB4E-8B4B-B659-9FE7-175860739B5E}"/>
              </a:ext>
            </a:extLst>
          </p:cNvPr>
          <p:cNvSpPr txBox="1"/>
          <p:nvPr/>
        </p:nvSpPr>
        <p:spPr>
          <a:xfrm>
            <a:off x="576707" y="6471407"/>
            <a:ext cx="9785702" cy="230832"/>
          </a:xfrm>
          <a:prstGeom prst="rect">
            <a:avLst/>
          </a:prstGeom>
          <a:noFill/>
        </p:spPr>
        <p:txBody>
          <a:bodyPr wrap="square">
            <a:spAutoFit/>
          </a:bodyPr>
          <a:lstStyle/>
          <a:p>
            <a:r>
              <a:rPr lang="en-US" sz="900" b="0" i="1" dirty="0" err="1">
                <a:solidFill>
                  <a:srgbClr val="666666"/>
                </a:solidFill>
                <a:effectLst/>
                <a:latin typeface="+mj-lt"/>
              </a:rPr>
              <a:t>InsightAsia</a:t>
            </a:r>
            <a:r>
              <a:rPr lang="en-US" sz="900" b="0" i="1" dirty="0">
                <a:solidFill>
                  <a:srgbClr val="666666"/>
                </a:solidFill>
                <a:effectLst/>
                <a:latin typeface="+mj-lt"/>
              </a:rPr>
              <a:t> Vietnam | Market Research Report | Base: All respondents (n=1,219)</a:t>
            </a:r>
          </a:p>
        </p:txBody>
      </p:sp>
      <p:sp>
        <p:nvSpPr>
          <p:cNvPr id="4" name="Text Placeholder 2">
            <a:extLst>
              <a:ext uri="{FF2B5EF4-FFF2-40B4-BE49-F238E27FC236}">
                <a16:creationId xmlns:a16="http://schemas.microsoft.com/office/drawing/2014/main" id="{3AB9B0ED-4CEC-34C8-3FDD-F07FDB006006}"/>
              </a:ext>
            </a:extLst>
          </p:cNvPr>
          <p:cNvSpPr txBox="1">
            <a:spLocks/>
          </p:cNvSpPr>
          <p:nvPr/>
        </p:nvSpPr>
        <p:spPr>
          <a:xfrm>
            <a:off x="662662" y="1421915"/>
            <a:ext cx="7405573" cy="8101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b="0" kern="1200">
                <a:solidFill>
                  <a:srgbClr val="535353"/>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53535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53535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53535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rgbClr val="53535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US" sz="1600" b="1" dirty="0">
                <a:solidFill>
                  <a:srgbClr val="E95000"/>
                </a:solidFill>
                <a:latin typeface="Montserrat"/>
              </a:rPr>
              <a:t>Class Frequency Patterns</a:t>
            </a:r>
          </a:p>
          <a:p>
            <a:pPr>
              <a:lnSpc>
                <a:spcPct val="100000"/>
              </a:lnSpc>
              <a:spcBef>
                <a:spcPts val="600"/>
              </a:spcBef>
              <a:defRPr/>
            </a:pPr>
            <a:r>
              <a:rPr lang="en-US" sz="900" i="1" dirty="0">
                <a:solidFill>
                  <a:srgbClr val="E95000"/>
                </a:solidFill>
                <a:latin typeface="+mj-lt"/>
              </a:rPr>
              <a:t>Question: "How many times per week does your child attend English classes at the center/program?"</a:t>
            </a:r>
          </a:p>
          <a:p>
            <a:pPr>
              <a:lnSpc>
                <a:spcPct val="100000"/>
              </a:lnSpc>
              <a:spcBef>
                <a:spcPts val="600"/>
              </a:spcBef>
              <a:defRPr/>
            </a:pPr>
            <a:r>
              <a:rPr lang="en-US" sz="900" i="1" dirty="0">
                <a:solidFill>
                  <a:srgbClr val="E95000"/>
                </a:solidFill>
                <a:latin typeface="+mj-lt"/>
              </a:rPr>
              <a:t>Base: Parents with children enrolled in centers (n=670, excludes EdTech-only and private tutor-only)</a:t>
            </a:r>
          </a:p>
        </p:txBody>
      </p:sp>
      <p:sp>
        <p:nvSpPr>
          <p:cNvPr id="6" name="Text Placeholder 2">
            <a:extLst>
              <a:ext uri="{FF2B5EF4-FFF2-40B4-BE49-F238E27FC236}">
                <a16:creationId xmlns:a16="http://schemas.microsoft.com/office/drawing/2014/main" id="{54C7DDDA-864A-3CA0-0DD9-E87CDC4E480F}"/>
              </a:ext>
            </a:extLst>
          </p:cNvPr>
          <p:cNvSpPr txBox="1">
            <a:spLocks/>
          </p:cNvSpPr>
          <p:nvPr/>
        </p:nvSpPr>
        <p:spPr>
          <a:xfrm>
            <a:off x="628132" y="3737944"/>
            <a:ext cx="7405573" cy="331973"/>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0" kern="1200">
                <a:solidFill>
                  <a:srgbClr val="535353"/>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53535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53535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53535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rgbClr val="53535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US" sz="1600" b="1" dirty="0">
                <a:solidFill>
                  <a:srgbClr val="E95000"/>
                </a:solidFill>
                <a:latin typeface="Montserrat"/>
              </a:rPr>
              <a:t>Price Sensitivity &amp; Trade-offs</a:t>
            </a:r>
          </a:p>
        </p:txBody>
      </p:sp>
      <p:sp>
        <p:nvSpPr>
          <p:cNvPr id="8" name="TextBox 7">
            <a:extLst>
              <a:ext uri="{FF2B5EF4-FFF2-40B4-BE49-F238E27FC236}">
                <a16:creationId xmlns:a16="http://schemas.microsoft.com/office/drawing/2014/main" id="{E5A8A03D-1E82-57B9-5CDD-A0909D46DE69}"/>
              </a:ext>
            </a:extLst>
          </p:cNvPr>
          <p:cNvSpPr txBox="1"/>
          <p:nvPr/>
        </p:nvSpPr>
        <p:spPr>
          <a:xfrm>
            <a:off x="3256942" y="4842385"/>
            <a:ext cx="8190988" cy="677108"/>
          </a:xfrm>
          <a:prstGeom prst="rect">
            <a:avLst/>
          </a:prstGeom>
          <a:noFill/>
        </p:spPr>
        <p:txBody>
          <a:bodyPr wrap="square">
            <a:spAutoFit/>
          </a:bodyPr>
          <a:lstStyle/>
          <a:p>
            <a:r>
              <a:rPr lang="en-US" sz="1100" dirty="0"/>
              <a:t>"I know British Council is the best, but it's 5 million per month. That's my entire salary! So I chose VUS—it's still good quality but half the price. I can afford to keep my son enrolled for years, not just a few terms."</a:t>
            </a:r>
          </a:p>
          <a:p>
            <a:pPr>
              <a:spcBef>
                <a:spcPts val="600"/>
              </a:spcBef>
            </a:pPr>
            <a:r>
              <a:rPr lang="en-US" sz="1100" dirty="0"/>
              <a:t>— Mother, 34, Hanoi, household income ~25 million VND/month, Parent IDI</a:t>
            </a:r>
          </a:p>
        </p:txBody>
      </p:sp>
      <p:sp>
        <p:nvSpPr>
          <p:cNvPr id="10" name="TextBox 9">
            <a:extLst>
              <a:ext uri="{FF2B5EF4-FFF2-40B4-BE49-F238E27FC236}">
                <a16:creationId xmlns:a16="http://schemas.microsoft.com/office/drawing/2014/main" id="{545AB19B-CAA2-8878-D526-34D2281F1639}"/>
              </a:ext>
            </a:extLst>
          </p:cNvPr>
          <p:cNvSpPr txBox="1"/>
          <p:nvPr/>
        </p:nvSpPr>
        <p:spPr>
          <a:xfrm>
            <a:off x="3274869" y="5587167"/>
            <a:ext cx="8173061" cy="646331"/>
          </a:xfrm>
          <a:prstGeom prst="rect">
            <a:avLst/>
          </a:prstGeom>
          <a:noFill/>
        </p:spPr>
        <p:txBody>
          <a:bodyPr wrap="square">
            <a:spAutoFit/>
          </a:bodyPr>
          <a:lstStyle/>
          <a:p>
            <a:r>
              <a:rPr lang="en-US" sz="1400" b="1" dirty="0"/>
              <a:t>Key Insight: </a:t>
            </a:r>
            <a:r>
              <a:rPr lang="en-US" sz="1100" b="1" dirty="0">
                <a:solidFill>
                  <a:srgbClr val="F36521"/>
                </a:solidFill>
              </a:rPr>
              <a:t>Price is the #2 decision factor (after teacher quality), but parents are willing to pay premiums IF they see tangible results. Problem: 53% feel they're not getting value for money at their current center.</a:t>
            </a:r>
          </a:p>
          <a:p>
            <a:endParaRPr lang="en-US" sz="1100" b="1" dirty="0"/>
          </a:p>
        </p:txBody>
      </p:sp>
      <p:sp>
        <p:nvSpPr>
          <p:cNvPr id="13" name="Oval 12">
            <a:extLst>
              <a:ext uri="{FF2B5EF4-FFF2-40B4-BE49-F238E27FC236}">
                <a16:creationId xmlns:a16="http://schemas.microsoft.com/office/drawing/2014/main" id="{A31BBA7B-101E-1371-413C-73A344862CE4}"/>
              </a:ext>
            </a:extLst>
          </p:cNvPr>
          <p:cNvSpPr/>
          <p:nvPr/>
        </p:nvSpPr>
        <p:spPr>
          <a:xfrm>
            <a:off x="792209" y="2539821"/>
            <a:ext cx="694949" cy="718369"/>
          </a:xfrm>
          <a:prstGeom prst="ellipse">
            <a:avLst/>
          </a:prstGeom>
          <a:solidFill>
            <a:srgbClr val="FFFFFF"/>
          </a:solidFill>
          <a:ln w="762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srgbClr val="535353"/>
                </a:solidFill>
              </a:rPr>
              <a:t>64</a:t>
            </a:r>
            <a:r>
              <a:rPr lang="en-US" sz="1200" dirty="0">
                <a:solidFill>
                  <a:srgbClr val="535353"/>
                </a:solidFill>
              </a:rPr>
              <a:t>%</a:t>
            </a:r>
            <a:endParaRPr lang="en-US" dirty="0">
              <a:solidFill>
                <a:srgbClr val="535353"/>
              </a:solidFill>
            </a:endParaRPr>
          </a:p>
        </p:txBody>
      </p:sp>
      <p:sp>
        <p:nvSpPr>
          <p:cNvPr id="15" name="Rectangle: Rounded Corners 14">
            <a:extLst>
              <a:ext uri="{FF2B5EF4-FFF2-40B4-BE49-F238E27FC236}">
                <a16:creationId xmlns:a16="http://schemas.microsoft.com/office/drawing/2014/main" id="{E382900D-1F80-D276-9953-FC7B0952880C}"/>
              </a:ext>
            </a:extLst>
          </p:cNvPr>
          <p:cNvSpPr/>
          <p:nvPr/>
        </p:nvSpPr>
        <p:spPr>
          <a:xfrm>
            <a:off x="8969906" y="2344000"/>
            <a:ext cx="2595748" cy="1140949"/>
          </a:xfrm>
          <a:prstGeom prst="roundRect">
            <a:avLst>
              <a:gd name="adj" fmla="val 16820"/>
            </a:avLst>
          </a:prstGeom>
          <a:solidFill>
            <a:srgbClr val="FDEFE8"/>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r"/>
            <a:r>
              <a:rPr lang="en-US" sz="1200" b="1" dirty="0">
                <a:solidFill>
                  <a:srgbClr val="535353"/>
                </a:solidFill>
              </a:rPr>
              <a:t>intensive programs </a:t>
            </a:r>
          </a:p>
          <a:p>
            <a:pPr algn="r"/>
            <a:r>
              <a:rPr lang="en-US" sz="1000" dirty="0">
                <a:solidFill>
                  <a:srgbClr val="535353"/>
                </a:solidFill>
              </a:rPr>
              <a:t>(4+ times per week)</a:t>
            </a:r>
            <a:endParaRPr lang="en-US" sz="1200" dirty="0">
              <a:solidFill>
                <a:srgbClr val="535353"/>
              </a:solidFill>
            </a:endParaRPr>
          </a:p>
        </p:txBody>
      </p:sp>
      <p:sp>
        <p:nvSpPr>
          <p:cNvPr id="16" name="Oval 15">
            <a:extLst>
              <a:ext uri="{FF2B5EF4-FFF2-40B4-BE49-F238E27FC236}">
                <a16:creationId xmlns:a16="http://schemas.microsoft.com/office/drawing/2014/main" id="{5B1B32E4-2064-DE71-6C50-5A30F6ACABD9}"/>
              </a:ext>
            </a:extLst>
          </p:cNvPr>
          <p:cNvSpPr/>
          <p:nvPr/>
        </p:nvSpPr>
        <p:spPr>
          <a:xfrm>
            <a:off x="9090488" y="2539821"/>
            <a:ext cx="694949" cy="718369"/>
          </a:xfrm>
          <a:prstGeom prst="ellipse">
            <a:avLst/>
          </a:prstGeom>
          <a:solidFill>
            <a:srgbClr val="3C9F31"/>
          </a:solidFill>
          <a:ln w="762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schemeClr val="bg1"/>
                </a:solidFill>
              </a:rPr>
              <a:t>4</a:t>
            </a:r>
            <a:r>
              <a:rPr lang="en-US" sz="1200" dirty="0">
                <a:solidFill>
                  <a:schemeClr val="bg1"/>
                </a:solidFill>
              </a:rPr>
              <a:t>%</a:t>
            </a:r>
            <a:endParaRPr lang="en-US" dirty="0">
              <a:solidFill>
                <a:schemeClr val="bg1"/>
              </a:solidFill>
            </a:endParaRPr>
          </a:p>
        </p:txBody>
      </p:sp>
      <p:sp>
        <p:nvSpPr>
          <p:cNvPr id="17" name="Rectangle: Rounded Corners 16">
            <a:extLst>
              <a:ext uri="{FF2B5EF4-FFF2-40B4-BE49-F238E27FC236}">
                <a16:creationId xmlns:a16="http://schemas.microsoft.com/office/drawing/2014/main" id="{0D3E8BCF-26DC-04A4-8B1F-0347A1ADBAB2}"/>
              </a:ext>
            </a:extLst>
          </p:cNvPr>
          <p:cNvSpPr/>
          <p:nvPr/>
        </p:nvSpPr>
        <p:spPr>
          <a:xfrm>
            <a:off x="3437720" y="2344000"/>
            <a:ext cx="2595748" cy="1140949"/>
          </a:xfrm>
          <a:prstGeom prst="roundRect">
            <a:avLst>
              <a:gd name="adj" fmla="val 16820"/>
            </a:avLst>
          </a:prstGeom>
          <a:solidFill>
            <a:srgbClr val="F36521"/>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r"/>
            <a:r>
              <a:rPr lang="en-US" sz="1200" b="1" dirty="0"/>
              <a:t>attend classes </a:t>
            </a:r>
          </a:p>
          <a:p>
            <a:pPr algn="r"/>
            <a:r>
              <a:rPr lang="en-US" sz="1200" b="1" dirty="0"/>
              <a:t>3 times per week</a:t>
            </a:r>
          </a:p>
        </p:txBody>
      </p:sp>
      <p:sp>
        <p:nvSpPr>
          <p:cNvPr id="18" name="Oval 17">
            <a:extLst>
              <a:ext uri="{FF2B5EF4-FFF2-40B4-BE49-F238E27FC236}">
                <a16:creationId xmlns:a16="http://schemas.microsoft.com/office/drawing/2014/main" id="{4392C876-C95E-BEEF-F095-7C9DC9C63E83}"/>
              </a:ext>
            </a:extLst>
          </p:cNvPr>
          <p:cNvSpPr/>
          <p:nvPr/>
        </p:nvSpPr>
        <p:spPr>
          <a:xfrm>
            <a:off x="3558795" y="2539821"/>
            <a:ext cx="694949" cy="718369"/>
          </a:xfrm>
          <a:prstGeom prst="ellipse">
            <a:avLst/>
          </a:prstGeom>
          <a:solidFill>
            <a:srgbClr val="FFFFFF"/>
          </a:solidFill>
          <a:ln w="762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srgbClr val="535353"/>
                </a:solidFill>
              </a:rPr>
              <a:t>23</a:t>
            </a:r>
            <a:r>
              <a:rPr lang="en-US" sz="1200" dirty="0">
                <a:solidFill>
                  <a:srgbClr val="535353"/>
                </a:solidFill>
              </a:rPr>
              <a:t>%</a:t>
            </a:r>
            <a:endParaRPr lang="en-US" dirty="0">
              <a:solidFill>
                <a:srgbClr val="535353"/>
              </a:solidFill>
            </a:endParaRPr>
          </a:p>
        </p:txBody>
      </p:sp>
      <p:sp>
        <p:nvSpPr>
          <p:cNvPr id="19" name="Rectangle: Rounded Corners 18">
            <a:extLst>
              <a:ext uri="{FF2B5EF4-FFF2-40B4-BE49-F238E27FC236}">
                <a16:creationId xmlns:a16="http://schemas.microsoft.com/office/drawing/2014/main" id="{5144E829-4042-DA72-9813-563D0206F058}"/>
              </a:ext>
            </a:extLst>
          </p:cNvPr>
          <p:cNvSpPr/>
          <p:nvPr/>
        </p:nvSpPr>
        <p:spPr>
          <a:xfrm>
            <a:off x="6203813" y="2358235"/>
            <a:ext cx="2595748" cy="1140949"/>
          </a:xfrm>
          <a:prstGeom prst="roundRect">
            <a:avLst>
              <a:gd name="adj" fmla="val 1682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r"/>
            <a:r>
              <a:rPr lang="en-US" sz="1200" b="1" dirty="0">
                <a:solidFill>
                  <a:srgbClr val="535353"/>
                </a:solidFill>
              </a:rPr>
              <a:t>attend classes </a:t>
            </a:r>
          </a:p>
          <a:p>
            <a:pPr algn="r"/>
            <a:r>
              <a:rPr lang="en-US" sz="1200" b="1" dirty="0">
                <a:solidFill>
                  <a:srgbClr val="535353"/>
                </a:solidFill>
              </a:rPr>
              <a:t>1 time per week</a:t>
            </a:r>
          </a:p>
        </p:txBody>
      </p:sp>
      <p:sp>
        <p:nvSpPr>
          <p:cNvPr id="20" name="Oval 19">
            <a:extLst>
              <a:ext uri="{FF2B5EF4-FFF2-40B4-BE49-F238E27FC236}">
                <a16:creationId xmlns:a16="http://schemas.microsoft.com/office/drawing/2014/main" id="{1A0A526C-FB58-0D84-13C7-D1A56751660F}"/>
              </a:ext>
            </a:extLst>
          </p:cNvPr>
          <p:cNvSpPr/>
          <p:nvPr/>
        </p:nvSpPr>
        <p:spPr>
          <a:xfrm>
            <a:off x="6345675" y="2554056"/>
            <a:ext cx="694949" cy="718369"/>
          </a:xfrm>
          <a:prstGeom prst="ellipse">
            <a:avLst/>
          </a:prstGeom>
          <a:solidFill>
            <a:srgbClr val="F36521"/>
          </a:solidFill>
          <a:ln w="762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schemeClr val="bg1"/>
                </a:solidFill>
              </a:rPr>
              <a:t>9</a:t>
            </a:r>
            <a:r>
              <a:rPr lang="en-US" sz="1200" dirty="0">
                <a:solidFill>
                  <a:schemeClr val="bg1"/>
                </a:solidFill>
              </a:rPr>
              <a:t>%</a:t>
            </a:r>
            <a:endParaRPr lang="en-US" dirty="0">
              <a:solidFill>
                <a:schemeClr val="bg1"/>
              </a:solidFill>
            </a:endParaRPr>
          </a:p>
        </p:txBody>
      </p:sp>
      <p:sp>
        <p:nvSpPr>
          <p:cNvPr id="21" name="Freeform 4">
            <a:extLst>
              <a:ext uri="{FF2B5EF4-FFF2-40B4-BE49-F238E27FC236}">
                <a16:creationId xmlns:a16="http://schemas.microsoft.com/office/drawing/2014/main" id="{A55A36AC-9C5C-8FF8-9190-ADB741B99F0E}"/>
              </a:ext>
            </a:extLst>
          </p:cNvPr>
          <p:cNvSpPr/>
          <p:nvPr/>
        </p:nvSpPr>
        <p:spPr>
          <a:xfrm>
            <a:off x="653698" y="4135485"/>
            <a:ext cx="2603243" cy="2098013"/>
          </a:xfrm>
          <a:custGeom>
            <a:avLst/>
            <a:gdLst/>
            <a:ahLst/>
            <a:cxnLst/>
            <a:rect l="l" t="t" r="r" b="b"/>
            <a:pathLst>
              <a:path w="6356958" h="6356958">
                <a:moveTo>
                  <a:pt x="0" y="0"/>
                </a:moveTo>
                <a:lnTo>
                  <a:pt x="6356958" y="0"/>
                </a:lnTo>
                <a:lnTo>
                  <a:pt x="6356958" y="6356959"/>
                </a:lnTo>
                <a:lnTo>
                  <a:pt x="0" y="6356959"/>
                </a:lnTo>
                <a:lnTo>
                  <a:pt x="0" y="0"/>
                </a:lnTo>
                <a:close/>
              </a:path>
            </a:pathLst>
          </a:custGeom>
          <a:blipFill>
            <a:blip r:embed="rId3"/>
            <a:stretch>
              <a:fillRect l="-18527" t="-18766" r="-16001" b="-48158"/>
            </a:stretch>
          </a:blipFill>
        </p:spPr>
        <p:txBody>
          <a:bodyPr/>
          <a:lstStyle/>
          <a:p>
            <a:endParaRPr lang="en-US" sz="1200"/>
          </a:p>
        </p:txBody>
      </p:sp>
      <p:sp>
        <p:nvSpPr>
          <p:cNvPr id="23" name="Freeform 13">
            <a:extLst>
              <a:ext uri="{FF2B5EF4-FFF2-40B4-BE49-F238E27FC236}">
                <a16:creationId xmlns:a16="http://schemas.microsoft.com/office/drawing/2014/main" id="{C4786B6C-95AB-3DFE-BB43-8BD0630DDECD}"/>
              </a:ext>
            </a:extLst>
          </p:cNvPr>
          <p:cNvSpPr>
            <a:spLocks noEditPoints="1"/>
          </p:cNvSpPr>
          <p:nvPr>
            <p:custDataLst>
              <p:tags r:id="rId1"/>
            </p:custDataLst>
          </p:nvPr>
        </p:nvSpPr>
        <p:spPr bwMode="gray">
          <a:xfrm>
            <a:off x="716040" y="4197175"/>
            <a:ext cx="516452" cy="436385"/>
          </a:xfrm>
          <a:custGeom>
            <a:avLst/>
            <a:gdLst>
              <a:gd name="T0" fmla="*/ 108 w 3489"/>
              <a:gd name="T1" fmla="*/ 1405 h 3227"/>
              <a:gd name="T2" fmla="*/ 108 w 3489"/>
              <a:gd name="T3" fmla="*/ 0 h 3227"/>
              <a:gd name="T4" fmla="*/ 1405 w 3489"/>
              <a:gd name="T5" fmla="*/ 0 h 3227"/>
              <a:gd name="T6" fmla="*/ 1405 w 3489"/>
              <a:gd name="T7" fmla="*/ 1110 h 3227"/>
              <a:gd name="T8" fmla="*/ 1197 w 3489"/>
              <a:gd name="T9" fmla="*/ 2407 h 3227"/>
              <a:gd name="T10" fmla="*/ 296 w 3489"/>
              <a:gd name="T11" fmla="*/ 3227 h 3227"/>
              <a:gd name="T12" fmla="*/ 0 w 3489"/>
              <a:gd name="T13" fmla="*/ 2750 h 3227"/>
              <a:gd name="T14" fmla="*/ 541 w 3489"/>
              <a:gd name="T15" fmla="*/ 2283 h 3227"/>
              <a:gd name="T16" fmla="*/ 739 w 3489"/>
              <a:gd name="T17" fmla="*/ 1405 h 3227"/>
              <a:gd name="T18" fmla="*/ 108 w 3489"/>
              <a:gd name="T19" fmla="*/ 1405 h 3227"/>
              <a:gd name="T20" fmla="*/ 2192 w 3489"/>
              <a:gd name="T21" fmla="*/ 1405 h 3227"/>
              <a:gd name="T22" fmla="*/ 2192 w 3489"/>
              <a:gd name="T23" fmla="*/ 0 h 3227"/>
              <a:gd name="T24" fmla="*/ 3489 w 3489"/>
              <a:gd name="T25" fmla="*/ 0 h 3227"/>
              <a:gd name="T26" fmla="*/ 3489 w 3489"/>
              <a:gd name="T27" fmla="*/ 1110 h 3227"/>
              <a:gd name="T28" fmla="*/ 3281 w 3489"/>
              <a:gd name="T29" fmla="*/ 2407 h 3227"/>
              <a:gd name="T30" fmla="*/ 2380 w 3489"/>
              <a:gd name="T31" fmla="*/ 3227 h 3227"/>
              <a:gd name="T32" fmla="*/ 2084 w 3489"/>
              <a:gd name="T33" fmla="*/ 2750 h 3227"/>
              <a:gd name="T34" fmla="*/ 2625 w 3489"/>
              <a:gd name="T35" fmla="*/ 2283 h 3227"/>
              <a:gd name="T36" fmla="*/ 2823 w 3489"/>
              <a:gd name="T37" fmla="*/ 1405 h 3227"/>
              <a:gd name="T38" fmla="*/ 2192 w 3489"/>
              <a:gd name="T39" fmla="*/ 1405 h 3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89" h="3227">
                <a:moveTo>
                  <a:pt x="108" y="1405"/>
                </a:moveTo>
                <a:lnTo>
                  <a:pt x="108" y="0"/>
                </a:lnTo>
                <a:lnTo>
                  <a:pt x="1405" y="0"/>
                </a:lnTo>
                <a:lnTo>
                  <a:pt x="1405" y="1110"/>
                </a:lnTo>
                <a:cubicBezTo>
                  <a:pt x="1405" y="1710"/>
                  <a:pt x="1336" y="2143"/>
                  <a:pt x="1197" y="2407"/>
                </a:cubicBezTo>
                <a:cubicBezTo>
                  <a:pt x="1004" y="2770"/>
                  <a:pt x="704" y="3043"/>
                  <a:pt x="296" y="3227"/>
                </a:cubicBezTo>
                <a:lnTo>
                  <a:pt x="0" y="2750"/>
                </a:lnTo>
                <a:cubicBezTo>
                  <a:pt x="242" y="2651"/>
                  <a:pt x="422" y="2496"/>
                  <a:pt x="541" y="2283"/>
                </a:cubicBezTo>
                <a:cubicBezTo>
                  <a:pt x="660" y="2070"/>
                  <a:pt x="726" y="1777"/>
                  <a:pt x="739" y="1405"/>
                </a:cubicBezTo>
                <a:lnTo>
                  <a:pt x="108" y="1405"/>
                </a:lnTo>
                <a:close/>
                <a:moveTo>
                  <a:pt x="2192" y="1405"/>
                </a:moveTo>
                <a:lnTo>
                  <a:pt x="2192" y="0"/>
                </a:lnTo>
                <a:lnTo>
                  <a:pt x="3489" y="0"/>
                </a:lnTo>
                <a:lnTo>
                  <a:pt x="3489" y="1110"/>
                </a:lnTo>
                <a:cubicBezTo>
                  <a:pt x="3489" y="1710"/>
                  <a:pt x="3420" y="2143"/>
                  <a:pt x="3281" y="2407"/>
                </a:cubicBezTo>
                <a:cubicBezTo>
                  <a:pt x="3088" y="2770"/>
                  <a:pt x="2788" y="3043"/>
                  <a:pt x="2380" y="3227"/>
                </a:cubicBezTo>
                <a:lnTo>
                  <a:pt x="2084" y="2750"/>
                </a:lnTo>
                <a:cubicBezTo>
                  <a:pt x="2326" y="2651"/>
                  <a:pt x="2506" y="2496"/>
                  <a:pt x="2625" y="2283"/>
                </a:cubicBezTo>
                <a:cubicBezTo>
                  <a:pt x="2744" y="2070"/>
                  <a:pt x="2810" y="1777"/>
                  <a:pt x="2823" y="1405"/>
                </a:cubicBezTo>
                <a:lnTo>
                  <a:pt x="2192" y="1405"/>
                </a:lnTo>
                <a:close/>
              </a:path>
            </a:pathLst>
          </a:custGeom>
          <a:solidFill>
            <a:srgbClr val="3C9F31"/>
          </a:solidFill>
          <a:ln w="19050">
            <a:noFill/>
          </a:ln>
        </p:spPr>
        <p:txBody>
          <a:bodyPr vert="horz" wrap="square" lIns="91440" tIns="45720" rIns="91440" bIns="45720" numCol="1" anchor="t" anchorCtr="0" compatLnSpc="1">
            <a:prstTxWarp prst="textNoShape">
              <a:avLst/>
            </a:prstTxWarp>
          </a:bodyPr>
          <a:lstStyle/>
          <a:p>
            <a:endParaRPr lang="en-US" sz="1000" dirty="0">
              <a:solidFill>
                <a:srgbClr val="3C9F31"/>
              </a:solidFill>
              <a:latin typeface="Montserrat" panose="00000500000000000000" pitchFamily="2" charset="0"/>
            </a:endParaRPr>
          </a:p>
        </p:txBody>
      </p:sp>
    </p:spTree>
    <p:extLst>
      <p:ext uri="{BB962C8B-B14F-4D97-AF65-F5344CB8AC3E}">
        <p14:creationId xmlns:p14="http://schemas.microsoft.com/office/powerpoint/2010/main" val="1041786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9D8C7DD2-4CEE-AE6B-AD38-8FC7AA66DC6D}"/>
              </a:ext>
            </a:extLst>
          </p:cNvPr>
          <p:cNvGraphicFramePr>
            <a:graphicFrameLocks noGrp="1"/>
          </p:cNvGraphicFramePr>
          <p:nvPr>
            <p:extLst>
              <p:ext uri="{D42A27DB-BD31-4B8C-83A1-F6EECF244321}">
                <p14:modId xmlns:p14="http://schemas.microsoft.com/office/powerpoint/2010/main" val="3975969798"/>
              </p:ext>
            </p:extLst>
          </p:nvPr>
        </p:nvGraphicFramePr>
        <p:xfrm>
          <a:off x="692180" y="2128052"/>
          <a:ext cx="10745559" cy="4210657"/>
        </p:xfrm>
        <a:graphic>
          <a:graphicData uri="http://schemas.openxmlformats.org/drawingml/2006/table">
            <a:tbl>
              <a:tblPr/>
              <a:tblGrid>
                <a:gridCol w="1012795">
                  <a:extLst>
                    <a:ext uri="{9D8B030D-6E8A-4147-A177-3AD203B41FA5}">
                      <a16:colId xmlns:a16="http://schemas.microsoft.com/office/drawing/2014/main" val="3994390460"/>
                    </a:ext>
                  </a:extLst>
                </a:gridCol>
                <a:gridCol w="2433191">
                  <a:extLst>
                    <a:ext uri="{9D8B030D-6E8A-4147-A177-3AD203B41FA5}">
                      <a16:colId xmlns:a16="http://schemas.microsoft.com/office/drawing/2014/main" val="417865468"/>
                    </a:ext>
                  </a:extLst>
                </a:gridCol>
                <a:gridCol w="2433191">
                  <a:extLst>
                    <a:ext uri="{9D8B030D-6E8A-4147-A177-3AD203B41FA5}">
                      <a16:colId xmlns:a16="http://schemas.microsoft.com/office/drawing/2014/main" val="805115024"/>
                    </a:ext>
                  </a:extLst>
                </a:gridCol>
                <a:gridCol w="2433191">
                  <a:extLst>
                    <a:ext uri="{9D8B030D-6E8A-4147-A177-3AD203B41FA5}">
                      <a16:colId xmlns:a16="http://schemas.microsoft.com/office/drawing/2014/main" val="2489737242"/>
                    </a:ext>
                  </a:extLst>
                </a:gridCol>
                <a:gridCol w="2433191">
                  <a:extLst>
                    <a:ext uri="{9D8B030D-6E8A-4147-A177-3AD203B41FA5}">
                      <a16:colId xmlns:a16="http://schemas.microsoft.com/office/drawing/2014/main" val="1730832587"/>
                    </a:ext>
                  </a:extLst>
                </a:gridCol>
              </a:tblGrid>
              <a:tr h="345490">
                <a:tc>
                  <a:txBody>
                    <a:bodyPr/>
                    <a:lstStyle/>
                    <a:p>
                      <a:pPr algn="l">
                        <a:buNone/>
                      </a:pPr>
                      <a:r>
                        <a:rPr lang="en-US" sz="1200" b="1" dirty="0">
                          <a:solidFill>
                            <a:srgbClr val="535353"/>
                          </a:solidFill>
                          <a:effectLst/>
                        </a:rPr>
                        <a:t>Brand</a:t>
                      </a:r>
                    </a:p>
                  </a:txBody>
                  <a:tcPr marL="142875" marR="142875" marT="0" marB="0" anchor="ctr">
                    <a:lnL>
                      <a:noFill/>
                    </a:lnL>
                    <a:lnR>
                      <a:noFill/>
                    </a:lnR>
                    <a:lnT>
                      <a:noFill/>
                    </a:lnT>
                    <a:lnB w="6350" cap="flat" cmpd="sng" algn="ctr">
                      <a:solidFill>
                        <a:schemeClr val="bg1">
                          <a:lumMod val="75000"/>
                        </a:schemeClr>
                      </a:solidFill>
                      <a:prstDash val="solid"/>
                      <a:round/>
                      <a:headEnd type="none" w="med" len="med"/>
                      <a:tailEnd type="none" w="med" len="med"/>
                    </a:lnB>
                    <a:noFill/>
                  </a:tcPr>
                </a:tc>
                <a:tc>
                  <a:txBody>
                    <a:bodyPr/>
                    <a:lstStyle/>
                    <a:p>
                      <a:pPr algn="l">
                        <a:buNone/>
                      </a:pPr>
                      <a:r>
                        <a:rPr lang="en-US" sz="1200" b="1" dirty="0">
                          <a:solidFill>
                            <a:srgbClr val="535353"/>
                          </a:solidFill>
                          <a:effectLst/>
                        </a:rPr>
                        <a:t>Total Awareness </a:t>
                      </a:r>
                      <a:r>
                        <a:rPr lang="en-US" sz="1200" b="0" dirty="0">
                          <a:solidFill>
                            <a:srgbClr val="535353"/>
                          </a:solidFill>
                          <a:effectLst/>
                        </a:rPr>
                        <a:t>(%)</a:t>
                      </a:r>
                      <a:endParaRPr lang="en-US" sz="1200" b="1" dirty="0">
                        <a:solidFill>
                          <a:srgbClr val="535353"/>
                        </a:solidFill>
                        <a:effectLst/>
                      </a:endParaRPr>
                    </a:p>
                  </a:txBody>
                  <a:tcPr marL="142875" marR="142875" marT="0" marB="0" anchor="ctr">
                    <a:lnL>
                      <a:noFill/>
                    </a:lnL>
                    <a:lnR>
                      <a:noFill/>
                    </a:lnR>
                    <a:lnT>
                      <a:noFill/>
                    </a:lnT>
                    <a:lnB w="6350" cap="flat" cmpd="sng" algn="ctr">
                      <a:solidFill>
                        <a:schemeClr val="bg1">
                          <a:lumMod val="75000"/>
                        </a:schemeClr>
                      </a:solidFill>
                      <a:prstDash val="solid"/>
                      <a:round/>
                      <a:headEnd type="none" w="med" len="med"/>
                      <a:tailEnd type="none" w="med" len="med"/>
                    </a:lnB>
                    <a:noFill/>
                  </a:tcPr>
                </a:tc>
                <a:tc>
                  <a:txBody>
                    <a:bodyPr/>
                    <a:lstStyle/>
                    <a:p>
                      <a:pPr algn="l">
                        <a:buNone/>
                      </a:pPr>
                      <a:r>
                        <a:rPr lang="en-US" sz="1200" b="1" dirty="0">
                          <a:solidFill>
                            <a:srgbClr val="535353"/>
                          </a:solidFill>
                          <a:effectLst/>
                        </a:rPr>
                        <a:t>Unaided Awareness </a:t>
                      </a:r>
                      <a:r>
                        <a:rPr lang="en-US" sz="1200" b="0" dirty="0">
                          <a:solidFill>
                            <a:srgbClr val="535353"/>
                          </a:solidFill>
                          <a:effectLst/>
                        </a:rPr>
                        <a:t>(%)</a:t>
                      </a:r>
                      <a:endParaRPr lang="en-US" sz="1200" b="1" dirty="0">
                        <a:solidFill>
                          <a:srgbClr val="535353"/>
                        </a:solidFill>
                        <a:effectLst/>
                      </a:endParaRPr>
                    </a:p>
                  </a:txBody>
                  <a:tcPr marL="142875" marR="142875" marT="0" marB="0" anchor="ctr">
                    <a:lnL>
                      <a:noFill/>
                    </a:lnL>
                    <a:lnR>
                      <a:noFill/>
                    </a:lnR>
                    <a:lnT>
                      <a:noFill/>
                    </a:lnT>
                    <a:lnB w="6350" cap="flat" cmpd="sng" algn="ctr">
                      <a:solidFill>
                        <a:schemeClr val="bg1">
                          <a:lumMod val="75000"/>
                        </a:schemeClr>
                      </a:solidFill>
                      <a:prstDash val="solid"/>
                      <a:round/>
                      <a:headEnd type="none" w="med" len="med"/>
                      <a:tailEnd type="none" w="med" len="med"/>
                    </a:lnB>
                    <a:noFill/>
                  </a:tcPr>
                </a:tc>
                <a:tc>
                  <a:txBody>
                    <a:bodyPr/>
                    <a:lstStyle/>
                    <a:p>
                      <a:pPr algn="l">
                        <a:buNone/>
                      </a:pPr>
                      <a:r>
                        <a:rPr lang="en-US" sz="1200" b="1" dirty="0">
                          <a:solidFill>
                            <a:srgbClr val="535353"/>
                          </a:solidFill>
                          <a:effectLst/>
                        </a:rPr>
                        <a:t>Ever Tried </a:t>
                      </a:r>
                      <a:r>
                        <a:rPr lang="en-US" sz="1200" b="0" dirty="0">
                          <a:solidFill>
                            <a:srgbClr val="535353"/>
                          </a:solidFill>
                          <a:effectLst/>
                        </a:rPr>
                        <a:t>(%)</a:t>
                      </a:r>
                      <a:endParaRPr lang="en-US" sz="1200" b="1" dirty="0">
                        <a:solidFill>
                          <a:srgbClr val="535353"/>
                        </a:solidFill>
                        <a:effectLst/>
                      </a:endParaRPr>
                    </a:p>
                  </a:txBody>
                  <a:tcPr marL="142875" marR="142875" marT="0" marB="0" anchor="ctr">
                    <a:lnL>
                      <a:noFill/>
                    </a:lnL>
                    <a:lnR>
                      <a:noFill/>
                    </a:lnR>
                    <a:lnT>
                      <a:noFill/>
                    </a:lnT>
                    <a:lnB w="6350" cap="flat" cmpd="sng" algn="ctr">
                      <a:solidFill>
                        <a:schemeClr val="bg1">
                          <a:lumMod val="75000"/>
                        </a:schemeClr>
                      </a:solidFill>
                      <a:prstDash val="solid"/>
                      <a:round/>
                      <a:headEnd type="none" w="med" len="med"/>
                      <a:tailEnd type="none" w="med" len="med"/>
                    </a:lnB>
                    <a:noFill/>
                  </a:tcPr>
                </a:tc>
                <a:tc>
                  <a:txBody>
                    <a:bodyPr/>
                    <a:lstStyle/>
                    <a:p>
                      <a:pPr algn="l">
                        <a:buNone/>
                      </a:pPr>
                      <a:r>
                        <a:rPr lang="en-US" sz="1200" b="1" dirty="0">
                          <a:solidFill>
                            <a:srgbClr val="535353"/>
                          </a:solidFill>
                          <a:effectLst/>
                        </a:rPr>
                        <a:t>Currently Using </a:t>
                      </a:r>
                      <a:r>
                        <a:rPr lang="en-US" sz="1200" b="0" dirty="0">
                          <a:solidFill>
                            <a:srgbClr val="535353"/>
                          </a:solidFill>
                          <a:effectLst/>
                        </a:rPr>
                        <a:t>(%)</a:t>
                      </a:r>
                      <a:endParaRPr lang="en-US" sz="1200" b="1" dirty="0">
                        <a:solidFill>
                          <a:srgbClr val="535353"/>
                        </a:solidFill>
                        <a:effectLst/>
                      </a:endParaRPr>
                    </a:p>
                  </a:txBody>
                  <a:tcPr marL="142875" marR="142875" marT="0" marB="0" anchor="ctr">
                    <a:lnL>
                      <a:noFill/>
                    </a:lnL>
                    <a:lnR>
                      <a:noFill/>
                    </a:lnR>
                    <a:lnT>
                      <a:noFill/>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204876435"/>
                  </a:ext>
                </a:extLst>
              </a:tr>
              <a:tr h="388676">
                <a:tc>
                  <a:txBody>
                    <a:bodyPr/>
                    <a:lstStyle/>
                    <a:p>
                      <a:pPr>
                        <a:buNone/>
                      </a:pPr>
                      <a:endParaRPr lang="en-US" sz="1200" dirty="0">
                        <a:effectLst/>
                      </a:endParaRPr>
                    </a:p>
                  </a:txBody>
                  <a:tcPr marL="142875" marR="142875"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rtl="0" fontAlgn="ctr">
                        <a:buNone/>
                      </a:pPr>
                      <a:r>
                        <a:rPr lang="en-US" sz="1200" b="0" i="0" u="none" strike="noStrike" dirty="0">
                          <a:solidFill>
                            <a:srgbClr val="535353"/>
                          </a:solidFill>
                          <a:effectLst/>
                          <a:latin typeface="+mj-lt"/>
                        </a:rPr>
                        <a:t>89%</a:t>
                      </a:r>
                    </a:p>
                  </a:txBody>
                  <a:tcPr marL="9525" marR="36576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ctr">
                        <a:buNone/>
                      </a:pPr>
                      <a:r>
                        <a:rPr lang="en-US" sz="1200" b="0" i="0" u="none" strike="noStrike" dirty="0">
                          <a:solidFill>
                            <a:srgbClr val="535353"/>
                          </a:solidFill>
                          <a:effectLst/>
                          <a:latin typeface="+mj-lt"/>
                        </a:rPr>
                        <a:t>71%</a:t>
                      </a:r>
                    </a:p>
                  </a:txBody>
                  <a:tcPr marR="36576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ctr">
                        <a:buNone/>
                      </a:pPr>
                      <a:r>
                        <a:rPr lang="en-US" sz="1200" b="0" i="0" u="none" strike="noStrike" dirty="0">
                          <a:solidFill>
                            <a:srgbClr val="535353"/>
                          </a:solidFill>
                          <a:effectLst/>
                          <a:latin typeface="+mj-lt"/>
                        </a:rPr>
                        <a:t>44%</a:t>
                      </a:r>
                    </a:p>
                  </a:txBody>
                  <a:tcPr marL="85725" marR="36576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ctr">
                        <a:buNone/>
                      </a:pPr>
                      <a:r>
                        <a:rPr lang="en-US" sz="1200" b="0" i="0" u="none" strike="noStrike" dirty="0">
                          <a:solidFill>
                            <a:srgbClr val="535353"/>
                          </a:solidFill>
                          <a:effectLst/>
                          <a:latin typeface="+mj-lt"/>
                        </a:rPr>
                        <a:t>25%</a:t>
                      </a:r>
                    </a:p>
                  </a:txBody>
                  <a:tcPr marL="85725" marR="36576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07676008"/>
                  </a:ext>
                </a:extLst>
              </a:tr>
              <a:tr h="388676">
                <a:tc>
                  <a:txBody>
                    <a:bodyPr/>
                    <a:lstStyle/>
                    <a:p>
                      <a:pPr>
                        <a:buNone/>
                      </a:pPr>
                      <a:endParaRPr lang="en-US" sz="1200" dirty="0">
                        <a:effectLst/>
                      </a:endParaRPr>
                    </a:p>
                  </a:txBody>
                  <a:tcPr marL="142875" marR="142875"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rtl="0" fontAlgn="ctr">
                        <a:buNone/>
                      </a:pPr>
                      <a:r>
                        <a:rPr lang="en-US" sz="1200" b="0" i="0" u="none" strike="noStrike" dirty="0">
                          <a:solidFill>
                            <a:srgbClr val="535353"/>
                          </a:solidFill>
                          <a:effectLst/>
                          <a:latin typeface="+mj-lt"/>
                        </a:rPr>
                        <a:t>83%</a:t>
                      </a:r>
                    </a:p>
                  </a:txBody>
                  <a:tcPr marL="9525" marR="36576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ctr">
                        <a:buNone/>
                      </a:pPr>
                      <a:r>
                        <a:rPr lang="en-US" sz="1200" b="0" i="0" u="none" strike="noStrike">
                          <a:solidFill>
                            <a:srgbClr val="535353"/>
                          </a:solidFill>
                          <a:effectLst/>
                          <a:latin typeface="+mj-lt"/>
                        </a:rPr>
                        <a:t>62%</a:t>
                      </a:r>
                    </a:p>
                  </a:txBody>
                  <a:tcPr marR="36576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ctr">
                        <a:buNone/>
                      </a:pPr>
                      <a:r>
                        <a:rPr lang="en-US" sz="1200" b="0" i="0" u="none" strike="noStrike">
                          <a:solidFill>
                            <a:srgbClr val="535353"/>
                          </a:solidFill>
                          <a:effectLst/>
                          <a:latin typeface="+mj-lt"/>
                        </a:rPr>
                        <a:t>38%</a:t>
                      </a:r>
                    </a:p>
                  </a:txBody>
                  <a:tcPr marL="85725" marR="36576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ctr">
                        <a:buNone/>
                      </a:pPr>
                      <a:r>
                        <a:rPr lang="en-US" sz="1200" b="0" i="0" u="none" strike="noStrike">
                          <a:solidFill>
                            <a:srgbClr val="535353"/>
                          </a:solidFill>
                          <a:effectLst/>
                          <a:latin typeface="+mj-lt"/>
                        </a:rPr>
                        <a:t>19%</a:t>
                      </a:r>
                    </a:p>
                  </a:txBody>
                  <a:tcPr marL="85725" marR="36576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940862033"/>
                  </a:ext>
                </a:extLst>
              </a:tr>
              <a:tr h="388676">
                <a:tc>
                  <a:txBody>
                    <a:bodyPr/>
                    <a:lstStyle/>
                    <a:p>
                      <a:pPr>
                        <a:buNone/>
                      </a:pPr>
                      <a:endParaRPr lang="en-US" sz="1200" dirty="0">
                        <a:effectLst/>
                      </a:endParaRPr>
                    </a:p>
                  </a:txBody>
                  <a:tcPr marL="142875" marR="142875"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rtl="0" fontAlgn="ctr">
                        <a:buNone/>
                      </a:pPr>
                      <a:r>
                        <a:rPr lang="en-US" sz="1200" b="0" i="0" u="none" strike="noStrike" dirty="0">
                          <a:solidFill>
                            <a:srgbClr val="535353"/>
                          </a:solidFill>
                          <a:effectLst/>
                          <a:latin typeface="+mj-lt"/>
                        </a:rPr>
                        <a:t>75%</a:t>
                      </a:r>
                    </a:p>
                  </a:txBody>
                  <a:tcPr marL="9525" marR="36576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ctr">
                        <a:buNone/>
                      </a:pPr>
                      <a:r>
                        <a:rPr lang="en-US" sz="1200" b="0" i="0" u="none" strike="noStrike" dirty="0">
                          <a:solidFill>
                            <a:srgbClr val="535353"/>
                          </a:solidFill>
                          <a:effectLst/>
                          <a:latin typeface="+mj-lt"/>
                        </a:rPr>
                        <a:t>49%</a:t>
                      </a:r>
                    </a:p>
                  </a:txBody>
                  <a:tcPr marR="36576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ctr">
                        <a:buNone/>
                      </a:pPr>
                      <a:r>
                        <a:rPr lang="en-US" sz="1200" b="0" i="0" u="none" strike="noStrike">
                          <a:solidFill>
                            <a:srgbClr val="535353"/>
                          </a:solidFill>
                          <a:effectLst/>
                          <a:latin typeface="+mj-lt"/>
                        </a:rPr>
                        <a:t>30%</a:t>
                      </a:r>
                    </a:p>
                  </a:txBody>
                  <a:tcPr marL="85725" marR="36576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ctr">
                        <a:buNone/>
                      </a:pPr>
                      <a:r>
                        <a:rPr lang="en-US" sz="1200" b="0" i="0" u="none" strike="noStrike">
                          <a:solidFill>
                            <a:srgbClr val="535353"/>
                          </a:solidFill>
                          <a:effectLst/>
                          <a:latin typeface="+mj-lt"/>
                        </a:rPr>
                        <a:t>14%</a:t>
                      </a:r>
                    </a:p>
                  </a:txBody>
                  <a:tcPr marL="85725" marR="36576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314299529"/>
                  </a:ext>
                </a:extLst>
              </a:tr>
              <a:tr h="388676">
                <a:tc>
                  <a:txBody>
                    <a:bodyPr/>
                    <a:lstStyle/>
                    <a:p>
                      <a:pPr>
                        <a:buNone/>
                      </a:pPr>
                      <a:endParaRPr lang="en-US" sz="1200" dirty="0">
                        <a:effectLst/>
                      </a:endParaRPr>
                    </a:p>
                  </a:txBody>
                  <a:tcPr marL="142875" marR="142875"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rtl="0" fontAlgn="ctr">
                        <a:buNone/>
                      </a:pPr>
                      <a:r>
                        <a:rPr lang="en-US" sz="1200" b="0" i="0" u="none" strike="noStrike" dirty="0">
                          <a:solidFill>
                            <a:srgbClr val="535353"/>
                          </a:solidFill>
                          <a:effectLst/>
                          <a:latin typeface="+mj-lt"/>
                        </a:rPr>
                        <a:t>69%</a:t>
                      </a:r>
                    </a:p>
                  </a:txBody>
                  <a:tcPr marL="9525" marR="36576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ctr">
                        <a:buNone/>
                      </a:pPr>
                      <a:r>
                        <a:rPr lang="en-US" sz="1200" b="0" i="0" u="none" strike="noStrike" dirty="0">
                          <a:solidFill>
                            <a:srgbClr val="535353"/>
                          </a:solidFill>
                          <a:effectLst/>
                          <a:latin typeface="+mj-lt"/>
                        </a:rPr>
                        <a:t>53%</a:t>
                      </a:r>
                    </a:p>
                  </a:txBody>
                  <a:tcPr marR="36576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ctr">
                        <a:buNone/>
                      </a:pPr>
                      <a:r>
                        <a:rPr lang="en-US" sz="1200" b="0" i="0" u="none" strike="noStrike">
                          <a:solidFill>
                            <a:srgbClr val="535353"/>
                          </a:solidFill>
                          <a:effectLst/>
                          <a:latin typeface="+mj-lt"/>
                        </a:rPr>
                        <a:t>22%</a:t>
                      </a:r>
                    </a:p>
                  </a:txBody>
                  <a:tcPr marL="85725" marR="36576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ctr">
                        <a:buNone/>
                      </a:pPr>
                      <a:r>
                        <a:rPr lang="en-US" sz="1200" b="0" i="0" u="none" strike="noStrike">
                          <a:solidFill>
                            <a:srgbClr val="535353"/>
                          </a:solidFill>
                          <a:effectLst/>
                          <a:latin typeface="+mj-lt"/>
                        </a:rPr>
                        <a:t>8%</a:t>
                      </a:r>
                    </a:p>
                  </a:txBody>
                  <a:tcPr marL="85725" marR="36576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96168053"/>
                  </a:ext>
                </a:extLst>
              </a:tr>
              <a:tr h="388676">
                <a:tc>
                  <a:txBody>
                    <a:bodyPr/>
                    <a:lstStyle/>
                    <a:p>
                      <a:pPr>
                        <a:buNone/>
                      </a:pPr>
                      <a:endParaRPr lang="en-US" sz="1200" dirty="0">
                        <a:effectLst/>
                      </a:endParaRPr>
                    </a:p>
                  </a:txBody>
                  <a:tcPr marL="142875" marR="142875"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rtl="0" fontAlgn="ctr">
                        <a:buNone/>
                      </a:pPr>
                      <a:r>
                        <a:rPr lang="en-US" sz="1200" b="0" i="0" u="none" strike="noStrike">
                          <a:solidFill>
                            <a:srgbClr val="535353"/>
                          </a:solidFill>
                          <a:effectLst/>
                          <a:latin typeface="+mj-lt"/>
                        </a:rPr>
                        <a:t>28%</a:t>
                      </a:r>
                    </a:p>
                  </a:txBody>
                  <a:tcPr marL="9525" marR="36576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ctr">
                        <a:buNone/>
                      </a:pPr>
                      <a:r>
                        <a:rPr lang="en-US" sz="1200" b="0" i="0" u="none" strike="noStrike" dirty="0">
                          <a:solidFill>
                            <a:srgbClr val="535353"/>
                          </a:solidFill>
                          <a:effectLst/>
                          <a:latin typeface="+mj-lt"/>
                        </a:rPr>
                        <a:t>12%</a:t>
                      </a:r>
                    </a:p>
                  </a:txBody>
                  <a:tcPr marR="36576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ctr">
                        <a:buNone/>
                      </a:pPr>
                      <a:r>
                        <a:rPr lang="en-US" sz="1200" b="0" i="0" u="none" strike="noStrike">
                          <a:solidFill>
                            <a:srgbClr val="535353"/>
                          </a:solidFill>
                          <a:effectLst/>
                          <a:latin typeface="+mj-lt"/>
                        </a:rPr>
                        <a:t>8%</a:t>
                      </a:r>
                    </a:p>
                  </a:txBody>
                  <a:tcPr marL="85725" marR="36576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ctr">
                        <a:buNone/>
                      </a:pPr>
                      <a:r>
                        <a:rPr lang="en-US" sz="1200" b="0" i="0" u="none" strike="noStrike">
                          <a:solidFill>
                            <a:srgbClr val="535353"/>
                          </a:solidFill>
                          <a:effectLst/>
                          <a:latin typeface="+mj-lt"/>
                        </a:rPr>
                        <a:t>3%</a:t>
                      </a:r>
                    </a:p>
                  </a:txBody>
                  <a:tcPr marL="85725" marR="36576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614707989"/>
                  </a:ext>
                </a:extLst>
              </a:tr>
              <a:tr h="388676">
                <a:tc>
                  <a:txBody>
                    <a:bodyPr/>
                    <a:lstStyle/>
                    <a:p>
                      <a:pPr>
                        <a:buNone/>
                      </a:pPr>
                      <a:endParaRPr lang="en-US" sz="1200" dirty="0">
                        <a:effectLst/>
                      </a:endParaRPr>
                    </a:p>
                  </a:txBody>
                  <a:tcPr marL="142875" marR="142875"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rtl="0" fontAlgn="ctr">
                        <a:buNone/>
                      </a:pPr>
                      <a:r>
                        <a:rPr lang="en-US" sz="1200" b="0" i="0" u="none" strike="noStrike">
                          <a:solidFill>
                            <a:srgbClr val="535353"/>
                          </a:solidFill>
                          <a:effectLst/>
                          <a:latin typeface="+mj-lt"/>
                        </a:rPr>
                        <a:t>52%</a:t>
                      </a:r>
                    </a:p>
                  </a:txBody>
                  <a:tcPr marL="9525" marR="36576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ctr">
                        <a:buNone/>
                      </a:pPr>
                      <a:r>
                        <a:rPr lang="en-US" sz="1200" b="0" i="0" u="none" strike="noStrike" dirty="0">
                          <a:solidFill>
                            <a:srgbClr val="535353"/>
                          </a:solidFill>
                          <a:effectLst/>
                          <a:latin typeface="+mj-lt"/>
                        </a:rPr>
                        <a:t>29%</a:t>
                      </a:r>
                    </a:p>
                  </a:txBody>
                  <a:tcPr marR="36576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ctr">
                        <a:buNone/>
                      </a:pPr>
                      <a:r>
                        <a:rPr lang="en-US" sz="1200" b="0" i="0" u="none" strike="noStrike">
                          <a:solidFill>
                            <a:srgbClr val="535353"/>
                          </a:solidFill>
                          <a:effectLst/>
                          <a:latin typeface="+mj-lt"/>
                        </a:rPr>
                        <a:t>17%</a:t>
                      </a:r>
                    </a:p>
                  </a:txBody>
                  <a:tcPr marL="85725" marR="36576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ctr">
                        <a:buNone/>
                      </a:pPr>
                      <a:r>
                        <a:rPr lang="en-US" sz="1200" b="0" i="0" u="none" strike="noStrike">
                          <a:solidFill>
                            <a:srgbClr val="535353"/>
                          </a:solidFill>
                          <a:effectLst/>
                          <a:latin typeface="+mj-lt"/>
                        </a:rPr>
                        <a:t>6%</a:t>
                      </a:r>
                    </a:p>
                  </a:txBody>
                  <a:tcPr marL="85725" marR="36576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310107028"/>
                  </a:ext>
                </a:extLst>
              </a:tr>
              <a:tr h="388676">
                <a:tc>
                  <a:txBody>
                    <a:bodyPr/>
                    <a:lstStyle/>
                    <a:p>
                      <a:pPr>
                        <a:buNone/>
                      </a:pPr>
                      <a:endParaRPr lang="en-US" sz="1200" dirty="0">
                        <a:effectLst/>
                      </a:endParaRPr>
                    </a:p>
                  </a:txBody>
                  <a:tcPr marL="142875" marR="142875"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rtl="0" fontAlgn="ctr">
                        <a:buNone/>
                      </a:pPr>
                      <a:r>
                        <a:rPr lang="en-US" sz="1200" b="0" i="0" u="none" strike="noStrike" dirty="0">
                          <a:solidFill>
                            <a:srgbClr val="535353"/>
                          </a:solidFill>
                          <a:effectLst/>
                          <a:latin typeface="+mj-lt"/>
                        </a:rPr>
                        <a:t>48%</a:t>
                      </a:r>
                    </a:p>
                  </a:txBody>
                  <a:tcPr marL="9525" marR="36576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ctr">
                        <a:buNone/>
                      </a:pPr>
                      <a:r>
                        <a:rPr lang="en-US" sz="1200" b="0" i="0" u="none" strike="noStrike" dirty="0">
                          <a:solidFill>
                            <a:srgbClr val="535353"/>
                          </a:solidFill>
                          <a:effectLst/>
                          <a:latin typeface="+mj-lt"/>
                        </a:rPr>
                        <a:t>23%</a:t>
                      </a:r>
                    </a:p>
                  </a:txBody>
                  <a:tcPr marR="36576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ctr">
                        <a:buNone/>
                      </a:pPr>
                      <a:r>
                        <a:rPr lang="en-US" sz="1200" b="0" i="0" u="none" strike="noStrike">
                          <a:solidFill>
                            <a:srgbClr val="535353"/>
                          </a:solidFill>
                          <a:effectLst/>
                          <a:latin typeface="+mj-lt"/>
                        </a:rPr>
                        <a:t>29%</a:t>
                      </a:r>
                    </a:p>
                  </a:txBody>
                  <a:tcPr marL="85725" marR="36576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ctr">
                        <a:buNone/>
                      </a:pPr>
                      <a:r>
                        <a:rPr lang="en-US" sz="1200" b="0" i="0" u="none" strike="noStrike">
                          <a:solidFill>
                            <a:srgbClr val="535353"/>
                          </a:solidFill>
                          <a:effectLst/>
                          <a:latin typeface="+mj-lt"/>
                        </a:rPr>
                        <a:t>16%</a:t>
                      </a:r>
                    </a:p>
                  </a:txBody>
                  <a:tcPr marL="85725" marR="36576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78825741"/>
                  </a:ext>
                </a:extLst>
              </a:tr>
              <a:tr h="388676">
                <a:tc>
                  <a:txBody>
                    <a:bodyPr/>
                    <a:lstStyle/>
                    <a:p>
                      <a:pPr>
                        <a:buNone/>
                      </a:pPr>
                      <a:endParaRPr lang="en-US" sz="1200" dirty="0">
                        <a:effectLst/>
                      </a:endParaRPr>
                    </a:p>
                  </a:txBody>
                  <a:tcPr marL="142875" marR="142875"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rtl="0" fontAlgn="ctr">
                        <a:buNone/>
                      </a:pPr>
                      <a:r>
                        <a:rPr lang="en-US" sz="1200" b="0" i="0" u="none" strike="noStrike" dirty="0">
                          <a:solidFill>
                            <a:srgbClr val="535353"/>
                          </a:solidFill>
                          <a:effectLst/>
                          <a:latin typeface="+mj-lt"/>
                        </a:rPr>
                        <a:t>44%</a:t>
                      </a:r>
                    </a:p>
                  </a:txBody>
                  <a:tcPr marL="9525" marR="36576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ctr">
                        <a:buNone/>
                      </a:pPr>
                      <a:r>
                        <a:rPr lang="en-US" sz="1200" b="0" i="0" u="none" strike="noStrike" dirty="0">
                          <a:solidFill>
                            <a:srgbClr val="535353"/>
                          </a:solidFill>
                          <a:effectLst/>
                          <a:latin typeface="+mj-lt"/>
                        </a:rPr>
                        <a:t>20%</a:t>
                      </a:r>
                    </a:p>
                  </a:txBody>
                  <a:tcPr marR="36576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ctr">
                        <a:buNone/>
                      </a:pPr>
                      <a:r>
                        <a:rPr lang="en-US" sz="1200" b="0" i="0" u="none" strike="noStrike">
                          <a:solidFill>
                            <a:srgbClr val="535353"/>
                          </a:solidFill>
                          <a:effectLst/>
                          <a:latin typeface="+mj-lt"/>
                        </a:rPr>
                        <a:t>33%</a:t>
                      </a:r>
                    </a:p>
                  </a:txBody>
                  <a:tcPr marL="85725" marR="36576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ctr">
                        <a:buNone/>
                      </a:pPr>
                      <a:r>
                        <a:rPr lang="en-US" sz="1200" b="0" i="0" u="none" strike="noStrike">
                          <a:solidFill>
                            <a:srgbClr val="535353"/>
                          </a:solidFill>
                          <a:effectLst/>
                          <a:latin typeface="+mj-lt"/>
                        </a:rPr>
                        <a:t>18%</a:t>
                      </a:r>
                    </a:p>
                  </a:txBody>
                  <a:tcPr marL="85725" marR="36576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09383017"/>
                  </a:ext>
                </a:extLst>
              </a:tr>
              <a:tr h="388676">
                <a:tc>
                  <a:txBody>
                    <a:bodyPr/>
                    <a:lstStyle/>
                    <a:p>
                      <a:pPr>
                        <a:buNone/>
                      </a:pPr>
                      <a:endParaRPr lang="en-US" sz="1200" dirty="0">
                        <a:effectLst/>
                      </a:endParaRPr>
                    </a:p>
                  </a:txBody>
                  <a:tcPr marL="142875" marR="142875"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buNone/>
                      </a:pPr>
                      <a:r>
                        <a:rPr lang="en-US" sz="1200" b="0" i="0" u="none" strike="noStrike">
                          <a:solidFill>
                            <a:srgbClr val="535353"/>
                          </a:solidFill>
                          <a:effectLst/>
                          <a:latin typeface="+mj-lt"/>
                        </a:rPr>
                        <a:t>39%</a:t>
                      </a:r>
                    </a:p>
                  </a:txBody>
                  <a:tcPr marL="9525" marR="36576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ctr">
                        <a:buNone/>
                      </a:pPr>
                      <a:r>
                        <a:rPr lang="en-US" sz="1200" b="0" i="0" u="none" strike="noStrike" dirty="0">
                          <a:solidFill>
                            <a:srgbClr val="535353"/>
                          </a:solidFill>
                          <a:effectLst/>
                          <a:latin typeface="+mj-lt"/>
                        </a:rPr>
                        <a:t>16%</a:t>
                      </a:r>
                    </a:p>
                  </a:txBody>
                  <a:tcPr marR="36576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ctr">
                        <a:buNone/>
                      </a:pPr>
                      <a:r>
                        <a:rPr lang="en-US" sz="1200" b="0" i="0" u="none" strike="noStrike">
                          <a:solidFill>
                            <a:srgbClr val="535353"/>
                          </a:solidFill>
                          <a:effectLst/>
                          <a:latin typeface="+mj-lt"/>
                        </a:rPr>
                        <a:t>25%</a:t>
                      </a:r>
                    </a:p>
                  </a:txBody>
                  <a:tcPr marL="85725" marR="36576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ctr">
                        <a:buNone/>
                      </a:pPr>
                      <a:r>
                        <a:rPr lang="en-US" sz="1200" b="0" i="0" u="none" strike="noStrike" dirty="0">
                          <a:solidFill>
                            <a:srgbClr val="535353"/>
                          </a:solidFill>
                          <a:effectLst/>
                          <a:latin typeface="+mj-lt"/>
                        </a:rPr>
                        <a:t>12%</a:t>
                      </a:r>
                    </a:p>
                  </a:txBody>
                  <a:tcPr marL="85725" marR="36576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771274437"/>
                  </a:ext>
                </a:extLst>
              </a:tr>
              <a:tr h="367083">
                <a:tc>
                  <a:txBody>
                    <a:bodyPr/>
                    <a:lstStyle/>
                    <a:p>
                      <a:pPr>
                        <a:buNone/>
                      </a:pPr>
                      <a:r>
                        <a:rPr lang="en-US" sz="1050" b="1" dirty="0">
                          <a:effectLst/>
                        </a:rPr>
                        <a:t>Local centers</a:t>
                      </a:r>
                    </a:p>
                  </a:txBody>
                  <a:tcPr marL="0" marR="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buNone/>
                      </a:pPr>
                      <a:r>
                        <a:rPr lang="en-US" sz="1200" b="0" i="0" u="none" strike="noStrike" dirty="0">
                          <a:solidFill>
                            <a:srgbClr val="535353"/>
                          </a:solidFill>
                          <a:effectLst/>
                          <a:latin typeface="+mj-lt"/>
                        </a:rPr>
                        <a:t>-</a:t>
                      </a:r>
                    </a:p>
                  </a:txBody>
                  <a:tcPr marL="9525" marR="36576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ctr">
                        <a:buNone/>
                      </a:pPr>
                      <a:r>
                        <a:rPr lang="en-US" sz="1200" b="0" i="0" u="none" strike="noStrike" dirty="0">
                          <a:solidFill>
                            <a:srgbClr val="535353"/>
                          </a:solidFill>
                          <a:effectLst/>
                          <a:latin typeface="+mj-lt"/>
                        </a:rPr>
                        <a:t>-</a:t>
                      </a:r>
                    </a:p>
                  </a:txBody>
                  <a:tcPr marR="36576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ctr">
                        <a:buNone/>
                      </a:pPr>
                      <a:r>
                        <a:rPr lang="en-US" sz="1200" b="0" i="0" u="none" strike="noStrike" dirty="0">
                          <a:solidFill>
                            <a:srgbClr val="535353"/>
                          </a:solidFill>
                          <a:effectLst/>
                          <a:latin typeface="+mj-lt"/>
                        </a:rPr>
                        <a:t>42%</a:t>
                      </a:r>
                    </a:p>
                  </a:txBody>
                  <a:tcPr marL="85725" marR="36576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ctr">
                        <a:buNone/>
                      </a:pPr>
                      <a:r>
                        <a:rPr lang="en-US" sz="1200" b="0" i="0" u="none" strike="noStrike" dirty="0">
                          <a:solidFill>
                            <a:srgbClr val="535353"/>
                          </a:solidFill>
                          <a:effectLst/>
                          <a:latin typeface="+mj-lt"/>
                        </a:rPr>
                        <a:t>16%</a:t>
                      </a:r>
                    </a:p>
                  </a:txBody>
                  <a:tcPr marL="85725" marR="36576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589255445"/>
                  </a:ext>
                </a:extLst>
              </a:tr>
            </a:tbl>
          </a:graphicData>
        </a:graphic>
      </p:graphicFrame>
      <p:sp>
        <p:nvSpPr>
          <p:cNvPr id="2" name="Title 1">
            <a:extLst>
              <a:ext uri="{FF2B5EF4-FFF2-40B4-BE49-F238E27FC236}">
                <a16:creationId xmlns:a16="http://schemas.microsoft.com/office/drawing/2014/main" id="{EDB214FD-4BF3-C9C6-120C-3AD0C47DB3A9}"/>
              </a:ext>
            </a:extLst>
          </p:cNvPr>
          <p:cNvSpPr>
            <a:spLocks noGrp="1"/>
          </p:cNvSpPr>
          <p:nvPr>
            <p:ph type="title"/>
          </p:nvPr>
        </p:nvSpPr>
        <p:spPr/>
        <p:txBody>
          <a:bodyPr>
            <a:normAutofit/>
          </a:bodyPr>
          <a:lstStyle/>
          <a:p>
            <a:r>
              <a:rPr lang="en-US" dirty="0"/>
              <a:t>Brand Awareness &amp; Trial Funnel</a:t>
            </a:r>
          </a:p>
        </p:txBody>
      </p:sp>
      <p:sp>
        <p:nvSpPr>
          <p:cNvPr id="4" name="Text Placeholder 2">
            <a:extLst>
              <a:ext uri="{FF2B5EF4-FFF2-40B4-BE49-F238E27FC236}">
                <a16:creationId xmlns:a16="http://schemas.microsoft.com/office/drawing/2014/main" id="{9B79FC67-1628-B98D-FB31-6BEF447377C1}"/>
              </a:ext>
            </a:extLst>
          </p:cNvPr>
          <p:cNvSpPr txBox="1">
            <a:spLocks/>
          </p:cNvSpPr>
          <p:nvPr/>
        </p:nvSpPr>
        <p:spPr>
          <a:xfrm>
            <a:off x="662662" y="1421915"/>
            <a:ext cx="10837158" cy="8101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b="0" kern="1200">
                <a:solidFill>
                  <a:srgbClr val="535353"/>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53535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53535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53535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rgbClr val="53535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US" sz="1600" b="1" dirty="0">
                <a:solidFill>
                  <a:srgbClr val="E95000"/>
                </a:solidFill>
                <a:latin typeface="Montserrat"/>
              </a:rPr>
              <a:t>Brand Awareness &amp; Usage (Tier-1 Cities Focus)</a:t>
            </a:r>
          </a:p>
          <a:p>
            <a:pPr>
              <a:lnSpc>
                <a:spcPct val="100000"/>
              </a:lnSpc>
              <a:spcBef>
                <a:spcPts val="600"/>
              </a:spcBef>
              <a:defRPr/>
            </a:pPr>
            <a:r>
              <a:rPr lang="en-US" sz="900" i="1" dirty="0">
                <a:solidFill>
                  <a:srgbClr val="E95000"/>
                </a:solidFill>
                <a:latin typeface="+mj-lt"/>
              </a:rPr>
              <a:t>Questions: "Which English learning centers or programs have you heard of?" (unaided then aided); "Which have you ever tried?"; "Which are you currently using?"</a:t>
            </a:r>
          </a:p>
          <a:p>
            <a:pPr>
              <a:lnSpc>
                <a:spcPct val="100000"/>
              </a:lnSpc>
              <a:spcBef>
                <a:spcPts val="0"/>
              </a:spcBef>
              <a:defRPr/>
            </a:pPr>
            <a:r>
              <a:rPr lang="en-US" sz="900" i="1" dirty="0">
                <a:solidFill>
                  <a:srgbClr val="E95000"/>
                </a:solidFill>
                <a:latin typeface="+mj-lt"/>
              </a:rPr>
              <a:t>Base: All respondents (n=1,219)</a:t>
            </a:r>
          </a:p>
        </p:txBody>
      </p:sp>
      <p:sp>
        <p:nvSpPr>
          <p:cNvPr id="3" name="Freeform 2">
            <a:extLst>
              <a:ext uri="{FF2B5EF4-FFF2-40B4-BE49-F238E27FC236}">
                <a16:creationId xmlns:a16="http://schemas.microsoft.com/office/drawing/2014/main" id="{969466BB-349A-6CBE-01C5-BFAB4BB1DB8E}"/>
              </a:ext>
            </a:extLst>
          </p:cNvPr>
          <p:cNvSpPr/>
          <p:nvPr/>
        </p:nvSpPr>
        <p:spPr>
          <a:xfrm>
            <a:off x="758542" y="2572742"/>
            <a:ext cx="524258" cy="265577"/>
          </a:xfrm>
          <a:custGeom>
            <a:avLst/>
            <a:gdLst/>
            <a:ahLst/>
            <a:cxnLst/>
            <a:rect l="l" t="t" r="r" b="b"/>
            <a:pathLst>
              <a:path w="4445964" h="4445964">
                <a:moveTo>
                  <a:pt x="0" y="0"/>
                </a:moveTo>
                <a:lnTo>
                  <a:pt x="4445964" y="0"/>
                </a:lnTo>
                <a:lnTo>
                  <a:pt x="4445964" y="4445964"/>
                </a:lnTo>
                <a:lnTo>
                  <a:pt x="0" y="4445964"/>
                </a:lnTo>
                <a:lnTo>
                  <a:pt x="0" y="0"/>
                </a:lnTo>
                <a:close/>
              </a:path>
            </a:pathLst>
          </a:custGeom>
          <a:blipFill>
            <a:blip r:embed="rId2"/>
            <a:stretch>
              <a:fillRect t="-49972" b="-47431"/>
            </a:stretch>
          </a:blipFill>
        </p:spPr>
        <p:txBody>
          <a:bodyPr/>
          <a:lstStyle/>
          <a:p>
            <a:endParaRPr lang="en-US" dirty="0"/>
          </a:p>
        </p:txBody>
      </p:sp>
      <p:pic>
        <p:nvPicPr>
          <p:cNvPr id="5" name="Picture 4">
            <a:extLst>
              <a:ext uri="{FF2B5EF4-FFF2-40B4-BE49-F238E27FC236}">
                <a16:creationId xmlns:a16="http://schemas.microsoft.com/office/drawing/2014/main" id="{AFDDBD36-F7CA-9EFA-EF24-622BD9D35BA2}"/>
              </a:ext>
            </a:extLst>
          </p:cNvPr>
          <p:cNvPicPr>
            <a:picLocks noChangeAspect="1"/>
          </p:cNvPicPr>
          <p:nvPr/>
        </p:nvPicPr>
        <p:blipFill>
          <a:blip r:embed="rId3"/>
          <a:stretch>
            <a:fillRect/>
          </a:stretch>
        </p:blipFill>
        <p:spPr>
          <a:xfrm>
            <a:off x="824611" y="3302666"/>
            <a:ext cx="379821" cy="293412"/>
          </a:xfrm>
          <a:prstGeom prst="rect">
            <a:avLst/>
          </a:prstGeom>
        </p:spPr>
      </p:pic>
      <p:pic>
        <p:nvPicPr>
          <p:cNvPr id="6" name="Picture 5">
            <a:extLst>
              <a:ext uri="{FF2B5EF4-FFF2-40B4-BE49-F238E27FC236}">
                <a16:creationId xmlns:a16="http://schemas.microsoft.com/office/drawing/2014/main" id="{2D124D5E-A303-18C9-8D18-4A33B86D14E7}"/>
              </a:ext>
            </a:extLst>
          </p:cNvPr>
          <p:cNvPicPr>
            <a:picLocks noChangeAspect="1"/>
          </p:cNvPicPr>
          <p:nvPr/>
        </p:nvPicPr>
        <p:blipFill>
          <a:blip r:embed="rId4"/>
          <a:srcRect r="50077"/>
          <a:stretch>
            <a:fillRect/>
          </a:stretch>
        </p:blipFill>
        <p:spPr>
          <a:xfrm>
            <a:off x="881799" y="2923074"/>
            <a:ext cx="309746" cy="265577"/>
          </a:xfrm>
          <a:prstGeom prst="rect">
            <a:avLst/>
          </a:prstGeom>
        </p:spPr>
      </p:pic>
      <p:pic>
        <p:nvPicPr>
          <p:cNvPr id="7" name="Picture 6">
            <a:extLst>
              <a:ext uri="{FF2B5EF4-FFF2-40B4-BE49-F238E27FC236}">
                <a16:creationId xmlns:a16="http://schemas.microsoft.com/office/drawing/2014/main" id="{DFABD795-CC20-C797-A1A7-9F640284D044}"/>
              </a:ext>
            </a:extLst>
          </p:cNvPr>
          <p:cNvPicPr>
            <a:picLocks noChangeAspect="1"/>
          </p:cNvPicPr>
          <p:nvPr/>
        </p:nvPicPr>
        <p:blipFill>
          <a:blip r:embed="rId5"/>
          <a:srcRect l="26614" t="26457" r="25261" b="26269"/>
          <a:stretch>
            <a:fillRect/>
          </a:stretch>
        </p:blipFill>
        <p:spPr>
          <a:xfrm>
            <a:off x="790544" y="4483006"/>
            <a:ext cx="492256" cy="253867"/>
          </a:xfrm>
          <a:prstGeom prst="rect">
            <a:avLst/>
          </a:prstGeom>
        </p:spPr>
      </p:pic>
      <p:sp>
        <p:nvSpPr>
          <p:cNvPr id="8" name="Freeform 4">
            <a:extLst>
              <a:ext uri="{FF2B5EF4-FFF2-40B4-BE49-F238E27FC236}">
                <a16:creationId xmlns:a16="http://schemas.microsoft.com/office/drawing/2014/main" id="{2B0E6ECF-D0BB-3B73-F76B-7E40DF0E48EF}"/>
              </a:ext>
            </a:extLst>
          </p:cNvPr>
          <p:cNvSpPr/>
          <p:nvPr/>
        </p:nvSpPr>
        <p:spPr>
          <a:xfrm>
            <a:off x="747070" y="3745541"/>
            <a:ext cx="579205" cy="167540"/>
          </a:xfrm>
          <a:custGeom>
            <a:avLst/>
            <a:gdLst/>
            <a:ahLst/>
            <a:cxnLst/>
            <a:rect l="l" t="t" r="r" b="b"/>
            <a:pathLst>
              <a:path w="4682773" h="1341128">
                <a:moveTo>
                  <a:pt x="0" y="0"/>
                </a:moveTo>
                <a:lnTo>
                  <a:pt x="4682773" y="0"/>
                </a:lnTo>
                <a:lnTo>
                  <a:pt x="4682773" y="1341128"/>
                </a:lnTo>
                <a:lnTo>
                  <a:pt x="0" y="1341128"/>
                </a:lnTo>
                <a:lnTo>
                  <a:pt x="0" y="0"/>
                </a:lnTo>
                <a:close/>
              </a:path>
            </a:pathLst>
          </a:custGeom>
          <a:blipFill>
            <a:blip r:embed="rId6"/>
            <a:stretch>
              <a:fillRect/>
            </a:stretch>
          </a:blipFill>
        </p:spPr>
        <p:txBody>
          <a:bodyPr/>
          <a:lstStyle/>
          <a:p>
            <a:endParaRPr lang="en-US"/>
          </a:p>
        </p:txBody>
      </p:sp>
      <p:pic>
        <p:nvPicPr>
          <p:cNvPr id="9" name="Picture 8">
            <a:extLst>
              <a:ext uri="{FF2B5EF4-FFF2-40B4-BE49-F238E27FC236}">
                <a16:creationId xmlns:a16="http://schemas.microsoft.com/office/drawing/2014/main" id="{18CF1402-D947-4EEB-12FB-FE0BD93305AF}"/>
              </a:ext>
            </a:extLst>
          </p:cNvPr>
          <p:cNvPicPr>
            <a:picLocks noChangeAspect="1"/>
          </p:cNvPicPr>
          <p:nvPr/>
        </p:nvPicPr>
        <p:blipFill>
          <a:blip r:embed="rId7"/>
          <a:stretch>
            <a:fillRect/>
          </a:stretch>
        </p:blipFill>
        <p:spPr>
          <a:xfrm>
            <a:off x="833795" y="4838188"/>
            <a:ext cx="405754" cy="313926"/>
          </a:xfrm>
          <a:prstGeom prst="rect">
            <a:avLst/>
          </a:prstGeom>
        </p:spPr>
      </p:pic>
      <p:sp>
        <p:nvSpPr>
          <p:cNvPr id="10" name="Freeform 3">
            <a:extLst>
              <a:ext uri="{FF2B5EF4-FFF2-40B4-BE49-F238E27FC236}">
                <a16:creationId xmlns:a16="http://schemas.microsoft.com/office/drawing/2014/main" id="{0F742C05-69DC-1776-E164-1D9162355081}"/>
              </a:ext>
            </a:extLst>
          </p:cNvPr>
          <p:cNvSpPr/>
          <p:nvPr/>
        </p:nvSpPr>
        <p:spPr>
          <a:xfrm>
            <a:off x="790965" y="5135267"/>
            <a:ext cx="491415" cy="491415"/>
          </a:xfrm>
          <a:custGeom>
            <a:avLst/>
            <a:gdLst/>
            <a:ahLst/>
            <a:cxnLst/>
            <a:rect l="l" t="t" r="r" b="b"/>
            <a:pathLst>
              <a:path w="4047119" h="4047119">
                <a:moveTo>
                  <a:pt x="0" y="0"/>
                </a:moveTo>
                <a:lnTo>
                  <a:pt x="4047119" y="0"/>
                </a:lnTo>
                <a:lnTo>
                  <a:pt x="4047119" y="4047119"/>
                </a:lnTo>
                <a:lnTo>
                  <a:pt x="0" y="4047119"/>
                </a:lnTo>
                <a:lnTo>
                  <a:pt x="0" y="0"/>
                </a:lnTo>
                <a:close/>
              </a:path>
            </a:pathLst>
          </a:custGeom>
          <a:blipFill>
            <a:blip r:embed="rId8"/>
            <a:stretch>
              <a:fillRect/>
            </a:stretch>
          </a:blipFill>
        </p:spPr>
        <p:txBody>
          <a:bodyPr/>
          <a:lstStyle/>
          <a:p>
            <a:endParaRPr lang="en-US"/>
          </a:p>
        </p:txBody>
      </p:sp>
      <p:pic>
        <p:nvPicPr>
          <p:cNvPr id="12" name="Picture 11">
            <a:extLst>
              <a:ext uri="{FF2B5EF4-FFF2-40B4-BE49-F238E27FC236}">
                <a16:creationId xmlns:a16="http://schemas.microsoft.com/office/drawing/2014/main" id="{2EA2CF7F-40EF-11C8-0A7A-74AF917B793F}"/>
              </a:ext>
            </a:extLst>
          </p:cNvPr>
          <p:cNvPicPr>
            <a:picLocks noChangeAspect="1"/>
          </p:cNvPicPr>
          <p:nvPr/>
        </p:nvPicPr>
        <p:blipFill>
          <a:blip r:embed="rId9"/>
          <a:srcRect l="15685" r="16877"/>
          <a:stretch>
            <a:fillRect/>
          </a:stretch>
        </p:blipFill>
        <p:spPr>
          <a:xfrm>
            <a:off x="733175" y="4016179"/>
            <a:ext cx="606995" cy="399855"/>
          </a:xfrm>
          <a:prstGeom prst="rect">
            <a:avLst/>
          </a:prstGeom>
        </p:spPr>
      </p:pic>
      <p:pic>
        <p:nvPicPr>
          <p:cNvPr id="17" name="Picture 16">
            <a:extLst>
              <a:ext uri="{FF2B5EF4-FFF2-40B4-BE49-F238E27FC236}">
                <a16:creationId xmlns:a16="http://schemas.microsoft.com/office/drawing/2014/main" id="{24E663A2-2EF6-22DF-5384-551887CF5B71}"/>
              </a:ext>
            </a:extLst>
          </p:cNvPr>
          <p:cNvPicPr>
            <a:picLocks noChangeAspect="1"/>
          </p:cNvPicPr>
          <p:nvPr/>
        </p:nvPicPr>
        <p:blipFill>
          <a:blip r:embed="rId10"/>
          <a:stretch>
            <a:fillRect/>
          </a:stretch>
        </p:blipFill>
        <p:spPr>
          <a:xfrm>
            <a:off x="747069" y="5661882"/>
            <a:ext cx="579206" cy="217769"/>
          </a:xfrm>
          <a:prstGeom prst="rect">
            <a:avLst/>
          </a:prstGeom>
        </p:spPr>
      </p:pic>
      <p:graphicFrame>
        <p:nvGraphicFramePr>
          <p:cNvPr id="18" name="Chart 17">
            <a:extLst>
              <a:ext uri="{FF2B5EF4-FFF2-40B4-BE49-F238E27FC236}">
                <a16:creationId xmlns:a16="http://schemas.microsoft.com/office/drawing/2014/main" id="{B47E744B-B57B-4EC6-E444-1917DF215D06}"/>
              </a:ext>
            </a:extLst>
          </p:cNvPr>
          <p:cNvGraphicFramePr/>
          <p:nvPr>
            <p:extLst>
              <p:ext uri="{D42A27DB-BD31-4B8C-83A1-F6EECF244321}">
                <p14:modId xmlns:p14="http://schemas.microsoft.com/office/powerpoint/2010/main" val="2287113427"/>
              </p:ext>
            </p:extLst>
          </p:nvPr>
        </p:nvGraphicFramePr>
        <p:xfrm>
          <a:off x="1716684" y="2487597"/>
          <a:ext cx="1956807" cy="384689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9" name="Chart 18">
            <a:extLst>
              <a:ext uri="{FF2B5EF4-FFF2-40B4-BE49-F238E27FC236}">
                <a16:creationId xmlns:a16="http://schemas.microsoft.com/office/drawing/2014/main" id="{F1C62F27-1FD1-3A9C-4705-43B15B925B44}"/>
              </a:ext>
            </a:extLst>
          </p:cNvPr>
          <p:cNvGraphicFramePr/>
          <p:nvPr>
            <p:extLst>
              <p:ext uri="{D42A27DB-BD31-4B8C-83A1-F6EECF244321}">
                <p14:modId xmlns:p14="http://schemas.microsoft.com/office/powerpoint/2010/main" val="2980973463"/>
              </p:ext>
            </p:extLst>
          </p:nvPr>
        </p:nvGraphicFramePr>
        <p:xfrm>
          <a:off x="4209968" y="2491820"/>
          <a:ext cx="1956807" cy="3846892"/>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20" name="Chart 19">
            <a:extLst>
              <a:ext uri="{FF2B5EF4-FFF2-40B4-BE49-F238E27FC236}">
                <a16:creationId xmlns:a16="http://schemas.microsoft.com/office/drawing/2014/main" id="{C3A47B3F-F5F2-4AAF-4B22-8245B94F71A5}"/>
              </a:ext>
            </a:extLst>
          </p:cNvPr>
          <p:cNvGraphicFramePr/>
          <p:nvPr>
            <p:extLst>
              <p:ext uri="{D42A27DB-BD31-4B8C-83A1-F6EECF244321}">
                <p14:modId xmlns:p14="http://schemas.microsoft.com/office/powerpoint/2010/main" val="429963652"/>
              </p:ext>
            </p:extLst>
          </p:nvPr>
        </p:nvGraphicFramePr>
        <p:xfrm>
          <a:off x="6625753" y="2491820"/>
          <a:ext cx="1956807" cy="3846892"/>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21" name="Chart 20">
            <a:extLst>
              <a:ext uri="{FF2B5EF4-FFF2-40B4-BE49-F238E27FC236}">
                <a16:creationId xmlns:a16="http://schemas.microsoft.com/office/drawing/2014/main" id="{7A57217A-4A89-EAC7-5E74-EF553AA10258}"/>
              </a:ext>
            </a:extLst>
          </p:cNvPr>
          <p:cNvGraphicFramePr/>
          <p:nvPr>
            <p:extLst>
              <p:ext uri="{D42A27DB-BD31-4B8C-83A1-F6EECF244321}">
                <p14:modId xmlns:p14="http://schemas.microsoft.com/office/powerpoint/2010/main" val="2581138546"/>
              </p:ext>
            </p:extLst>
          </p:nvPr>
        </p:nvGraphicFramePr>
        <p:xfrm>
          <a:off x="9096841" y="2475933"/>
          <a:ext cx="1956807" cy="3846892"/>
        </p:xfrm>
        <a:graphic>
          <a:graphicData uri="http://schemas.openxmlformats.org/drawingml/2006/chart">
            <c:chart xmlns:c="http://schemas.openxmlformats.org/drawingml/2006/chart" xmlns:r="http://schemas.openxmlformats.org/officeDocument/2006/relationships" r:id="rId14"/>
          </a:graphicData>
        </a:graphic>
      </p:graphicFrame>
      <p:sp>
        <p:nvSpPr>
          <p:cNvPr id="25" name="TextBox 24">
            <a:extLst>
              <a:ext uri="{FF2B5EF4-FFF2-40B4-BE49-F238E27FC236}">
                <a16:creationId xmlns:a16="http://schemas.microsoft.com/office/drawing/2014/main" id="{B12AC59D-D898-3EA4-22C1-22C398AF9B23}"/>
              </a:ext>
            </a:extLst>
          </p:cNvPr>
          <p:cNvSpPr txBox="1"/>
          <p:nvPr/>
        </p:nvSpPr>
        <p:spPr>
          <a:xfrm>
            <a:off x="558816" y="6331589"/>
            <a:ext cx="9270984" cy="507831"/>
          </a:xfrm>
          <a:prstGeom prst="rect">
            <a:avLst/>
          </a:prstGeom>
          <a:noFill/>
        </p:spPr>
        <p:txBody>
          <a:bodyPr wrap="square">
            <a:spAutoFit/>
          </a:bodyPr>
          <a:lstStyle/>
          <a:p>
            <a:r>
              <a:rPr lang="en-US" sz="900" i="1" dirty="0"/>
              <a:t>Note: Language Link's lower awareness/trial figures (28%/8%) reflect their limited geographic presence—primarily operating in northern Vietnam with 3 centers in Hanoi and 1 in Da Nang, with no HCMC presence.</a:t>
            </a:r>
          </a:p>
          <a:p>
            <a:endParaRPr lang="en-US" sz="900" i="1" dirty="0"/>
          </a:p>
        </p:txBody>
      </p:sp>
    </p:spTree>
    <p:extLst>
      <p:ext uri="{BB962C8B-B14F-4D97-AF65-F5344CB8AC3E}">
        <p14:creationId xmlns:p14="http://schemas.microsoft.com/office/powerpoint/2010/main" val="222308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1916D-2B27-00FF-1774-DFF003AFC750}"/>
            </a:ext>
          </a:extLst>
        </p:cNvPr>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6B6D687C-FCE5-0FBA-D4FE-CD6353454B07}"/>
              </a:ext>
            </a:extLst>
          </p:cNvPr>
          <p:cNvGraphicFramePr/>
          <p:nvPr/>
        </p:nvGraphicFramePr>
        <p:xfrm>
          <a:off x="434873" y="1329444"/>
          <a:ext cx="11492519" cy="4077212"/>
        </p:xfrm>
        <a:graphic>
          <a:graphicData uri="http://schemas.openxmlformats.org/drawingml/2006/chart">
            <c:chart xmlns:c="http://schemas.openxmlformats.org/drawingml/2006/chart" xmlns:r="http://schemas.openxmlformats.org/officeDocument/2006/relationships" r:id="rId2"/>
          </a:graphicData>
        </a:graphic>
      </p:graphicFrame>
      <p:sp>
        <p:nvSpPr>
          <p:cNvPr id="20" name="Rectangle: Rounded Corners 19">
            <a:extLst>
              <a:ext uri="{FF2B5EF4-FFF2-40B4-BE49-F238E27FC236}">
                <a16:creationId xmlns:a16="http://schemas.microsoft.com/office/drawing/2014/main" id="{6E9F19C8-632C-477B-5A39-1EB73E563359}"/>
              </a:ext>
            </a:extLst>
          </p:cNvPr>
          <p:cNvSpPr/>
          <p:nvPr/>
        </p:nvSpPr>
        <p:spPr>
          <a:xfrm>
            <a:off x="696852" y="2296179"/>
            <a:ext cx="2509871" cy="278620"/>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ctr"/>
            <a:r>
              <a:rPr lang="en-US" sz="1000" b="1" dirty="0">
                <a:solidFill>
                  <a:srgbClr val="3C9F31"/>
                </a:solidFill>
              </a:rPr>
              <a:t>Strong urban dominance</a:t>
            </a:r>
          </a:p>
        </p:txBody>
      </p:sp>
      <p:sp>
        <p:nvSpPr>
          <p:cNvPr id="21" name="Rectangle: Rounded Corners 20">
            <a:extLst>
              <a:ext uri="{FF2B5EF4-FFF2-40B4-BE49-F238E27FC236}">
                <a16:creationId xmlns:a16="http://schemas.microsoft.com/office/drawing/2014/main" id="{E92D3CA5-CA6C-198E-B1EA-46FBEA00586C}"/>
              </a:ext>
            </a:extLst>
          </p:cNvPr>
          <p:cNvSpPr/>
          <p:nvPr/>
        </p:nvSpPr>
        <p:spPr>
          <a:xfrm>
            <a:off x="3236276" y="2296179"/>
            <a:ext cx="2509871" cy="278620"/>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ctr">
              <a:buNone/>
            </a:pPr>
            <a:r>
              <a:rPr lang="en-US" sz="1000" b="1">
                <a:solidFill>
                  <a:srgbClr val="3C9F31"/>
                </a:solidFill>
              </a:rPr>
              <a:t>Very limited Tier-2 presence</a:t>
            </a:r>
            <a:endParaRPr lang="en-US" sz="1000" b="1" dirty="0">
              <a:solidFill>
                <a:srgbClr val="3C9F31"/>
              </a:solidFill>
            </a:endParaRPr>
          </a:p>
        </p:txBody>
      </p:sp>
      <p:sp>
        <p:nvSpPr>
          <p:cNvPr id="23" name="Rectangle: Rounded Corners 22">
            <a:extLst>
              <a:ext uri="{FF2B5EF4-FFF2-40B4-BE49-F238E27FC236}">
                <a16:creationId xmlns:a16="http://schemas.microsoft.com/office/drawing/2014/main" id="{C2A2A166-B8EA-4847-2608-45FA6549B919}"/>
              </a:ext>
            </a:extLst>
          </p:cNvPr>
          <p:cNvSpPr/>
          <p:nvPr/>
        </p:nvSpPr>
        <p:spPr>
          <a:xfrm>
            <a:off x="5766616" y="2296179"/>
            <a:ext cx="2828685" cy="278620"/>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000" b="1" dirty="0">
                <a:solidFill>
                  <a:srgbClr val="F36521"/>
                </a:solidFill>
              </a:rPr>
              <a:t>Tier-2 market dominated by local players</a:t>
            </a:r>
          </a:p>
        </p:txBody>
      </p:sp>
      <p:sp>
        <p:nvSpPr>
          <p:cNvPr id="24" name="Rectangle: Rounded Corners 23">
            <a:extLst>
              <a:ext uri="{FF2B5EF4-FFF2-40B4-BE49-F238E27FC236}">
                <a16:creationId xmlns:a16="http://schemas.microsoft.com/office/drawing/2014/main" id="{7F3B2217-D7B3-E563-8A8B-6B6FC973E752}"/>
              </a:ext>
            </a:extLst>
          </p:cNvPr>
          <p:cNvSpPr/>
          <p:nvPr/>
        </p:nvSpPr>
        <p:spPr>
          <a:xfrm>
            <a:off x="8647295" y="2296179"/>
            <a:ext cx="2560320" cy="278620"/>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000" b="1" dirty="0">
                <a:solidFill>
                  <a:srgbClr val="F36521"/>
                </a:solidFill>
              </a:rPr>
              <a:t>Higher Tier-2 usage for accessibility</a:t>
            </a:r>
          </a:p>
        </p:txBody>
      </p:sp>
      <p:sp>
        <p:nvSpPr>
          <p:cNvPr id="2" name="Title 1">
            <a:extLst>
              <a:ext uri="{FF2B5EF4-FFF2-40B4-BE49-F238E27FC236}">
                <a16:creationId xmlns:a16="http://schemas.microsoft.com/office/drawing/2014/main" id="{67AC6E47-E561-4517-DE16-07BB260F1D8B}"/>
              </a:ext>
            </a:extLst>
          </p:cNvPr>
          <p:cNvSpPr>
            <a:spLocks noGrp="1"/>
          </p:cNvSpPr>
          <p:nvPr>
            <p:ph type="title"/>
          </p:nvPr>
        </p:nvSpPr>
        <p:spPr/>
        <p:txBody>
          <a:bodyPr>
            <a:normAutofit/>
          </a:bodyPr>
          <a:lstStyle/>
          <a:p>
            <a:r>
              <a:rPr lang="en-US" dirty="0"/>
              <a:t>Brand Awareness &amp; Trial Funnel</a:t>
            </a:r>
          </a:p>
        </p:txBody>
      </p:sp>
      <p:sp>
        <p:nvSpPr>
          <p:cNvPr id="4" name="Text Placeholder 2">
            <a:extLst>
              <a:ext uri="{FF2B5EF4-FFF2-40B4-BE49-F238E27FC236}">
                <a16:creationId xmlns:a16="http://schemas.microsoft.com/office/drawing/2014/main" id="{4E0D90AB-8577-18C2-6DE6-E0F57ED648FD}"/>
              </a:ext>
            </a:extLst>
          </p:cNvPr>
          <p:cNvSpPr txBox="1">
            <a:spLocks/>
          </p:cNvSpPr>
          <p:nvPr/>
        </p:nvSpPr>
        <p:spPr>
          <a:xfrm>
            <a:off x="662662" y="1421915"/>
            <a:ext cx="10837158" cy="8101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b="0" kern="1200">
                <a:solidFill>
                  <a:srgbClr val="535353"/>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53535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53535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53535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rgbClr val="53535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US" sz="1600" b="1" dirty="0">
                <a:solidFill>
                  <a:srgbClr val="E95000"/>
                </a:solidFill>
                <a:latin typeface="Montserrat"/>
              </a:rPr>
              <a:t>Geographic Brand Performance: Tier-1 vs. Tier-2</a:t>
            </a:r>
          </a:p>
          <a:p>
            <a:pPr>
              <a:lnSpc>
                <a:spcPct val="100000"/>
              </a:lnSpc>
              <a:spcBef>
                <a:spcPts val="600"/>
              </a:spcBef>
              <a:defRPr/>
            </a:pPr>
            <a:r>
              <a:rPr lang="en-US" sz="900" i="1" dirty="0">
                <a:solidFill>
                  <a:srgbClr val="E95000"/>
                </a:solidFill>
                <a:latin typeface="+mj-lt"/>
              </a:rPr>
              <a:t>Question: "Which English learning center/program is your child currently using?"</a:t>
            </a:r>
          </a:p>
          <a:p>
            <a:pPr>
              <a:lnSpc>
                <a:spcPct val="100000"/>
              </a:lnSpc>
              <a:spcBef>
                <a:spcPts val="0"/>
              </a:spcBef>
              <a:defRPr/>
            </a:pPr>
            <a:r>
              <a:rPr lang="en-US" sz="900" i="1" dirty="0">
                <a:solidFill>
                  <a:srgbClr val="E95000"/>
                </a:solidFill>
                <a:latin typeface="+mj-lt"/>
              </a:rPr>
              <a:t>Base: All enrolled parents. Tier-1 n=547, Tier-2 n=269</a:t>
            </a:r>
          </a:p>
        </p:txBody>
      </p:sp>
      <p:graphicFrame>
        <p:nvGraphicFramePr>
          <p:cNvPr id="22" name="Table 21">
            <a:extLst>
              <a:ext uri="{FF2B5EF4-FFF2-40B4-BE49-F238E27FC236}">
                <a16:creationId xmlns:a16="http://schemas.microsoft.com/office/drawing/2014/main" id="{1C1CEC0E-A50F-7B8D-E14A-74E8AF69A16A}"/>
              </a:ext>
            </a:extLst>
          </p:cNvPr>
          <p:cNvGraphicFramePr>
            <a:graphicFrameLocks noGrp="1"/>
          </p:cNvGraphicFramePr>
          <p:nvPr/>
        </p:nvGraphicFramePr>
        <p:xfrm>
          <a:off x="458320" y="5397865"/>
          <a:ext cx="10837160" cy="731520"/>
        </p:xfrm>
        <a:graphic>
          <a:graphicData uri="http://schemas.openxmlformats.org/drawingml/2006/table">
            <a:tbl>
              <a:tblPr/>
              <a:tblGrid>
                <a:gridCol w="2709290">
                  <a:extLst>
                    <a:ext uri="{9D8B030D-6E8A-4147-A177-3AD203B41FA5}">
                      <a16:colId xmlns:a16="http://schemas.microsoft.com/office/drawing/2014/main" val="3994390460"/>
                    </a:ext>
                  </a:extLst>
                </a:gridCol>
                <a:gridCol w="2709290">
                  <a:extLst>
                    <a:ext uri="{9D8B030D-6E8A-4147-A177-3AD203B41FA5}">
                      <a16:colId xmlns:a16="http://schemas.microsoft.com/office/drawing/2014/main" val="417865468"/>
                    </a:ext>
                  </a:extLst>
                </a:gridCol>
                <a:gridCol w="2709290">
                  <a:extLst>
                    <a:ext uri="{9D8B030D-6E8A-4147-A177-3AD203B41FA5}">
                      <a16:colId xmlns:a16="http://schemas.microsoft.com/office/drawing/2014/main" val="805115024"/>
                    </a:ext>
                  </a:extLst>
                </a:gridCol>
                <a:gridCol w="2709290">
                  <a:extLst>
                    <a:ext uri="{9D8B030D-6E8A-4147-A177-3AD203B41FA5}">
                      <a16:colId xmlns:a16="http://schemas.microsoft.com/office/drawing/2014/main" val="2489737242"/>
                    </a:ext>
                  </a:extLst>
                </a:gridCol>
              </a:tblGrid>
              <a:tr h="429023">
                <a:tc>
                  <a:txBody>
                    <a:bodyPr/>
                    <a:lstStyle/>
                    <a:p>
                      <a:pPr algn="ctr">
                        <a:buNone/>
                      </a:pPr>
                      <a:r>
                        <a:rPr lang="en-US" sz="1200" b="0" dirty="0">
                          <a:solidFill>
                            <a:srgbClr val="535353"/>
                          </a:solidFill>
                          <a:effectLst/>
                        </a:rPr>
                        <a:t>Major National Brands</a:t>
                      </a:r>
                      <a:br>
                        <a:rPr lang="en-US" sz="1200" b="0" dirty="0">
                          <a:solidFill>
                            <a:srgbClr val="535353"/>
                          </a:solidFill>
                          <a:effectLst/>
                        </a:rPr>
                      </a:br>
                      <a:endParaRPr lang="en-US" sz="1200" b="0" dirty="0">
                        <a:solidFill>
                          <a:srgbClr val="535353"/>
                        </a:solidFill>
                        <a:effectLst/>
                      </a:endParaRPr>
                    </a:p>
                    <a:p>
                      <a:pPr algn="ctr">
                        <a:buNone/>
                      </a:pPr>
                      <a:endParaRPr lang="en-US" sz="1200" b="0" dirty="0">
                        <a:solidFill>
                          <a:srgbClr val="535353"/>
                        </a:solidFill>
                        <a:effectLst/>
                      </a:endParaRPr>
                    </a:p>
                    <a:p>
                      <a:pPr algn="ctr">
                        <a:buNone/>
                      </a:pPr>
                      <a:endParaRPr lang="en-US" sz="1200" b="0" dirty="0">
                        <a:solidFill>
                          <a:srgbClr val="535353"/>
                        </a:solidFill>
                        <a:effectLst/>
                      </a:endParaRPr>
                    </a:p>
                  </a:txBody>
                  <a:tcPr marL="142875" marR="142875" marT="0" marB="0">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0" dirty="0">
                          <a:solidFill>
                            <a:srgbClr val="535353"/>
                          </a:solidFill>
                          <a:effectLst/>
                        </a:rPr>
                        <a:t>Premium Brand</a:t>
                      </a:r>
                      <a:br>
                        <a:rPr lang="en-US" sz="1200" b="0" dirty="0">
                          <a:solidFill>
                            <a:srgbClr val="535353"/>
                          </a:solidFill>
                          <a:effectLst/>
                        </a:rPr>
                      </a:br>
                      <a:endParaRPr lang="en-US" sz="1200" b="0" dirty="0">
                        <a:solidFill>
                          <a:srgbClr val="535353"/>
                        </a:solidFill>
                        <a:effectLst/>
                      </a:endParaRPr>
                    </a:p>
                  </a:txBody>
                  <a:tcPr marL="142875" marR="142875" marT="0" marB="0">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en-US" sz="1200" b="0" dirty="0">
                          <a:solidFill>
                            <a:srgbClr val="535353"/>
                          </a:solidFill>
                          <a:effectLst/>
                        </a:rPr>
                        <a:t>Local/Regional Centers</a:t>
                      </a:r>
                    </a:p>
                  </a:txBody>
                  <a:tcPr marL="142875" marR="142875" marT="0" marB="0">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rgbClr val="535353"/>
                          </a:solidFill>
                          <a:effectLst/>
                        </a:rPr>
                        <a:t>EdTech Apps</a:t>
                      </a:r>
                      <a:br>
                        <a:rPr lang="en-US" sz="1200" b="0" dirty="0">
                          <a:solidFill>
                            <a:srgbClr val="535353"/>
                          </a:solidFill>
                          <a:effectLst/>
                        </a:rPr>
                      </a:br>
                      <a:endParaRPr lang="en-US" sz="1200" b="0" dirty="0">
                        <a:solidFill>
                          <a:srgbClr val="535353"/>
                        </a:solidFill>
                        <a:effectLst/>
                      </a:endParaRPr>
                    </a:p>
                  </a:txBody>
                  <a:tcPr marL="142875" marR="142875" marT="0" marB="0">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4876435"/>
                  </a:ext>
                </a:extLst>
              </a:tr>
            </a:tbl>
          </a:graphicData>
        </a:graphic>
      </p:graphicFrame>
      <p:sp>
        <p:nvSpPr>
          <p:cNvPr id="3" name="Freeform 2">
            <a:extLst>
              <a:ext uri="{FF2B5EF4-FFF2-40B4-BE49-F238E27FC236}">
                <a16:creationId xmlns:a16="http://schemas.microsoft.com/office/drawing/2014/main" id="{CA03A184-AF1C-2DE7-F6BB-28F7DC6FC2A3}"/>
              </a:ext>
            </a:extLst>
          </p:cNvPr>
          <p:cNvSpPr/>
          <p:nvPr/>
        </p:nvSpPr>
        <p:spPr>
          <a:xfrm>
            <a:off x="863935" y="5692852"/>
            <a:ext cx="524258" cy="265577"/>
          </a:xfrm>
          <a:custGeom>
            <a:avLst/>
            <a:gdLst/>
            <a:ahLst/>
            <a:cxnLst/>
            <a:rect l="l" t="t" r="r" b="b"/>
            <a:pathLst>
              <a:path w="4445964" h="4445964">
                <a:moveTo>
                  <a:pt x="0" y="0"/>
                </a:moveTo>
                <a:lnTo>
                  <a:pt x="4445964" y="0"/>
                </a:lnTo>
                <a:lnTo>
                  <a:pt x="4445964" y="4445964"/>
                </a:lnTo>
                <a:lnTo>
                  <a:pt x="0" y="4445964"/>
                </a:lnTo>
                <a:lnTo>
                  <a:pt x="0" y="0"/>
                </a:lnTo>
                <a:close/>
              </a:path>
            </a:pathLst>
          </a:custGeom>
          <a:blipFill>
            <a:blip r:embed="rId3"/>
            <a:stretch>
              <a:fillRect t="-49972" b="-47431"/>
            </a:stretch>
          </a:blipFill>
        </p:spPr>
        <p:txBody>
          <a:bodyPr/>
          <a:lstStyle/>
          <a:p>
            <a:endParaRPr lang="en-US" dirty="0"/>
          </a:p>
        </p:txBody>
      </p:sp>
      <p:pic>
        <p:nvPicPr>
          <p:cNvPr id="5" name="Picture 4">
            <a:extLst>
              <a:ext uri="{FF2B5EF4-FFF2-40B4-BE49-F238E27FC236}">
                <a16:creationId xmlns:a16="http://schemas.microsoft.com/office/drawing/2014/main" id="{4BCFDDC7-85B9-641F-5918-D7F9413DBFAD}"/>
              </a:ext>
            </a:extLst>
          </p:cNvPr>
          <p:cNvPicPr>
            <a:picLocks noChangeAspect="1"/>
          </p:cNvPicPr>
          <p:nvPr/>
        </p:nvPicPr>
        <p:blipFill>
          <a:blip r:embed="rId4"/>
          <a:stretch>
            <a:fillRect/>
          </a:stretch>
        </p:blipFill>
        <p:spPr>
          <a:xfrm>
            <a:off x="2199423" y="5687837"/>
            <a:ext cx="379821" cy="293412"/>
          </a:xfrm>
          <a:prstGeom prst="rect">
            <a:avLst/>
          </a:prstGeom>
        </p:spPr>
      </p:pic>
      <p:pic>
        <p:nvPicPr>
          <p:cNvPr id="6" name="Picture 5">
            <a:extLst>
              <a:ext uri="{FF2B5EF4-FFF2-40B4-BE49-F238E27FC236}">
                <a16:creationId xmlns:a16="http://schemas.microsoft.com/office/drawing/2014/main" id="{37CCA246-9B5F-078A-43D5-4EA2530058F1}"/>
              </a:ext>
            </a:extLst>
          </p:cNvPr>
          <p:cNvPicPr>
            <a:picLocks noChangeAspect="1"/>
          </p:cNvPicPr>
          <p:nvPr/>
        </p:nvPicPr>
        <p:blipFill>
          <a:blip r:embed="rId5"/>
          <a:srcRect r="50077"/>
          <a:stretch>
            <a:fillRect/>
          </a:stretch>
        </p:blipFill>
        <p:spPr>
          <a:xfrm>
            <a:off x="1638935" y="5630836"/>
            <a:ext cx="309746" cy="265577"/>
          </a:xfrm>
          <a:prstGeom prst="rect">
            <a:avLst/>
          </a:prstGeom>
        </p:spPr>
      </p:pic>
      <p:sp>
        <p:nvSpPr>
          <p:cNvPr id="7" name="Freeform 4">
            <a:extLst>
              <a:ext uri="{FF2B5EF4-FFF2-40B4-BE49-F238E27FC236}">
                <a16:creationId xmlns:a16="http://schemas.microsoft.com/office/drawing/2014/main" id="{FF92393A-7E83-28DD-0ECC-931B0724CF20}"/>
              </a:ext>
            </a:extLst>
          </p:cNvPr>
          <p:cNvSpPr/>
          <p:nvPr/>
        </p:nvSpPr>
        <p:spPr>
          <a:xfrm>
            <a:off x="4152935" y="5662263"/>
            <a:ext cx="700839" cy="202723"/>
          </a:xfrm>
          <a:custGeom>
            <a:avLst/>
            <a:gdLst/>
            <a:ahLst/>
            <a:cxnLst/>
            <a:rect l="l" t="t" r="r" b="b"/>
            <a:pathLst>
              <a:path w="4682773" h="1341128">
                <a:moveTo>
                  <a:pt x="0" y="0"/>
                </a:moveTo>
                <a:lnTo>
                  <a:pt x="4682773" y="0"/>
                </a:lnTo>
                <a:lnTo>
                  <a:pt x="4682773" y="1341128"/>
                </a:lnTo>
                <a:lnTo>
                  <a:pt x="0" y="1341128"/>
                </a:lnTo>
                <a:lnTo>
                  <a:pt x="0" y="0"/>
                </a:lnTo>
                <a:close/>
              </a:path>
            </a:pathLst>
          </a:custGeom>
          <a:blipFill>
            <a:blip r:embed="rId6"/>
            <a:stretch>
              <a:fillRect/>
            </a:stretch>
          </a:blipFill>
        </p:spPr>
        <p:txBody>
          <a:bodyPr/>
          <a:lstStyle/>
          <a:p>
            <a:endParaRPr lang="en-US"/>
          </a:p>
        </p:txBody>
      </p:sp>
      <p:pic>
        <p:nvPicPr>
          <p:cNvPr id="12" name="Picture 11">
            <a:extLst>
              <a:ext uri="{FF2B5EF4-FFF2-40B4-BE49-F238E27FC236}">
                <a16:creationId xmlns:a16="http://schemas.microsoft.com/office/drawing/2014/main" id="{D2F750C6-628F-0688-E50F-77A5538C012B}"/>
              </a:ext>
            </a:extLst>
          </p:cNvPr>
          <p:cNvPicPr>
            <a:picLocks noChangeAspect="1"/>
          </p:cNvPicPr>
          <p:nvPr/>
        </p:nvPicPr>
        <p:blipFill>
          <a:blip r:embed="rId7"/>
          <a:stretch>
            <a:fillRect/>
          </a:stretch>
        </p:blipFill>
        <p:spPr>
          <a:xfrm>
            <a:off x="9204183" y="5611057"/>
            <a:ext cx="405754" cy="313926"/>
          </a:xfrm>
          <a:prstGeom prst="rect">
            <a:avLst/>
          </a:prstGeom>
        </p:spPr>
      </p:pic>
      <p:sp>
        <p:nvSpPr>
          <p:cNvPr id="13" name="Freeform 3">
            <a:extLst>
              <a:ext uri="{FF2B5EF4-FFF2-40B4-BE49-F238E27FC236}">
                <a16:creationId xmlns:a16="http://schemas.microsoft.com/office/drawing/2014/main" id="{70EC9F90-899A-43EF-5D9E-D9190D057283}"/>
              </a:ext>
            </a:extLst>
          </p:cNvPr>
          <p:cNvSpPr/>
          <p:nvPr/>
        </p:nvSpPr>
        <p:spPr>
          <a:xfrm>
            <a:off x="9643432" y="5519644"/>
            <a:ext cx="491415" cy="491415"/>
          </a:xfrm>
          <a:custGeom>
            <a:avLst/>
            <a:gdLst/>
            <a:ahLst/>
            <a:cxnLst/>
            <a:rect l="l" t="t" r="r" b="b"/>
            <a:pathLst>
              <a:path w="4047119" h="4047119">
                <a:moveTo>
                  <a:pt x="0" y="0"/>
                </a:moveTo>
                <a:lnTo>
                  <a:pt x="4047119" y="0"/>
                </a:lnTo>
                <a:lnTo>
                  <a:pt x="4047119" y="4047119"/>
                </a:lnTo>
                <a:lnTo>
                  <a:pt x="0" y="4047119"/>
                </a:lnTo>
                <a:lnTo>
                  <a:pt x="0" y="0"/>
                </a:lnTo>
                <a:close/>
              </a:path>
            </a:pathLst>
          </a:custGeom>
          <a:blipFill>
            <a:blip r:embed="rId8"/>
            <a:stretch>
              <a:fillRect/>
            </a:stretch>
          </a:blipFill>
        </p:spPr>
        <p:txBody>
          <a:bodyPr/>
          <a:lstStyle/>
          <a:p>
            <a:endParaRPr lang="en-US"/>
          </a:p>
        </p:txBody>
      </p:sp>
      <p:pic>
        <p:nvPicPr>
          <p:cNvPr id="14" name="Picture 13">
            <a:extLst>
              <a:ext uri="{FF2B5EF4-FFF2-40B4-BE49-F238E27FC236}">
                <a16:creationId xmlns:a16="http://schemas.microsoft.com/office/drawing/2014/main" id="{1CCB7ED7-8648-D243-41E4-457EBCDA7DC3}"/>
              </a:ext>
            </a:extLst>
          </p:cNvPr>
          <p:cNvPicPr>
            <a:picLocks noChangeAspect="1"/>
          </p:cNvPicPr>
          <p:nvPr/>
        </p:nvPicPr>
        <p:blipFill>
          <a:blip r:embed="rId9"/>
          <a:stretch>
            <a:fillRect/>
          </a:stretch>
        </p:blipFill>
        <p:spPr>
          <a:xfrm>
            <a:off x="10158294" y="5650901"/>
            <a:ext cx="579206" cy="217769"/>
          </a:xfrm>
          <a:prstGeom prst="rect">
            <a:avLst/>
          </a:prstGeom>
        </p:spPr>
      </p:pic>
      <p:cxnSp>
        <p:nvCxnSpPr>
          <p:cNvPr id="8" name="Straight Connector 7">
            <a:extLst>
              <a:ext uri="{FF2B5EF4-FFF2-40B4-BE49-F238E27FC236}">
                <a16:creationId xmlns:a16="http://schemas.microsoft.com/office/drawing/2014/main" id="{8CF2F484-2FD6-84F9-D282-148BED8EFDD3}"/>
              </a:ext>
            </a:extLst>
          </p:cNvPr>
          <p:cNvCxnSpPr>
            <a:cxnSpLocks/>
          </p:cNvCxnSpPr>
          <p:nvPr/>
        </p:nvCxnSpPr>
        <p:spPr>
          <a:xfrm>
            <a:off x="795124" y="2577416"/>
            <a:ext cx="2286000" cy="0"/>
          </a:xfrm>
          <a:prstGeom prst="line">
            <a:avLst/>
          </a:prstGeom>
          <a:ln w="9525">
            <a:solidFill>
              <a:srgbClr val="3C9F3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C7CC807-7C9C-3E73-9755-0767EA062219}"/>
              </a:ext>
            </a:extLst>
          </p:cNvPr>
          <p:cNvCxnSpPr>
            <a:cxnSpLocks/>
          </p:cNvCxnSpPr>
          <p:nvPr/>
        </p:nvCxnSpPr>
        <p:spPr>
          <a:xfrm>
            <a:off x="3362898" y="2574799"/>
            <a:ext cx="2286000" cy="0"/>
          </a:xfrm>
          <a:prstGeom prst="line">
            <a:avLst/>
          </a:prstGeom>
          <a:ln w="9525">
            <a:solidFill>
              <a:srgbClr val="3C9F3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53036A0-19E9-F105-AC8E-A6C4F3F6D1F6}"/>
              </a:ext>
            </a:extLst>
          </p:cNvPr>
          <p:cNvCxnSpPr>
            <a:cxnSpLocks/>
          </p:cNvCxnSpPr>
          <p:nvPr/>
        </p:nvCxnSpPr>
        <p:spPr>
          <a:xfrm>
            <a:off x="6096000" y="2577416"/>
            <a:ext cx="2286000" cy="0"/>
          </a:xfrm>
          <a:prstGeom prst="line">
            <a:avLst/>
          </a:prstGeom>
          <a:ln w="9525">
            <a:solidFill>
              <a:srgbClr val="F3652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36F485-FD80-26DF-C863-B3CAFAC83938}"/>
              </a:ext>
            </a:extLst>
          </p:cNvPr>
          <p:cNvCxnSpPr>
            <a:cxnSpLocks/>
          </p:cNvCxnSpPr>
          <p:nvPr/>
        </p:nvCxnSpPr>
        <p:spPr>
          <a:xfrm>
            <a:off x="8767484" y="2581961"/>
            <a:ext cx="2286000" cy="0"/>
          </a:xfrm>
          <a:prstGeom prst="line">
            <a:avLst/>
          </a:prstGeom>
          <a:ln w="9525">
            <a:solidFill>
              <a:srgbClr val="F3652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AB029EC-8416-2B06-97B3-91297CA6EB62}"/>
              </a:ext>
            </a:extLst>
          </p:cNvPr>
          <p:cNvSpPr txBox="1"/>
          <p:nvPr/>
        </p:nvSpPr>
        <p:spPr>
          <a:xfrm>
            <a:off x="576707" y="6471407"/>
            <a:ext cx="9785702" cy="230832"/>
          </a:xfrm>
          <a:prstGeom prst="rect">
            <a:avLst/>
          </a:prstGeom>
          <a:noFill/>
        </p:spPr>
        <p:txBody>
          <a:bodyPr wrap="square">
            <a:spAutoFit/>
          </a:bodyPr>
          <a:lstStyle/>
          <a:p>
            <a:r>
              <a:rPr lang="en-US" sz="900" b="0" i="1" dirty="0" err="1">
                <a:solidFill>
                  <a:srgbClr val="666666"/>
                </a:solidFill>
                <a:effectLst/>
                <a:latin typeface="+mj-lt"/>
              </a:rPr>
              <a:t>InsightAsia</a:t>
            </a:r>
            <a:r>
              <a:rPr lang="en-US" sz="900" b="0" i="1" dirty="0">
                <a:solidFill>
                  <a:srgbClr val="666666"/>
                </a:solidFill>
                <a:effectLst/>
                <a:latin typeface="+mj-lt"/>
              </a:rPr>
              <a:t> Vietnam | Market Research Report | Base: All respondents (n=1,219)</a:t>
            </a:r>
          </a:p>
        </p:txBody>
      </p:sp>
    </p:spTree>
    <p:extLst>
      <p:ext uri="{BB962C8B-B14F-4D97-AF65-F5344CB8AC3E}">
        <p14:creationId xmlns:p14="http://schemas.microsoft.com/office/powerpoint/2010/main" val="2501515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ACC1B-EDA7-4ACB-9890-E09D6034F5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162C18-18E0-0CE8-3790-D7C35302B5AC}"/>
              </a:ext>
            </a:extLst>
          </p:cNvPr>
          <p:cNvSpPr>
            <a:spLocks noGrp="1"/>
          </p:cNvSpPr>
          <p:nvPr>
            <p:ph type="title"/>
          </p:nvPr>
        </p:nvSpPr>
        <p:spPr/>
        <p:txBody>
          <a:bodyPr/>
          <a:lstStyle/>
          <a:p>
            <a:r>
              <a:rPr lang="en-US" dirty="0"/>
              <a:t>Executive Summary</a:t>
            </a:r>
          </a:p>
        </p:txBody>
      </p:sp>
      <p:sp>
        <p:nvSpPr>
          <p:cNvPr id="3" name="TextBox 2">
            <a:extLst>
              <a:ext uri="{FF2B5EF4-FFF2-40B4-BE49-F238E27FC236}">
                <a16:creationId xmlns:a16="http://schemas.microsoft.com/office/drawing/2014/main" id="{8A46A332-1049-5135-6B06-9DF16D362896}"/>
              </a:ext>
            </a:extLst>
          </p:cNvPr>
          <p:cNvSpPr txBox="1"/>
          <p:nvPr/>
        </p:nvSpPr>
        <p:spPr>
          <a:xfrm>
            <a:off x="576707" y="6471407"/>
            <a:ext cx="9785702" cy="230832"/>
          </a:xfrm>
          <a:prstGeom prst="rect">
            <a:avLst/>
          </a:prstGeom>
          <a:noFill/>
        </p:spPr>
        <p:txBody>
          <a:bodyPr wrap="square">
            <a:spAutoFit/>
          </a:bodyPr>
          <a:lstStyle/>
          <a:p>
            <a:r>
              <a:rPr lang="en-US" sz="900" b="0" i="1" dirty="0" err="1">
                <a:solidFill>
                  <a:srgbClr val="666666"/>
                </a:solidFill>
                <a:effectLst/>
                <a:latin typeface="+mj-lt"/>
              </a:rPr>
              <a:t>InsightAsia</a:t>
            </a:r>
            <a:r>
              <a:rPr lang="en-US" sz="900" b="0" i="1" dirty="0">
                <a:solidFill>
                  <a:srgbClr val="666666"/>
                </a:solidFill>
                <a:effectLst/>
                <a:latin typeface="+mj-lt"/>
              </a:rPr>
              <a:t> Vietnam | Market Research Report</a:t>
            </a:r>
          </a:p>
        </p:txBody>
      </p:sp>
      <p:sp>
        <p:nvSpPr>
          <p:cNvPr id="32" name="Rectangle: Rounded Corners 31">
            <a:extLst>
              <a:ext uri="{FF2B5EF4-FFF2-40B4-BE49-F238E27FC236}">
                <a16:creationId xmlns:a16="http://schemas.microsoft.com/office/drawing/2014/main" id="{417BBFC8-B55A-5978-64E2-70C5764D927C}"/>
              </a:ext>
            </a:extLst>
          </p:cNvPr>
          <p:cNvSpPr/>
          <p:nvPr/>
        </p:nvSpPr>
        <p:spPr>
          <a:xfrm>
            <a:off x="653698" y="1484110"/>
            <a:ext cx="5004152" cy="2548091"/>
          </a:xfrm>
          <a:prstGeom prst="roundRect">
            <a:avLst>
              <a:gd name="adj" fmla="val 9606"/>
            </a:avLst>
          </a:prstGeom>
          <a:gradFill>
            <a:gsLst>
              <a:gs pos="0">
                <a:srgbClr val="3F9C31"/>
              </a:gs>
              <a:gs pos="78000">
                <a:srgbClr val="E95000"/>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3200" b="1" dirty="0"/>
              <a:t>87% </a:t>
            </a:r>
            <a:r>
              <a:rPr lang="en-US" b="1" dirty="0"/>
              <a:t>of Vietnamese parents</a:t>
            </a:r>
          </a:p>
          <a:p>
            <a:pPr>
              <a:spcBef>
                <a:spcPts val="600"/>
              </a:spcBef>
            </a:pPr>
            <a:r>
              <a:rPr lang="en-US" sz="1200" dirty="0"/>
              <a:t>view English proficiency as "absolutely essential“</a:t>
            </a:r>
          </a:p>
          <a:p>
            <a:pPr>
              <a:spcBef>
                <a:spcPts val="600"/>
              </a:spcBef>
            </a:pPr>
            <a:r>
              <a:rPr lang="en-US" sz="1200" dirty="0"/>
              <a:t>for their children's future,</a:t>
            </a:r>
          </a:p>
          <a:p>
            <a:pPr>
              <a:spcBef>
                <a:spcPts val="600"/>
              </a:spcBef>
            </a:pPr>
            <a:r>
              <a:rPr lang="en-US" sz="1200" dirty="0"/>
              <a:t>not optional enrichment</a:t>
            </a:r>
          </a:p>
        </p:txBody>
      </p:sp>
      <p:sp>
        <p:nvSpPr>
          <p:cNvPr id="6" name="Freeform 16">
            <a:extLst>
              <a:ext uri="{FF2B5EF4-FFF2-40B4-BE49-F238E27FC236}">
                <a16:creationId xmlns:a16="http://schemas.microsoft.com/office/drawing/2014/main" id="{F3583EBD-198D-9F1E-F706-2D14083BE1B8}"/>
              </a:ext>
            </a:extLst>
          </p:cNvPr>
          <p:cNvSpPr/>
          <p:nvPr/>
        </p:nvSpPr>
        <p:spPr>
          <a:xfrm>
            <a:off x="2731980" y="2131224"/>
            <a:ext cx="2848875" cy="1900977"/>
          </a:xfrm>
          <a:custGeom>
            <a:avLst/>
            <a:gdLst/>
            <a:ahLst/>
            <a:cxnLst/>
            <a:rect l="l" t="t" r="r" b="b"/>
            <a:pathLst>
              <a:path w="4579681" h="3055896">
                <a:moveTo>
                  <a:pt x="0" y="0"/>
                </a:moveTo>
                <a:lnTo>
                  <a:pt x="4579681" y="0"/>
                </a:lnTo>
                <a:lnTo>
                  <a:pt x="4579681" y="3055897"/>
                </a:lnTo>
                <a:lnTo>
                  <a:pt x="0" y="3055897"/>
                </a:lnTo>
                <a:lnTo>
                  <a:pt x="0" y="0"/>
                </a:lnTo>
                <a:close/>
              </a:path>
            </a:pathLst>
          </a:custGeom>
          <a:blipFill>
            <a:blip r:embed="rId2"/>
            <a:stretch>
              <a:fillRect/>
            </a:stretch>
          </a:blipFill>
        </p:spPr>
        <p:txBody>
          <a:bodyPr/>
          <a:lstStyle/>
          <a:p>
            <a:endParaRPr lang="en-US" sz="1200"/>
          </a:p>
        </p:txBody>
      </p:sp>
      <p:sp>
        <p:nvSpPr>
          <p:cNvPr id="10" name="Rectangle: Rounded Corners 9">
            <a:extLst>
              <a:ext uri="{FF2B5EF4-FFF2-40B4-BE49-F238E27FC236}">
                <a16:creationId xmlns:a16="http://schemas.microsoft.com/office/drawing/2014/main" id="{F9DA9ABD-3268-3174-A4F6-36139D744798}"/>
              </a:ext>
            </a:extLst>
          </p:cNvPr>
          <p:cNvSpPr/>
          <p:nvPr/>
        </p:nvSpPr>
        <p:spPr>
          <a:xfrm>
            <a:off x="5766014" y="1484110"/>
            <a:ext cx="5861302" cy="2548733"/>
          </a:xfrm>
          <a:prstGeom prst="roundRect">
            <a:avLst>
              <a:gd name="adj" fmla="val 8275"/>
            </a:avLst>
          </a:prstGeom>
          <a:gradFill flip="none" rotWithShape="1">
            <a:gsLst>
              <a:gs pos="0">
                <a:srgbClr val="3F9C31"/>
              </a:gs>
              <a:gs pos="78000">
                <a:srgbClr val="E95000"/>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tIns="91440" rtlCol="0" anchor="t"/>
          <a:lstStyle/>
          <a:p>
            <a:pPr>
              <a:spcBef>
                <a:spcPts val="600"/>
              </a:spcBef>
            </a:pPr>
            <a:r>
              <a:rPr lang="en-US" b="1" dirty="0"/>
              <a:t>Quality-Promise Gap: </a:t>
            </a:r>
          </a:p>
          <a:p>
            <a:pPr>
              <a:spcBef>
                <a:spcPts val="600"/>
              </a:spcBef>
            </a:pPr>
            <a:r>
              <a:rPr lang="en-US" sz="3200" b="1" dirty="0"/>
              <a:t>53%</a:t>
            </a:r>
            <a:r>
              <a:rPr lang="en-US" sz="1400" dirty="0"/>
              <a:t> </a:t>
            </a:r>
            <a:r>
              <a:rPr lang="en-US" sz="1200" dirty="0"/>
              <a:t>of parents at premium centers (VUS, ILA, Apollo) report that </a:t>
            </a:r>
            <a:r>
              <a:rPr lang="en-US" sz="1200" b="1" dirty="0"/>
              <a:t>courses are "not customized"</a:t>
            </a:r>
            <a:r>
              <a:rPr lang="en-US" sz="1200" dirty="0"/>
              <a:t> and </a:t>
            </a:r>
            <a:r>
              <a:rPr lang="en-US" sz="1200" b="1" dirty="0"/>
              <a:t>progress </a:t>
            </a:r>
          </a:p>
          <a:p>
            <a:pPr>
              <a:spcBef>
                <a:spcPts val="600"/>
              </a:spcBef>
            </a:pPr>
            <a:r>
              <a:rPr lang="en-US" sz="1200" b="1" dirty="0"/>
              <a:t>is "slower than advertised."</a:t>
            </a:r>
            <a:r>
              <a:rPr lang="en-US" sz="1200" dirty="0"/>
              <a:t> Parents whose </a:t>
            </a:r>
          </a:p>
          <a:p>
            <a:pPr>
              <a:spcBef>
                <a:spcPts val="600"/>
              </a:spcBef>
            </a:pPr>
            <a:r>
              <a:rPr lang="en-US" sz="1200" dirty="0"/>
              <a:t>children already speak English at home </a:t>
            </a:r>
          </a:p>
          <a:p>
            <a:pPr>
              <a:spcBef>
                <a:spcPts val="600"/>
              </a:spcBef>
            </a:pPr>
            <a:r>
              <a:rPr lang="en-US" sz="1200" dirty="0"/>
              <a:t>feel centers actually </a:t>
            </a:r>
          </a:p>
          <a:p>
            <a:pPr>
              <a:spcBef>
                <a:spcPts val="600"/>
              </a:spcBef>
            </a:pPr>
            <a:r>
              <a:rPr lang="en-US" sz="1200" dirty="0"/>
              <a:t>"pull back their child's progress."</a:t>
            </a:r>
          </a:p>
        </p:txBody>
      </p:sp>
      <p:sp>
        <p:nvSpPr>
          <p:cNvPr id="13" name="Freeform 5">
            <a:extLst>
              <a:ext uri="{FF2B5EF4-FFF2-40B4-BE49-F238E27FC236}">
                <a16:creationId xmlns:a16="http://schemas.microsoft.com/office/drawing/2014/main" id="{471016F6-22B7-D2EB-15E7-B8585D774F15}"/>
              </a:ext>
            </a:extLst>
          </p:cNvPr>
          <p:cNvSpPr/>
          <p:nvPr/>
        </p:nvSpPr>
        <p:spPr>
          <a:xfrm>
            <a:off x="8445154" y="2024537"/>
            <a:ext cx="3057244" cy="2006316"/>
          </a:xfrm>
          <a:custGeom>
            <a:avLst/>
            <a:gdLst/>
            <a:ahLst/>
            <a:cxnLst/>
            <a:rect l="l" t="t" r="r" b="b"/>
            <a:pathLst>
              <a:path w="6621904" h="4345624">
                <a:moveTo>
                  <a:pt x="0" y="0"/>
                </a:moveTo>
                <a:lnTo>
                  <a:pt x="6621904" y="0"/>
                </a:lnTo>
                <a:lnTo>
                  <a:pt x="6621904" y="4345625"/>
                </a:lnTo>
                <a:lnTo>
                  <a:pt x="0" y="4345625"/>
                </a:lnTo>
                <a:lnTo>
                  <a:pt x="0" y="0"/>
                </a:lnTo>
                <a:close/>
              </a:path>
            </a:pathLst>
          </a:custGeom>
          <a:blipFill>
            <a:blip r:embed="rId3"/>
            <a:stretch>
              <a:fillRect/>
            </a:stretch>
          </a:blipFill>
        </p:spPr>
        <p:txBody>
          <a:bodyPr/>
          <a:lstStyle/>
          <a:p>
            <a:endParaRPr lang="en-US"/>
          </a:p>
        </p:txBody>
      </p:sp>
      <p:sp>
        <p:nvSpPr>
          <p:cNvPr id="14" name="TextBox 13">
            <a:extLst>
              <a:ext uri="{FF2B5EF4-FFF2-40B4-BE49-F238E27FC236}">
                <a16:creationId xmlns:a16="http://schemas.microsoft.com/office/drawing/2014/main" id="{088C7323-F7C7-A600-88D5-C1C3948CE277}"/>
              </a:ext>
            </a:extLst>
          </p:cNvPr>
          <p:cNvSpPr txBox="1"/>
          <p:nvPr/>
        </p:nvSpPr>
        <p:spPr>
          <a:xfrm>
            <a:off x="609191" y="4747995"/>
            <a:ext cx="10973617" cy="777136"/>
          </a:xfrm>
          <a:prstGeom prst="rect">
            <a:avLst/>
          </a:prstGeom>
          <a:noFill/>
        </p:spPr>
        <p:txBody>
          <a:bodyPr wrap="square">
            <a:spAutoFit/>
          </a:bodyPr>
          <a:lstStyle/>
          <a:p>
            <a:r>
              <a:rPr lang="en-US" sz="1400" b="1" dirty="0">
                <a:solidFill>
                  <a:srgbClr val="3C9F31"/>
                </a:solidFill>
              </a:rPr>
              <a:t>The Online Learning Paradox</a:t>
            </a:r>
          </a:p>
          <a:p>
            <a:pPr>
              <a:spcBef>
                <a:spcPts val="300"/>
              </a:spcBef>
            </a:pPr>
            <a:r>
              <a:rPr lang="en-US" sz="1400" dirty="0"/>
              <a:t>72% of parents reject online-only English programs, citing concentration issues, lack of discipline, and perceived ineffectiveness despite pandemic-era exposure.</a:t>
            </a:r>
          </a:p>
        </p:txBody>
      </p:sp>
      <p:sp>
        <p:nvSpPr>
          <p:cNvPr id="15" name="TextBox 14">
            <a:extLst>
              <a:ext uri="{FF2B5EF4-FFF2-40B4-BE49-F238E27FC236}">
                <a16:creationId xmlns:a16="http://schemas.microsoft.com/office/drawing/2014/main" id="{9BA96511-F4EE-D95D-AB21-81D48BB4B10E}"/>
              </a:ext>
            </a:extLst>
          </p:cNvPr>
          <p:cNvSpPr txBox="1"/>
          <p:nvPr/>
        </p:nvSpPr>
        <p:spPr>
          <a:xfrm>
            <a:off x="609190" y="5533058"/>
            <a:ext cx="10893208" cy="777136"/>
          </a:xfrm>
          <a:prstGeom prst="rect">
            <a:avLst/>
          </a:prstGeom>
          <a:noFill/>
        </p:spPr>
        <p:txBody>
          <a:bodyPr wrap="square">
            <a:spAutoFit/>
          </a:bodyPr>
          <a:lstStyle/>
          <a:p>
            <a:r>
              <a:rPr lang="en-US" sz="1400" b="1" dirty="0">
                <a:solidFill>
                  <a:srgbClr val="3C9F31"/>
                </a:solidFill>
              </a:rPr>
              <a:t>The "Backpacker Teacher" Problem</a:t>
            </a:r>
          </a:p>
          <a:p>
            <a:pPr>
              <a:spcBef>
                <a:spcPts val="300"/>
              </a:spcBef>
            </a:pPr>
            <a:r>
              <a:rPr lang="en-US" sz="1400" dirty="0"/>
              <a:t>60% of parents express concern about unqualified native English speakers working as teachers, with actual observations confirming minimal teaching involvement.</a:t>
            </a:r>
          </a:p>
        </p:txBody>
      </p:sp>
      <p:sp>
        <p:nvSpPr>
          <p:cNvPr id="16" name="Rectangle: Rounded Corners 15">
            <a:extLst>
              <a:ext uri="{FF2B5EF4-FFF2-40B4-BE49-F238E27FC236}">
                <a16:creationId xmlns:a16="http://schemas.microsoft.com/office/drawing/2014/main" id="{DB3D6015-370E-71E9-34C4-BD6A85CD55C0}"/>
              </a:ext>
            </a:extLst>
          </p:cNvPr>
          <p:cNvSpPr/>
          <p:nvPr/>
        </p:nvSpPr>
        <p:spPr>
          <a:xfrm>
            <a:off x="700022" y="4315698"/>
            <a:ext cx="3127524" cy="306583"/>
          </a:xfrm>
          <a:prstGeom prst="roundRect">
            <a:avLst>
              <a:gd name="adj" fmla="val 50000"/>
            </a:avLst>
          </a:prstGeom>
          <a:solidFill>
            <a:srgbClr val="E95000"/>
          </a:solidFill>
          <a:ln>
            <a:noFill/>
          </a:ln>
          <a:effectLst>
            <a:outerShdw blurRad="88900" dist="50800" dir="2700000" algn="tl" rotWithShape="0">
              <a:schemeClr val="bg1">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900"/>
              </a:spcAft>
            </a:pPr>
            <a:r>
              <a:rPr lang="en-US" sz="1200" b="1" dirty="0"/>
              <a:t>Critical Market Realities</a:t>
            </a:r>
          </a:p>
        </p:txBody>
      </p:sp>
    </p:spTree>
    <p:extLst>
      <p:ext uri="{BB962C8B-B14F-4D97-AF65-F5344CB8AC3E}">
        <p14:creationId xmlns:p14="http://schemas.microsoft.com/office/powerpoint/2010/main" val="3398502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95141-A578-73BC-8DA4-6FC370FF72CE}"/>
            </a:ext>
          </a:extLst>
        </p:cNvPr>
        <p:cNvGrpSpPr/>
        <p:nvPr/>
      </p:nvGrpSpPr>
      <p:grpSpPr>
        <a:xfrm>
          <a:off x="0" y="0"/>
          <a:ext cx="0" cy="0"/>
          <a:chOff x="0" y="0"/>
          <a:chExt cx="0" cy="0"/>
        </a:xfrm>
      </p:grpSpPr>
      <p:sp>
        <p:nvSpPr>
          <p:cNvPr id="9" name="Freeform 5">
            <a:extLst>
              <a:ext uri="{FF2B5EF4-FFF2-40B4-BE49-F238E27FC236}">
                <a16:creationId xmlns:a16="http://schemas.microsoft.com/office/drawing/2014/main" id="{3DCAA544-3933-5503-9A6F-971E1133B3B6}"/>
              </a:ext>
            </a:extLst>
          </p:cNvPr>
          <p:cNvSpPr/>
          <p:nvPr/>
        </p:nvSpPr>
        <p:spPr>
          <a:xfrm flipH="1">
            <a:off x="853557" y="2110558"/>
            <a:ext cx="5196890" cy="3604707"/>
          </a:xfrm>
          <a:custGeom>
            <a:avLst/>
            <a:gdLst/>
            <a:ahLst/>
            <a:cxnLst/>
            <a:rect l="l" t="t" r="r" b="b"/>
            <a:pathLst>
              <a:path w="2318577" h="1631435">
                <a:moveTo>
                  <a:pt x="0" y="0"/>
                </a:moveTo>
                <a:lnTo>
                  <a:pt x="2318577" y="0"/>
                </a:lnTo>
                <a:lnTo>
                  <a:pt x="2318577" y="1631435"/>
                </a:lnTo>
                <a:lnTo>
                  <a:pt x="0" y="16314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2" name="Title 1">
            <a:extLst>
              <a:ext uri="{FF2B5EF4-FFF2-40B4-BE49-F238E27FC236}">
                <a16:creationId xmlns:a16="http://schemas.microsoft.com/office/drawing/2014/main" id="{255E31FC-2059-EE27-8D7E-A159C26EBE81}"/>
              </a:ext>
            </a:extLst>
          </p:cNvPr>
          <p:cNvSpPr>
            <a:spLocks noGrp="1"/>
          </p:cNvSpPr>
          <p:nvPr>
            <p:ph type="title"/>
          </p:nvPr>
        </p:nvSpPr>
        <p:spPr/>
        <p:txBody>
          <a:bodyPr>
            <a:normAutofit/>
          </a:bodyPr>
          <a:lstStyle/>
          <a:p>
            <a:r>
              <a:rPr lang="en-US" dirty="0"/>
              <a:t>Brand Awareness &amp; Trial Funnel</a:t>
            </a:r>
          </a:p>
        </p:txBody>
      </p:sp>
      <p:sp>
        <p:nvSpPr>
          <p:cNvPr id="8" name="Title 1">
            <a:extLst>
              <a:ext uri="{FF2B5EF4-FFF2-40B4-BE49-F238E27FC236}">
                <a16:creationId xmlns:a16="http://schemas.microsoft.com/office/drawing/2014/main" id="{9B0A2BFE-E681-CD70-06FD-40013E1394AA}"/>
              </a:ext>
            </a:extLst>
          </p:cNvPr>
          <p:cNvSpPr txBox="1">
            <a:spLocks/>
          </p:cNvSpPr>
          <p:nvPr/>
        </p:nvSpPr>
        <p:spPr>
          <a:xfrm>
            <a:off x="732424" y="4387396"/>
            <a:ext cx="4842750" cy="1196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spc="-150">
                <a:solidFill>
                  <a:schemeClr val="tx1"/>
                </a:solidFill>
                <a:latin typeface="Montserrat" pitchFamily="2" charset="77"/>
                <a:ea typeface="+mj-ea"/>
                <a:cs typeface="+mj-cs"/>
              </a:defRPr>
            </a:lvl1pPr>
          </a:lstStyle>
          <a:p>
            <a:pPr>
              <a:spcAft>
                <a:spcPts val="600"/>
              </a:spcAft>
            </a:pPr>
            <a:r>
              <a:rPr lang="en-US" sz="3200" dirty="0">
                <a:solidFill>
                  <a:srgbClr val="F36521"/>
                </a:solidFill>
              </a:rPr>
              <a:t>Key </a:t>
            </a:r>
          </a:p>
          <a:p>
            <a:pPr>
              <a:spcAft>
                <a:spcPts val="600"/>
              </a:spcAft>
            </a:pPr>
            <a:r>
              <a:rPr lang="en-US" sz="3200" dirty="0">
                <a:solidFill>
                  <a:srgbClr val="F36521"/>
                </a:solidFill>
              </a:rPr>
              <a:t>insights:</a:t>
            </a:r>
          </a:p>
        </p:txBody>
      </p:sp>
      <p:sp>
        <p:nvSpPr>
          <p:cNvPr id="10" name="Rectangle: Rounded Corners 9">
            <a:extLst>
              <a:ext uri="{FF2B5EF4-FFF2-40B4-BE49-F238E27FC236}">
                <a16:creationId xmlns:a16="http://schemas.microsoft.com/office/drawing/2014/main" id="{DB483DFC-12AF-F636-99FA-112C39001B52}"/>
              </a:ext>
            </a:extLst>
          </p:cNvPr>
          <p:cNvSpPr/>
          <p:nvPr/>
        </p:nvSpPr>
        <p:spPr>
          <a:xfrm>
            <a:off x="9133732" y="4096523"/>
            <a:ext cx="2103120" cy="2103120"/>
          </a:xfrm>
          <a:prstGeom prst="roundRect">
            <a:avLst>
              <a:gd name="adj" fmla="val 6973"/>
            </a:avLst>
          </a:prstGeom>
          <a:solidFill>
            <a:srgbClr val="FDEFE8"/>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ctr"/>
            <a:r>
              <a:rPr lang="en-US" sz="1200" dirty="0">
                <a:solidFill>
                  <a:srgbClr val="535353"/>
                </a:solidFill>
              </a:rPr>
              <a:t>Local centers hold majority share in Tier-2/3 markets where national brands have limited presence</a:t>
            </a:r>
          </a:p>
        </p:txBody>
      </p:sp>
      <p:sp>
        <p:nvSpPr>
          <p:cNvPr id="11" name="Rectangle: Rounded Corners 10">
            <a:extLst>
              <a:ext uri="{FF2B5EF4-FFF2-40B4-BE49-F238E27FC236}">
                <a16:creationId xmlns:a16="http://schemas.microsoft.com/office/drawing/2014/main" id="{8624158F-94E8-846E-4301-52D94A01F1A9}"/>
              </a:ext>
            </a:extLst>
          </p:cNvPr>
          <p:cNvSpPr/>
          <p:nvPr/>
        </p:nvSpPr>
        <p:spPr>
          <a:xfrm>
            <a:off x="6707937" y="4053736"/>
            <a:ext cx="2103120" cy="2103120"/>
          </a:xfrm>
          <a:prstGeom prst="roundRect">
            <a:avLst>
              <a:gd name="adj" fmla="val 7165"/>
            </a:avLst>
          </a:prstGeom>
          <a:solidFill>
            <a:srgbClr val="E2F0D9"/>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ctr"/>
            <a:r>
              <a:rPr lang="en-US" sz="1200" b="1" dirty="0">
                <a:solidFill>
                  <a:srgbClr val="535353"/>
                </a:solidFill>
              </a:rPr>
              <a:t>EdTech </a:t>
            </a:r>
            <a:r>
              <a:rPr lang="en-US" sz="1200" dirty="0">
                <a:solidFill>
                  <a:srgbClr val="535353"/>
                </a:solidFill>
              </a:rPr>
              <a:t>brands show strong trial-to-usage conversion and surprisingly high Tier-2 penetration due to limited physical center options</a:t>
            </a:r>
          </a:p>
        </p:txBody>
      </p:sp>
      <p:sp>
        <p:nvSpPr>
          <p:cNvPr id="15" name="Rectangle: Rounded Corners 14">
            <a:extLst>
              <a:ext uri="{FF2B5EF4-FFF2-40B4-BE49-F238E27FC236}">
                <a16:creationId xmlns:a16="http://schemas.microsoft.com/office/drawing/2014/main" id="{7929CDF3-0C25-77C9-A2FF-0D2FC8C48FC1}"/>
              </a:ext>
            </a:extLst>
          </p:cNvPr>
          <p:cNvSpPr/>
          <p:nvPr/>
        </p:nvSpPr>
        <p:spPr>
          <a:xfrm>
            <a:off x="6707937" y="1600549"/>
            <a:ext cx="2103120" cy="2103120"/>
          </a:xfrm>
          <a:prstGeom prst="roundRect">
            <a:avLst>
              <a:gd name="adj" fmla="val 9311"/>
            </a:avLst>
          </a:prstGeom>
          <a:solidFill>
            <a:srgbClr val="FDEFE8"/>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ctr"/>
            <a:r>
              <a:rPr lang="en-US" sz="1200" b="1" dirty="0">
                <a:solidFill>
                  <a:srgbClr val="535353"/>
                </a:solidFill>
              </a:rPr>
              <a:t>VUS </a:t>
            </a:r>
            <a:r>
              <a:rPr lang="en-US" sz="1200" dirty="0">
                <a:solidFill>
                  <a:srgbClr val="535353"/>
                </a:solidFill>
              </a:rPr>
              <a:t>dominates awareness and trial, benefiting from extensive network and accessible pricing across both tiers</a:t>
            </a:r>
          </a:p>
        </p:txBody>
      </p:sp>
      <p:sp>
        <p:nvSpPr>
          <p:cNvPr id="17" name="Rectangle: Rounded Corners 16">
            <a:extLst>
              <a:ext uri="{FF2B5EF4-FFF2-40B4-BE49-F238E27FC236}">
                <a16:creationId xmlns:a16="http://schemas.microsoft.com/office/drawing/2014/main" id="{7A53C8F3-BC87-F356-2C5A-861686F2E3B6}"/>
              </a:ext>
            </a:extLst>
          </p:cNvPr>
          <p:cNvSpPr/>
          <p:nvPr/>
        </p:nvSpPr>
        <p:spPr>
          <a:xfrm>
            <a:off x="9133732" y="1600549"/>
            <a:ext cx="2103120" cy="2103120"/>
          </a:xfrm>
          <a:prstGeom prst="roundRect">
            <a:avLst>
              <a:gd name="adj" fmla="val 8239"/>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ctr"/>
            <a:r>
              <a:rPr lang="en-US" sz="1200" b="1" dirty="0">
                <a:solidFill>
                  <a:srgbClr val="535353"/>
                </a:solidFill>
              </a:rPr>
              <a:t>British Council </a:t>
            </a:r>
            <a:r>
              <a:rPr lang="en-US" sz="1200" dirty="0">
                <a:solidFill>
                  <a:srgbClr val="535353"/>
                </a:solidFill>
              </a:rPr>
              <a:t>maintains premium aspiration—21% trial rate represents healthy conversion given high barriers</a:t>
            </a:r>
          </a:p>
        </p:txBody>
      </p:sp>
      <p:sp>
        <p:nvSpPr>
          <p:cNvPr id="18" name="Oval 17">
            <a:extLst>
              <a:ext uri="{FF2B5EF4-FFF2-40B4-BE49-F238E27FC236}">
                <a16:creationId xmlns:a16="http://schemas.microsoft.com/office/drawing/2014/main" id="{7E504AFE-6C98-054B-690C-62152A8DEF2A}"/>
              </a:ext>
            </a:extLst>
          </p:cNvPr>
          <p:cNvSpPr/>
          <p:nvPr/>
        </p:nvSpPr>
        <p:spPr>
          <a:xfrm>
            <a:off x="9002551" y="3899349"/>
            <a:ext cx="548640" cy="548640"/>
          </a:xfrm>
          <a:prstGeom prst="ellipse">
            <a:avLst/>
          </a:prstGeom>
          <a:solidFill>
            <a:srgbClr val="3C9F31"/>
          </a:solidFill>
          <a:ln w="762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bg1"/>
                </a:solidFill>
              </a:rPr>
              <a:t>4</a:t>
            </a:r>
          </a:p>
        </p:txBody>
      </p:sp>
      <p:sp>
        <p:nvSpPr>
          <p:cNvPr id="19" name="Oval 18">
            <a:extLst>
              <a:ext uri="{FF2B5EF4-FFF2-40B4-BE49-F238E27FC236}">
                <a16:creationId xmlns:a16="http://schemas.microsoft.com/office/drawing/2014/main" id="{8D07B513-8410-8B4D-7336-904034A41714}"/>
              </a:ext>
            </a:extLst>
          </p:cNvPr>
          <p:cNvSpPr/>
          <p:nvPr/>
        </p:nvSpPr>
        <p:spPr>
          <a:xfrm>
            <a:off x="9002551" y="3284262"/>
            <a:ext cx="548640" cy="548640"/>
          </a:xfrm>
          <a:prstGeom prst="ellipse">
            <a:avLst/>
          </a:prstGeom>
          <a:solidFill>
            <a:srgbClr val="F36521"/>
          </a:solidFill>
          <a:ln w="762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bg1"/>
                </a:solidFill>
              </a:rPr>
              <a:t>2</a:t>
            </a:r>
          </a:p>
        </p:txBody>
      </p:sp>
      <p:sp>
        <p:nvSpPr>
          <p:cNvPr id="25" name="Oval 24">
            <a:extLst>
              <a:ext uri="{FF2B5EF4-FFF2-40B4-BE49-F238E27FC236}">
                <a16:creationId xmlns:a16="http://schemas.microsoft.com/office/drawing/2014/main" id="{BE0AC649-ED38-A812-3BA8-7AA1DC083368}"/>
              </a:ext>
            </a:extLst>
          </p:cNvPr>
          <p:cNvSpPr/>
          <p:nvPr/>
        </p:nvSpPr>
        <p:spPr>
          <a:xfrm>
            <a:off x="8383550" y="3898279"/>
            <a:ext cx="548640" cy="548640"/>
          </a:xfrm>
          <a:prstGeom prst="ellipse">
            <a:avLst/>
          </a:prstGeom>
          <a:solidFill>
            <a:srgbClr val="F36521"/>
          </a:solidFill>
          <a:ln w="762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bg1"/>
                </a:solidFill>
              </a:rPr>
              <a:t>3</a:t>
            </a:r>
          </a:p>
        </p:txBody>
      </p:sp>
      <p:sp>
        <p:nvSpPr>
          <p:cNvPr id="26" name="Oval 25">
            <a:extLst>
              <a:ext uri="{FF2B5EF4-FFF2-40B4-BE49-F238E27FC236}">
                <a16:creationId xmlns:a16="http://schemas.microsoft.com/office/drawing/2014/main" id="{D3488986-CCAB-629D-1D3C-7B2225D4F15E}"/>
              </a:ext>
            </a:extLst>
          </p:cNvPr>
          <p:cNvSpPr/>
          <p:nvPr/>
        </p:nvSpPr>
        <p:spPr>
          <a:xfrm>
            <a:off x="8383551" y="3284262"/>
            <a:ext cx="548640" cy="548640"/>
          </a:xfrm>
          <a:prstGeom prst="ellipse">
            <a:avLst/>
          </a:prstGeom>
          <a:solidFill>
            <a:srgbClr val="3C9F31"/>
          </a:solidFill>
          <a:ln w="762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bg1"/>
                </a:solidFill>
              </a:rPr>
              <a:t>1</a:t>
            </a:r>
          </a:p>
        </p:txBody>
      </p:sp>
      <p:sp>
        <p:nvSpPr>
          <p:cNvPr id="28" name="TextBox 27">
            <a:extLst>
              <a:ext uri="{FF2B5EF4-FFF2-40B4-BE49-F238E27FC236}">
                <a16:creationId xmlns:a16="http://schemas.microsoft.com/office/drawing/2014/main" id="{1746BBFB-AD85-14F7-71BD-612617081D35}"/>
              </a:ext>
            </a:extLst>
          </p:cNvPr>
          <p:cNvSpPr txBox="1"/>
          <p:nvPr/>
        </p:nvSpPr>
        <p:spPr>
          <a:xfrm>
            <a:off x="576707" y="6471407"/>
            <a:ext cx="9785702" cy="230832"/>
          </a:xfrm>
          <a:prstGeom prst="rect">
            <a:avLst/>
          </a:prstGeom>
          <a:noFill/>
        </p:spPr>
        <p:txBody>
          <a:bodyPr wrap="square">
            <a:spAutoFit/>
          </a:bodyPr>
          <a:lstStyle/>
          <a:p>
            <a:r>
              <a:rPr lang="en-US" sz="900" b="0" i="1" dirty="0" err="1">
                <a:solidFill>
                  <a:srgbClr val="666666"/>
                </a:solidFill>
                <a:effectLst/>
                <a:latin typeface="+mj-lt"/>
              </a:rPr>
              <a:t>InsightAsia</a:t>
            </a:r>
            <a:r>
              <a:rPr lang="en-US" sz="900" b="0" i="1" dirty="0">
                <a:solidFill>
                  <a:srgbClr val="666666"/>
                </a:solidFill>
                <a:effectLst/>
                <a:latin typeface="+mj-lt"/>
              </a:rPr>
              <a:t> Vietnam | Market Research Report | Base: All respondents (n=1,219)</a:t>
            </a:r>
          </a:p>
        </p:txBody>
      </p:sp>
    </p:spTree>
    <p:extLst>
      <p:ext uri="{BB962C8B-B14F-4D97-AF65-F5344CB8AC3E}">
        <p14:creationId xmlns:p14="http://schemas.microsoft.com/office/powerpoint/2010/main" val="2654956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E6842-EE96-A60F-2894-6C34F2F2A1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B1F597-95D4-3209-75FE-8C878ADB813E}"/>
              </a:ext>
            </a:extLst>
          </p:cNvPr>
          <p:cNvSpPr>
            <a:spLocks noGrp="1"/>
          </p:cNvSpPr>
          <p:nvPr>
            <p:ph type="title"/>
          </p:nvPr>
        </p:nvSpPr>
        <p:spPr/>
        <p:txBody>
          <a:bodyPr>
            <a:normAutofit/>
          </a:bodyPr>
          <a:lstStyle/>
          <a:p>
            <a:r>
              <a:rPr lang="en-US" dirty="0"/>
              <a:t>Brand Performance: Teaching Quality &amp; Curriculum</a:t>
            </a:r>
          </a:p>
        </p:txBody>
      </p:sp>
      <p:sp>
        <p:nvSpPr>
          <p:cNvPr id="3" name="Text Placeholder 2">
            <a:extLst>
              <a:ext uri="{FF2B5EF4-FFF2-40B4-BE49-F238E27FC236}">
                <a16:creationId xmlns:a16="http://schemas.microsoft.com/office/drawing/2014/main" id="{3C491DE8-347D-7FAD-6A29-5E0749D1CC11}"/>
              </a:ext>
            </a:extLst>
          </p:cNvPr>
          <p:cNvSpPr txBox="1">
            <a:spLocks/>
          </p:cNvSpPr>
          <p:nvPr/>
        </p:nvSpPr>
        <p:spPr>
          <a:xfrm>
            <a:off x="662662" y="1421915"/>
            <a:ext cx="10837158" cy="8101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b="0" kern="1200">
                <a:solidFill>
                  <a:srgbClr val="535353"/>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53535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53535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53535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rgbClr val="53535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US" sz="1600" b="1" dirty="0">
                <a:solidFill>
                  <a:srgbClr val="E95000"/>
                </a:solidFill>
                <a:latin typeface="Montserrat"/>
              </a:rPr>
              <a:t>Overall Satisfaction Score (0-100 Scale)</a:t>
            </a:r>
          </a:p>
          <a:p>
            <a:pPr>
              <a:lnSpc>
                <a:spcPct val="100000"/>
              </a:lnSpc>
              <a:spcBef>
                <a:spcPts val="600"/>
              </a:spcBef>
              <a:defRPr/>
            </a:pPr>
            <a:r>
              <a:rPr lang="en-US" sz="900" i="1" dirty="0">
                <a:solidFill>
                  <a:srgbClr val="E95000"/>
                </a:solidFill>
                <a:latin typeface="+mj-lt"/>
              </a:rPr>
              <a:t>Questions: "Please rate your satisfaction with [brand] on the following aspects" using 5-point scale (Very Dissatisfied to Very Satisfied), converted to 0-100 scale.</a:t>
            </a:r>
          </a:p>
          <a:p>
            <a:pPr>
              <a:lnSpc>
                <a:spcPct val="100000"/>
              </a:lnSpc>
              <a:spcBef>
                <a:spcPts val="0"/>
              </a:spcBef>
              <a:defRPr/>
            </a:pPr>
            <a:r>
              <a:rPr lang="en-US" sz="900" i="1" dirty="0">
                <a:solidFill>
                  <a:srgbClr val="E95000"/>
                </a:solidFill>
                <a:latin typeface="+mj-lt"/>
              </a:rPr>
              <a:t>Base: Users of each respective brand (varies by brand: British Council n=97, ILA n=232, Apollo n=171, VUS n=305, etc.)</a:t>
            </a:r>
          </a:p>
        </p:txBody>
      </p:sp>
      <p:graphicFrame>
        <p:nvGraphicFramePr>
          <p:cNvPr id="4" name="Table 3">
            <a:extLst>
              <a:ext uri="{FF2B5EF4-FFF2-40B4-BE49-F238E27FC236}">
                <a16:creationId xmlns:a16="http://schemas.microsoft.com/office/drawing/2014/main" id="{33188AB5-91F7-E39A-12C0-98E770BC765A}"/>
              </a:ext>
            </a:extLst>
          </p:cNvPr>
          <p:cNvGraphicFramePr>
            <a:graphicFrameLocks noGrp="1"/>
          </p:cNvGraphicFramePr>
          <p:nvPr>
            <p:extLst>
              <p:ext uri="{D42A27DB-BD31-4B8C-83A1-F6EECF244321}">
                <p14:modId xmlns:p14="http://schemas.microsoft.com/office/powerpoint/2010/main" val="1593144548"/>
              </p:ext>
            </p:extLst>
          </p:nvPr>
        </p:nvGraphicFramePr>
        <p:xfrm>
          <a:off x="692180" y="2128052"/>
          <a:ext cx="10923713" cy="4407756"/>
        </p:xfrm>
        <a:graphic>
          <a:graphicData uri="http://schemas.openxmlformats.org/drawingml/2006/table">
            <a:tbl>
              <a:tblPr/>
              <a:tblGrid>
                <a:gridCol w="1186109">
                  <a:extLst>
                    <a:ext uri="{9D8B030D-6E8A-4147-A177-3AD203B41FA5}">
                      <a16:colId xmlns:a16="http://schemas.microsoft.com/office/drawing/2014/main" val="3994390460"/>
                    </a:ext>
                  </a:extLst>
                </a:gridCol>
                <a:gridCol w="2434401">
                  <a:extLst>
                    <a:ext uri="{9D8B030D-6E8A-4147-A177-3AD203B41FA5}">
                      <a16:colId xmlns:a16="http://schemas.microsoft.com/office/drawing/2014/main" val="417865468"/>
                    </a:ext>
                  </a:extLst>
                </a:gridCol>
                <a:gridCol w="2434401">
                  <a:extLst>
                    <a:ext uri="{9D8B030D-6E8A-4147-A177-3AD203B41FA5}">
                      <a16:colId xmlns:a16="http://schemas.microsoft.com/office/drawing/2014/main" val="805115024"/>
                    </a:ext>
                  </a:extLst>
                </a:gridCol>
                <a:gridCol w="2434401">
                  <a:extLst>
                    <a:ext uri="{9D8B030D-6E8A-4147-A177-3AD203B41FA5}">
                      <a16:colId xmlns:a16="http://schemas.microsoft.com/office/drawing/2014/main" val="2489737242"/>
                    </a:ext>
                  </a:extLst>
                </a:gridCol>
                <a:gridCol w="2434401">
                  <a:extLst>
                    <a:ext uri="{9D8B030D-6E8A-4147-A177-3AD203B41FA5}">
                      <a16:colId xmlns:a16="http://schemas.microsoft.com/office/drawing/2014/main" val="1730832587"/>
                    </a:ext>
                  </a:extLst>
                </a:gridCol>
              </a:tblGrid>
              <a:tr h="506316">
                <a:tc>
                  <a:txBody>
                    <a:bodyPr/>
                    <a:lstStyle/>
                    <a:p>
                      <a:pPr algn="l">
                        <a:buNone/>
                      </a:pPr>
                      <a:r>
                        <a:rPr lang="en-US" sz="1200" b="1" dirty="0">
                          <a:solidFill>
                            <a:srgbClr val="535353"/>
                          </a:solidFill>
                          <a:effectLst/>
                        </a:rPr>
                        <a:t>Brand</a:t>
                      </a:r>
                    </a:p>
                  </a:txBody>
                  <a:tcPr marL="142875" marR="142875" marT="0" marB="0" anchor="ctr">
                    <a:lnL>
                      <a:noFill/>
                    </a:lnL>
                    <a:lnR>
                      <a:noFill/>
                    </a:lnR>
                    <a:lnT>
                      <a:noFill/>
                    </a:lnT>
                    <a:lnB w="6350" cap="flat" cmpd="sng" algn="ctr">
                      <a:solidFill>
                        <a:schemeClr val="bg1">
                          <a:lumMod val="75000"/>
                        </a:schemeClr>
                      </a:solidFill>
                      <a:prstDash val="solid"/>
                      <a:round/>
                      <a:headEnd type="none" w="med" len="med"/>
                      <a:tailEnd type="none" w="med" len="med"/>
                    </a:lnB>
                    <a:noFill/>
                  </a:tcPr>
                </a:tc>
                <a:tc>
                  <a:txBody>
                    <a:bodyPr/>
                    <a:lstStyle/>
                    <a:p>
                      <a:pPr algn="l">
                        <a:buNone/>
                      </a:pPr>
                      <a:r>
                        <a:rPr lang="en-US" sz="1200" b="1" dirty="0">
                          <a:solidFill>
                            <a:srgbClr val="535353"/>
                          </a:solidFill>
                          <a:effectLst/>
                        </a:rPr>
                        <a:t>Overall Satisfaction</a:t>
                      </a:r>
                    </a:p>
                  </a:txBody>
                  <a:tcPr marL="142875" marR="142875" marT="142875" marB="142875" anchor="ctr">
                    <a:lnL>
                      <a:noFill/>
                    </a:lnL>
                    <a:lnR>
                      <a:noFill/>
                    </a:lnR>
                    <a:lnT>
                      <a:noFill/>
                    </a:lnT>
                    <a:lnB w="6350" cap="flat" cmpd="sng" algn="ctr">
                      <a:solidFill>
                        <a:schemeClr val="bg1">
                          <a:lumMod val="75000"/>
                        </a:schemeClr>
                      </a:solidFill>
                      <a:prstDash val="solid"/>
                      <a:round/>
                      <a:headEnd type="none" w="med" len="med"/>
                      <a:tailEnd type="none" w="med" len="med"/>
                    </a:lnB>
                    <a:noFill/>
                  </a:tcPr>
                </a:tc>
                <a:tc>
                  <a:txBody>
                    <a:bodyPr/>
                    <a:lstStyle/>
                    <a:p>
                      <a:pPr algn="l">
                        <a:buNone/>
                      </a:pPr>
                      <a:r>
                        <a:rPr lang="en-US" sz="1200" b="1" dirty="0">
                          <a:solidFill>
                            <a:srgbClr val="535353"/>
                          </a:solidFill>
                          <a:effectLst/>
                        </a:rPr>
                        <a:t>Teacher Quality</a:t>
                      </a:r>
                    </a:p>
                  </a:txBody>
                  <a:tcPr marL="142875" marR="142875" marT="142875" marB="142875" anchor="ctr">
                    <a:lnL>
                      <a:noFill/>
                    </a:lnL>
                    <a:lnR>
                      <a:noFill/>
                    </a:lnR>
                    <a:lnT>
                      <a:noFill/>
                    </a:lnT>
                    <a:lnB w="6350" cap="flat" cmpd="sng" algn="ctr">
                      <a:solidFill>
                        <a:schemeClr val="bg1">
                          <a:lumMod val="75000"/>
                        </a:schemeClr>
                      </a:solidFill>
                      <a:prstDash val="solid"/>
                      <a:round/>
                      <a:headEnd type="none" w="med" len="med"/>
                      <a:tailEnd type="none" w="med" len="med"/>
                    </a:lnB>
                    <a:noFill/>
                  </a:tcPr>
                </a:tc>
                <a:tc>
                  <a:txBody>
                    <a:bodyPr/>
                    <a:lstStyle/>
                    <a:p>
                      <a:pPr algn="l">
                        <a:buNone/>
                      </a:pPr>
                      <a:r>
                        <a:rPr lang="en-US" sz="1200" b="1">
                          <a:solidFill>
                            <a:srgbClr val="535353"/>
                          </a:solidFill>
                          <a:effectLst/>
                        </a:rPr>
                        <a:t>Curriculum Quality</a:t>
                      </a:r>
                    </a:p>
                  </a:txBody>
                  <a:tcPr marL="142875" marR="142875" marT="142875" marB="142875" anchor="ctr">
                    <a:lnL>
                      <a:noFill/>
                    </a:lnL>
                    <a:lnR>
                      <a:noFill/>
                    </a:lnR>
                    <a:lnT>
                      <a:noFill/>
                    </a:lnT>
                    <a:lnB w="6350" cap="flat" cmpd="sng" algn="ctr">
                      <a:solidFill>
                        <a:schemeClr val="bg1">
                          <a:lumMod val="75000"/>
                        </a:schemeClr>
                      </a:solidFill>
                      <a:prstDash val="solid"/>
                      <a:round/>
                      <a:headEnd type="none" w="med" len="med"/>
                      <a:tailEnd type="none" w="med" len="med"/>
                    </a:lnB>
                    <a:noFill/>
                  </a:tcPr>
                </a:tc>
                <a:tc>
                  <a:txBody>
                    <a:bodyPr/>
                    <a:lstStyle/>
                    <a:p>
                      <a:pPr algn="l">
                        <a:buNone/>
                      </a:pPr>
                      <a:r>
                        <a:rPr lang="en-US" sz="1200" b="1" dirty="0">
                          <a:solidFill>
                            <a:srgbClr val="535353"/>
                          </a:solidFill>
                          <a:effectLst/>
                        </a:rPr>
                        <a:t>Learning Outcomes</a:t>
                      </a:r>
                    </a:p>
                  </a:txBody>
                  <a:tcPr marL="142875" marR="142875" marT="142875" marB="142875" anchor="ctr">
                    <a:lnL>
                      <a:noFill/>
                    </a:lnL>
                    <a:lnR>
                      <a:noFill/>
                    </a:lnR>
                    <a:lnT>
                      <a:noFill/>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204876435"/>
                  </a:ext>
                </a:extLst>
              </a:tr>
              <a:tr h="487680">
                <a:tc>
                  <a:txBody>
                    <a:bodyPr/>
                    <a:lstStyle/>
                    <a:p>
                      <a:pPr>
                        <a:buNone/>
                      </a:pPr>
                      <a:endParaRPr lang="en-US" b="1" dirty="0">
                        <a:effectLst/>
                      </a:endParaRPr>
                    </a:p>
                  </a:txBody>
                  <a:tcPr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b="1" dirty="0">
                          <a:effectLst/>
                        </a:rPr>
                        <a:t>82</a:t>
                      </a:r>
                    </a:p>
                  </a:txBody>
                  <a:tcPr marR="365760"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dirty="0">
                          <a:effectLst/>
                        </a:rPr>
                        <a:t>88</a:t>
                      </a:r>
                    </a:p>
                  </a:txBody>
                  <a:tcPr marR="365760"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dirty="0">
                          <a:effectLst/>
                        </a:rPr>
                        <a:t>86</a:t>
                      </a:r>
                    </a:p>
                  </a:txBody>
                  <a:tcPr marR="365760"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dirty="0">
                          <a:effectLst/>
                        </a:rPr>
                        <a:t>84</a:t>
                      </a:r>
                    </a:p>
                  </a:txBody>
                  <a:tcPr marR="365760"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07676008"/>
                  </a:ext>
                </a:extLst>
              </a:tr>
              <a:tr h="487680">
                <a:tc>
                  <a:txBody>
                    <a:bodyPr/>
                    <a:lstStyle/>
                    <a:p>
                      <a:pPr>
                        <a:buNone/>
                      </a:pPr>
                      <a:endParaRPr lang="en-US" dirty="0">
                        <a:effectLst/>
                      </a:endParaRPr>
                    </a:p>
                  </a:txBody>
                  <a:tcPr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b="1">
                          <a:effectLst/>
                        </a:rPr>
                        <a:t>76</a:t>
                      </a:r>
                    </a:p>
                  </a:txBody>
                  <a:tcPr marR="365760"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dirty="0">
                          <a:effectLst/>
                        </a:rPr>
                        <a:t>79</a:t>
                      </a:r>
                    </a:p>
                  </a:txBody>
                  <a:tcPr marR="365760"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dirty="0">
                          <a:effectLst/>
                        </a:rPr>
                        <a:t>77</a:t>
                      </a:r>
                    </a:p>
                  </a:txBody>
                  <a:tcPr marR="365760"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a:effectLst/>
                        </a:rPr>
                        <a:t>71</a:t>
                      </a:r>
                    </a:p>
                  </a:txBody>
                  <a:tcPr marR="365760"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940862033"/>
                  </a:ext>
                </a:extLst>
              </a:tr>
              <a:tr h="487680">
                <a:tc>
                  <a:txBody>
                    <a:bodyPr/>
                    <a:lstStyle/>
                    <a:p>
                      <a:pPr>
                        <a:buNone/>
                      </a:pPr>
                      <a:endParaRPr lang="en-US" dirty="0">
                        <a:effectLst/>
                      </a:endParaRPr>
                    </a:p>
                  </a:txBody>
                  <a:tcPr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b="1" dirty="0">
                          <a:effectLst/>
                        </a:rPr>
                        <a:t>74</a:t>
                      </a:r>
                    </a:p>
                  </a:txBody>
                  <a:tcPr marR="365760"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dirty="0">
                          <a:effectLst/>
                        </a:rPr>
                        <a:t>76</a:t>
                      </a:r>
                    </a:p>
                  </a:txBody>
                  <a:tcPr marR="365760"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a:effectLst/>
                        </a:rPr>
                        <a:t>78</a:t>
                      </a:r>
                    </a:p>
                  </a:txBody>
                  <a:tcPr marR="365760"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a:effectLst/>
                        </a:rPr>
                        <a:t>69</a:t>
                      </a:r>
                    </a:p>
                  </a:txBody>
                  <a:tcPr marR="365760"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314299529"/>
                  </a:ext>
                </a:extLst>
              </a:tr>
              <a:tr h="487680">
                <a:tc>
                  <a:txBody>
                    <a:bodyPr/>
                    <a:lstStyle/>
                    <a:p>
                      <a:pPr>
                        <a:buNone/>
                      </a:pPr>
                      <a:endParaRPr lang="en-US" dirty="0">
                        <a:effectLst/>
                      </a:endParaRPr>
                    </a:p>
                  </a:txBody>
                  <a:tcPr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b="1">
                          <a:effectLst/>
                        </a:rPr>
                        <a:t>72</a:t>
                      </a:r>
                    </a:p>
                  </a:txBody>
                  <a:tcPr marR="365760"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a:effectLst/>
                        </a:rPr>
                        <a:t>73</a:t>
                      </a:r>
                    </a:p>
                  </a:txBody>
                  <a:tcPr marR="365760"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a:effectLst/>
                        </a:rPr>
                        <a:t>75</a:t>
                      </a:r>
                    </a:p>
                  </a:txBody>
                  <a:tcPr marR="365760"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dirty="0">
                          <a:effectLst/>
                        </a:rPr>
                        <a:t>68</a:t>
                      </a:r>
                    </a:p>
                  </a:txBody>
                  <a:tcPr marR="365760"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96168053"/>
                  </a:ext>
                </a:extLst>
              </a:tr>
              <a:tr h="487680">
                <a:tc>
                  <a:txBody>
                    <a:bodyPr/>
                    <a:lstStyle/>
                    <a:p>
                      <a:pPr>
                        <a:buNone/>
                      </a:pPr>
                      <a:endParaRPr lang="en-US" dirty="0">
                        <a:effectLst/>
                      </a:endParaRPr>
                    </a:p>
                  </a:txBody>
                  <a:tcPr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b="1">
                          <a:effectLst/>
                        </a:rPr>
                        <a:t>71</a:t>
                      </a:r>
                    </a:p>
                  </a:txBody>
                  <a:tcPr marR="365760"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dirty="0">
                          <a:effectLst/>
                        </a:rPr>
                        <a:t>68</a:t>
                      </a:r>
                    </a:p>
                  </a:txBody>
                  <a:tcPr marR="365760"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a:effectLst/>
                        </a:rPr>
                        <a:t>74</a:t>
                      </a:r>
                    </a:p>
                  </a:txBody>
                  <a:tcPr marR="365760"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dirty="0">
                          <a:effectLst/>
                        </a:rPr>
                        <a:t>70</a:t>
                      </a:r>
                    </a:p>
                  </a:txBody>
                  <a:tcPr marR="365760"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614707989"/>
                  </a:ext>
                </a:extLst>
              </a:tr>
              <a:tr h="487680">
                <a:tc>
                  <a:txBody>
                    <a:bodyPr/>
                    <a:lstStyle/>
                    <a:p>
                      <a:pPr>
                        <a:buNone/>
                      </a:pPr>
                      <a:endParaRPr lang="en-US">
                        <a:effectLst/>
                      </a:endParaRPr>
                    </a:p>
                  </a:txBody>
                  <a:tcPr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b="1">
                          <a:effectLst/>
                        </a:rPr>
                        <a:t>69</a:t>
                      </a:r>
                    </a:p>
                  </a:txBody>
                  <a:tcPr marR="365760"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a:effectLst/>
                        </a:rPr>
                        <a:t>70</a:t>
                      </a:r>
                    </a:p>
                  </a:txBody>
                  <a:tcPr marR="365760"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a:effectLst/>
                        </a:rPr>
                        <a:t>72</a:t>
                      </a:r>
                    </a:p>
                  </a:txBody>
                  <a:tcPr marR="365760"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dirty="0">
                          <a:effectLst/>
                        </a:rPr>
                        <a:t>65</a:t>
                      </a:r>
                    </a:p>
                  </a:txBody>
                  <a:tcPr marR="365760"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310107028"/>
                  </a:ext>
                </a:extLst>
              </a:tr>
              <a:tr h="487680">
                <a:tc>
                  <a:txBody>
                    <a:bodyPr/>
                    <a:lstStyle/>
                    <a:p>
                      <a:pPr>
                        <a:buNone/>
                      </a:pPr>
                      <a:endParaRPr lang="en-US" dirty="0">
                        <a:effectLst/>
                      </a:endParaRPr>
                    </a:p>
                  </a:txBody>
                  <a:tcPr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b="1">
                          <a:effectLst/>
                        </a:rPr>
                        <a:t>65</a:t>
                      </a:r>
                    </a:p>
                  </a:txBody>
                  <a:tcPr marR="365760"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dirty="0">
                          <a:effectLst/>
                        </a:rPr>
                        <a:t>66</a:t>
                      </a:r>
                    </a:p>
                  </a:txBody>
                  <a:tcPr marR="365760"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dirty="0">
                          <a:effectLst/>
                        </a:rPr>
                        <a:t>67</a:t>
                      </a:r>
                    </a:p>
                  </a:txBody>
                  <a:tcPr marR="365760"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dirty="0">
                          <a:effectLst/>
                        </a:rPr>
                        <a:t>62</a:t>
                      </a:r>
                    </a:p>
                  </a:txBody>
                  <a:tcPr marR="365760"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78825741"/>
                  </a:ext>
                </a:extLst>
              </a:tr>
              <a:tr h="4876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effectLst/>
                        </a:rPr>
                        <a:t>Local centers </a:t>
                      </a:r>
                      <a:r>
                        <a:rPr lang="en-US" sz="1000" b="0" dirty="0">
                          <a:effectLst/>
                        </a:rPr>
                        <a:t>(Avg)</a:t>
                      </a:r>
                    </a:p>
                  </a:txBody>
                  <a:tcPr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b="1" dirty="0">
                          <a:effectLst/>
                        </a:rPr>
                        <a:t>58</a:t>
                      </a:r>
                    </a:p>
                  </a:txBody>
                  <a:tcPr marR="365760"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dirty="0">
                          <a:effectLst/>
                        </a:rPr>
                        <a:t>59</a:t>
                      </a:r>
                    </a:p>
                  </a:txBody>
                  <a:tcPr marR="365760"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a:effectLst/>
                        </a:rPr>
                        <a:t>61</a:t>
                      </a:r>
                    </a:p>
                  </a:txBody>
                  <a:tcPr marR="365760"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dirty="0">
                          <a:effectLst/>
                        </a:rPr>
                        <a:t>55</a:t>
                      </a:r>
                    </a:p>
                  </a:txBody>
                  <a:tcPr marR="365760"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589255445"/>
                  </a:ext>
                </a:extLst>
              </a:tr>
            </a:tbl>
          </a:graphicData>
        </a:graphic>
      </p:graphicFrame>
      <p:sp>
        <p:nvSpPr>
          <p:cNvPr id="5" name="Freeform 2">
            <a:extLst>
              <a:ext uri="{FF2B5EF4-FFF2-40B4-BE49-F238E27FC236}">
                <a16:creationId xmlns:a16="http://schemas.microsoft.com/office/drawing/2014/main" id="{B4067231-EBEE-23A0-1625-B0108C6A4499}"/>
              </a:ext>
            </a:extLst>
          </p:cNvPr>
          <p:cNvSpPr/>
          <p:nvPr/>
        </p:nvSpPr>
        <p:spPr>
          <a:xfrm>
            <a:off x="738828" y="4212315"/>
            <a:ext cx="524258" cy="265577"/>
          </a:xfrm>
          <a:custGeom>
            <a:avLst/>
            <a:gdLst/>
            <a:ahLst/>
            <a:cxnLst/>
            <a:rect l="l" t="t" r="r" b="b"/>
            <a:pathLst>
              <a:path w="4445964" h="4445964">
                <a:moveTo>
                  <a:pt x="0" y="0"/>
                </a:moveTo>
                <a:lnTo>
                  <a:pt x="4445964" y="0"/>
                </a:lnTo>
                <a:lnTo>
                  <a:pt x="4445964" y="4445964"/>
                </a:lnTo>
                <a:lnTo>
                  <a:pt x="0" y="4445964"/>
                </a:lnTo>
                <a:lnTo>
                  <a:pt x="0" y="0"/>
                </a:lnTo>
                <a:close/>
              </a:path>
            </a:pathLst>
          </a:custGeom>
          <a:blipFill>
            <a:blip r:embed="rId2"/>
            <a:stretch>
              <a:fillRect t="-49972" b="-47431"/>
            </a:stretch>
          </a:blipFill>
        </p:spPr>
        <p:txBody>
          <a:bodyPr/>
          <a:lstStyle/>
          <a:p>
            <a:endParaRPr lang="en-US" dirty="0"/>
          </a:p>
        </p:txBody>
      </p:sp>
      <p:pic>
        <p:nvPicPr>
          <p:cNvPr id="6" name="Picture 5">
            <a:extLst>
              <a:ext uri="{FF2B5EF4-FFF2-40B4-BE49-F238E27FC236}">
                <a16:creationId xmlns:a16="http://schemas.microsoft.com/office/drawing/2014/main" id="{20414236-7390-91F3-433B-090E34A8D87E}"/>
              </a:ext>
            </a:extLst>
          </p:cNvPr>
          <p:cNvPicPr>
            <a:picLocks noChangeAspect="1"/>
          </p:cNvPicPr>
          <p:nvPr/>
        </p:nvPicPr>
        <p:blipFill>
          <a:blip r:embed="rId3"/>
          <a:stretch>
            <a:fillRect/>
          </a:stretch>
        </p:blipFill>
        <p:spPr>
          <a:xfrm>
            <a:off x="827467" y="3685516"/>
            <a:ext cx="379821" cy="293412"/>
          </a:xfrm>
          <a:prstGeom prst="rect">
            <a:avLst/>
          </a:prstGeom>
        </p:spPr>
      </p:pic>
      <p:pic>
        <p:nvPicPr>
          <p:cNvPr id="7" name="Picture 6">
            <a:extLst>
              <a:ext uri="{FF2B5EF4-FFF2-40B4-BE49-F238E27FC236}">
                <a16:creationId xmlns:a16="http://schemas.microsoft.com/office/drawing/2014/main" id="{A12504C9-72FE-8784-FEBB-558DE31CE513}"/>
              </a:ext>
            </a:extLst>
          </p:cNvPr>
          <p:cNvPicPr>
            <a:picLocks noChangeAspect="1"/>
          </p:cNvPicPr>
          <p:nvPr/>
        </p:nvPicPr>
        <p:blipFill>
          <a:blip r:embed="rId4"/>
          <a:srcRect r="50077"/>
          <a:stretch>
            <a:fillRect/>
          </a:stretch>
        </p:blipFill>
        <p:spPr>
          <a:xfrm>
            <a:off x="862504" y="3224156"/>
            <a:ext cx="309746" cy="265577"/>
          </a:xfrm>
          <a:prstGeom prst="rect">
            <a:avLst/>
          </a:prstGeom>
        </p:spPr>
      </p:pic>
      <p:sp>
        <p:nvSpPr>
          <p:cNvPr id="12" name="Freeform 4">
            <a:extLst>
              <a:ext uri="{FF2B5EF4-FFF2-40B4-BE49-F238E27FC236}">
                <a16:creationId xmlns:a16="http://schemas.microsoft.com/office/drawing/2014/main" id="{9C525485-9EDB-DFFE-A125-131A456BCA71}"/>
              </a:ext>
            </a:extLst>
          </p:cNvPr>
          <p:cNvSpPr/>
          <p:nvPr/>
        </p:nvSpPr>
        <p:spPr>
          <a:xfrm>
            <a:off x="749853" y="2785490"/>
            <a:ext cx="579205" cy="167540"/>
          </a:xfrm>
          <a:custGeom>
            <a:avLst/>
            <a:gdLst/>
            <a:ahLst/>
            <a:cxnLst/>
            <a:rect l="l" t="t" r="r" b="b"/>
            <a:pathLst>
              <a:path w="4682773" h="1341128">
                <a:moveTo>
                  <a:pt x="0" y="0"/>
                </a:moveTo>
                <a:lnTo>
                  <a:pt x="4682773" y="0"/>
                </a:lnTo>
                <a:lnTo>
                  <a:pt x="4682773" y="1341128"/>
                </a:lnTo>
                <a:lnTo>
                  <a:pt x="0" y="1341128"/>
                </a:lnTo>
                <a:lnTo>
                  <a:pt x="0" y="0"/>
                </a:lnTo>
                <a:close/>
              </a:path>
            </a:pathLst>
          </a:custGeom>
          <a:blipFill>
            <a:blip r:embed="rId5"/>
            <a:stretch>
              <a:fillRect/>
            </a:stretch>
          </a:blipFill>
        </p:spPr>
        <p:txBody>
          <a:bodyPr/>
          <a:lstStyle/>
          <a:p>
            <a:endParaRPr lang="en-US"/>
          </a:p>
        </p:txBody>
      </p:sp>
      <p:pic>
        <p:nvPicPr>
          <p:cNvPr id="13" name="Picture 12">
            <a:extLst>
              <a:ext uri="{FF2B5EF4-FFF2-40B4-BE49-F238E27FC236}">
                <a16:creationId xmlns:a16="http://schemas.microsoft.com/office/drawing/2014/main" id="{A38237B7-A073-B655-3657-E6325FC11EDF}"/>
              </a:ext>
            </a:extLst>
          </p:cNvPr>
          <p:cNvPicPr>
            <a:picLocks noChangeAspect="1"/>
          </p:cNvPicPr>
          <p:nvPr/>
        </p:nvPicPr>
        <p:blipFill>
          <a:blip r:embed="rId6"/>
          <a:stretch>
            <a:fillRect/>
          </a:stretch>
        </p:blipFill>
        <p:spPr>
          <a:xfrm>
            <a:off x="840568" y="5164069"/>
            <a:ext cx="405754" cy="313926"/>
          </a:xfrm>
          <a:prstGeom prst="rect">
            <a:avLst/>
          </a:prstGeom>
        </p:spPr>
      </p:pic>
      <p:sp>
        <p:nvSpPr>
          <p:cNvPr id="14" name="Freeform 3">
            <a:extLst>
              <a:ext uri="{FF2B5EF4-FFF2-40B4-BE49-F238E27FC236}">
                <a16:creationId xmlns:a16="http://schemas.microsoft.com/office/drawing/2014/main" id="{CEF48811-7190-1169-03C2-399EB66D1443}"/>
              </a:ext>
            </a:extLst>
          </p:cNvPr>
          <p:cNvSpPr/>
          <p:nvPr/>
        </p:nvSpPr>
        <p:spPr>
          <a:xfrm>
            <a:off x="771671" y="4552245"/>
            <a:ext cx="491415" cy="491415"/>
          </a:xfrm>
          <a:custGeom>
            <a:avLst/>
            <a:gdLst/>
            <a:ahLst/>
            <a:cxnLst/>
            <a:rect l="l" t="t" r="r" b="b"/>
            <a:pathLst>
              <a:path w="4047119" h="4047119">
                <a:moveTo>
                  <a:pt x="0" y="0"/>
                </a:moveTo>
                <a:lnTo>
                  <a:pt x="4047119" y="0"/>
                </a:lnTo>
                <a:lnTo>
                  <a:pt x="4047119" y="4047119"/>
                </a:lnTo>
                <a:lnTo>
                  <a:pt x="0" y="4047119"/>
                </a:lnTo>
                <a:lnTo>
                  <a:pt x="0" y="0"/>
                </a:lnTo>
                <a:close/>
              </a:path>
            </a:pathLst>
          </a:custGeom>
          <a:blipFill>
            <a:blip r:embed="rId7"/>
            <a:stretch>
              <a:fillRect/>
            </a:stretch>
          </a:blipFill>
        </p:spPr>
        <p:txBody>
          <a:bodyPr/>
          <a:lstStyle/>
          <a:p>
            <a:endParaRPr lang="en-US"/>
          </a:p>
        </p:txBody>
      </p:sp>
      <p:pic>
        <p:nvPicPr>
          <p:cNvPr id="16" name="Picture 15">
            <a:extLst>
              <a:ext uri="{FF2B5EF4-FFF2-40B4-BE49-F238E27FC236}">
                <a16:creationId xmlns:a16="http://schemas.microsoft.com/office/drawing/2014/main" id="{78C976FE-F953-FF06-4798-C58B4526DFEA}"/>
              </a:ext>
            </a:extLst>
          </p:cNvPr>
          <p:cNvPicPr>
            <a:picLocks noChangeAspect="1"/>
          </p:cNvPicPr>
          <p:nvPr/>
        </p:nvPicPr>
        <p:blipFill>
          <a:blip r:embed="rId8"/>
          <a:srcRect l="15685" r="16877"/>
          <a:stretch>
            <a:fillRect/>
          </a:stretch>
        </p:blipFill>
        <p:spPr>
          <a:xfrm>
            <a:off x="789259" y="5602885"/>
            <a:ext cx="606995" cy="399855"/>
          </a:xfrm>
          <a:prstGeom prst="rect">
            <a:avLst/>
          </a:prstGeom>
        </p:spPr>
      </p:pic>
      <p:graphicFrame>
        <p:nvGraphicFramePr>
          <p:cNvPr id="22" name="Chart 21">
            <a:extLst>
              <a:ext uri="{FF2B5EF4-FFF2-40B4-BE49-F238E27FC236}">
                <a16:creationId xmlns:a16="http://schemas.microsoft.com/office/drawing/2014/main" id="{32CEC02B-38A7-AA8E-C4B1-8B2F64B7D4EA}"/>
              </a:ext>
            </a:extLst>
          </p:cNvPr>
          <p:cNvGraphicFramePr/>
          <p:nvPr>
            <p:extLst>
              <p:ext uri="{D42A27DB-BD31-4B8C-83A1-F6EECF244321}">
                <p14:modId xmlns:p14="http://schemas.microsoft.com/office/powerpoint/2010/main" val="515638772"/>
              </p:ext>
            </p:extLst>
          </p:nvPr>
        </p:nvGraphicFramePr>
        <p:xfrm>
          <a:off x="1913442" y="2581505"/>
          <a:ext cx="1956807" cy="3894015"/>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3" name="Chart 22">
            <a:extLst>
              <a:ext uri="{FF2B5EF4-FFF2-40B4-BE49-F238E27FC236}">
                <a16:creationId xmlns:a16="http://schemas.microsoft.com/office/drawing/2014/main" id="{190C40C5-BAE5-6A2C-F6D1-126C1BC7463F}"/>
              </a:ext>
            </a:extLst>
          </p:cNvPr>
          <p:cNvGraphicFramePr/>
          <p:nvPr>
            <p:extLst>
              <p:ext uri="{D42A27DB-BD31-4B8C-83A1-F6EECF244321}">
                <p14:modId xmlns:p14="http://schemas.microsoft.com/office/powerpoint/2010/main" val="653330257"/>
              </p:ext>
            </p:extLst>
          </p:nvPr>
        </p:nvGraphicFramePr>
        <p:xfrm>
          <a:off x="4395040" y="2581505"/>
          <a:ext cx="1956807" cy="3894015"/>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24" name="Chart 23">
            <a:extLst>
              <a:ext uri="{FF2B5EF4-FFF2-40B4-BE49-F238E27FC236}">
                <a16:creationId xmlns:a16="http://schemas.microsoft.com/office/drawing/2014/main" id="{0B439BF2-768E-16BF-3E5F-CC2DA97E7764}"/>
              </a:ext>
            </a:extLst>
          </p:cNvPr>
          <p:cNvGraphicFramePr/>
          <p:nvPr>
            <p:extLst>
              <p:ext uri="{D42A27DB-BD31-4B8C-83A1-F6EECF244321}">
                <p14:modId xmlns:p14="http://schemas.microsoft.com/office/powerpoint/2010/main" val="2935148548"/>
              </p:ext>
            </p:extLst>
          </p:nvPr>
        </p:nvGraphicFramePr>
        <p:xfrm>
          <a:off x="6758078" y="2568302"/>
          <a:ext cx="1956807" cy="3894015"/>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27" name="Chart 26">
            <a:extLst>
              <a:ext uri="{FF2B5EF4-FFF2-40B4-BE49-F238E27FC236}">
                <a16:creationId xmlns:a16="http://schemas.microsoft.com/office/drawing/2014/main" id="{1E340AA3-563C-C450-8B71-6DED9F6655F0}"/>
              </a:ext>
            </a:extLst>
          </p:cNvPr>
          <p:cNvGraphicFramePr/>
          <p:nvPr>
            <p:extLst>
              <p:ext uri="{D42A27DB-BD31-4B8C-83A1-F6EECF244321}">
                <p14:modId xmlns:p14="http://schemas.microsoft.com/office/powerpoint/2010/main" val="96394952"/>
              </p:ext>
            </p:extLst>
          </p:nvPr>
        </p:nvGraphicFramePr>
        <p:xfrm>
          <a:off x="9241865" y="2568301"/>
          <a:ext cx="1956807" cy="3894015"/>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371951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601ED828-E18C-ACCF-7FC4-61AB5DD205C6}"/>
              </a:ext>
            </a:extLst>
          </p:cNvPr>
          <p:cNvSpPr txBox="1">
            <a:spLocks/>
          </p:cNvSpPr>
          <p:nvPr/>
        </p:nvSpPr>
        <p:spPr>
          <a:xfrm>
            <a:off x="662662" y="1421915"/>
            <a:ext cx="10837158" cy="8101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b="0" kern="1200">
                <a:solidFill>
                  <a:srgbClr val="535353"/>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53535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53535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53535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rgbClr val="53535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US" sz="1600" b="1" dirty="0">
                <a:solidFill>
                  <a:srgbClr val="E95000"/>
                </a:solidFill>
                <a:latin typeface="Montserrat"/>
              </a:rPr>
              <a:t>Critical Quality Issues</a:t>
            </a:r>
          </a:p>
        </p:txBody>
      </p:sp>
      <p:sp>
        <p:nvSpPr>
          <p:cNvPr id="2" name="Title 1">
            <a:extLst>
              <a:ext uri="{FF2B5EF4-FFF2-40B4-BE49-F238E27FC236}">
                <a16:creationId xmlns:a16="http://schemas.microsoft.com/office/drawing/2014/main" id="{E2E68F51-E9D0-6256-CBD7-369F9E17B1A3}"/>
              </a:ext>
            </a:extLst>
          </p:cNvPr>
          <p:cNvSpPr>
            <a:spLocks noGrp="1"/>
          </p:cNvSpPr>
          <p:nvPr>
            <p:ph type="title"/>
          </p:nvPr>
        </p:nvSpPr>
        <p:spPr/>
        <p:txBody>
          <a:bodyPr/>
          <a:lstStyle/>
          <a:p>
            <a:r>
              <a:rPr lang="en-US" dirty="0"/>
              <a:t>Brand Performance: Teaching Quality &amp; Curriculum</a:t>
            </a:r>
          </a:p>
        </p:txBody>
      </p:sp>
      <p:sp>
        <p:nvSpPr>
          <p:cNvPr id="6" name="TextBox 5">
            <a:extLst>
              <a:ext uri="{FF2B5EF4-FFF2-40B4-BE49-F238E27FC236}">
                <a16:creationId xmlns:a16="http://schemas.microsoft.com/office/drawing/2014/main" id="{FB1E5BE3-B43D-9528-0256-58B59D56813F}"/>
              </a:ext>
            </a:extLst>
          </p:cNvPr>
          <p:cNvSpPr txBox="1"/>
          <p:nvPr/>
        </p:nvSpPr>
        <p:spPr>
          <a:xfrm>
            <a:off x="653699" y="2134821"/>
            <a:ext cx="1999854" cy="1446550"/>
          </a:xfrm>
          <a:prstGeom prst="rect">
            <a:avLst/>
          </a:prstGeom>
          <a:noFill/>
        </p:spPr>
        <p:txBody>
          <a:bodyPr wrap="square">
            <a:spAutoFit/>
          </a:bodyPr>
          <a:lstStyle/>
          <a:p>
            <a:r>
              <a:rPr lang="en-US" sz="2400" b="1" dirty="0"/>
              <a:t>53</a:t>
            </a:r>
            <a:r>
              <a:rPr lang="en-US" sz="1600" dirty="0"/>
              <a:t>% of </a:t>
            </a:r>
            <a:r>
              <a:rPr lang="en-US" sz="1600" b="1" dirty="0"/>
              <a:t>parents at premium/ mid-tier centers </a:t>
            </a:r>
            <a:r>
              <a:rPr lang="en-US" sz="1600" dirty="0"/>
              <a:t>(VUS, ILA, Apollo) report that:</a:t>
            </a:r>
          </a:p>
        </p:txBody>
      </p:sp>
      <p:sp>
        <p:nvSpPr>
          <p:cNvPr id="7" name="Rectangle: Rounded Corners 6">
            <a:extLst>
              <a:ext uri="{FF2B5EF4-FFF2-40B4-BE49-F238E27FC236}">
                <a16:creationId xmlns:a16="http://schemas.microsoft.com/office/drawing/2014/main" id="{40184529-0A4D-3286-AEBF-DFF5FE40E79B}"/>
              </a:ext>
            </a:extLst>
          </p:cNvPr>
          <p:cNvSpPr/>
          <p:nvPr/>
        </p:nvSpPr>
        <p:spPr>
          <a:xfrm>
            <a:off x="2752165" y="2130427"/>
            <a:ext cx="2089503" cy="1545803"/>
          </a:xfrm>
          <a:prstGeom prst="roundRect">
            <a:avLst>
              <a:gd name="adj" fmla="val 8107"/>
            </a:avLst>
          </a:prstGeom>
          <a:solidFill>
            <a:srgbClr val="F36521"/>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r>
              <a:rPr lang="en-US" sz="1200" dirty="0">
                <a:solidFill>
                  <a:schemeClr val="bg1"/>
                </a:solidFill>
              </a:rPr>
              <a:t>Courses are </a:t>
            </a:r>
          </a:p>
          <a:p>
            <a:r>
              <a:rPr lang="en-US" sz="1200" b="1" dirty="0">
                <a:solidFill>
                  <a:schemeClr val="bg1"/>
                </a:solidFill>
              </a:rPr>
              <a:t>NOT </a:t>
            </a:r>
          </a:p>
          <a:p>
            <a:r>
              <a:rPr lang="en-US" sz="1200" b="1" dirty="0">
                <a:solidFill>
                  <a:schemeClr val="bg1"/>
                </a:solidFill>
              </a:rPr>
              <a:t>customized to </a:t>
            </a:r>
          </a:p>
          <a:p>
            <a:r>
              <a:rPr lang="en-US" sz="1200" b="1" dirty="0">
                <a:solidFill>
                  <a:schemeClr val="bg1"/>
                </a:solidFill>
              </a:rPr>
              <a:t>individual </a:t>
            </a:r>
          </a:p>
          <a:p>
            <a:r>
              <a:rPr lang="en-US" sz="1200" b="1" dirty="0">
                <a:solidFill>
                  <a:schemeClr val="bg1"/>
                </a:solidFill>
              </a:rPr>
              <a:t>learning pace</a:t>
            </a:r>
          </a:p>
        </p:txBody>
      </p:sp>
      <p:sp>
        <p:nvSpPr>
          <p:cNvPr id="8" name="Rectangle: Rounded Corners 7">
            <a:extLst>
              <a:ext uri="{FF2B5EF4-FFF2-40B4-BE49-F238E27FC236}">
                <a16:creationId xmlns:a16="http://schemas.microsoft.com/office/drawing/2014/main" id="{FD71702A-9E70-E692-76DF-02CEEFB2D9B2}"/>
              </a:ext>
            </a:extLst>
          </p:cNvPr>
          <p:cNvSpPr/>
          <p:nvPr/>
        </p:nvSpPr>
        <p:spPr>
          <a:xfrm>
            <a:off x="4940279" y="2130427"/>
            <a:ext cx="1730189" cy="1545803"/>
          </a:xfrm>
          <a:prstGeom prst="roundRect">
            <a:avLst>
              <a:gd name="adj" fmla="val 7849"/>
            </a:avLst>
          </a:prstGeom>
          <a:solidFill>
            <a:srgbClr val="3C9F31"/>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r>
              <a:rPr lang="en-US" sz="1200" dirty="0">
                <a:solidFill>
                  <a:schemeClr val="bg1"/>
                </a:solidFill>
              </a:rPr>
              <a:t>Progress is </a:t>
            </a:r>
          </a:p>
          <a:p>
            <a:r>
              <a:rPr lang="en-US" sz="1200" b="1" dirty="0">
                <a:solidFill>
                  <a:schemeClr val="bg1"/>
                </a:solidFill>
              </a:rPr>
              <a:t>SLOWER </a:t>
            </a:r>
          </a:p>
          <a:p>
            <a:r>
              <a:rPr lang="en-US" sz="1200" b="1" dirty="0">
                <a:solidFill>
                  <a:schemeClr val="bg1"/>
                </a:solidFill>
              </a:rPr>
              <a:t>than advertised </a:t>
            </a:r>
          </a:p>
          <a:p>
            <a:r>
              <a:rPr lang="en-US" sz="1200" dirty="0">
                <a:solidFill>
                  <a:schemeClr val="bg1"/>
                </a:solidFill>
              </a:rPr>
              <a:t>in marketing </a:t>
            </a:r>
          </a:p>
          <a:p>
            <a:r>
              <a:rPr lang="en-US" sz="1200" dirty="0">
                <a:solidFill>
                  <a:schemeClr val="bg1"/>
                </a:solidFill>
              </a:rPr>
              <a:t>materials</a:t>
            </a:r>
          </a:p>
        </p:txBody>
      </p:sp>
      <p:sp>
        <p:nvSpPr>
          <p:cNvPr id="9" name="Rectangle: Rounded Corners 8">
            <a:extLst>
              <a:ext uri="{FF2B5EF4-FFF2-40B4-BE49-F238E27FC236}">
                <a16:creationId xmlns:a16="http://schemas.microsoft.com/office/drawing/2014/main" id="{AB9E44FF-277A-6DF9-FFBB-0B72BAA7DCF7}"/>
              </a:ext>
            </a:extLst>
          </p:cNvPr>
          <p:cNvSpPr/>
          <p:nvPr/>
        </p:nvSpPr>
        <p:spPr>
          <a:xfrm>
            <a:off x="6769080" y="2134117"/>
            <a:ext cx="4661647" cy="1542113"/>
          </a:xfrm>
          <a:prstGeom prst="roundRect">
            <a:avLst>
              <a:gd name="adj" fmla="val 9745"/>
            </a:avLst>
          </a:prstGeom>
          <a:solidFill>
            <a:srgbClr val="FDEFE8"/>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r>
              <a:rPr lang="en-US" sz="1200" dirty="0">
                <a:solidFill>
                  <a:srgbClr val="535353"/>
                </a:solidFill>
              </a:rPr>
              <a:t>For children who already speak </a:t>
            </a:r>
          </a:p>
          <a:p>
            <a:r>
              <a:rPr lang="en-US" sz="1200" dirty="0">
                <a:solidFill>
                  <a:srgbClr val="535353"/>
                </a:solidFill>
              </a:rPr>
              <a:t>English at home, </a:t>
            </a:r>
          </a:p>
          <a:p>
            <a:r>
              <a:rPr lang="en-US" sz="1200" dirty="0">
                <a:solidFill>
                  <a:srgbClr val="535353"/>
                </a:solidFill>
              </a:rPr>
              <a:t>centers </a:t>
            </a:r>
            <a:r>
              <a:rPr lang="en-US" sz="1200" b="1" dirty="0">
                <a:solidFill>
                  <a:srgbClr val="535353"/>
                </a:solidFill>
              </a:rPr>
              <a:t>"pull back their progress" </a:t>
            </a:r>
          </a:p>
          <a:p>
            <a:r>
              <a:rPr lang="en-US" sz="1200" b="1" dirty="0">
                <a:solidFill>
                  <a:srgbClr val="535353"/>
                </a:solidFill>
              </a:rPr>
              <a:t>to</a:t>
            </a:r>
            <a:r>
              <a:rPr lang="en-US" sz="1200" dirty="0">
                <a:solidFill>
                  <a:srgbClr val="535353"/>
                </a:solidFill>
              </a:rPr>
              <a:t> </a:t>
            </a:r>
            <a:r>
              <a:rPr lang="en-US" sz="1200" b="1" dirty="0">
                <a:solidFill>
                  <a:srgbClr val="535353"/>
                </a:solidFill>
              </a:rPr>
              <a:t>fit standardized curriculum.</a:t>
            </a:r>
          </a:p>
        </p:txBody>
      </p:sp>
      <p:sp>
        <p:nvSpPr>
          <p:cNvPr id="10" name="Freeform 7">
            <a:extLst>
              <a:ext uri="{FF2B5EF4-FFF2-40B4-BE49-F238E27FC236}">
                <a16:creationId xmlns:a16="http://schemas.microsoft.com/office/drawing/2014/main" id="{91700680-E833-F4BF-3FAC-9934E34D144A}"/>
              </a:ext>
            </a:extLst>
          </p:cNvPr>
          <p:cNvSpPr/>
          <p:nvPr/>
        </p:nvSpPr>
        <p:spPr>
          <a:xfrm>
            <a:off x="4173916" y="2232070"/>
            <a:ext cx="540687" cy="1364118"/>
          </a:xfrm>
          <a:custGeom>
            <a:avLst/>
            <a:gdLst/>
            <a:ahLst/>
            <a:cxnLst/>
            <a:rect l="l" t="t" r="r" b="b"/>
            <a:pathLst>
              <a:path w="811030" h="2046177">
                <a:moveTo>
                  <a:pt x="0" y="0"/>
                </a:moveTo>
                <a:lnTo>
                  <a:pt x="811030" y="0"/>
                </a:lnTo>
                <a:lnTo>
                  <a:pt x="811030" y="2046177"/>
                </a:lnTo>
                <a:lnTo>
                  <a:pt x="0" y="20461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14" name="Freeform 6">
            <a:extLst>
              <a:ext uri="{FF2B5EF4-FFF2-40B4-BE49-F238E27FC236}">
                <a16:creationId xmlns:a16="http://schemas.microsoft.com/office/drawing/2014/main" id="{B2772639-1ED8-FF15-22C7-82B0421DDB97}"/>
              </a:ext>
            </a:extLst>
          </p:cNvPr>
          <p:cNvSpPr/>
          <p:nvPr/>
        </p:nvSpPr>
        <p:spPr>
          <a:xfrm>
            <a:off x="9850883" y="2232070"/>
            <a:ext cx="1220972" cy="1444160"/>
          </a:xfrm>
          <a:custGeom>
            <a:avLst/>
            <a:gdLst/>
            <a:ahLst/>
            <a:cxnLst/>
            <a:rect l="l" t="t" r="r" b="b"/>
            <a:pathLst>
              <a:path w="3478876" h="4114800">
                <a:moveTo>
                  <a:pt x="0" y="0"/>
                </a:moveTo>
                <a:lnTo>
                  <a:pt x="3478876" y="0"/>
                </a:lnTo>
                <a:lnTo>
                  <a:pt x="347887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16" name="TextBox 15">
            <a:extLst>
              <a:ext uri="{FF2B5EF4-FFF2-40B4-BE49-F238E27FC236}">
                <a16:creationId xmlns:a16="http://schemas.microsoft.com/office/drawing/2014/main" id="{06639EA9-E137-35FF-E66D-3829602286E6}"/>
              </a:ext>
            </a:extLst>
          </p:cNvPr>
          <p:cNvSpPr txBox="1"/>
          <p:nvPr/>
        </p:nvSpPr>
        <p:spPr>
          <a:xfrm>
            <a:off x="653698" y="4787093"/>
            <a:ext cx="10937668" cy="738664"/>
          </a:xfrm>
          <a:prstGeom prst="rect">
            <a:avLst/>
          </a:prstGeom>
          <a:noFill/>
        </p:spPr>
        <p:txBody>
          <a:bodyPr wrap="square">
            <a:spAutoFit/>
          </a:bodyPr>
          <a:lstStyle/>
          <a:p>
            <a:r>
              <a:rPr lang="en-US" sz="1400" dirty="0"/>
              <a:t>"My daughter speaks English at home with me—I lived in the US for 5 years. I enrolled her at a premium center thinking they'd advance her skills. But they put her in a beginner class because 'that's her age group.' After 6 months, her English actually got worse because she was bored and stopped trying."</a:t>
            </a:r>
          </a:p>
        </p:txBody>
      </p:sp>
      <p:sp>
        <p:nvSpPr>
          <p:cNvPr id="18" name="TextBox 17">
            <a:extLst>
              <a:ext uri="{FF2B5EF4-FFF2-40B4-BE49-F238E27FC236}">
                <a16:creationId xmlns:a16="http://schemas.microsoft.com/office/drawing/2014/main" id="{71075B32-A0CD-6DF4-9532-61A5FFA20F09}"/>
              </a:ext>
            </a:extLst>
          </p:cNvPr>
          <p:cNvSpPr txBox="1"/>
          <p:nvPr/>
        </p:nvSpPr>
        <p:spPr>
          <a:xfrm>
            <a:off x="3603812" y="5708622"/>
            <a:ext cx="7904973" cy="276999"/>
          </a:xfrm>
          <a:prstGeom prst="rect">
            <a:avLst/>
          </a:prstGeom>
          <a:noFill/>
        </p:spPr>
        <p:txBody>
          <a:bodyPr wrap="square">
            <a:spAutoFit/>
          </a:bodyPr>
          <a:lstStyle/>
          <a:p>
            <a:pPr algn="r"/>
            <a:r>
              <a:rPr lang="en-US" sz="1200" b="1" i="1" dirty="0"/>
              <a:t>— Mother, 36, HCMC, withdrew from premium center after 8 months, Parent IDI</a:t>
            </a:r>
          </a:p>
        </p:txBody>
      </p:sp>
      <p:sp>
        <p:nvSpPr>
          <p:cNvPr id="19" name="Freeform 13">
            <a:extLst>
              <a:ext uri="{FF2B5EF4-FFF2-40B4-BE49-F238E27FC236}">
                <a16:creationId xmlns:a16="http://schemas.microsoft.com/office/drawing/2014/main" id="{736A4096-8EFB-4739-6D8F-A389F88A73D3}"/>
              </a:ext>
            </a:extLst>
          </p:cNvPr>
          <p:cNvSpPr>
            <a:spLocks noEditPoints="1"/>
          </p:cNvSpPr>
          <p:nvPr>
            <p:custDataLst>
              <p:tags r:id="rId1"/>
            </p:custDataLst>
          </p:nvPr>
        </p:nvSpPr>
        <p:spPr bwMode="gray">
          <a:xfrm>
            <a:off x="740046" y="4181317"/>
            <a:ext cx="604659" cy="510917"/>
          </a:xfrm>
          <a:custGeom>
            <a:avLst/>
            <a:gdLst>
              <a:gd name="T0" fmla="*/ 108 w 3489"/>
              <a:gd name="T1" fmla="*/ 1405 h 3227"/>
              <a:gd name="T2" fmla="*/ 108 w 3489"/>
              <a:gd name="T3" fmla="*/ 0 h 3227"/>
              <a:gd name="T4" fmla="*/ 1405 w 3489"/>
              <a:gd name="T5" fmla="*/ 0 h 3227"/>
              <a:gd name="T6" fmla="*/ 1405 w 3489"/>
              <a:gd name="T7" fmla="*/ 1110 h 3227"/>
              <a:gd name="T8" fmla="*/ 1197 w 3489"/>
              <a:gd name="T9" fmla="*/ 2407 h 3227"/>
              <a:gd name="T10" fmla="*/ 296 w 3489"/>
              <a:gd name="T11" fmla="*/ 3227 h 3227"/>
              <a:gd name="T12" fmla="*/ 0 w 3489"/>
              <a:gd name="T13" fmla="*/ 2750 h 3227"/>
              <a:gd name="T14" fmla="*/ 541 w 3489"/>
              <a:gd name="T15" fmla="*/ 2283 h 3227"/>
              <a:gd name="T16" fmla="*/ 739 w 3489"/>
              <a:gd name="T17" fmla="*/ 1405 h 3227"/>
              <a:gd name="T18" fmla="*/ 108 w 3489"/>
              <a:gd name="T19" fmla="*/ 1405 h 3227"/>
              <a:gd name="T20" fmla="*/ 2192 w 3489"/>
              <a:gd name="T21" fmla="*/ 1405 h 3227"/>
              <a:gd name="T22" fmla="*/ 2192 w 3489"/>
              <a:gd name="T23" fmla="*/ 0 h 3227"/>
              <a:gd name="T24" fmla="*/ 3489 w 3489"/>
              <a:gd name="T25" fmla="*/ 0 h 3227"/>
              <a:gd name="T26" fmla="*/ 3489 w 3489"/>
              <a:gd name="T27" fmla="*/ 1110 h 3227"/>
              <a:gd name="T28" fmla="*/ 3281 w 3489"/>
              <a:gd name="T29" fmla="*/ 2407 h 3227"/>
              <a:gd name="T30" fmla="*/ 2380 w 3489"/>
              <a:gd name="T31" fmla="*/ 3227 h 3227"/>
              <a:gd name="T32" fmla="*/ 2084 w 3489"/>
              <a:gd name="T33" fmla="*/ 2750 h 3227"/>
              <a:gd name="T34" fmla="*/ 2625 w 3489"/>
              <a:gd name="T35" fmla="*/ 2283 h 3227"/>
              <a:gd name="T36" fmla="*/ 2823 w 3489"/>
              <a:gd name="T37" fmla="*/ 1405 h 3227"/>
              <a:gd name="T38" fmla="*/ 2192 w 3489"/>
              <a:gd name="T39" fmla="*/ 1405 h 3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89" h="3227">
                <a:moveTo>
                  <a:pt x="108" y="1405"/>
                </a:moveTo>
                <a:lnTo>
                  <a:pt x="108" y="0"/>
                </a:lnTo>
                <a:lnTo>
                  <a:pt x="1405" y="0"/>
                </a:lnTo>
                <a:lnTo>
                  <a:pt x="1405" y="1110"/>
                </a:lnTo>
                <a:cubicBezTo>
                  <a:pt x="1405" y="1710"/>
                  <a:pt x="1336" y="2143"/>
                  <a:pt x="1197" y="2407"/>
                </a:cubicBezTo>
                <a:cubicBezTo>
                  <a:pt x="1004" y="2770"/>
                  <a:pt x="704" y="3043"/>
                  <a:pt x="296" y="3227"/>
                </a:cubicBezTo>
                <a:lnTo>
                  <a:pt x="0" y="2750"/>
                </a:lnTo>
                <a:cubicBezTo>
                  <a:pt x="242" y="2651"/>
                  <a:pt x="422" y="2496"/>
                  <a:pt x="541" y="2283"/>
                </a:cubicBezTo>
                <a:cubicBezTo>
                  <a:pt x="660" y="2070"/>
                  <a:pt x="726" y="1777"/>
                  <a:pt x="739" y="1405"/>
                </a:cubicBezTo>
                <a:lnTo>
                  <a:pt x="108" y="1405"/>
                </a:lnTo>
                <a:close/>
                <a:moveTo>
                  <a:pt x="2192" y="1405"/>
                </a:moveTo>
                <a:lnTo>
                  <a:pt x="2192" y="0"/>
                </a:lnTo>
                <a:lnTo>
                  <a:pt x="3489" y="0"/>
                </a:lnTo>
                <a:lnTo>
                  <a:pt x="3489" y="1110"/>
                </a:lnTo>
                <a:cubicBezTo>
                  <a:pt x="3489" y="1710"/>
                  <a:pt x="3420" y="2143"/>
                  <a:pt x="3281" y="2407"/>
                </a:cubicBezTo>
                <a:cubicBezTo>
                  <a:pt x="3088" y="2770"/>
                  <a:pt x="2788" y="3043"/>
                  <a:pt x="2380" y="3227"/>
                </a:cubicBezTo>
                <a:lnTo>
                  <a:pt x="2084" y="2750"/>
                </a:lnTo>
                <a:cubicBezTo>
                  <a:pt x="2326" y="2651"/>
                  <a:pt x="2506" y="2496"/>
                  <a:pt x="2625" y="2283"/>
                </a:cubicBezTo>
                <a:cubicBezTo>
                  <a:pt x="2744" y="2070"/>
                  <a:pt x="2810" y="1777"/>
                  <a:pt x="2823" y="1405"/>
                </a:cubicBezTo>
                <a:lnTo>
                  <a:pt x="2192" y="1405"/>
                </a:lnTo>
                <a:close/>
              </a:path>
            </a:pathLst>
          </a:custGeom>
          <a:solidFill>
            <a:srgbClr val="3C9F31"/>
          </a:solidFill>
          <a:ln w="19050">
            <a:noFill/>
          </a:ln>
        </p:spPr>
        <p:txBody>
          <a:bodyPr vert="horz" wrap="square" lIns="91440" tIns="45720" rIns="91440" bIns="45720" numCol="1" anchor="t" anchorCtr="0" compatLnSpc="1">
            <a:prstTxWarp prst="textNoShape">
              <a:avLst/>
            </a:prstTxWarp>
          </a:bodyPr>
          <a:lstStyle/>
          <a:p>
            <a:endParaRPr lang="en-US" sz="1000" dirty="0">
              <a:solidFill>
                <a:srgbClr val="3C9F31"/>
              </a:solidFill>
              <a:latin typeface="Montserrat" panose="00000500000000000000" pitchFamily="2" charset="0"/>
            </a:endParaRPr>
          </a:p>
        </p:txBody>
      </p:sp>
      <p:cxnSp>
        <p:nvCxnSpPr>
          <p:cNvPr id="20" name="Straight Connector 19">
            <a:extLst>
              <a:ext uri="{FF2B5EF4-FFF2-40B4-BE49-F238E27FC236}">
                <a16:creationId xmlns:a16="http://schemas.microsoft.com/office/drawing/2014/main" id="{ABEA1603-CE31-0CA0-CC38-87E063B6246A}"/>
              </a:ext>
            </a:extLst>
          </p:cNvPr>
          <p:cNvCxnSpPr>
            <a:cxnSpLocks/>
          </p:cNvCxnSpPr>
          <p:nvPr/>
        </p:nvCxnSpPr>
        <p:spPr>
          <a:xfrm>
            <a:off x="1521264" y="4502899"/>
            <a:ext cx="9784080" cy="0"/>
          </a:xfrm>
          <a:prstGeom prst="line">
            <a:avLst/>
          </a:prstGeom>
          <a:ln w="9525">
            <a:solidFill>
              <a:srgbClr val="3C9F3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768E05F-44AB-0612-85E3-1D0DB8F6001F}"/>
              </a:ext>
            </a:extLst>
          </p:cNvPr>
          <p:cNvSpPr txBox="1"/>
          <p:nvPr/>
        </p:nvSpPr>
        <p:spPr>
          <a:xfrm>
            <a:off x="576707" y="6471407"/>
            <a:ext cx="9785702" cy="230832"/>
          </a:xfrm>
          <a:prstGeom prst="rect">
            <a:avLst/>
          </a:prstGeom>
          <a:noFill/>
        </p:spPr>
        <p:txBody>
          <a:bodyPr wrap="square">
            <a:spAutoFit/>
          </a:bodyPr>
          <a:lstStyle/>
          <a:p>
            <a:r>
              <a:rPr lang="en-US" sz="900" b="0" i="1" dirty="0" err="1">
                <a:solidFill>
                  <a:srgbClr val="666666"/>
                </a:solidFill>
                <a:effectLst/>
                <a:latin typeface="+mj-lt"/>
              </a:rPr>
              <a:t>InsightAsia</a:t>
            </a:r>
            <a:r>
              <a:rPr lang="en-US" sz="900" b="0" i="1" dirty="0">
                <a:solidFill>
                  <a:srgbClr val="666666"/>
                </a:solidFill>
                <a:effectLst/>
                <a:latin typeface="+mj-lt"/>
              </a:rPr>
              <a:t> Vietnam | Market Research Report | Base: All respondents (n=1,219)</a:t>
            </a:r>
          </a:p>
        </p:txBody>
      </p:sp>
    </p:spTree>
    <p:extLst>
      <p:ext uri="{BB962C8B-B14F-4D97-AF65-F5344CB8AC3E}">
        <p14:creationId xmlns:p14="http://schemas.microsoft.com/office/powerpoint/2010/main" val="2472309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8DAFF-750B-AACF-9F57-AF542C344902}"/>
            </a:ext>
          </a:extLst>
        </p:cNvPr>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FE010565-7E63-B463-92BA-97632E9FBB5A}"/>
              </a:ext>
            </a:extLst>
          </p:cNvPr>
          <p:cNvGraphicFramePr/>
          <p:nvPr>
            <p:extLst>
              <p:ext uri="{D42A27DB-BD31-4B8C-83A1-F6EECF244321}">
                <p14:modId xmlns:p14="http://schemas.microsoft.com/office/powerpoint/2010/main" val="3039331568"/>
              </p:ext>
            </p:extLst>
          </p:nvPr>
        </p:nvGraphicFramePr>
        <p:xfrm>
          <a:off x="596798" y="1329444"/>
          <a:ext cx="11492519" cy="4077212"/>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C51E591C-B06A-F56E-5B34-5491563479E1}"/>
              </a:ext>
            </a:extLst>
          </p:cNvPr>
          <p:cNvSpPr>
            <a:spLocks noGrp="1"/>
          </p:cNvSpPr>
          <p:nvPr>
            <p:ph type="title"/>
          </p:nvPr>
        </p:nvSpPr>
        <p:spPr/>
        <p:txBody>
          <a:bodyPr>
            <a:normAutofit/>
          </a:bodyPr>
          <a:lstStyle/>
          <a:p>
            <a:r>
              <a:rPr lang="en-US" dirty="0"/>
              <a:t>Brand Awareness &amp; Trial Funnel</a:t>
            </a:r>
          </a:p>
        </p:txBody>
      </p:sp>
      <p:sp>
        <p:nvSpPr>
          <p:cNvPr id="4" name="Text Placeholder 2">
            <a:extLst>
              <a:ext uri="{FF2B5EF4-FFF2-40B4-BE49-F238E27FC236}">
                <a16:creationId xmlns:a16="http://schemas.microsoft.com/office/drawing/2014/main" id="{048A0738-4694-E2E5-672E-3AC6B99A364A}"/>
              </a:ext>
            </a:extLst>
          </p:cNvPr>
          <p:cNvSpPr txBox="1">
            <a:spLocks/>
          </p:cNvSpPr>
          <p:nvPr/>
        </p:nvSpPr>
        <p:spPr>
          <a:xfrm>
            <a:off x="662662" y="1421915"/>
            <a:ext cx="10837158" cy="8101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b="0" kern="1200">
                <a:solidFill>
                  <a:srgbClr val="535353"/>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53535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53535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53535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rgbClr val="53535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US" sz="1600" b="1" dirty="0">
                <a:solidFill>
                  <a:srgbClr val="E95000"/>
                </a:solidFill>
                <a:latin typeface="Montserrat"/>
              </a:rPr>
              <a:t>Satisfaction by City Tier</a:t>
            </a:r>
          </a:p>
          <a:p>
            <a:pPr>
              <a:lnSpc>
                <a:spcPct val="100000"/>
              </a:lnSpc>
              <a:spcBef>
                <a:spcPts val="600"/>
              </a:spcBef>
              <a:defRPr/>
            </a:pPr>
            <a:r>
              <a:rPr lang="en-US" sz="900" i="1" dirty="0">
                <a:solidFill>
                  <a:srgbClr val="E95000"/>
                </a:solidFill>
                <a:latin typeface="+mj-lt"/>
              </a:rPr>
              <a:t>Question: "Overall, how satisfied are you with [brand]?" 5-point scale, converted to 0-100.</a:t>
            </a:r>
          </a:p>
          <a:p>
            <a:pPr>
              <a:lnSpc>
                <a:spcPct val="100000"/>
              </a:lnSpc>
              <a:spcBef>
                <a:spcPts val="0"/>
              </a:spcBef>
              <a:defRPr/>
            </a:pPr>
            <a:r>
              <a:rPr lang="en-US" sz="900" i="1" dirty="0">
                <a:solidFill>
                  <a:srgbClr val="E95000"/>
                </a:solidFill>
                <a:latin typeface="+mj-lt"/>
              </a:rPr>
              <a:t>Base: Current users of each brand, split by city tier</a:t>
            </a:r>
          </a:p>
        </p:txBody>
      </p:sp>
      <p:graphicFrame>
        <p:nvGraphicFramePr>
          <p:cNvPr id="22" name="Table 21">
            <a:extLst>
              <a:ext uri="{FF2B5EF4-FFF2-40B4-BE49-F238E27FC236}">
                <a16:creationId xmlns:a16="http://schemas.microsoft.com/office/drawing/2014/main" id="{F4F535B1-7056-DE74-A65F-354A8FBF156C}"/>
              </a:ext>
            </a:extLst>
          </p:cNvPr>
          <p:cNvGraphicFramePr>
            <a:graphicFrameLocks noGrp="1"/>
          </p:cNvGraphicFramePr>
          <p:nvPr>
            <p:extLst>
              <p:ext uri="{D42A27DB-BD31-4B8C-83A1-F6EECF244321}">
                <p14:modId xmlns:p14="http://schemas.microsoft.com/office/powerpoint/2010/main" val="159713023"/>
              </p:ext>
            </p:extLst>
          </p:nvPr>
        </p:nvGraphicFramePr>
        <p:xfrm>
          <a:off x="620245" y="5374895"/>
          <a:ext cx="10837160" cy="429023"/>
        </p:xfrm>
        <a:graphic>
          <a:graphicData uri="http://schemas.openxmlformats.org/drawingml/2006/table">
            <a:tbl>
              <a:tblPr/>
              <a:tblGrid>
                <a:gridCol w="2167432">
                  <a:extLst>
                    <a:ext uri="{9D8B030D-6E8A-4147-A177-3AD203B41FA5}">
                      <a16:colId xmlns:a16="http://schemas.microsoft.com/office/drawing/2014/main" val="3994390460"/>
                    </a:ext>
                  </a:extLst>
                </a:gridCol>
                <a:gridCol w="2167432">
                  <a:extLst>
                    <a:ext uri="{9D8B030D-6E8A-4147-A177-3AD203B41FA5}">
                      <a16:colId xmlns:a16="http://schemas.microsoft.com/office/drawing/2014/main" val="417865468"/>
                    </a:ext>
                  </a:extLst>
                </a:gridCol>
                <a:gridCol w="2167432">
                  <a:extLst>
                    <a:ext uri="{9D8B030D-6E8A-4147-A177-3AD203B41FA5}">
                      <a16:colId xmlns:a16="http://schemas.microsoft.com/office/drawing/2014/main" val="805115024"/>
                    </a:ext>
                  </a:extLst>
                </a:gridCol>
                <a:gridCol w="2167432">
                  <a:extLst>
                    <a:ext uri="{9D8B030D-6E8A-4147-A177-3AD203B41FA5}">
                      <a16:colId xmlns:a16="http://schemas.microsoft.com/office/drawing/2014/main" val="1600392859"/>
                    </a:ext>
                  </a:extLst>
                </a:gridCol>
                <a:gridCol w="2167432">
                  <a:extLst>
                    <a:ext uri="{9D8B030D-6E8A-4147-A177-3AD203B41FA5}">
                      <a16:colId xmlns:a16="http://schemas.microsoft.com/office/drawing/2014/main" val="2489737242"/>
                    </a:ext>
                  </a:extLst>
                </a:gridCol>
              </a:tblGrid>
              <a:tr h="429023">
                <a:tc>
                  <a:txBody>
                    <a:bodyPr/>
                    <a:lstStyle/>
                    <a:p>
                      <a:pPr algn="ctr">
                        <a:buNone/>
                      </a:pPr>
                      <a:endParaRPr lang="en-US" sz="1200" b="0" dirty="0">
                        <a:solidFill>
                          <a:srgbClr val="535353"/>
                        </a:solidFill>
                        <a:effectLst/>
                      </a:endParaRPr>
                    </a:p>
                    <a:p>
                      <a:pPr algn="ctr">
                        <a:buNone/>
                      </a:pPr>
                      <a:endParaRPr lang="en-US" sz="1200" b="0" dirty="0">
                        <a:solidFill>
                          <a:srgbClr val="535353"/>
                        </a:solidFill>
                        <a:effectLst/>
                      </a:endParaRPr>
                    </a:p>
                  </a:txBody>
                  <a:tcPr marL="142875" marR="142875" marT="0" marB="0">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endParaRPr lang="en-US" sz="1200" b="0" dirty="0">
                        <a:solidFill>
                          <a:srgbClr val="535353"/>
                        </a:solidFill>
                        <a:effectLst/>
                      </a:endParaRPr>
                    </a:p>
                  </a:txBody>
                  <a:tcPr marL="142875" marR="142875" marT="0" marB="0">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endParaRPr lang="en-US" sz="1200" b="0" dirty="0">
                        <a:solidFill>
                          <a:srgbClr val="535353"/>
                        </a:solidFill>
                        <a:effectLst/>
                      </a:endParaRPr>
                    </a:p>
                  </a:txBody>
                  <a:tcPr marL="142875" marR="142875" marT="0" marB="0">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535353"/>
                          </a:solidFill>
                          <a:effectLst/>
                        </a:rPr>
                        <a:t>Local Centers</a:t>
                      </a:r>
                    </a:p>
                  </a:txBody>
                  <a:tcPr marL="142875" marR="142875" marT="0" marB="0">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535353"/>
                          </a:solidFill>
                          <a:effectLst/>
                        </a:rPr>
                        <a:t>EdTech Apps</a:t>
                      </a:r>
                    </a:p>
                  </a:txBody>
                  <a:tcPr marL="142875" marR="142875" marT="0" marB="0">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4876435"/>
                  </a:ext>
                </a:extLst>
              </a:tr>
            </a:tbl>
          </a:graphicData>
        </a:graphic>
      </p:graphicFrame>
      <p:sp>
        <p:nvSpPr>
          <p:cNvPr id="3" name="Freeform 2">
            <a:extLst>
              <a:ext uri="{FF2B5EF4-FFF2-40B4-BE49-F238E27FC236}">
                <a16:creationId xmlns:a16="http://schemas.microsoft.com/office/drawing/2014/main" id="{E337F0C6-05D5-5012-4757-ABC404D03B39}"/>
              </a:ext>
            </a:extLst>
          </p:cNvPr>
          <p:cNvSpPr/>
          <p:nvPr/>
        </p:nvSpPr>
        <p:spPr>
          <a:xfrm>
            <a:off x="1340295" y="5404267"/>
            <a:ext cx="672191" cy="374568"/>
          </a:xfrm>
          <a:custGeom>
            <a:avLst/>
            <a:gdLst/>
            <a:ahLst/>
            <a:cxnLst/>
            <a:rect l="l" t="t" r="r" b="b"/>
            <a:pathLst>
              <a:path w="4445964" h="4445964">
                <a:moveTo>
                  <a:pt x="0" y="0"/>
                </a:moveTo>
                <a:lnTo>
                  <a:pt x="4445964" y="0"/>
                </a:lnTo>
                <a:lnTo>
                  <a:pt x="4445964" y="4445964"/>
                </a:lnTo>
                <a:lnTo>
                  <a:pt x="0" y="4445964"/>
                </a:lnTo>
                <a:lnTo>
                  <a:pt x="0" y="0"/>
                </a:lnTo>
                <a:close/>
              </a:path>
            </a:pathLst>
          </a:custGeom>
          <a:blipFill>
            <a:blip r:embed="rId3"/>
            <a:stretch>
              <a:fillRect t="-49972" b="-47431"/>
            </a:stretch>
          </a:blipFill>
        </p:spPr>
        <p:txBody>
          <a:bodyPr/>
          <a:lstStyle/>
          <a:p>
            <a:endParaRPr lang="en-US" dirty="0"/>
          </a:p>
        </p:txBody>
      </p:sp>
      <p:pic>
        <p:nvPicPr>
          <p:cNvPr id="5" name="Picture 4">
            <a:extLst>
              <a:ext uri="{FF2B5EF4-FFF2-40B4-BE49-F238E27FC236}">
                <a16:creationId xmlns:a16="http://schemas.microsoft.com/office/drawing/2014/main" id="{32E091A0-EECE-BAEA-44B5-C87BBFFBFE8F}"/>
              </a:ext>
            </a:extLst>
          </p:cNvPr>
          <p:cNvPicPr>
            <a:picLocks noChangeAspect="1"/>
          </p:cNvPicPr>
          <p:nvPr/>
        </p:nvPicPr>
        <p:blipFill>
          <a:blip r:embed="rId4"/>
          <a:stretch>
            <a:fillRect/>
          </a:stretch>
        </p:blipFill>
        <p:spPr>
          <a:xfrm>
            <a:off x="5789984" y="5350601"/>
            <a:ext cx="500519" cy="386651"/>
          </a:xfrm>
          <a:prstGeom prst="rect">
            <a:avLst/>
          </a:prstGeom>
        </p:spPr>
      </p:pic>
      <p:pic>
        <p:nvPicPr>
          <p:cNvPr id="6" name="Picture 5">
            <a:extLst>
              <a:ext uri="{FF2B5EF4-FFF2-40B4-BE49-F238E27FC236}">
                <a16:creationId xmlns:a16="http://schemas.microsoft.com/office/drawing/2014/main" id="{44288595-DA1F-9492-09D5-4B5C3C8BBFC1}"/>
              </a:ext>
            </a:extLst>
          </p:cNvPr>
          <p:cNvPicPr>
            <a:picLocks noChangeAspect="1"/>
          </p:cNvPicPr>
          <p:nvPr/>
        </p:nvPicPr>
        <p:blipFill>
          <a:blip r:embed="rId5"/>
          <a:srcRect r="50077"/>
          <a:stretch>
            <a:fillRect/>
          </a:stretch>
        </p:blipFill>
        <p:spPr>
          <a:xfrm>
            <a:off x="3737161" y="5393293"/>
            <a:ext cx="351371" cy="301266"/>
          </a:xfrm>
          <a:prstGeom prst="rect">
            <a:avLst/>
          </a:prstGeom>
        </p:spPr>
      </p:pic>
      <p:pic>
        <p:nvPicPr>
          <p:cNvPr id="12" name="Picture 11">
            <a:extLst>
              <a:ext uri="{FF2B5EF4-FFF2-40B4-BE49-F238E27FC236}">
                <a16:creationId xmlns:a16="http://schemas.microsoft.com/office/drawing/2014/main" id="{7EF452A7-9961-3BAD-9D0A-983A35813CE7}"/>
              </a:ext>
            </a:extLst>
          </p:cNvPr>
          <p:cNvPicPr>
            <a:picLocks noChangeAspect="1"/>
          </p:cNvPicPr>
          <p:nvPr/>
        </p:nvPicPr>
        <p:blipFill>
          <a:blip r:embed="rId6"/>
          <a:stretch>
            <a:fillRect/>
          </a:stretch>
        </p:blipFill>
        <p:spPr>
          <a:xfrm>
            <a:off x="9635262" y="5599793"/>
            <a:ext cx="405754" cy="313926"/>
          </a:xfrm>
          <a:prstGeom prst="rect">
            <a:avLst/>
          </a:prstGeom>
        </p:spPr>
      </p:pic>
      <p:sp>
        <p:nvSpPr>
          <p:cNvPr id="13" name="Freeform 3">
            <a:extLst>
              <a:ext uri="{FF2B5EF4-FFF2-40B4-BE49-F238E27FC236}">
                <a16:creationId xmlns:a16="http://schemas.microsoft.com/office/drawing/2014/main" id="{3ED13427-002D-DAED-4D95-AE5E6924E0FF}"/>
              </a:ext>
            </a:extLst>
          </p:cNvPr>
          <p:cNvSpPr/>
          <p:nvPr/>
        </p:nvSpPr>
        <p:spPr>
          <a:xfrm>
            <a:off x="10074511" y="5508380"/>
            <a:ext cx="491415" cy="491415"/>
          </a:xfrm>
          <a:custGeom>
            <a:avLst/>
            <a:gdLst/>
            <a:ahLst/>
            <a:cxnLst/>
            <a:rect l="l" t="t" r="r" b="b"/>
            <a:pathLst>
              <a:path w="4047119" h="4047119">
                <a:moveTo>
                  <a:pt x="0" y="0"/>
                </a:moveTo>
                <a:lnTo>
                  <a:pt x="4047119" y="0"/>
                </a:lnTo>
                <a:lnTo>
                  <a:pt x="4047119" y="4047119"/>
                </a:lnTo>
                <a:lnTo>
                  <a:pt x="0" y="4047119"/>
                </a:lnTo>
                <a:lnTo>
                  <a:pt x="0" y="0"/>
                </a:lnTo>
                <a:close/>
              </a:path>
            </a:pathLst>
          </a:custGeom>
          <a:blipFill>
            <a:blip r:embed="rId7"/>
            <a:stretch>
              <a:fillRect/>
            </a:stretch>
          </a:blipFill>
        </p:spPr>
        <p:txBody>
          <a:bodyPr/>
          <a:lstStyle/>
          <a:p>
            <a:endParaRPr lang="en-US"/>
          </a:p>
        </p:txBody>
      </p:sp>
      <p:pic>
        <p:nvPicPr>
          <p:cNvPr id="14" name="Picture 13">
            <a:extLst>
              <a:ext uri="{FF2B5EF4-FFF2-40B4-BE49-F238E27FC236}">
                <a16:creationId xmlns:a16="http://schemas.microsoft.com/office/drawing/2014/main" id="{C9EBAD2B-870F-F636-CDA4-FDA26DCEB498}"/>
              </a:ext>
            </a:extLst>
          </p:cNvPr>
          <p:cNvPicPr>
            <a:picLocks noChangeAspect="1"/>
          </p:cNvPicPr>
          <p:nvPr/>
        </p:nvPicPr>
        <p:blipFill>
          <a:blip r:embed="rId8"/>
          <a:stretch>
            <a:fillRect/>
          </a:stretch>
        </p:blipFill>
        <p:spPr>
          <a:xfrm>
            <a:off x="10589373" y="5639637"/>
            <a:ext cx="579206" cy="217769"/>
          </a:xfrm>
          <a:prstGeom prst="rect">
            <a:avLst/>
          </a:prstGeom>
        </p:spPr>
      </p:pic>
      <p:sp>
        <p:nvSpPr>
          <p:cNvPr id="8" name="Rectangle: Rounded Corners 7">
            <a:extLst>
              <a:ext uri="{FF2B5EF4-FFF2-40B4-BE49-F238E27FC236}">
                <a16:creationId xmlns:a16="http://schemas.microsoft.com/office/drawing/2014/main" id="{50EC8FD5-FEDD-9671-2EB0-4D8AFEC5D840}"/>
              </a:ext>
            </a:extLst>
          </p:cNvPr>
          <p:cNvSpPr/>
          <p:nvPr/>
        </p:nvSpPr>
        <p:spPr>
          <a:xfrm>
            <a:off x="624438" y="2296179"/>
            <a:ext cx="2194560" cy="278620"/>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ctr"/>
            <a:r>
              <a:rPr lang="en-US" sz="1000" b="1" dirty="0">
                <a:solidFill>
                  <a:srgbClr val="F36521"/>
                </a:solidFill>
              </a:rPr>
              <a:t>-6 points </a:t>
            </a:r>
          </a:p>
          <a:p>
            <a:pPr algn="ctr"/>
            <a:r>
              <a:rPr lang="en-US" sz="1000" dirty="0">
                <a:solidFill>
                  <a:srgbClr val="F36521"/>
                </a:solidFill>
              </a:rPr>
              <a:t>(lower quality in smaller cities)</a:t>
            </a:r>
          </a:p>
        </p:txBody>
      </p:sp>
      <p:sp>
        <p:nvSpPr>
          <p:cNvPr id="9" name="Rectangle: Rounded Corners 8">
            <a:extLst>
              <a:ext uri="{FF2B5EF4-FFF2-40B4-BE49-F238E27FC236}">
                <a16:creationId xmlns:a16="http://schemas.microsoft.com/office/drawing/2014/main" id="{7224F403-708A-6119-28E6-4B5CFE1C5E3D}"/>
              </a:ext>
            </a:extLst>
          </p:cNvPr>
          <p:cNvSpPr/>
          <p:nvPr/>
        </p:nvSpPr>
        <p:spPr>
          <a:xfrm>
            <a:off x="2760414" y="2296179"/>
            <a:ext cx="2194560" cy="278620"/>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ctr"/>
            <a:r>
              <a:rPr lang="en-US" sz="1000" b="1" dirty="0">
                <a:solidFill>
                  <a:srgbClr val="F36521"/>
                </a:solidFill>
              </a:rPr>
              <a:t>-9 points </a:t>
            </a:r>
          </a:p>
          <a:p>
            <a:pPr algn="ctr"/>
            <a:r>
              <a:rPr lang="en-US" sz="1000" dirty="0">
                <a:solidFill>
                  <a:srgbClr val="F36521"/>
                </a:solidFill>
              </a:rPr>
              <a:t>(limited Tier-2 presence)</a:t>
            </a:r>
          </a:p>
        </p:txBody>
      </p:sp>
      <p:cxnSp>
        <p:nvCxnSpPr>
          <p:cNvPr id="15" name="Straight Connector 14">
            <a:extLst>
              <a:ext uri="{FF2B5EF4-FFF2-40B4-BE49-F238E27FC236}">
                <a16:creationId xmlns:a16="http://schemas.microsoft.com/office/drawing/2014/main" id="{DC2E929E-8AF3-9C1B-56CE-F9CCE99BB010}"/>
              </a:ext>
            </a:extLst>
          </p:cNvPr>
          <p:cNvCxnSpPr>
            <a:cxnSpLocks/>
          </p:cNvCxnSpPr>
          <p:nvPr/>
        </p:nvCxnSpPr>
        <p:spPr>
          <a:xfrm>
            <a:off x="703742" y="2636373"/>
            <a:ext cx="2008622" cy="0"/>
          </a:xfrm>
          <a:prstGeom prst="line">
            <a:avLst/>
          </a:prstGeom>
          <a:ln w="9525">
            <a:solidFill>
              <a:srgbClr val="F3652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FCC8BDB-7AD3-699D-DAA5-6B9479E51902}"/>
              </a:ext>
            </a:extLst>
          </p:cNvPr>
          <p:cNvCxnSpPr>
            <a:cxnSpLocks/>
          </p:cNvCxnSpPr>
          <p:nvPr/>
        </p:nvCxnSpPr>
        <p:spPr>
          <a:xfrm>
            <a:off x="2856816" y="2636373"/>
            <a:ext cx="2011680" cy="0"/>
          </a:xfrm>
          <a:prstGeom prst="line">
            <a:avLst/>
          </a:prstGeom>
          <a:ln w="9525">
            <a:solidFill>
              <a:srgbClr val="F36521"/>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9F2BC7C6-0938-18C8-C2EB-05F0910050FC}"/>
              </a:ext>
            </a:extLst>
          </p:cNvPr>
          <p:cNvSpPr/>
          <p:nvPr/>
        </p:nvSpPr>
        <p:spPr>
          <a:xfrm>
            <a:off x="4927764" y="2286034"/>
            <a:ext cx="2194560" cy="278620"/>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ctr"/>
            <a:r>
              <a:rPr lang="en-US" sz="1000" b="1" dirty="0">
                <a:solidFill>
                  <a:srgbClr val="F36521"/>
                </a:solidFill>
              </a:rPr>
              <a:t>-6 points </a:t>
            </a:r>
          </a:p>
        </p:txBody>
      </p:sp>
      <p:cxnSp>
        <p:nvCxnSpPr>
          <p:cNvPr id="26" name="Straight Connector 25">
            <a:extLst>
              <a:ext uri="{FF2B5EF4-FFF2-40B4-BE49-F238E27FC236}">
                <a16:creationId xmlns:a16="http://schemas.microsoft.com/office/drawing/2014/main" id="{575C37F2-4907-BA51-05DF-C7A054356937}"/>
              </a:ext>
            </a:extLst>
          </p:cNvPr>
          <p:cNvCxnSpPr>
            <a:cxnSpLocks/>
          </p:cNvCxnSpPr>
          <p:nvPr/>
        </p:nvCxnSpPr>
        <p:spPr>
          <a:xfrm>
            <a:off x="5012948" y="2636373"/>
            <a:ext cx="2011680" cy="0"/>
          </a:xfrm>
          <a:prstGeom prst="line">
            <a:avLst/>
          </a:prstGeom>
          <a:ln w="9525">
            <a:solidFill>
              <a:srgbClr val="F36521"/>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98FFC021-4C37-36FB-3029-06652F65F6CB}"/>
              </a:ext>
            </a:extLst>
          </p:cNvPr>
          <p:cNvSpPr/>
          <p:nvPr/>
        </p:nvSpPr>
        <p:spPr>
          <a:xfrm>
            <a:off x="7081296" y="2286034"/>
            <a:ext cx="2194560" cy="278620"/>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ctr"/>
            <a:r>
              <a:rPr lang="en-US" sz="1000" b="1" dirty="0">
                <a:solidFill>
                  <a:srgbClr val="3C9F31"/>
                </a:solidFill>
              </a:rPr>
              <a:t>+7 points </a:t>
            </a:r>
          </a:p>
          <a:p>
            <a:pPr algn="ctr"/>
            <a:r>
              <a:rPr lang="en-US" sz="1000" dirty="0">
                <a:solidFill>
                  <a:srgbClr val="3C9F31"/>
                </a:solidFill>
              </a:rPr>
              <a:t>(stronger in home markets)</a:t>
            </a:r>
          </a:p>
        </p:txBody>
      </p:sp>
      <p:cxnSp>
        <p:nvCxnSpPr>
          <p:cNvPr id="28" name="Straight Connector 27">
            <a:extLst>
              <a:ext uri="{FF2B5EF4-FFF2-40B4-BE49-F238E27FC236}">
                <a16:creationId xmlns:a16="http://schemas.microsoft.com/office/drawing/2014/main" id="{860A4B1E-88C9-1736-2426-46DD0CC2E0DA}"/>
              </a:ext>
            </a:extLst>
          </p:cNvPr>
          <p:cNvCxnSpPr>
            <a:cxnSpLocks/>
          </p:cNvCxnSpPr>
          <p:nvPr/>
        </p:nvCxnSpPr>
        <p:spPr>
          <a:xfrm>
            <a:off x="7169080" y="2636373"/>
            <a:ext cx="2011680" cy="0"/>
          </a:xfrm>
          <a:prstGeom prst="line">
            <a:avLst/>
          </a:prstGeom>
          <a:ln w="9525">
            <a:solidFill>
              <a:srgbClr val="3C9F31"/>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C6F02228-FBD9-8B96-AFED-2807D421D4DE}"/>
              </a:ext>
            </a:extLst>
          </p:cNvPr>
          <p:cNvSpPr/>
          <p:nvPr/>
        </p:nvSpPr>
        <p:spPr>
          <a:xfrm>
            <a:off x="9222340" y="2284602"/>
            <a:ext cx="2194560" cy="278620"/>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ctr"/>
            <a:r>
              <a:rPr lang="en-US" sz="1000" b="1" dirty="0">
                <a:solidFill>
                  <a:srgbClr val="535353"/>
                </a:solidFill>
              </a:rPr>
              <a:t>+1 point </a:t>
            </a:r>
          </a:p>
          <a:p>
            <a:pPr algn="ctr"/>
            <a:r>
              <a:rPr lang="en-US" sz="1000" dirty="0">
                <a:solidFill>
                  <a:srgbClr val="535353"/>
                </a:solidFill>
              </a:rPr>
              <a:t>(consistent quality)</a:t>
            </a:r>
          </a:p>
        </p:txBody>
      </p:sp>
      <p:cxnSp>
        <p:nvCxnSpPr>
          <p:cNvPr id="30" name="Straight Connector 29">
            <a:extLst>
              <a:ext uri="{FF2B5EF4-FFF2-40B4-BE49-F238E27FC236}">
                <a16:creationId xmlns:a16="http://schemas.microsoft.com/office/drawing/2014/main" id="{EA345BB0-404C-ABD0-1147-B067BAF17591}"/>
              </a:ext>
            </a:extLst>
          </p:cNvPr>
          <p:cNvCxnSpPr>
            <a:cxnSpLocks/>
          </p:cNvCxnSpPr>
          <p:nvPr/>
        </p:nvCxnSpPr>
        <p:spPr>
          <a:xfrm>
            <a:off x="9325210" y="2634941"/>
            <a:ext cx="2011680" cy="0"/>
          </a:xfrm>
          <a:prstGeom prst="line">
            <a:avLst/>
          </a:prstGeom>
          <a:ln w="9525">
            <a:solidFill>
              <a:srgbClr val="535353"/>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A4B6F86-8E37-4B5F-D60F-F3A8CF5C2AEB}"/>
              </a:ext>
            </a:extLst>
          </p:cNvPr>
          <p:cNvSpPr txBox="1"/>
          <p:nvPr/>
        </p:nvSpPr>
        <p:spPr>
          <a:xfrm>
            <a:off x="568223" y="5986103"/>
            <a:ext cx="10889182" cy="230832"/>
          </a:xfrm>
          <a:prstGeom prst="rect">
            <a:avLst/>
          </a:prstGeom>
          <a:noFill/>
        </p:spPr>
        <p:txBody>
          <a:bodyPr wrap="square">
            <a:spAutoFit/>
          </a:bodyPr>
          <a:lstStyle/>
          <a:p>
            <a:r>
              <a:rPr lang="en-US" sz="900" i="1" dirty="0"/>
              <a:t>Note: National brands struggle to maintain quality standards in Tier-2 cities due to teacher recruitment challenges. Local centers and EdTech show more consistent performance.</a:t>
            </a:r>
          </a:p>
        </p:txBody>
      </p:sp>
      <p:sp>
        <p:nvSpPr>
          <p:cNvPr id="32" name="TextBox 31">
            <a:extLst>
              <a:ext uri="{FF2B5EF4-FFF2-40B4-BE49-F238E27FC236}">
                <a16:creationId xmlns:a16="http://schemas.microsoft.com/office/drawing/2014/main" id="{80E83CE4-8986-3B2C-3596-3B2B1CA72D5D}"/>
              </a:ext>
            </a:extLst>
          </p:cNvPr>
          <p:cNvSpPr txBox="1"/>
          <p:nvPr/>
        </p:nvSpPr>
        <p:spPr>
          <a:xfrm>
            <a:off x="576707" y="6471407"/>
            <a:ext cx="9785702" cy="230832"/>
          </a:xfrm>
          <a:prstGeom prst="rect">
            <a:avLst/>
          </a:prstGeom>
          <a:noFill/>
        </p:spPr>
        <p:txBody>
          <a:bodyPr wrap="square">
            <a:spAutoFit/>
          </a:bodyPr>
          <a:lstStyle/>
          <a:p>
            <a:r>
              <a:rPr lang="en-US" sz="900" b="0" i="1" dirty="0" err="1">
                <a:solidFill>
                  <a:srgbClr val="666666"/>
                </a:solidFill>
                <a:effectLst/>
                <a:latin typeface="+mj-lt"/>
              </a:rPr>
              <a:t>InsightAsia</a:t>
            </a:r>
            <a:r>
              <a:rPr lang="en-US" sz="900" b="0" i="1" dirty="0">
                <a:solidFill>
                  <a:srgbClr val="666666"/>
                </a:solidFill>
                <a:effectLst/>
                <a:latin typeface="+mj-lt"/>
              </a:rPr>
              <a:t> Vietnam | Market Research Report | Base: All respondents (n=1,219)</a:t>
            </a:r>
          </a:p>
        </p:txBody>
      </p:sp>
    </p:spTree>
    <p:extLst>
      <p:ext uri="{BB962C8B-B14F-4D97-AF65-F5344CB8AC3E}">
        <p14:creationId xmlns:p14="http://schemas.microsoft.com/office/powerpoint/2010/main" val="2779468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B53B-0BCD-0243-CB62-31CE335CE4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31B440-65F0-BC95-4057-18F1C81C251C}"/>
              </a:ext>
            </a:extLst>
          </p:cNvPr>
          <p:cNvSpPr>
            <a:spLocks noGrp="1"/>
          </p:cNvSpPr>
          <p:nvPr>
            <p:ph type="title"/>
          </p:nvPr>
        </p:nvSpPr>
        <p:spPr/>
        <p:txBody>
          <a:bodyPr>
            <a:normAutofit/>
          </a:bodyPr>
          <a:lstStyle/>
          <a:p>
            <a:r>
              <a:rPr lang="en-US" dirty="0"/>
              <a:t>Brand Performance: Facilities, Value &amp; Service</a:t>
            </a:r>
          </a:p>
        </p:txBody>
      </p:sp>
      <p:sp>
        <p:nvSpPr>
          <p:cNvPr id="7" name="TextBox 6">
            <a:extLst>
              <a:ext uri="{FF2B5EF4-FFF2-40B4-BE49-F238E27FC236}">
                <a16:creationId xmlns:a16="http://schemas.microsoft.com/office/drawing/2014/main" id="{A1C24FBA-6524-CCA9-4F01-BB701ED2F5F6}"/>
              </a:ext>
            </a:extLst>
          </p:cNvPr>
          <p:cNvSpPr txBox="1"/>
          <p:nvPr/>
        </p:nvSpPr>
        <p:spPr>
          <a:xfrm>
            <a:off x="576707" y="6166607"/>
            <a:ext cx="9785702" cy="584775"/>
          </a:xfrm>
          <a:prstGeom prst="rect">
            <a:avLst/>
          </a:prstGeom>
          <a:noFill/>
        </p:spPr>
        <p:txBody>
          <a:bodyPr wrap="square">
            <a:spAutoFit/>
          </a:bodyPr>
          <a:lstStyle/>
          <a:p>
            <a:r>
              <a:rPr lang="en-US" sz="900" b="0" i="1" dirty="0" err="1">
                <a:solidFill>
                  <a:srgbClr val="666666"/>
                </a:solidFill>
                <a:effectLst/>
                <a:latin typeface="+mj-lt"/>
              </a:rPr>
              <a:t>InsightAsia</a:t>
            </a:r>
            <a:r>
              <a:rPr lang="en-US" sz="900" b="0" i="1" dirty="0">
                <a:solidFill>
                  <a:srgbClr val="666666"/>
                </a:solidFill>
                <a:effectLst/>
                <a:latin typeface="+mj-lt"/>
              </a:rPr>
              <a:t> Vietnam | Market Research Report | Base: All respondents (n=1,219)</a:t>
            </a:r>
          </a:p>
          <a:p>
            <a:pPr>
              <a:lnSpc>
                <a:spcPct val="100000"/>
              </a:lnSpc>
              <a:spcBef>
                <a:spcPts val="600"/>
              </a:spcBef>
              <a:defRPr/>
            </a:pPr>
            <a:r>
              <a:rPr lang="en-US" sz="900" i="1" dirty="0">
                <a:solidFill>
                  <a:srgbClr val="535353"/>
                </a:solidFill>
              </a:rPr>
              <a:t>Questions: "Please rate your satisfaction with [brand] on the following aspects" using 5-point scale, converted to 0-100.</a:t>
            </a:r>
          </a:p>
          <a:p>
            <a:pPr>
              <a:lnSpc>
                <a:spcPct val="100000"/>
              </a:lnSpc>
              <a:spcBef>
                <a:spcPts val="0"/>
              </a:spcBef>
              <a:defRPr/>
            </a:pPr>
            <a:r>
              <a:rPr lang="en-US" sz="900" i="1" dirty="0">
                <a:solidFill>
                  <a:srgbClr val="535353"/>
                </a:solidFill>
              </a:rPr>
              <a:t>Base: Current users of each respective brand</a:t>
            </a:r>
          </a:p>
        </p:txBody>
      </p:sp>
      <p:graphicFrame>
        <p:nvGraphicFramePr>
          <p:cNvPr id="10" name="Table 9">
            <a:extLst>
              <a:ext uri="{FF2B5EF4-FFF2-40B4-BE49-F238E27FC236}">
                <a16:creationId xmlns:a16="http://schemas.microsoft.com/office/drawing/2014/main" id="{BBBC87B5-5FF4-31A0-47CC-2088E5B2B23C}"/>
              </a:ext>
            </a:extLst>
          </p:cNvPr>
          <p:cNvGraphicFramePr>
            <a:graphicFrameLocks noGrp="1"/>
          </p:cNvGraphicFramePr>
          <p:nvPr>
            <p:extLst>
              <p:ext uri="{D42A27DB-BD31-4B8C-83A1-F6EECF244321}">
                <p14:modId xmlns:p14="http://schemas.microsoft.com/office/powerpoint/2010/main" val="1618783437"/>
              </p:ext>
            </p:extLst>
          </p:nvPr>
        </p:nvGraphicFramePr>
        <p:xfrm>
          <a:off x="692180" y="1530777"/>
          <a:ext cx="7223760" cy="4349115"/>
        </p:xfrm>
        <a:graphic>
          <a:graphicData uri="http://schemas.openxmlformats.org/drawingml/2006/table">
            <a:tbl>
              <a:tblPr/>
              <a:tblGrid>
                <a:gridCol w="1097280">
                  <a:extLst>
                    <a:ext uri="{9D8B030D-6E8A-4147-A177-3AD203B41FA5}">
                      <a16:colId xmlns:a16="http://schemas.microsoft.com/office/drawing/2014/main" val="3994390460"/>
                    </a:ext>
                  </a:extLst>
                </a:gridCol>
                <a:gridCol w="1554480">
                  <a:extLst>
                    <a:ext uri="{9D8B030D-6E8A-4147-A177-3AD203B41FA5}">
                      <a16:colId xmlns:a16="http://schemas.microsoft.com/office/drawing/2014/main" val="417865468"/>
                    </a:ext>
                  </a:extLst>
                </a:gridCol>
                <a:gridCol w="1554480">
                  <a:extLst>
                    <a:ext uri="{9D8B030D-6E8A-4147-A177-3AD203B41FA5}">
                      <a16:colId xmlns:a16="http://schemas.microsoft.com/office/drawing/2014/main" val="805115024"/>
                    </a:ext>
                  </a:extLst>
                </a:gridCol>
                <a:gridCol w="1554480">
                  <a:extLst>
                    <a:ext uri="{9D8B030D-6E8A-4147-A177-3AD203B41FA5}">
                      <a16:colId xmlns:a16="http://schemas.microsoft.com/office/drawing/2014/main" val="2489737242"/>
                    </a:ext>
                  </a:extLst>
                </a:gridCol>
                <a:gridCol w="1463040">
                  <a:extLst>
                    <a:ext uri="{9D8B030D-6E8A-4147-A177-3AD203B41FA5}">
                      <a16:colId xmlns:a16="http://schemas.microsoft.com/office/drawing/2014/main" val="1730832587"/>
                    </a:ext>
                  </a:extLst>
                </a:gridCol>
              </a:tblGrid>
              <a:tr h="365760">
                <a:tc>
                  <a:txBody>
                    <a:bodyPr/>
                    <a:lstStyle/>
                    <a:p>
                      <a:pPr algn="l">
                        <a:buNone/>
                      </a:pPr>
                      <a:r>
                        <a:rPr lang="en-US" sz="1000" b="1" dirty="0">
                          <a:solidFill>
                            <a:srgbClr val="535353"/>
                          </a:solidFill>
                          <a:effectLst/>
                        </a:rPr>
                        <a:t>  Brand</a:t>
                      </a:r>
                    </a:p>
                  </a:txBody>
                  <a:tcPr marL="0" marR="0" marT="0" marB="0">
                    <a:lnL>
                      <a:noFill/>
                    </a:lnL>
                    <a:lnR>
                      <a:noFill/>
                    </a:lnR>
                    <a:lnT>
                      <a:noFill/>
                    </a:lnT>
                    <a:lnB w="6350" cap="flat" cmpd="sng" algn="ctr">
                      <a:solidFill>
                        <a:schemeClr val="bg1">
                          <a:lumMod val="75000"/>
                        </a:schemeClr>
                      </a:solidFill>
                      <a:prstDash val="solid"/>
                      <a:round/>
                      <a:headEnd type="none" w="med" len="med"/>
                      <a:tailEnd type="none" w="med" len="med"/>
                    </a:lnB>
                    <a:noFill/>
                  </a:tcPr>
                </a:tc>
                <a:tc>
                  <a:txBody>
                    <a:bodyPr/>
                    <a:lstStyle/>
                    <a:p>
                      <a:pPr algn="l">
                        <a:buNone/>
                      </a:pPr>
                      <a:r>
                        <a:rPr lang="en-US" sz="1000" b="1" dirty="0">
                          <a:solidFill>
                            <a:srgbClr val="535353"/>
                          </a:solidFill>
                          <a:effectLst/>
                        </a:rPr>
                        <a:t>Facilities &amp; </a:t>
                      </a:r>
                    </a:p>
                    <a:p>
                      <a:pPr algn="l">
                        <a:buNone/>
                      </a:pPr>
                      <a:r>
                        <a:rPr lang="en-US" sz="1000" b="1" dirty="0">
                          <a:solidFill>
                            <a:srgbClr val="535353"/>
                          </a:solidFill>
                          <a:effectLst/>
                        </a:rPr>
                        <a:t>Environment</a:t>
                      </a:r>
                    </a:p>
                  </a:txBody>
                  <a:tcPr marL="0" marR="0" marT="0" marB="142875">
                    <a:lnL>
                      <a:noFill/>
                    </a:lnL>
                    <a:lnR>
                      <a:noFill/>
                    </a:lnR>
                    <a:lnT>
                      <a:noFill/>
                    </a:lnT>
                    <a:lnB w="6350" cap="flat" cmpd="sng" algn="ctr">
                      <a:solidFill>
                        <a:schemeClr val="bg1">
                          <a:lumMod val="75000"/>
                        </a:schemeClr>
                      </a:solidFill>
                      <a:prstDash val="solid"/>
                      <a:round/>
                      <a:headEnd type="none" w="med" len="med"/>
                      <a:tailEnd type="none" w="med" len="med"/>
                    </a:lnB>
                    <a:noFill/>
                  </a:tcPr>
                </a:tc>
                <a:tc>
                  <a:txBody>
                    <a:bodyPr/>
                    <a:lstStyle/>
                    <a:p>
                      <a:pPr algn="l">
                        <a:buNone/>
                      </a:pPr>
                      <a:r>
                        <a:rPr lang="en-US" sz="1000" b="1" dirty="0">
                          <a:solidFill>
                            <a:srgbClr val="535353"/>
                          </a:solidFill>
                          <a:effectLst/>
                        </a:rPr>
                        <a:t>Value for Money</a:t>
                      </a:r>
                    </a:p>
                  </a:txBody>
                  <a:tcPr marL="0" marR="0" marT="0" marB="142875">
                    <a:lnL>
                      <a:noFill/>
                    </a:lnL>
                    <a:lnR>
                      <a:noFill/>
                    </a:lnR>
                    <a:lnT>
                      <a:noFill/>
                    </a:lnT>
                    <a:lnB w="6350" cap="flat" cmpd="sng" algn="ctr">
                      <a:solidFill>
                        <a:schemeClr val="bg1">
                          <a:lumMod val="75000"/>
                        </a:schemeClr>
                      </a:solidFill>
                      <a:prstDash val="solid"/>
                      <a:round/>
                      <a:headEnd type="none" w="med" len="med"/>
                      <a:tailEnd type="none" w="med" len="med"/>
                    </a:lnB>
                    <a:noFill/>
                  </a:tcPr>
                </a:tc>
                <a:tc>
                  <a:txBody>
                    <a:bodyPr/>
                    <a:lstStyle/>
                    <a:p>
                      <a:pPr algn="l">
                        <a:buNone/>
                      </a:pPr>
                      <a:r>
                        <a:rPr lang="en-US" sz="1000" b="1" dirty="0">
                          <a:solidFill>
                            <a:srgbClr val="535353"/>
                          </a:solidFill>
                          <a:effectLst/>
                        </a:rPr>
                        <a:t>Parent </a:t>
                      </a:r>
                    </a:p>
                    <a:p>
                      <a:pPr algn="l">
                        <a:buNone/>
                      </a:pPr>
                      <a:r>
                        <a:rPr lang="en-US" sz="1000" b="1" dirty="0">
                          <a:solidFill>
                            <a:srgbClr val="535353"/>
                          </a:solidFill>
                          <a:effectLst/>
                        </a:rPr>
                        <a:t>Communication</a:t>
                      </a:r>
                    </a:p>
                  </a:txBody>
                  <a:tcPr marL="0" marR="0" marT="0" marB="142875">
                    <a:lnL>
                      <a:noFill/>
                    </a:lnL>
                    <a:lnR>
                      <a:noFill/>
                    </a:lnR>
                    <a:lnT>
                      <a:noFill/>
                    </a:lnT>
                    <a:lnB w="6350" cap="flat" cmpd="sng" algn="ctr">
                      <a:solidFill>
                        <a:schemeClr val="bg1">
                          <a:lumMod val="75000"/>
                        </a:schemeClr>
                      </a:solidFill>
                      <a:prstDash val="solid"/>
                      <a:round/>
                      <a:headEnd type="none" w="med" len="med"/>
                      <a:tailEnd type="none" w="med" len="med"/>
                    </a:lnB>
                    <a:noFill/>
                  </a:tcPr>
                </a:tc>
                <a:tc>
                  <a:txBody>
                    <a:bodyPr/>
                    <a:lstStyle/>
                    <a:p>
                      <a:pPr algn="l">
                        <a:buNone/>
                      </a:pPr>
                      <a:r>
                        <a:rPr lang="en-US" sz="1000" b="1" dirty="0">
                          <a:solidFill>
                            <a:srgbClr val="535353"/>
                          </a:solidFill>
                          <a:effectLst/>
                        </a:rPr>
                        <a:t>Progress </a:t>
                      </a:r>
                    </a:p>
                    <a:p>
                      <a:pPr algn="l">
                        <a:buNone/>
                      </a:pPr>
                      <a:r>
                        <a:rPr lang="en-US" sz="1000" b="1" dirty="0">
                          <a:solidFill>
                            <a:srgbClr val="535353"/>
                          </a:solidFill>
                          <a:effectLst/>
                        </a:rPr>
                        <a:t>Tracking</a:t>
                      </a:r>
                    </a:p>
                  </a:txBody>
                  <a:tcPr marL="0" marR="0" marT="0" marB="142875">
                    <a:lnL>
                      <a:noFill/>
                    </a:lnL>
                    <a:lnR>
                      <a:noFill/>
                    </a:lnR>
                    <a:lnT>
                      <a:noFill/>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204876435"/>
                  </a:ext>
                </a:extLst>
              </a:tr>
              <a:tr h="487680">
                <a:tc>
                  <a:txBody>
                    <a:bodyPr/>
                    <a:lstStyle/>
                    <a:p>
                      <a:pPr>
                        <a:buNone/>
                      </a:pPr>
                      <a:endParaRPr lang="en-US" b="1" dirty="0">
                        <a:effectLst/>
                      </a:endParaRPr>
                    </a:p>
                  </a:txBody>
                  <a:tcPr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rtl="0" fontAlgn="ctr">
                        <a:buNone/>
                      </a:pPr>
                      <a:r>
                        <a:rPr lang="en-US" sz="1200" b="0" i="0" u="none" strike="noStrike" dirty="0">
                          <a:solidFill>
                            <a:srgbClr val="535353"/>
                          </a:solidFill>
                          <a:effectLst/>
                          <a:latin typeface="Montserrat" pitchFamily="2" charset="0"/>
                        </a:rPr>
                        <a:t>91</a:t>
                      </a:r>
                    </a:p>
                  </a:txBody>
                  <a:tcPr marL="9525" marR="365760" marT="9525"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rtl="0" fontAlgn="ctr">
                        <a:buNone/>
                      </a:pPr>
                      <a:r>
                        <a:rPr lang="en-US" sz="1200" b="0" i="0" u="none" strike="noStrike" dirty="0">
                          <a:solidFill>
                            <a:srgbClr val="535353"/>
                          </a:solidFill>
                          <a:effectLst/>
                          <a:latin typeface="Montserrat" pitchFamily="2" charset="0"/>
                        </a:rPr>
                        <a:t>62</a:t>
                      </a:r>
                    </a:p>
                  </a:txBody>
                  <a:tcPr marL="9525" marR="365760" marT="9525"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rtl="0" fontAlgn="ctr">
                        <a:buNone/>
                      </a:pPr>
                      <a:r>
                        <a:rPr lang="en-US" sz="1200" b="0" i="0" u="none" strike="noStrike">
                          <a:solidFill>
                            <a:srgbClr val="535353"/>
                          </a:solidFill>
                          <a:effectLst/>
                          <a:latin typeface="Montserrat" pitchFamily="2" charset="0"/>
                        </a:rPr>
                        <a:t>85</a:t>
                      </a:r>
                    </a:p>
                  </a:txBody>
                  <a:tcPr marL="9525" marR="365760" marT="9525"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rtl="0" fontAlgn="ctr">
                        <a:buNone/>
                      </a:pPr>
                      <a:r>
                        <a:rPr lang="en-US" sz="1200" b="0" i="0" u="none" strike="noStrike" dirty="0">
                          <a:solidFill>
                            <a:srgbClr val="535353"/>
                          </a:solidFill>
                          <a:effectLst/>
                          <a:latin typeface="Montserrat" pitchFamily="2" charset="0"/>
                        </a:rPr>
                        <a:t>88</a:t>
                      </a:r>
                    </a:p>
                  </a:txBody>
                  <a:tcPr marL="9525" marR="365760" marT="9525"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07676008"/>
                  </a:ext>
                </a:extLst>
              </a:tr>
              <a:tr h="487680">
                <a:tc>
                  <a:txBody>
                    <a:bodyPr/>
                    <a:lstStyle/>
                    <a:p>
                      <a:pPr>
                        <a:buNone/>
                      </a:pPr>
                      <a:endParaRPr lang="en-US" dirty="0">
                        <a:effectLst/>
                      </a:endParaRPr>
                    </a:p>
                  </a:txBody>
                  <a:tcPr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rtl="0" fontAlgn="ctr">
                        <a:buNone/>
                      </a:pPr>
                      <a:r>
                        <a:rPr lang="en-US" sz="1200" b="0" i="0" u="none" strike="noStrike" dirty="0">
                          <a:solidFill>
                            <a:srgbClr val="535353"/>
                          </a:solidFill>
                          <a:effectLst/>
                          <a:latin typeface="Montserrat" pitchFamily="2" charset="0"/>
                        </a:rPr>
                        <a:t>84</a:t>
                      </a:r>
                    </a:p>
                  </a:txBody>
                  <a:tcPr marL="9525" marR="365760" marT="9525"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rtl="0" fontAlgn="ctr">
                        <a:buNone/>
                      </a:pPr>
                      <a:r>
                        <a:rPr lang="en-US" sz="1200" b="0" i="0" u="none" strike="noStrike">
                          <a:solidFill>
                            <a:srgbClr val="535353"/>
                          </a:solidFill>
                          <a:effectLst/>
                          <a:latin typeface="Montserrat" pitchFamily="2" charset="0"/>
                        </a:rPr>
                        <a:t>68</a:t>
                      </a:r>
                    </a:p>
                  </a:txBody>
                  <a:tcPr marL="9525" marR="365760" marT="9525"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rtl="0" fontAlgn="ctr">
                        <a:buNone/>
                      </a:pPr>
                      <a:r>
                        <a:rPr lang="en-US" sz="1200" b="0" i="0" u="none" strike="noStrike">
                          <a:solidFill>
                            <a:srgbClr val="535353"/>
                          </a:solidFill>
                          <a:effectLst/>
                          <a:latin typeface="Montserrat" pitchFamily="2" charset="0"/>
                        </a:rPr>
                        <a:t>79</a:t>
                      </a:r>
                    </a:p>
                  </a:txBody>
                  <a:tcPr marL="9525" marR="365760" marT="9525"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rtl="0" fontAlgn="ctr">
                        <a:buNone/>
                      </a:pPr>
                      <a:r>
                        <a:rPr lang="en-US" sz="1200" b="0" i="0" u="none" strike="noStrike">
                          <a:solidFill>
                            <a:srgbClr val="535353"/>
                          </a:solidFill>
                          <a:effectLst/>
                          <a:latin typeface="Montserrat" pitchFamily="2" charset="0"/>
                        </a:rPr>
                        <a:t>76</a:t>
                      </a:r>
                    </a:p>
                  </a:txBody>
                  <a:tcPr marL="9525" marR="365760" marT="9525"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940862033"/>
                  </a:ext>
                </a:extLst>
              </a:tr>
              <a:tr h="487680">
                <a:tc>
                  <a:txBody>
                    <a:bodyPr/>
                    <a:lstStyle/>
                    <a:p>
                      <a:pPr>
                        <a:buNone/>
                      </a:pPr>
                      <a:endParaRPr lang="en-US" dirty="0">
                        <a:effectLst/>
                      </a:endParaRPr>
                    </a:p>
                  </a:txBody>
                  <a:tcPr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rtl="0" fontAlgn="ctr">
                        <a:buNone/>
                      </a:pPr>
                      <a:r>
                        <a:rPr lang="en-US" sz="1200" b="0" i="0" u="none" strike="noStrike">
                          <a:solidFill>
                            <a:srgbClr val="535353"/>
                          </a:solidFill>
                          <a:effectLst/>
                          <a:latin typeface="Montserrat" pitchFamily="2" charset="0"/>
                        </a:rPr>
                        <a:t>78</a:t>
                      </a:r>
                    </a:p>
                  </a:txBody>
                  <a:tcPr marL="9525" marR="365760" marT="9525"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rtl="0" fontAlgn="ctr">
                        <a:buNone/>
                      </a:pPr>
                      <a:r>
                        <a:rPr lang="en-US" sz="1200" b="0" i="0" u="none" strike="noStrike">
                          <a:solidFill>
                            <a:srgbClr val="535353"/>
                          </a:solidFill>
                          <a:effectLst/>
                          <a:latin typeface="Montserrat" pitchFamily="2" charset="0"/>
                        </a:rPr>
                        <a:t>66</a:t>
                      </a:r>
                    </a:p>
                  </a:txBody>
                  <a:tcPr marL="9525" marR="365760" marT="9525"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rtl="0" fontAlgn="ctr">
                        <a:buNone/>
                      </a:pPr>
                      <a:r>
                        <a:rPr lang="en-US" sz="1200" b="0" i="0" u="none" strike="noStrike">
                          <a:solidFill>
                            <a:srgbClr val="535353"/>
                          </a:solidFill>
                          <a:effectLst/>
                          <a:latin typeface="Montserrat" pitchFamily="2" charset="0"/>
                        </a:rPr>
                        <a:t>74</a:t>
                      </a:r>
                    </a:p>
                  </a:txBody>
                  <a:tcPr marL="9525" marR="365760" marT="9525"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rtl="0" fontAlgn="ctr">
                        <a:buNone/>
                      </a:pPr>
                      <a:r>
                        <a:rPr lang="en-US" sz="1200" b="0" i="0" u="none" strike="noStrike">
                          <a:solidFill>
                            <a:srgbClr val="535353"/>
                          </a:solidFill>
                          <a:effectLst/>
                          <a:latin typeface="Montserrat" pitchFamily="2" charset="0"/>
                        </a:rPr>
                        <a:t>71</a:t>
                      </a:r>
                    </a:p>
                  </a:txBody>
                  <a:tcPr marL="9525" marR="365760" marT="9525"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314299529"/>
                  </a:ext>
                </a:extLst>
              </a:tr>
              <a:tr h="487680">
                <a:tc>
                  <a:txBody>
                    <a:bodyPr/>
                    <a:lstStyle/>
                    <a:p>
                      <a:pPr>
                        <a:buNone/>
                      </a:pPr>
                      <a:endParaRPr lang="en-US" dirty="0">
                        <a:effectLst/>
                      </a:endParaRPr>
                    </a:p>
                  </a:txBody>
                  <a:tcPr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rtl="0" fontAlgn="ctr">
                        <a:buNone/>
                      </a:pPr>
                      <a:r>
                        <a:rPr lang="en-US" sz="1200" b="0" i="0" u="none" strike="noStrike">
                          <a:solidFill>
                            <a:srgbClr val="535353"/>
                          </a:solidFill>
                          <a:effectLst/>
                          <a:latin typeface="Montserrat" pitchFamily="2" charset="0"/>
                        </a:rPr>
                        <a:t>76</a:t>
                      </a:r>
                    </a:p>
                  </a:txBody>
                  <a:tcPr marL="9525" marR="365760" marT="9525"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rtl="0" fontAlgn="ctr">
                        <a:buNone/>
                      </a:pPr>
                      <a:r>
                        <a:rPr lang="en-US" sz="1200" b="0" i="0" u="none" strike="noStrike">
                          <a:solidFill>
                            <a:srgbClr val="535353"/>
                          </a:solidFill>
                          <a:effectLst/>
                          <a:latin typeface="Montserrat" pitchFamily="2" charset="0"/>
                        </a:rPr>
                        <a:t>79</a:t>
                      </a:r>
                    </a:p>
                  </a:txBody>
                  <a:tcPr marL="9525" marR="365760" marT="9525"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rtl="0" fontAlgn="ctr">
                        <a:buNone/>
                      </a:pPr>
                      <a:r>
                        <a:rPr lang="en-US" sz="1200" b="0" i="0" u="none" strike="noStrike">
                          <a:solidFill>
                            <a:srgbClr val="535353"/>
                          </a:solidFill>
                          <a:effectLst/>
                          <a:latin typeface="Montserrat" pitchFamily="2" charset="0"/>
                        </a:rPr>
                        <a:t>73</a:t>
                      </a:r>
                    </a:p>
                  </a:txBody>
                  <a:tcPr marL="9525" marR="365760" marT="9525"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rtl="0" fontAlgn="ctr">
                        <a:buNone/>
                      </a:pPr>
                      <a:r>
                        <a:rPr lang="en-US" sz="1200" b="0" i="0" u="none" strike="noStrike">
                          <a:solidFill>
                            <a:srgbClr val="535353"/>
                          </a:solidFill>
                          <a:effectLst/>
                          <a:latin typeface="Montserrat" pitchFamily="2" charset="0"/>
                        </a:rPr>
                        <a:t>74</a:t>
                      </a:r>
                    </a:p>
                  </a:txBody>
                  <a:tcPr marL="9525" marR="365760" marT="9525"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96168053"/>
                  </a:ext>
                </a:extLst>
              </a:tr>
              <a:tr h="487680">
                <a:tc>
                  <a:txBody>
                    <a:bodyPr/>
                    <a:lstStyle/>
                    <a:p>
                      <a:pPr>
                        <a:buNone/>
                      </a:pPr>
                      <a:endParaRPr lang="en-US" dirty="0">
                        <a:effectLst/>
                      </a:endParaRPr>
                    </a:p>
                  </a:txBody>
                  <a:tcPr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rtl="0" fontAlgn="ctr">
                        <a:buNone/>
                      </a:pPr>
                      <a:r>
                        <a:rPr lang="en-US" sz="1200" b="0" i="0" u="none" strike="noStrike">
                          <a:solidFill>
                            <a:srgbClr val="535353"/>
                          </a:solidFill>
                          <a:effectLst/>
                          <a:latin typeface="Montserrat" pitchFamily="2" charset="0"/>
                        </a:rPr>
                        <a:t>65</a:t>
                      </a:r>
                    </a:p>
                  </a:txBody>
                  <a:tcPr marL="9525" marR="365760" marT="9525"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rtl="0" fontAlgn="ctr">
                        <a:buNone/>
                      </a:pPr>
                      <a:r>
                        <a:rPr lang="en-US" sz="1200" b="0" i="0" u="none" strike="noStrike">
                          <a:solidFill>
                            <a:srgbClr val="535353"/>
                          </a:solidFill>
                          <a:effectLst/>
                          <a:latin typeface="Montserrat" pitchFamily="2" charset="0"/>
                        </a:rPr>
                        <a:t>88</a:t>
                      </a:r>
                    </a:p>
                  </a:txBody>
                  <a:tcPr marL="9525" marR="365760" marT="9525"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rtl="0" fontAlgn="ctr">
                        <a:buNone/>
                      </a:pPr>
                      <a:r>
                        <a:rPr lang="en-US" sz="1200" b="0" i="0" u="none" strike="noStrike">
                          <a:solidFill>
                            <a:srgbClr val="535353"/>
                          </a:solidFill>
                          <a:effectLst/>
                          <a:latin typeface="Montserrat" pitchFamily="2" charset="0"/>
                        </a:rPr>
                        <a:t>71</a:t>
                      </a:r>
                    </a:p>
                  </a:txBody>
                  <a:tcPr marL="9525" marR="365760" marT="9525"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rtl="0" fontAlgn="ctr">
                        <a:buNone/>
                      </a:pPr>
                      <a:r>
                        <a:rPr lang="en-US" sz="1200" b="0" i="0" u="none" strike="noStrike">
                          <a:solidFill>
                            <a:srgbClr val="535353"/>
                          </a:solidFill>
                          <a:effectLst/>
                          <a:latin typeface="Montserrat" pitchFamily="2" charset="0"/>
                        </a:rPr>
                        <a:t>77</a:t>
                      </a:r>
                    </a:p>
                  </a:txBody>
                  <a:tcPr marL="9525" marR="365760" marT="9525"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614707989"/>
                  </a:ext>
                </a:extLst>
              </a:tr>
              <a:tr h="487680">
                <a:tc>
                  <a:txBody>
                    <a:bodyPr/>
                    <a:lstStyle/>
                    <a:p>
                      <a:pPr>
                        <a:buNone/>
                      </a:pPr>
                      <a:endParaRPr lang="en-US">
                        <a:effectLst/>
                      </a:endParaRPr>
                    </a:p>
                  </a:txBody>
                  <a:tcPr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rtl="0" fontAlgn="ctr">
                        <a:buNone/>
                      </a:pPr>
                      <a:r>
                        <a:rPr lang="en-US" sz="1200" b="0" i="0" u="none" strike="noStrike">
                          <a:solidFill>
                            <a:srgbClr val="535353"/>
                          </a:solidFill>
                          <a:effectLst/>
                          <a:latin typeface="Montserrat" pitchFamily="2" charset="0"/>
                        </a:rPr>
                        <a:t>62</a:t>
                      </a:r>
                    </a:p>
                  </a:txBody>
                  <a:tcPr marL="9525" marR="365760" marT="9525"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rtl="0" fontAlgn="ctr">
                        <a:buNone/>
                      </a:pPr>
                      <a:r>
                        <a:rPr lang="en-US" sz="1200" b="0" i="0" u="none" strike="noStrike">
                          <a:solidFill>
                            <a:srgbClr val="535353"/>
                          </a:solidFill>
                          <a:effectLst/>
                          <a:latin typeface="Montserrat" pitchFamily="2" charset="0"/>
                        </a:rPr>
                        <a:t>84</a:t>
                      </a:r>
                    </a:p>
                  </a:txBody>
                  <a:tcPr marL="9525" marR="365760" marT="9525"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rtl="0" fontAlgn="ctr">
                        <a:buNone/>
                      </a:pPr>
                      <a:r>
                        <a:rPr lang="en-US" sz="1200" b="0" i="0" u="none" strike="noStrike">
                          <a:solidFill>
                            <a:srgbClr val="535353"/>
                          </a:solidFill>
                          <a:effectLst/>
                          <a:latin typeface="Montserrat" pitchFamily="2" charset="0"/>
                        </a:rPr>
                        <a:t>68</a:t>
                      </a:r>
                    </a:p>
                  </a:txBody>
                  <a:tcPr marL="9525" marR="365760" marT="9525"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rtl="0" fontAlgn="ctr">
                        <a:buNone/>
                      </a:pPr>
                      <a:r>
                        <a:rPr lang="en-US" sz="1200" b="0" i="0" u="none" strike="noStrike">
                          <a:solidFill>
                            <a:srgbClr val="535353"/>
                          </a:solidFill>
                          <a:effectLst/>
                          <a:latin typeface="Montserrat" pitchFamily="2" charset="0"/>
                        </a:rPr>
                        <a:t>73</a:t>
                      </a:r>
                    </a:p>
                  </a:txBody>
                  <a:tcPr marL="9525" marR="365760" marT="9525"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310107028"/>
                  </a:ext>
                </a:extLst>
              </a:tr>
              <a:tr h="487680">
                <a:tc>
                  <a:txBody>
                    <a:bodyPr/>
                    <a:lstStyle/>
                    <a:p>
                      <a:pPr>
                        <a:buNone/>
                      </a:pPr>
                      <a:endParaRPr lang="en-US" dirty="0">
                        <a:effectLst/>
                      </a:endParaRPr>
                    </a:p>
                  </a:txBody>
                  <a:tcPr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rtl="0" fontAlgn="ctr">
                        <a:buNone/>
                      </a:pPr>
                      <a:r>
                        <a:rPr lang="en-US" sz="1200" b="0" i="0" u="none" strike="noStrike">
                          <a:solidFill>
                            <a:srgbClr val="535353"/>
                          </a:solidFill>
                          <a:effectLst/>
                          <a:latin typeface="Montserrat" pitchFamily="2" charset="0"/>
                        </a:rPr>
                        <a:t>71</a:t>
                      </a:r>
                    </a:p>
                  </a:txBody>
                  <a:tcPr marL="9525" marR="365760" marT="9525"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rtl="0" fontAlgn="ctr">
                        <a:buNone/>
                      </a:pPr>
                      <a:r>
                        <a:rPr lang="en-US" sz="1200" b="0" i="0" u="none" strike="noStrike">
                          <a:solidFill>
                            <a:srgbClr val="535353"/>
                          </a:solidFill>
                          <a:effectLst/>
                          <a:latin typeface="Montserrat" pitchFamily="2" charset="0"/>
                        </a:rPr>
                        <a:t>72</a:t>
                      </a:r>
                    </a:p>
                  </a:txBody>
                  <a:tcPr marL="9525" marR="365760" marT="9525"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rtl="0" fontAlgn="ctr">
                        <a:buNone/>
                      </a:pPr>
                      <a:r>
                        <a:rPr lang="en-US" sz="1200" b="0" i="0" u="none" strike="noStrike">
                          <a:solidFill>
                            <a:srgbClr val="535353"/>
                          </a:solidFill>
                          <a:effectLst/>
                          <a:latin typeface="Montserrat" pitchFamily="2" charset="0"/>
                        </a:rPr>
                        <a:t>65</a:t>
                      </a:r>
                    </a:p>
                  </a:txBody>
                  <a:tcPr marL="9525" marR="365760" marT="9525"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rtl="0" fontAlgn="ctr">
                        <a:buNone/>
                      </a:pPr>
                      <a:r>
                        <a:rPr lang="en-US" sz="1200" b="0" i="0" u="none" strike="noStrike">
                          <a:solidFill>
                            <a:srgbClr val="535353"/>
                          </a:solidFill>
                          <a:effectLst/>
                          <a:latin typeface="Montserrat" pitchFamily="2" charset="0"/>
                        </a:rPr>
                        <a:t>68</a:t>
                      </a:r>
                    </a:p>
                  </a:txBody>
                  <a:tcPr marL="9525" marR="365760" marT="9525"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78825741"/>
                  </a:ext>
                </a:extLst>
              </a:tr>
              <a:tr h="4876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effectLst/>
                        </a:rPr>
                        <a:t>Local centers </a:t>
                      </a:r>
                      <a:r>
                        <a:rPr lang="en-US" sz="1000" b="0" dirty="0">
                          <a:effectLst/>
                        </a:rPr>
                        <a:t>(Avg)</a:t>
                      </a:r>
                    </a:p>
                  </a:txBody>
                  <a:tcPr marT="91440" marB="9144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rtl="0" fontAlgn="ctr">
                        <a:buNone/>
                      </a:pPr>
                      <a:r>
                        <a:rPr lang="en-US" sz="1200" b="0" i="0" u="none" strike="noStrike">
                          <a:solidFill>
                            <a:srgbClr val="535353"/>
                          </a:solidFill>
                          <a:effectLst/>
                          <a:latin typeface="Montserrat" pitchFamily="2" charset="0"/>
                        </a:rPr>
                        <a:t>58</a:t>
                      </a:r>
                    </a:p>
                  </a:txBody>
                  <a:tcPr marL="9525" marR="365760" marT="9525"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rtl="0" fontAlgn="ctr">
                        <a:buNone/>
                      </a:pPr>
                      <a:r>
                        <a:rPr lang="en-US" sz="1200" b="0" i="0" u="none" strike="noStrike">
                          <a:solidFill>
                            <a:srgbClr val="535353"/>
                          </a:solidFill>
                          <a:effectLst/>
                          <a:latin typeface="Montserrat" pitchFamily="2" charset="0"/>
                        </a:rPr>
                        <a:t>75</a:t>
                      </a:r>
                    </a:p>
                  </a:txBody>
                  <a:tcPr marL="9525" marR="365760" marT="9525"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rtl="0" fontAlgn="ctr">
                        <a:buNone/>
                      </a:pPr>
                      <a:r>
                        <a:rPr lang="en-US" sz="1200" b="0" i="0" u="none" strike="noStrike">
                          <a:solidFill>
                            <a:srgbClr val="535353"/>
                          </a:solidFill>
                          <a:effectLst/>
                          <a:latin typeface="Montserrat" pitchFamily="2" charset="0"/>
                        </a:rPr>
                        <a:t>61</a:t>
                      </a:r>
                    </a:p>
                  </a:txBody>
                  <a:tcPr marL="9525" marR="365760" marT="9525"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rtl="0" fontAlgn="ctr">
                        <a:buNone/>
                      </a:pPr>
                      <a:r>
                        <a:rPr lang="en-US" sz="1200" b="0" i="0" u="none" strike="noStrike" dirty="0">
                          <a:solidFill>
                            <a:srgbClr val="535353"/>
                          </a:solidFill>
                          <a:effectLst/>
                          <a:latin typeface="Montserrat" pitchFamily="2" charset="0"/>
                        </a:rPr>
                        <a:t>59</a:t>
                      </a:r>
                    </a:p>
                  </a:txBody>
                  <a:tcPr marL="9525" marR="365760" marT="9525"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589255445"/>
                  </a:ext>
                </a:extLst>
              </a:tr>
            </a:tbl>
          </a:graphicData>
        </a:graphic>
      </p:graphicFrame>
      <p:sp>
        <p:nvSpPr>
          <p:cNvPr id="11" name="Freeform 2">
            <a:extLst>
              <a:ext uri="{FF2B5EF4-FFF2-40B4-BE49-F238E27FC236}">
                <a16:creationId xmlns:a16="http://schemas.microsoft.com/office/drawing/2014/main" id="{0309C410-68D3-8CDF-6C63-A47C97173926}"/>
              </a:ext>
            </a:extLst>
          </p:cNvPr>
          <p:cNvSpPr/>
          <p:nvPr/>
        </p:nvSpPr>
        <p:spPr>
          <a:xfrm>
            <a:off x="738828" y="3562375"/>
            <a:ext cx="524258" cy="265577"/>
          </a:xfrm>
          <a:custGeom>
            <a:avLst/>
            <a:gdLst/>
            <a:ahLst/>
            <a:cxnLst/>
            <a:rect l="l" t="t" r="r" b="b"/>
            <a:pathLst>
              <a:path w="4445964" h="4445964">
                <a:moveTo>
                  <a:pt x="0" y="0"/>
                </a:moveTo>
                <a:lnTo>
                  <a:pt x="4445964" y="0"/>
                </a:lnTo>
                <a:lnTo>
                  <a:pt x="4445964" y="4445964"/>
                </a:lnTo>
                <a:lnTo>
                  <a:pt x="0" y="4445964"/>
                </a:lnTo>
                <a:lnTo>
                  <a:pt x="0" y="0"/>
                </a:lnTo>
                <a:close/>
              </a:path>
            </a:pathLst>
          </a:custGeom>
          <a:blipFill>
            <a:blip r:embed="rId2"/>
            <a:stretch>
              <a:fillRect t="-49972" b="-47431"/>
            </a:stretch>
          </a:blipFill>
        </p:spPr>
        <p:txBody>
          <a:bodyPr/>
          <a:lstStyle/>
          <a:p>
            <a:endParaRPr lang="en-US" dirty="0"/>
          </a:p>
        </p:txBody>
      </p:sp>
      <p:pic>
        <p:nvPicPr>
          <p:cNvPr id="18" name="Picture 17">
            <a:extLst>
              <a:ext uri="{FF2B5EF4-FFF2-40B4-BE49-F238E27FC236}">
                <a16:creationId xmlns:a16="http://schemas.microsoft.com/office/drawing/2014/main" id="{2B84677A-E79A-BE67-2B2A-995F98D34F56}"/>
              </a:ext>
            </a:extLst>
          </p:cNvPr>
          <p:cNvPicPr>
            <a:picLocks noChangeAspect="1"/>
          </p:cNvPicPr>
          <p:nvPr/>
        </p:nvPicPr>
        <p:blipFill>
          <a:blip r:embed="rId3"/>
          <a:stretch>
            <a:fillRect/>
          </a:stretch>
        </p:blipFill>
        <p:spPr>
          <a:xfrm>
            <a:off x="827467" y="3035576"/>
            <a:ext cx="379821" cy="293412"/>
          </a:xfrm>
          <a:prstGeom prst="rect">
            <a:avLst/>
          </a:prstGeom>
        </p:spPr>
      </p:pic>
      <p:pic>
        <p:nvPicPr>
          <p:cNvPr id="19" name="Picture 18">
            <a:extLst>
              <a:ext uri="{FF2B5EF4-FFF2-40B4-BE49-F238E27FC236}">
                <a16:creationId xmlns:a16="http://schemas.microsoft.com/office/drawing/2014/main" id="{1122F2BB-20CE-B9C5-69B4-2AFA9ABDFE60}"/>
              </a:ext>
            </a:extLst>
          </p:cNvPr>
          <p:cNvPicPr>
            <a:picLocks noChangeAspect="1"/>
          </p:cNvPicPr>
          <p:nvPr/>
        </p:nvPicPr>
        <p:blipFill>
          <a:blip r:embed="rId4"/>
          <a:srcRect r="50077"/>
          <a:stretch>
            <a:fillRect/>
          </a:stretch>
        </p:blipFill>
        <p:spPr>
          <a:xfrm>
            <a:off x="881554" y="2583741"/>
            <a:ext cx="309746" cy="265577"/>
          </a:xfrm>
          <a:prstGeom prst="rect">
            <a:avLst/>
          </a:prstGeom>
        </p:spPr>
      </p:pic>
      <p:sp>
        <p:nvSpPr>
          <p:cNvPr id="20" name="Freeform 4">
            <a:extLst>
              <a:ext uri="{FF2B5EF4-FFF2-40B4-BE49-F238E27FC236}">
                <a16:creationId xmlns:a16="http://schemas.microsoft.com/office/drawing/2014/main" id="{4D97EDF3-AA7D-07A9-977C-836A54874F54}"/>
              </a:ext>
            </a:extLst>
          </p:cNvPr>
          <p:cNvSpPr/>
          <p:nvPr/>
        </p:nvSpPr>
        <p:spPr>
          <a:xfrm>
            <a:off x="768903" y="2116500"/>
            <a:ext cx="579205" cy="167540"/>
          </a:xfrm>
          <a:custGeom>
            <a:avLst/>
            <a:gdLst/>
            <a:ahLst/>
            <a:cxnLst/>
            <a:rect l="l" t="t" r="r" b="b"/>
            <a:pathLst>
              <a:path w="4682773" h="1341128">
                <a:moveTo>
                  <a:pt x="0" y="0"/>
                </a:moveTo>
                <a:lnTo>
                  <a:pt x="4682773" y="0"/>
                </a:lnTo>
                <a:lnTo>
                  <a:pt x="4682773" y="1341128"/>
                </a:lnTo>
                <a:lnTo>
                  <a:pt x="0" y="1341128"/>
                </a:lnTo>
                <a:lnTo>
                  <a:pt x="0" y="0"/>
                </a:lnTo>
                <a:close/>
              </a:path>
            </a:pathLst>
          </a:custGeom>
          <a:blipFill>
            <a:blip r:embed="rId5"/>
            <a:stretch>
              <a:fillRect/>
            </a:stretch>
          </a:blipFill>
        </p:spPr>
        <p:txBody>
          <a:bodyPr/>
          <a:lstStyle/>
          <a:p>
            <a:endParaRPr lang="en-US"/>
          </a:p>
        </p:txBody>
      </p:sp>
      <p:pic>
        <p:nvPicPr>
          <p:cNvPr id="21" name="Picture 20">
            <a:extLst>
              <a:ext uri="{FF2B5EF4-FFF2-40B4-BE49-F238E27FC236}">
                <a16:creationId xmlns:a16="http://schemas.microsoft.com/office/drawing/2014/main" id="{39DE8119-F1C4-705F-7566-24A968B0F4B7}"/>
              </a:ext>
            </a:extLst>
          </p:cNvPr>
          <p:cNvPicPr>
            <a:picLocks noChangeAspect="1"/>
          </p:cNvPicPr>
          <p:nvPr/>
        </p:nvPicPr>
        <p:blipFill>
          <a:blip r:embed="rId6"/>
          <a:stretch>
            <a:fillRect/>
          </a:stretch>
        </p:blipFill>
        <p:spPr>
          <a:xfrm>
            <a:off x="821518" y="4485554"/>
            <a:ext cx="405754" cy="313926"/>
          </a:xfrm>
          <a:prstGeom prst="rect">
            <a:avLst/>
          </a:prstGeom>
        </p:spPr>
      </p:pic>
      <p:sp>
        <p:nvSpPr>
          <p:cNvPr id="23" name="Freeform 3">
            <a:extLst>
              <a:ext uri="{FF2B5EF4-FFF2-40B4-BE49-F238E27FC236}">
                <a16:creationId xmlns:a16="http://schemas.microsoft.com/office/drawing/2014/main" id="{7E959058-43B0-991F-7521-B3F67083B59F}"/>
              </a:ext>
            </a:extLst>
          </p:cNvPr>
          <p:cNvSpPr/>
          <p:nvPr/>
        </p:nvSpPr>
        <p:spPr>
          <a:xfrm>
            <a:off x="771671" y="3949930"/>
            <a:ext cx="491415" cy="491415"/>
          </a:xfrm>
          <a:custGeom>
            <a:avLst/>
            <a:gdLst/>
            <a:ahLst/>
            <a:cxnLst/>
            <a:rect l="l" t="t" r="r" b="b"/>
            <a:pathLst>
              <a:path w="4047119" h="4047119">
                <a:moveTo>
                  <a:pt x="0" y="0"/>
                </a:moveTo>
                <a:lnTo>
                  <a:pt x="4047119" y="0"/>
                </a:lnTo>
                <a:lnTo>
                  <a:pt x="4047119" y="4047119"/>
                </a:lnTo>
                <a:lnTo>
                  <a:pt x="0" y="4047119"/>
                </a:lnTo>
                <a:lnTo>
                  <a:pt x="0" y="0"/>
                </a:lnTo>
                <a:close/>
              </a:path>
            </a:pathLst>
          </a:custGeom>
          <a:blipFill>
            <a:blip r:embed="rId7"/>
            <a:stretch>
              <a:fillRect/>
            </a:stretch>
          </a:blipFill>
        </p:spPr>
        <p:txBody>
          <a:bodyPr/>
          <a:lstStyle/>
          <a:p>
            <a:endParaRPr lang="en-US"/>
          </a:p>
        </p:txBody>
      </p:sp>
      <p:pic>
        <p:nvPicPr>
          <p:cNvPr id="24" name="Picture 23">
            <a:extLst>
              <a:ext uri="{FF2B5EF4-FFF2-40B4-BE49-F238E27FC236}">
                <a16:creationId xmlns:a16="http://schemas.microsoft.com/office/drawing/2014/main" id="{13FB9279-6F64-68CA-C782-BE5B2B83B06F}"/>
              </a:ext>
            </a:extLst>
          </p:cNvPr>
          <p:cNvPicPr>
            <a:picLocks noChangeAspect="1"/>
          </p:cNvPicPr>
          <p:nvPr/>
        </p:nvPicPr>
        <p:blipFill>
          <a:blip r:embed="rId8"/>
          <a:srcRect l="15685" r="16877"/>
          <a:stretch>
            <a:fillRect/>
          </a:stretch>
        </p:blipFill>
        <p:spPr>
          <a:xfrm>
            <a:off x="789259" y="4933895"/>
            <a:ext cx="606995" cy="399855"/>
          </a:xfrm>
          <a:prstGeom prst="rect">
            <a:avLst/>
          </a:prstGeom>
        </p:spPr>
      </p:pic>
      <p:graphicFrame>
        <p:nvGraphicFramePr>
          <p:cNvPr id="32" name="Chart 31">
            <a:extLst>
              <a:ext uri="{FF2B5EF4-FFF2-40B4-BE49-F238E27FC236}">
                <a16:creationId xmlns:a16="http://schemas.microsoft.com/office/drawing/2014/main" id="{C6D4ABFE-3169-1BE8-0595-485406C2AE22}"/>
              </a:ext>
            </a:extLst>
          </p:cNvPr>
          <p:cNvGraphicFramePr/>
          <p:nvPr>
            <p:extLst>
              <p:ext uri="{D42A27DB-BD31-4B8C-83A1-F6EECF244321}">
                <p14:modId xmlns:p14="http://schemas.microsoft.com/office/powerpoint/2010/main" val="178529466"/>
              </p:ext>
            </p:extLst>
          </p:nvPr>
        </p:nvGraphicFramePr>
        <p:xfrm>
          <a:off x="1705274" y="1912515"/>
          <a:ext cx="1030692" cy="3894015"/>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3" name="Chart 32">
            <a:extLst>
              <a:ext uri="{FF2B5EF4-FFF2-40B4-BE49-F238E27FC236}">
                <a16:creationId xmlns:a16="http://schemas.microsoft.com/office/drawing/2014/main" id="{FEDB23E1-E8EB-3161-06A3-5222E25EB37F}"/>
              </a:ext>
            </a:extLst>
          </p:cNvPr>
          <p:cNvGraphicFramePr/>
          <p:nvPr>
            <p:extLst>
              <p:ext uri="{D42A27DB-BD31-4B8C-83A1-F6EECF244321}">
                <p14:modId xmlns:p14="http://schemas.microsoft.com/office/powerpoint/2010/main" val="1289955615"/>
              </p:ext>
            </p:extLst>
          </p:nvPr>
        </p:nvGraphicFramePr>
        <p:xfrm>
          <a:off x="3302165" y="1921480"/>
          <a:ext cx="1030692" cy="3894015"/>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34" name="Chart 33">
            <a:extLst>
              <a:ext uri="{FF2B5EF4-FFF2-40B4-BE49-F238E27FC236}">
                <a16:creationId xmlns:a16="http://schemas.microsoft.com/office/drawing/2014/main" id="{B46F052A-58E5-7B32-1123-13709DC9C6AD}"/>
              </a:ext>
            </a:extLst>
          </p:cNvPr>
          <p:cNvGraphicFramePr/>
          <p:nvPr>
            <p:extLst>
              <p:ext uri="{D42A27DB-BD31-4B8C-83A1-F6EECF244321}">
                <p14:modId xmlns:p14="http://schemas.microsoft.com/office/powerpoint/2010/main" val="1781637752"/>
              </p:ext>
            </p:extLst>
          </p:nvPr>
        </p:nvGraphicFramePr>
        <p:xfrm>
          <a:off x="4861744" y="1936852"/>
          <a:ext cx="1030692" cy="3894015"/>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35" name="Chart 34">
            <a:extLst>
              <a:ext uri="{FF2B5EF4-FFF2-40B4-BE49-F238E27FC236}">
                <a16:creationId xmlns:a16="http://schemas.microsoft.com/office/drawing/2014/main" id="{665F4C4B-8784-5425-4E3E-876228D4546E}"/>
              </a:ext>
            </a:extLst>
          </p:cNvPr>
          <p:cNvGraphicFramePr/>
          <p:nvPr>
            <p:extLst>
              <p:ext uri="{D42A27DB-BD31-4B8C-83A1-F6EECF244321}">
                <p14:modId xmlns:p14="http://schemas.microsoft.com/office/powerpoint/2010/main" val="2662829106"/>
              </p:ext>
            </p:extLst>
          </p:nvPr>
        </p:nvGraphicFramePr>
        <p:xfrm>
          <a:off x="6406476" y="1936470"/>
          <a:ext cx="1030692" cy="3894015"/>
        </p:xfrm>
        <a:graphic>
          <a:graphicData uri="http://schemas.openxmlformats.org/drawingml/2006/chart">
            <c:chart xmlns:c="http://schemas.openxmlformats.org/drawingml/2006/chart" xmlns:r="http://schemas.openxmlformats.org/officeDocument/2006/relationships" r:id="rId12"/>
          </a:graphicData>
        </a:graphic>
      </p:graphicFrame>
      <p:sp>
        <p:nvSpPr>
          <p:cNvPr id="36" name="Title 1">
            <a:extLst>
              <a:ext uri="{FF2B5EF4-FFF2-40B4-BE49-F238E27FC236}">
                <a16:creationId xmlns:a16="http://schemas.microsoft.com/office/drawing/2014/main" id="{03DD1B06-E496-25D3-CD0A-5B78E7B054BF}"/>
              </a:ext>
            </a:extLst>
          </p:cNvPr>
          <p:cNvSpPr txBox="1">
            <a:spLocks/>
          </p:cNvSpPr>
          <p:nvPr/>
        </p:nvSpPr>
        <p:spPr>
          <a:xfrm>
            <a:off x="7549294" y="1450469"/>
            <a:ext cx="2857326" cy="3869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spc="-150">
                <a:solidFill>
                  <a:schemeClr val="tx1"/>
                </a:solidFill>
                <a:latin typeface="Montserrat" pitchFamily="2" charset="77"/>
                <a:ea typeface="+mj-ea"/>
                <a:cs typeface="+mj-cs"/>
              </a:defRPr>
            </a:lvl1pPr>
          </a:lstStyle>
          <a:p>
            <a:pPr algn="ctr">
              <a:spcAft>
                <a:spcPts val="600"/>
              </a:spcAft>
            </a:pPr>
            <a:r>
              <a:rPr lang="en-US" sz="2000" dirty="0">
                <a:solidFill>
                  <a:srgbClr val="F36521"/>
                </a:solidFill>
              </a:rPr>
              <a:t>Key insights:</a:t>
            </a:r>
          </a:p>
        </p:txBody>
      </p:sp>
      <p:sp>
        <p:nvSpPr>
          <p:cNvPr id="39" name="Rectangle: Rounded Corners 38">
            <a:extLst>
              <a:ext uri="{FF2B5EF4-FFF2-40B4-BE49-F238E27FC236}">
                <a16:creationId xmlns:a16="http://schemas.microsoft.com/office/drawing/2014/main" id="{0EEE55EA-D207-BCA2-0143-59F06EDC7001}"/>
              </a:ext>
            </a:extLst>
          </p:cNvPr>
          <p:cNvSpPr/>
          <p:nvPr/>
        </p:nvSpPr>
        <p:spPr>
          <a:xfrm>
            <a:off x="8140295" y="2207177"/>
            <a:ext cx="3686879" cy="1154744"/>
          </a:xfrm>
          <a:prstGeom prst="roundRect">
            <a:avLst>
              <a:gd name="adj" fmla="val 9311"/>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r>
              <a:rPr lang="en-US" sz="1200" dirty="0">
                <a:solidFill>
                  <a:srgbClr val="535353"/>
                </a:solidFill>
              </a:rPr>
              <a:t>British Council scores lowest on value despite highest satisfaction—parents accept premium pricing for quality. VUS and EdTech apps score highest on value.</a:t>
            </a:r>
          </a:p>
        </p:txBody>
      </p:sp>
      <p:sp>
        <p:nvSpPr>
          <p:cNvPr id="40" name="Rectangle: Rounded Corners 39">
            <a:extLst>
              <a:ext uri="{FF2B5EF4-FFF2-40B4-BE49-F238E27FC236}">
                <a16:creationId xmlns:a16="http://schemas.microsoft.com/office/drawing/2014/main" id="{A402F3F1-D4C4-573E-E548-CB6825194BB8}"/>
              </a:ext>
            </a:extLst>
          </p:cNvPr>
          <p:cNvSpPr/>
          <p:nvPr/>
        </p:nvSpPr>
        <p:spPr>
          <a:xfrm>
            <a:off x="8173429" y="3616129"/>
            <a:ext cx="3686878" cy="1154744"/>
          </a:xfrm>
          <a:prstGeom prst="roundRect">
            <a:avLst>
              <a:gd name="adj" fmla="val 9311"/>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r>
              <a:rPr lang="en-US" sz="1200" dirty="0">
                <a:solidFill>
                  <a:srgbClr val="535353"/>
                </a:solidFill>
              </a:rPr>
              <a:t>Major investment differentiator—ILA and British Council's modern environments appeal to upper-income families</a:t>
            </a:r>
          </a:p>
        </p:txBody>
      </p:sp>
      <p:sp>
        <p:nvSpPr>
          <p:cNvPr id="41" name="Rectangle: Rounded Corners 40">
            <a:extLst>
              <a:ext uri="{FF2B5EF4-FFF2-40B4-BE49-F238E27FC236}">
                <a16:creationId xmlns:a16="http://schemas.microsoft.com/office/drawing/2014/main" id="{4B366321-A3E9-8AAF-5DC7-C090C16F86FB}"/>
              </a:ext>
            </a:extLst>
          </p:cNvPr>
          <p:cNvSpPr/>
          <p:nvPr/>
        </p:nvSpPr>
        <p:spPr>
          <a:xfrm>
            <a:off x="8183002" y="4981180"/>
            <a:ext cx="3929465" cy="1154744"/>
          </a:xfrm>
          <a:prstGeom prst="roundRect">
            <a:avLst>
              <a:gd name="adj" fmla="val 9311"/>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r>
              <a:rPr lang="en-US" sz="1200" dirty="0">
                <a:solidFill>
                  <a:srgbClr val="535353"/>
                </a:solidFill>
              </a:rPr>
              <a:t>British Council excels with detailed assessments. 56% of parents at other centers feel feedback is vague or irregular.</a:t>
            </a:r>
          </a:p>
        </p:txBody>
      </p:sp>
      <p:sp>
        <p:nvSpPr>
          <p:cNvPr id="42" name="Oval 41">
            <a:extLst>
              <a:ext uri="{FF2B5EF4-FFF2-40B4-BE49-F238E27FC236}">
                <a16:creationId xmlns:a16="http://schemas.microsoft.com/office/drawing/2014/main" id="{3E26D73D-1BDF-6EB2-A394-73D81B3176F9}"/>
              </a:ext>
            </a:extLst>
          </p:cNvPr>
          <p:cNvSpPr/>
          <p:nvPr/>
        </p:nvSpPr>
        <p:spPr>
          <a:xfrm>
            <a:off x="8254290" y="3433965"/>
            <a:ext cx="365760" cy="365760"/>
          </a:xfrm>
          <a:prstGeom prst="ellipse">
            <a:avLst/>
          </a:prstGeom>
          <a:solidFill>
            <a:srgbClr val="F36521"/>
          </a:solidFill>
          <a:ln w="762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chemeClr val="bg1"/>
                </a:solidFill>
              </a:rPr>
              <a:t>2</a:t>
            </a:r>
          </a:p>
        </p:txBody>
      </p:sp>
      <p:sp>
        <p:nvSpPr>
          <p:cNvPr id="43" name="Oval 42">
            <a:extLst>
              <a:ext uri="{FF2B5EF4-FFF2-40B4-BE49-F238E27FC236}">
                <a16:creationId xmlns:a16="http://schemas.microsoft.com/office/drawing/2014/main" id="{CFF92116-7382-B587-03A9-DF9345EDC791}"/>
              </a:ext>
            </a:extLst>
          </p:cNvPr>
          <p:cNvSpPr/>
          <p:nvPr/>
        </p:nvSpPr>
        <p:spPr>
          <a:xfrm>
            <a:off x="8290262" y="4795897"/>
            <a:ext cx="365760" cy="365760"/>
          </a:xfrm>
          <a:prstGeom prst="ellipse">
            <a:avLst/>
          </a:prstGeom>
          <a:solidFill>
            <a:srgbClr val="3C9F31"/>
          </a:solidFill>
          <a:ln w="762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chemeClr val="bg1"/>
                </a:solidFill>
              </a:rPr>
              <a:t>3</a:t>
            </a:r>
          </a:p>
        </p:txBody>
      </p:sp>
      <p:sp>
        <p:nvSpPr>
          <p:cNvPr id="44" name="Oval 43">
            <a:extLst>
              <a:ext uri="{FF2B5EF4-FFF2-40B4-BE49-F238E27FC236}">
                <a16:creationId xmlns:a16="http://schemas.microsoft.com/office/drawing/2014/main" id="{753FDD1F-E3B9-7B81-2308-EEE56064B8F3}"/>
              </a:ext>
            </a:extLst>
          </p:cNvPr>
          <p:cNvSpPr/>
          <p:nvPr/>
        </p:nvSpPr>
        <p:spPr>
          <a:xfrm>
            <a:off x="8254290" y="1964000"/>
            <a:ext cx="365760" cy="365760"/>
          </a:xfrm>
          <a:prstGeom prst="ellipse">
            <a:avLst/>
          </a:prstGeom>
          <a:solidFill>
            <a:srgbClr val="3C9F31"/>
          </a:solidFill>
          <a:ln w="762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chemeClr val="bg1"/>
                </a:solidFill>
              </a:rPr>
              <a:t>1</a:t>
            </a:r>
          </a:p>
        </p:txBody>
      </p:sp>
      <p:sp>
        <p:nvSpPr>
          <p:cNvPr id="4" name="TextBox 3">
            <a:extLst>
              <a:ext uri="{FF2B5EF4-FFF2-40B4-BE49-F238E27FC236}">
                <a16:creationId xmlns:a16="http://schemas.microsoft.com/office/drawing/2014/main" id="{A9780A44-A620-B82C-5173-17B069389D5E}"/>
              </a:ext>
            </a:extLst>
          </p:cNvPr>
          <p:cNvSpPr txBox="1"/>
          <p:nvPr/>
        </p:nvSpPr>
        <p:spPr>
          <a:xfrm>
            <a:off x="8701742" y="1992869"/>
            <a:ext cx="2179499" cy="307777"/>
          </a:xfrm>
          <a:prstGeom prst="rect">
            <a:avLst/>
          </a:prstGeom>
          <a:noFill/>
        </p:spPr>
        <p:txBody>
          <a:bodyPr wrap="square">
            <a:spAutoFit/>
          </a:bodyPr>
          <a:lstStyle/>
          <a:p>
            <a:r>
              <a:rPr lang="en-US" sz="1400" b="1" dirty="0">
                <a:solidFill>
                  <a:srgbClr val="535353"/>
                </a:solidFill>
              </a:rPr>
              <a:t>Value Paradox: </a:t>
            </a:r>
          </a:p>
        </p:txBody>
      </p:sp>
      <p:sp>
        <p:nvSpPr>
          <p:cNvPr id="5" name="TextBox 4">
            <a:extLst>
              <a:ext uri="{FF2B5EF4-FFF2-40B4-BE49-F238E27FC236}">
                <a16:creationId xmlns:a16="http://schemas.microsoft.com/office/drawing/2014/main" id="{08475999-F708-A422-2AD5-07D163285BA2}"/>
              </a:ext>
            </a:extLst>
          </p:cNvPr>
          <p:cNvSpPr txBox="1"/>
          <p:nvPr/>
        </p:nvSpPr>
        <p:spPr>
          <a:xfrm>
            <a:off x="8701742" y="3466598"/>
            <a:ext cx="2179499" cy="307777"/>
          </a:xfrm>
          <a:prstGeom prst="rect">
            <a:avLst/>
          </a:prstGeom>
          <a:noFill/>
        </p:spPr>
        <p:txBody>
          <a:bodyPr wrap="square">
            <a:spAutoFit/>
          </a:bodyPr>
          <a:lstStyle/>
          <a:p>
            <a:r>
              <a:rPr lang="en-US" sz="1400" b="1" dirty="0">
                <a:solidFill>
                  <a:srgbClr val="535353"/>
                </a:solidFill>
              </a:rPr>
              <a:t>Facilities Gap: </a:t>
            </a:r>
          </a:p>
        </p:txBody>
      </p:sp>
      <p:sp>
        <p:nvSpPr>
          <p:cNvPr id="6" name="TextBox 5">
            <a:extLst>
              <a:ext uri="{FF2B5EF4-FFF2-40B4-BE49-F238E27FC236}">
                <a16:creationId xmlns:a16="http://schemas.microsoft.com/office/drawing/2014/main" id="{9BABA166-02BF-B8F8-D29C-FDE13B2D3876}"/>
              </a:ext>
            </a:extLst>
          </p:cNvPr>
          <p:cNvSpPr txBox="1"/>
          <p:nvPr/>
        </p:nvSpPr>
        <p:spPr>
          <a:xfrm>
            <a:off x="8701742" y="4824888"/>
            <a:ext cx="2179499" cy="307777"/>
          </a:xfrm>
          <a:prstGeom prst="rect">
            <a:avLst/>
          </a:prstGeom>
          <a:noFill/>
        </p:spPr>
        <p:txBody>
          <a:bodyPr wrap="square">
            <a:spAutoFit/>
          </a:bodyPr>
          <a:lstStyle/>
          <a:p>
            <a:r>
              <a:rPr lang="en-US" sz="1400" b="1" dirty="0">
                <a:solidFill>
                  <a:srgbClr val="535353"/>
                </a:solidFill>
              </a:rPr>
              <a:t>Progress Tracking: </a:t>
            </a:r>
          </a:p>
        </p:txBody>
      </p:sp>
    </p:spTree>
    <p:extLst>
      <p:ext uri="{BB962C8B-B14F-4D97-AF65-F5344CB8AC3E}">
        <p14:creationId xmlns:p14="http://schemas.microsoft.com/office/powerpoint/2010/main" val="5976872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425BA-7F51-FCA9-8ADD-30F953DD1C71}"/>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8B34C81-1392-1CE9-7382-0D1EA0EB3AC4}"/>
              </a:ext>
            </a:extLst>
          </p:cNvPr>
          <p:cNvSpPr/>
          <p:nvPr/>
        </p:nvSpPr>
        <p:spPr>
          <a:xfrm>
            <a:off x="3658576" y="2883398"/>
            <a:ext cx="4454062" cy="423433"/>
          </a:xfrm>
          <a:prstGeom prst="roundRect">
            <a:avLst>
              <a:gd name="adj" fmla="val 50000"/>
            </a:avLst>
          </a:prstGeom>
          <a:solidFill>
            <a:srgbClr val="3C9F31"/>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ctr"/>
            <a:endParaRPr lang="en-US" sz="1200" b="1" dirty="0">
              <a:solidFill>
                <a:srgbClr val="FFFFFF"/>
              </a:solidFill>
            </a:endParaRPr>
          </a:p>
        </p:txBody>
      </p:sp>
      <p:sp>
        <p:nvSpPr>
          <p:cNvPr id="23" name="Rectangle: Rounded Corners 22">
            <a:extLst>
              <a:ext uri="{FF2B5EF4-FFF2-40B4-BE49-F238E27FC236}">
                <a16:creationId xmlns:a16="http://schemas.microsoft.com/office/drawing/2014/main" id="{438F3633-1EAC-6CAD-4E14-5A458D2C4892}"/>
              </a:ext>
            </a:extLst>
          </p:cNvPr>
          <p:cNvSpPr/>
          <p:nvPr/>
        </p:nvSpPr>
        <p:spPr>
          <a:xfrm>
            <a:off x="5350930" y="2886724"/>
            <a:ext cx="2769414" cy="429768"/>
          </a:xfrm>
          <a:prstGeom prst="roundRect">
            <a:avLst>
              <a:gd name="adj" fmla="val 50000"/>
            </a:avLst>
          </a:prstGeom>
          <a:solidFill>
            <a:srgbClr val="E2F0D9"/>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ctr"/>
            <a:endParaRPr lang="en-US" sz="1200" b="1" dirty="0">
              <a:solidFill>
                <a:srgbClr val="FFFFFF"/>
              </a:solidFill>
            </a:endParaRPr>
          </a:p>
        </p:txBody>
      </p:sp>
      <p:sp>
        <p:nvSpPr>
          <p:cNvPr id="5" name="Rectangle: Rounded Corners 4">
            <a:extLst>
              <a:ext uri="{FF2B5EF4-FFF2-40B4-BE49-F238E27FC236}">
                <a16:creationId xmlns:a16="http://schemas.microsoft.com/office/drawing/2014/main" id="{16379AB6-9544-30C2-6D6A-E59DAACE3EE2}"/>
              </a:ext>
            </a:extLst>
          </p:cNvPr>
          <p:cNvSpPr/>
          <p:nvPr/>
        </p:nvSpPr>
        <p:spPr>
          <a:xfrm>
            <a:off x="3658576" y="3409479"/>
            <a:ext cx="4454061" cy="423433"/>
          </a:xfrm>
          <a:prstGeom prst="roundRect">
            <a:avLst>
              <a:gd name="adj" fmla="val 50000"/>
            </a:avLst>
          </a:prstGeom>
          <a:solidFill>
            <a:srgbClr val="3C9F31"/>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ctr"/>
            <a:endParaRPr lang="en-US" sz="1200" b="1" dirty="0">
              <a:solidFill>
                <a:srgbClr val="FFFFFF"/>
              </a:solidFill>
            </a:endParaRPr>
          </a:p>
        </p:txBody>
      </p:sp>
      <p:sp>
        <p:nvSpPr>
          <p:cNvPr id="6" name="Rectangle: Rounded Corners 5">
            <a:extLst>
              <a:ext uri="{FF2B5EF4-FFF2-40B4-BE49-F238E27FC236}">
                <a16:creationId xmlns:a16="http://schemas.microsoft.com/office/drawing/2014/main" id="{0723705F-7FF1-B3C3-E34A-78FBD8B2E4FE}"/>
              </a:ext>
            </a:extLst>
          </p:cNvPr>
          <p:cNvSpPr/>
          <p:nvPr/>
        </p:nvSpPr>
        <p:spPr>
          <a:xfrm>
            <a:off x="3658578" y="5512798"/>
            <a:ext cx="4454060" cy="423433"/>
          </a:xfrm>
          <a:prstGeom prst="roundRect">
            <a:avLst>
              <a:gd name="adj" fmla="val 50000"/>
            </a:avLst>
          </a:prstGeom>
          <a:solidFill>
            <a:srgbClr val="3C9F31"/>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ctr"/>
            <a:endParaRPr lang="en-US" sz="1200" b="1" dirty="0">
              <a:solidFill>
                <a:srgbClr val="FFFFFF"/>
              </a:solidFill>
            </a:endParaRPr>
          </a:p>
        </p:txBody>
      </p:sp>
      <p:sp>
        <p:nvSpPr>
          <p:cNvPr id="7" name="Rectangle: Rounded Corners 6">
            <a:extLst>
              <a:ext uri="{FF2B5EF4-FFF2-40B4-BE49-F238E27FC236}">
                <a16:creationId xmlns:a16="http://schemas.microsoft.com/office/drawing/2014/main" id="{BC54E28C-EEC3-50B2-60B9-3A079AD703DE}"/>
              </a:ext>
            </a:extLst>
          </p:cNvPr>
          <p:cNvSpPr/>
          <p:nvPr/>
        </p:nvSpPr>
        <p:spPr>
          <a:xfrm>
            <a:off x="3658576" y="3935158"/>
            <a:ext cx="4454061" cy="423433"/>
          </a:xfrm>
          <a:prstGeom prst="roundRect">
            <a:avLst>
              <a:gd name="adj" fmla="val 50000"/>
            </a:avLst>
          </a:prstGeom>
          <a:solidFill>
            <a:srgbClr val="3C9F31"/>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ctr"/>
            <a:endParaRPr lang="en-US" sz="1200" b="1" dirty="0">
              <a:solidFill>
                <a:srgbClr val="FFFFFF"/>
              </a:solidFill>
            </a:endParaRPr>
          </a:p>
        </p:txBody>
      </p:sp>
      <p:sp>
        <p:nvSpPr>
          <p:cNvPr id="10" name="Rectangle: Rounded Corners 9">
            <a:extLst>
              <a:ext uri="{FF2B5EF4-FFF2-40B4-BE49-F238E27FC236}">
                <a16:creationId xmlns:a16="http://schemas.microsoft.com/office/drawing/2014/main" id="{80AB79DF-0BCC-6465-2EB4-D24FC8CE53B6}"/>
              </a:ext>
            </a:extLst>
          </p:cNvPr>
          <p:cNvSpPr/>
          <p:nvPr/>
        </p:nvSpPr>
        <p:spPr>
          <a:xfrm>
            <a:off x="3658054" y="4461038"/>
            <a:ext cx="4453325" cy="423433"/>
          </a:xfrm>
          <a:prstGeom prst="roundRect">
            <a:avLst>
              <a:gd name="adj" fmla="val 50000"/>
            </a:avLst>
          </a:prstGeom>
          <a:solidFill>
            <a:srgbClr val="3C9F31"/>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ctr"/>
            <a:endParaRPr lang="en-US" sz="1200" b="1" dirty="0">
              <a:solidFill>
                <a:srgbClr val="FFFFFF"/>
              </a:solidFill>
            </a:endParaRPr>
          </a:p>
        </p:txBody>
      </p:sp>
      <p:sp>
        <p:nvSpPr>
          <p:cNvPr id="11" name="Rectangle: Rounded Corners 10">
            <a:extLst>
              <a:ext uri="{FF2B5EF4-FFF2-40B4-BE49-F238E27FC236}">
                <a16:creationId xmlns:a16="http://schemas.microsoft.com/office/drawing/2014/main" id="{FE8C97FE-9FB4-9FEC-0DA5-99F43C96A4FD}"/>
              </a:ext>
            </a:extLst>
          </p:cNvPr>
          <p:cNvSpPr/>
          <p:nvPr/>
        </p:nvSpPr>
        <p:spPr>
          <a:xfrm>
            <a:off x="3658576" y="4986918"/>
            <a:ext cx="4454061" cy="423433"/>
          </a:xfrm>
          <a:prstGeom prst="roundRect">
            <a:avLst>
              <a:gd name="adj" fmla="val 50000"/>
            </a:avLst>
          </a:prstGeom>
          <a:solidFill>
            <a:srgbClr val="3C9F31"/>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ctr"/>
            <a:endParaRPr lang="en-US" sz="1200" b="1" dirty="0">
              <a:solidFill>
                <a:srgbClr val="FFFFFF"/>
              </a:solidFill>
            </a:endParaRPr>
          </a:p>
        </p:txBody>
      </p:sp>
      <p:sp>
        <p:nvSpPr>
          <p:cNvPr id="2" name="Title 1">
            <a:extLst>
              <a:ext uri="{FF2B5EF4-FFF2-40B4-BE49-F238E27FC236}">
                <a16:creationId xmlns:a16="http://schemas.microsoft.com/office/drawing/2014/main" id="{7921F4A7-739E-D1C1-0B26-71304D592BBB}"/>
              </a:ext>
            </a:extLst>
          </p:cNvPr>
          <p:cNvSpPr>
            <a:spLocks noGrp="1"/>
          </p:cNvSpPr>
          <p:nvPr>
            <p:ph type="title"/>
          </p:nvPr>
        </p:nvSpPr>
        <p:spPr/>
        <p:txBody>
          <a:bodyPr>
            <a:normAutofit/>
          </a:bodyPr>
          <a:lstStyle/>
          <a:p>
            <a:r>
              <a:rPr lang="en-US" dirty="0"/>
              <a:t>Brand Performance: Facilities, Value &amp; Service</a:t>
            </a:r>
          </a:p>
        </p:txBody>
      </p:sp>
      <p:sp>
        <p:nvSpPr>
          <p:cNvPr id="3" name="TextBox 2">
            <a:extLst>
              <a:ext uri="{FF2B5EF4-FFF2-40B4-BE49-F238E27FC236}">
                <a16:creationId xmlns:a16="http://schemas.microsoft.com/office/drawing/2014/main" id="{014F49DA-155C-9F0E-8286-6D64064982F1}"/>
              </a:ext>
            </a:extLst>
          </p:cNvPr>
          <p:cNvSpPr txBox="1"/>
          <p:nvPr/>
        </p:nvSpPr>
        <p:spPr>
          <a:xfrm>
            <a:off x="576707" y="6471407"/>
            <a:ext cx="9785702" cy="230832"/>
          </a:xfrm>
          <a:prstGeom prst="rect">
            <a:avLst/>
          </a:prstGeom>
          <a:noFill/>
        </p:spPr>
        <p:txBody>
          <a:bodyPr wrap="square">
            <a:spAutoFit/>
          </a:bodyPr>
          <a:lstStyle/>
          <a:p>
            <a:r>
              <a:rPr lang="en-US" sz="900" b="0" i="1" dirty="0" err="1">
                <a:solidFill>
                  <a:srgbClr val="666666"/>
                </a:solidFill>
                <a:effectLst/>
                <a:latin typeface="+mj-lt"/>
              </a:rPr>
              <a:t>InsightAsia</a:t>
            </a:r>
            <a:r>
              <a:rPr lang="en-US" sz="900" b="0" i="1" dirty="0">
                <a:solidFill>
                  <a:srgbClr val="666666"/>
                </a:solidFill>
                <a:effectLst/>
                <a:latin typeface="+mj-lt"/>
              </a:rPr>
              <a:t> Vietnam | Market Research Report | Base: All respondents (n=1,219)</a:t>
            </a:r>
          </a:p>
        </p:txBody>
      </p:sp>
      <p:sp>
        <p:nvSpPr>
          <p:cNvPr id="8" name="Text Placeholder 2">
            <a:extLst>
              <a:ext uri="{FF2B5EF4-FFF2-40B4-BE49-F238E27FC236}">
                <a16:creationId xmlns:a16="http://schemas.microsoft.com/office/drawing/2014/main" id="{2B597204-F954-8D1A-8EB5-24E103B9B8A9}"/>
              </a:ext>
            </a:extLst>
          </p:cNvPr>
          <p:cNvSpPr txBox="1">
            <a:spLocks/>
          </p:cNvSpPr>
          <p:nvPr/>
        </p:nvSpPr>
        <p:spPr>
          <a:xfrm>
            <a:off x="662662" y="1421915"/>
            <a:ext cx="10837158" cy="8101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b="0" kern="1200">
                <a:solidFill>
                  <a:srgbClr val="535353"/>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53535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53535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53535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rgbClr val="53535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US" sz="1600" b="1" dirty="0">
                <a:solidFill>
                  <a:srgbClr val="E95000"/>
                </a:solidFill>
                <a:latin typeface="Montserrat"/>
              </a:rPr>
              <a:t>Top Parent Complaints</a:t>
            </a:r>
          </a:p>
          <a:p>
            <a:pPr>
              <a:lnSpc>
                <a:spcPct val="100000"/>
              </a:lnSpc>
              <a:spcBef>
                <a:spcPts val="600"/>
              </a:spcBef>
              <a:defRPr/>
            </a:pPr>
            <a:r>
              <a:rPr lang="en-US" sz="900" i="1" dirty="0">
                <a:solidFill>
                  <a:srgbClr val="E95000"/>
                </a:solidFill>
                <a:latin typeface="+mj-lt"/>
              </a:rPr>
              <a:t>Question: "What issues or problems have you experienced with your child's English learning center? Please select all that apply."</a:t>
            </a:r>
          </a:p>
          <a:p>
            <a:pPr>
              <a:lnSpc>
                <a:spcPct val="100000"/>
              </a:lnSpc>
              <a:spcBef>
                <a:spcPts val="0"/>
              </a:spcBef>
              <a:defRPr/>
            </a:pPr>
            <a:r>
              <a:rPr lang="en-US" sz="900" i="1" dirty="0">
                <a:solidFill>
                  <a:srgbClr val="E95000"/>
                </a:solidFill>
                <a:latin typeface="+mj-lt"/>
              </a:rPr>
              <a:t>Base: All enrolled parents (n=816)</a:t>
            </a:r>
          </a:p>
          <a:p>
            <a:pPr>
              <a:lnSpc>
                <a:spcPct val="100000"/>
              </a:lnSpc>
              <a:spcBef>
                <a:spcPts val="0"/>
              </a:spcBef>
              <a:defRPr/>
            </a:pPr>
            <a:endParaRPr lang="en-US" sz="900" i="1" dirty="0">
              <a:solidFill>
                <a:srgbClr val="E95000"/>
              </a:solidFill>
              <a:latin typeface="+mj-lt"/>
            </a:endParaRPr>
          </a:p>
        </p:txBody>
      </p:sp>
      <p:sp>
        <p:nvSpPr>
          <p:cNvPr id="12" name="Oval 11">
            <a:extLst>
              <a:ext uri="{FF2B5EF4-FFF2-40B4-BE49-F238E27FC236}">
                <a16:creationId xmlns:a16="http://schemas.microsoft.com/office/drawing/2014/main" id="{05D401A3-3F82-34A0-E887-7DF66B61FBE1}"/>
              </a:ext>
            </a:extLst>
          </p:cNvPr>
          <p:cNvSpPr/>
          <p:nvPr/>
        </p:nvSpPr>
        <p:spPr>
          <a:xfrm>
            <a:off x="4002099" y="2828872"/>
            <a:ext cx="501857" cy="501857"/>
          </a:xfrm>
          <a:prstGeom prst="ellipse">
            <a:avLst/>
          </a:prstGeom>
          <a:solidFill>
            <a:srgbClr val="F36521"/>
          </a:solidFill>
          <a:ln w="762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chemeClr val="bg1"/>
                </a:solidFill>
              </a:rPr>
              <a:t>62</a:t>
            </a:r>
            <a:r>
              <a:rPr lang="en-US" sz="1000" b="1" dirty="0">
                <a:solidFill>
                  <a:schemeClr val="bg1"/>
                </a:solidFill>
              </a:rPr>
              <a:t>%</a:t>
            </a:r>
            <a:endParaRPr lang="en-US" sz="1400" b="1" dirty="0">
              <a:solidFill>
                <a:schemeClr val="bg1"/>
              </a:solidFill>
            </a:endParaRPr>
          </a:p>
        </p:txBody>
      </p:sp>
      <p:sp>
        <p:nvSpPr>
          <p:cNvPr id="13" name="Oval 12">
            <a:extLst>
              <a:ext uri="{FF2B5EF4-FFF2-40B4-BE49-F238E27FC236}">
                <a16:creationId xmlns:a16="http://schemas.microsoft.com/office/drawing/2014/main" id="{2F700019-BF55-A787-2D45-50AEDC00C35D}"/>
              </a:ext>
            </a:extLst>
          </p:cNvPr>
          <p:cNvSpPr/>
          <p:nvPr/>
        </p:nvSpPr>
        <p:spPr>
          <a:xfrm>
            <a:off x="4002099" y="5473585"/>
            <a:ext cx="501857" cy="501857"/>
          </a:xfrm>
          <a:prstGeom prst="ellipse">
            <a:avLst/>
          </a:prstGeom>
          <a:solidFill>
            <a:srgbClr val="FDEFE8"/>
          </a:solidFill>
          <a:ln w="762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rgbClr val="535353"/>
                </a:solidFill>
              </a:rPr>
              <a:t>37</a:t>
            </a:r>
            <a:r>
              <a:rPr lang="en-US" sz="1000" b="1" dirty="0">
                <a:solidFill>
                  <a:srgbClr val="535353"/>
                </a:solidFill>
              </a:rPr>
              <a:t>%</a:t>
            </a:r>
            <a:endParaRPr lang="en-US" sz="1400" b="1" dirty="0">
              <a:solidFill>
                <a:srgbClr val="535353"/>
              </a:solidFill>
            </a:endParaRPr>
          </a:p>
        </p:txBody>
      </p:sp>
      <p:sp>
        <p:nvSpPr>
          <p:cNvPr id="14" name="Oval 13">
            <a:extLst>
              <a:ext uri="{FF2B5EF4-FFF2-40B4-BE49-F238E27FC236}">
                <a16:creationId xmlns:a16="http://schemas.microsoft.com/office/drawing/2014/main" id="{19D68B08-73AC-28F7-7D81-CD5D4731FB17}"/>
              </a:ext>
            </a:extLst>
          </p:cNvPr>
          <p:cNvSpPr/>
          <p:nvPr/>
        </p:nvSpPr>
        <p:spPr>
          <a:xfrm>
            <a:off x="4002099" y="3357815"/>
            <a:ext cx="501857" cy="501857"/>
          </a:xfrm>
          <a:prstGeom prst="ellipse">
            <a:avLst/>
          </a:prstGeom>
          <a:solidFill>
            <a:srgbClr val="F36521"/>
          </a:solidFill>
          <a:ln w="762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chemeClr val="bg1"/>
                </a:solidFill>
              </a:rPr>
              <a:t>53</a:t>
            </a:r>
            <a:r>
              <a:rPr lang="en-US" sz="1000" b="1" dirty="0">
                <a:solidFill>
                  <a:schemeClr val="bg1"/>
                </a:solidFill>
              </a:rPr>
              <a:t>%</a:t>
            </a:r>
            <a:endParaRPr lang="en-US" sz="1400" b="1" dirty="0">
              <a:solidFill>
                <a:schemeClr val="bg1"/>
              </a:solidFill>
            </a:endParaRPr>
          </a:p>
        </p:txBody>
      </p:sp>
      <p:sp>
        <p:nvSpPr>
          <p:cNvPr id="15" name="Oval 14">
            <a:extLst>
              <a:ext uri="{FF2B5EF4-FFF2-40B4-BE49-F238E27FC236}">
                <a16:creationId xmlns:a16="http://schemas.microsoft.com/office/drawing/2014/main" id="{3E6B83E5-5A30-DF04-0C22-69904D109992}"/>
              </a:ext>
            </a:extLst>
          </p:cNvPr>
          <p:cNvSpPr/>
          <p:nvPr/>
        </p:nvSpPr>
        <p:spPr>
          <a:xfrm>
            <a:off x="4002099" y="3886758"/>
            <a:ext cx="501857" cy="501857"/>
          </a:xfrm>
          <a:prstGeom prst="ellipse">
            <a:avLst/>
          </a:prstGeom>
          <a:solidFill>
            <a:srgbClr val="FDEFE8"/>
          </a:solidFill>
          <a:ln w="762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rgbClr val="535353"/>
                </a:solidFill>
              </a:rPr>
              <a:t>48</a:t>
            </a:r>
            <a:r>
              <a:rPr lang="en-US" sz="1000" b="1" dirty="0">
                <a:solidFill>
                  <a:srgbClr val="535353"/>
                </a:solidFill>
              </a:rPr>
              <a:t>%</a:t>
            </a:r>
            <a:endParaRPr lang="en-US" sz="1400" b="1" dirty="0">
              <a:solidFill>
                <a:srgbClr val="535353"/>
              </a:solidFill>
            </a:endParaRPr>
          </a:p>
        </p:txBody>
      </p:sp>
      <p:sp>
        <p:nvSpPr>
          <p:cNvPr id="16" name="Oval 15">
            <a:extLst>
              <a:ext uri="{FF2B5EF4-FFF2-40B4-BE49-F238E27FC236}">
                <a16:creationId xmlns:a16="http://schemas.microsoft.com/office/drawing/2014/main" id="{7585BAD7-0D2C-9CF3-A02D-291E3D1F2FCC}"/>
              </a:ext>
            </a:extLst>
          </p:cNvPr>
          <p:cNvSpPr/>
          <p:nvPr/>
        </p:nvSpPr>
        <p:spPr>
          <a:xfrm>
            <a:off x="4002099" y="4415701"/>
            <a:ext cx="501857" cy="501857"/>
          </a:xfrm>
          <a:prstGeom prst="ellipse">
            <a:avLst/>
          </a:prstGeom>
          <a:solidFill>
            <a:srgbClr val="FDEFE8"/>
          </a:solidFill>
          <a:ln w="762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rgbClr val="535353"/>
                </a:solidFill>
              </a:rPr>
              <a:t>43</a:t>
            </a:r>
            <a:r>
              <a:rPr lang="en-US" sz="1000" b="1" dirty="0">
                <a:solidFill>
                  <a:srgbClr val="535353"/>
                </a:solidFill>
              </a:rPr>
              <a:t>%</a:t>
            </a:r>
            <a:endParaRPr lang="en-US" sz="1400" b="1" dirty="0">
              <a:solidFill>
                <a:srgbClr val="535353"/>
              </a:solidFill>
            </a:endParaRPr>
          </a:p>
        </p:txBody>
      </p:sp>
      <p:sp>
        <p:nvSpPr>
          <p:cNvPr id="17" name="Oval 16">
            <a:extLst>
              <a:ext uri="{FF2B5EF4-FFF2-40B4-BE49-F238E27FC236}">
                <a16:creationId xmlns:a16="http://schemas.microsoft.com/office/drawing/2014/main" id="{893F3AC6-27CE-768A-D1E9-8B6431AC7E64}"/>
              </a:ext>
            </a:extLst>
          </p:cNvPr>
          <p:cNvSpPr/>
          <p:nvPr/>
        </p:nvSpPr>
        <p:spPr>
          <a:xfrm>
            <a:off x="4002099" y="4944644"/>
            <a:ext cx="501857" cy="501857"/>
          </a:xfrm>
          <a:prstGeom prst="ellipse">
            <a:avLst/>
          </a:prstGeom>
          <a:solidFill>
            <a:srgbClr val="FDEFE8"/>
          </a:solidFill>
          <a:ln w="762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rgbClr val="535353"/>
                </a:solidFill>
              </a:rPr>
              <a:t>39</a:t>
            </a:r>
            <a:r>
              <a:rPr lang="en-US" sz="1000" b="1" dirty="0">
                <a:solidFill>
                  <a:srgbClr val="535353"/>
                </a:solidFill>
              </a:rPr>
              <a:t>%</a:t>
            </a:r>
            <a:endParaRPr lang="en-US" sz="1400" b="1" dirty="0">
              <a:solidFill>
                <a:srgbClr val="535353"/>
              </a:solidFill>
            </a:endParaRPr>
          </a:p>
        </p:txBody>
      </p:sp>
      <p:graphicFrame>
        <p:nvGraphicFramePr>
          <p:cNvPr id="9" name="Table 8">
            <a:extLst>
              <a:ext uri="{FF2B5EF4-FFF2-40B4-BE49-F238E27FC236}">
                <a16:creationId xmlns:a16="http://schemas.microsoft.com/office/drawing/2014/main" id="{2AB6E86D-FCD9-9BED-ED20-3007039754B2}"/>
              </a:ext>
            </a:extLst>
          </p:cNvPr>
          <p:cNvGraphicFramePr>
            <a:graphicFrameLocks noGrp="1"/>
          </p:cNvGraphicFramePr>
          <p:nvPr>
            <p:extLst>
              <p:ext uri="{D42A27DB-BD31-4B8C-83A1-F6EECF244321}">
                <p14:modId xmlns:p14="http://schemas.microsoft.com/office/powerpoint/2010/main" val="2127479090"/>
              </p:ext>
            </p:extLst>
          </p:nvPr>
        </p:nvGraphicFramePr>
        <p:xfrm>
          <a:off x="688878" y="2236793"/>
          <a:ext cx="3240914" cy="3743427"/>
        </p:xfrm>
        <a:graphic>
          <a:graphicData uri="http://schemas.openxmlformats.org/drawingml/2006/table">
            <a:tbl>
              <a:tblPr/>
              <a:tblGrid>
                <a:gridCol w="3240914">
                  <a:extLst>
                    <a:ext uri="{9D8B030D-6E8A-4147-A177-3AD203B41FA5}">
                      <a16:colId xmlns:a16="http://schemas.microsoft.com/office/drawing/2014/main" val="3994390460"/>
                    </a:ext>
                  </a:extLst>
                </a:gridCol>
              </a:tblGrid>
              <a:tr h="599406">
                <a:tc>
                  <a:txBody>
                    <a:bodyPr/>
                    <a:lstStyle/>
                    <a:p>
                      <a:pPr algn="l">
                        <a:buNone/>
                      </a:pPr>
                      <a:r>
                        <a:rPr lang="en-US" sz="1600" b="1" dirty="0">
                          <a:solidFill>
                            <a:srgbClr val="535353"/>
                          </a:solidFill>
                          <a:effectLst/>
                        </a:rPr>
                        <a:t>Issue</a:t>
                      </a:r>
                    </a:p>
                  </a:txBody>
                  <a:tcPr marT="142875" marB="142875"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4876435"/>
                  </a:ext>
                </a:extLst>
              </a:tr>
              <a:tr h="521222">
                <a:tc>
                  <a:txBody>
                    <a:bodyPr/>
                    <a:lstStyle/>
                    <a:p>
                      <a:pPr>
                        <a:buNone/>
                      </a:pPr>
                      <a:r>
                        <a:rPr lang="en-US" sz="1200" b="1" dirty="0">
                          <a:solidFill>
                            <a:srgbClr val="F36521"/>
                          </a:solidFill>
                          <a:effectLst/>
                        </a:rPr>
                        <a:t>High fees vs. unclear results</a:t>
                      </a:r>
                    </a:p>
                  </a:txBody>
                  <a:tcPr marT="114300" marB="11430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7676008"/>
                  </a:ext>
                </a:extLst>
              </a:tr>
              <a:tr h="521222">
                <a:tc>
                  <a:txBody>
                    <a:bodyPr/>
                    <a:lstStyle/>
                    <a:p>
                      <a:pPr>
                        <a:buNone/>
                      </a:pPr>
                      <a:r>
                        <a:rPr lang="en-US" sz="1200" b="1" dirty="0">
                          <a:solidFill>
                            <a:srgbClr val="F36521"/>
                          </a:solidFill>
                          <a:effectLst/>
                        </a:rPr>
                        <a:t>Marketing oversells reality</a:t>
                      </a:r>
                    </a:p>
                  </a:txBody>
                  <a:tcPr marT="114300" marB="11430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0862033"/>
                  </a:ext>
                </a:extLst>
              </a:tr>
              <a:tr h="521222">
                <a:tc>
                  <a:txBody>
                    <a:bodyPr/>
                    <a:lstStyle/>
                    <a:p>
                      <a:pPr>
                        <a:buNone/>
                      </a:pPr>
                      <a:r>
                        <a:rPr lang="en-US" sz="1200" b="1" dirty="0">
                          <a:solidFill>
                            <a:srgbClr val="F36521"/>
                          </a:solidFill>
                          <a:effectLst/>
                        </a:rPr>
                        <a:t>Inconsistent teacher quality</a:t>
                      </a:r>
                    </a:p>
                  </a:txBody>
                  <a:tcPr marT="114300" marB="11430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4299529"/>
                  </a:ext>
                </a:extLst>
              </a:tr>
              <a:tr h="521222">
                <a:tc>
                  <a:txBody>
                    <a:bodyPr/>
                    <a:lstStyle/>
                    <a:p>
                      <a:pPr>
                        <a:buNone/>
                      </a:pPr>
                      <a:r>
                        <a:rPr lang="en-US" sz="1200" b="1" dirty="0">
                          <a:solidFill>
                            <a:srgbClr val="F36521"/>
                          </a:solidFill>
                          <a:effectLst/>
                        </a:rPr>
                        <a:t>Large class sizes (15-20+ students)</a:t>
                      </a:r>
                    </a:p>
                  </a:txBody>
                  <a:tcPr marT="114300" marB="11430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6168053"/>
                  </a:ext>
                </a:extLst>
              </a:tr>
              <a:tr h="521222">
                <a:tc>
                  <a:txBody>
                    <a:bodyPr/>
                    <a:lstStyle/>
                    <a:p>
                      <a:pPr>
                        <a:buNone/>
                      </a:pPr>
                      <a:r>
                        <a:rPr lang="en-US" sz="1200" b="1" dirty="0">
                          <a:solidFill>
                            <a:srgbClr val="F36521"/>
                          </a:solidFill>
                          <a:effectLst/>
                        </a:rPr>
                        <a:t>Aggressive sales tactics</a:t>
                      </a:r>
                    </a:p>
                  </a:txBody>
                  <a:tcPr marT="114300" marB="11430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4707989"/>
                  </a:ext>
                </a:extLst>
              </a:tr>
              <a:tr h="537911">
                <a:tc>
                  <a:txBody>
                    <a:bodyPr/>
                    <a:lstStyle/>
                    <a:p>
                      <a:pPr>
                        <a:buNone/>
                      </a:pPr>
                      <a:r>
                        <a:rPr lang="en-US" sz="1200" b="1" dirty="0">
                          <a:solidFill>
                            <a:srgbClr val="F36521"/>
                          </a:solidFill>
                          <a:effectLst/>
                        </a:rPr>
                        <a:t>Unclear progress tracking</a:t>
                      </a:r>
                    </a:p>
                  </a:txBody>
                  <a:tcPr marT="114300" marB="11430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0107028"/>
                  </a:ext>
                </a:extLst>
              </a:tr>
            </a:tbl>
          </a:graphicData>
        </a:graphic>
      </p:graphicFrame>
      <p:sp>
        <p:nvSpPr>
          <p:cNvPr id="19" name="TextBox 18">
            <a:extLst>
              <a:ext uri="{FF2B5EF4-FFF2-40B4-BE49-F238E27FC236}">
                <a16:creationId xmlns:a16="http://schemas.microsoft.com/office/drawing/2014/main" id="{56B79248-2AB7-9CC0-AF3C-732FF7BA11FE}"/>
              </a:ext>
            </a:extLst>
          </p:cNvPr>
          <p:cNvSpPr txBox="1"/>
          <p:nvPr/>
        </p:nvSpPr>
        <p:spPr>
          <a:xfrm>
            <a:off x="3658576" y="2364385"/>
            <a:ext cx="1818704" cy="307777"/>
          </a:xfrm>
          <a:prstGeom prst="rect">
            <a:avLst/>
          </a:prstGeom>
          <a:noFill/>
        </p:spPr>
        <p:txBody>
          <a:bodyPr wrap="square">
            <a:spAutoFit/>
          </a:bodyPr>
          <a:lstStyle/>
          <a:p>
            <a:pPr algn="l">
              <a:buNone/>
            </a:pPr>
            <a:r>
              <a:rPr lang="en-US" sz="1400" b="1" dirty="0">
                <a:solidFill>
                  <a:srgbClr val="535353"/>
                </a:solidFill>
                <a:effectLst/>
              </a:rPr>
              <a:t>% Reporting</a:t>
            </a:r>
          </a:p>
        </p:txBody>
      </p:sp>
      <p:pic>
        <p:nvPicPr>
          <p:cNvPr id="20" name="Picture 19">
            <a:extLst>
              <a:ext uri="{FF2B5EF4-FFF2-40B4-BE49-F238E27FC236}">
                <a16:creationId xmlns:a16="http://schemas.microsoft.com/office/drawing/2014/main" id="{F69A25AA-37E4-29F6-5F1E-7848D1A0A613}"/>
              </a:ext>
            </a:extLst>
          </p:cNvPr>
          <p:cNvPicPr>
            <a:picLocks noChangeAspect="1"/>
          </p:cNvPicPr>
          <p:nvPr/>
        </p:nvPicPr>
        <p:blipFill>
          <a:blip r:embed="rId3"/>
          <a:stretch>
            <a:fillRect/>
          </a:stretch>
        </p:blipFill>
        <p:spPr>
          <a:xfrm>
            <a:off x="6427478" y="2951521"/>
            <a:ext cx="379821" cy="293412"/>
          </a:xfrm>
          <a:prstGeom prst="rect">
            <a:avLst/>
          </a:prstGeom>
        </p:spPr>
      </p:pic>
      <p:pic>
        <p:nvPicPr>
          <p:cNvPr id="21" name="Picture 20">
            <a:extLst>
              <a:ext uri="{FF2B5EF4-FFF2-40B4-BE49-F238E27FC236}">
                <a16:creationId xmlns:a16="http://schemas.microsoft.com/office/drawing/2014/main" id="{BE450D77-F04B-3FD9-5F13-7A1C928D0468}"/>
              </a:ext>
            </a:extLst>
          </p:cNvPr>
          <p:cNvPicPr>
            <a:picLocks noChangeAspect="1"/>
          </p:cNvPicPr>
          <p:nvPr/>
        </p:nvPicPr>
        <p:blipFill>
          <a:blip r:embed="rId4"/>
          <a:srcRect r="50077"/>
          <a:stretch>
            <a:fillRect/>
          </a:stretch>
        </p:blipFill>
        <p:spPr>
          <a:xfrm>
            <a:off x="5784221" y="2956404"/>
            <a:ext cx="309746" cy="265577"/>
          </a:xfrm>
          <a:prstGeom prst="rect">
            <a:avLst/>
          </a:prstGeom>
        </p:spPr>
      </p:pic>
      <p:sp>
        <p:nvSpPr>
          <p:cNvPr id="22" name="Freeform 4">
            <a:extLst>
              <a:ext uri="{FF2B5EF4-FFF2-40B4-BE49-F238E27FC236}">
                <a16:creationId xmlns:a16="http://schemas.microsoft.com/office/drawing/2014/main" id="{875D4854-4328-4C3F-8B89-E12B515FD5EB}"/>
              </a:ext>
            </a:extLst>
          </p:cNvPr>
          <p:cNvSpPr/>
          <p:nvPr/>
        </p:nvSpPr>
        <p:spPr>
          <a:xfrm>
            <a:off x="7140810" y="3006418"/>
            <a:ext cx="579205" cy="167540"/>
          </a:xfrm>
          <a:custGeom>
            <a:avLst/>
            <a:gdLst/>
            <a:ahLst/>
            <a:cxnLst/>
            <a:rect l="l" t="t" r="r" b="b"/>
            <a:pathLst>
              <a:path w="4682773" h="1341128">
                <a:moveTo>
                  <a:pt x="0" y="0"/>
                </a:moveTo>
                <a:lnTo>
                  <a:pt x="4682773" y="0"/>
                </a:lnTo>
                <a:lnTo>
                  <a:pt x="4682773" y="1341128"/>
                </a:lnTo>
                <a:lnTo>
                  <a:pt x="0" y="1341128"/>
                </a:lnTo>
                <a:lnTo>
                  <a:pt x="0" y="0"/>
                </a:lnTo>
                <a:close/>
              </a:path>
            </a:pathLst>
          </a:custGeom>
          <a:blipFill>
            <a:blip r:embed="rId5"/>
            <a:stretch>
              <a:fillRect/>
            </a:stretch>
          </a:blipFill>
        </p:spPr>
        <p:txBody>
          <a:bodyPr/>
          <a:lstStyle/>
          <a:p>
            <a:endParaRPr lang="en-US"/>
          </a:p>
        </p:txBody>
      </p:sp>
      <p:sp>
        <p:nvSpPr>
          <p:cNvPr id="24" name="TextBox 23">
            <a:extLst>
              <a:ext uri="{FF2B5EF4-FFF2-40B4-BE49-F238E27FC236}">
                <a16:creationId xmlns:a16="http://schemas.microsoft.com/office/drawing/2014/main" id="{6B08D46F-9916-45D5-DC22-B60A7C1A996C}"/>
              </a:ext>
            </a:extLst>
          </p:cNvPr>
          <p:cNvSpPr txBox="1"/>
          <p:nvPr/>
        </p:nvSpPr>
        <p:spPr>
          <a:xfrm>
            <a:off x="5614098" y="2364385"/>
            <a:ext cx="2459241" cy="307777"/>
          </a:xfrm>
          <a:prstGeom prst="rect">
            <a:avLst/>
          </a:prstGeom>
          <a:noFill/>
        </p:spPr>
        <p:txBody>
          <a:bodyPr wrap="square">
            <a:spAutoFit/>
          </a:bodyPr>
          <a:lstStyle/>
          <a:p>
            <a:pPr algn="l">
              <a:buNone/>
            </a:pPr>
            <a:r>
              <a:rPr lang="en-US" sz="1400" b="1" dirty="0">
                <a:solidFill>
                  <a:srgbClr val="535353"/>
                </a:solidFill>
                <a:effectLst/>
              </a:rPr>
              <a:t>Most Affected Brands</a:t>
            </a:r>
          </a:p>
        </p:txBody>
      </p:sp>
      <p:sp>
        <p:nvSpPr>
          <p:cNvPr id="25" name="Rectangle: Rounded Corners 24">
            <a:extLst>
              <a:ext uri="{FF2B5EF4-FFF2-40B4-BE49-F238E27FC236}">
                <a16:creationId xmlns:a16="http://schemas.microsoft.com/office/drawing/2014/main" id="{DAAC031E-A3D9-1F95-F6D9-5A98298D6BC6}"/>
              </a:ext>
            </a:extLst>
          </p:cNvPr>
          <p:cNvSpPr/>
          <p:nvPr/>
        </p:nvSpPr>
        <p:spPr>
          <a:xfrm>
            <a:off x="5350930" y="3410883"/>
            <a:ext cx="2769414" cy="429768"/>
          </a:xfrm>
          <a:prstGeom prst="roundRect">
            <a:avLst>
              <a:gd name="adj" fmla="val 50000"/>
            </a:avLst>
          </a:prstGeom>
          <a:solidFill>
            <a:srgbClr val="E2F0D9"/>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ctr"/>
            <a:endParaRPr lang="en-US" sz="1200" b="1" dirty="0">
              <a:solidFill>
                <a:srgbClr val="FFFFFF"/>
              </a:solidFill>
            </a:endParaRPr>
          </a:p>
        </p:txBody>
      </p:sp>
      <p:sp>
        <p:nvSpPr>
          <p:cNvPr id="26" name="Rectangle: Rounded Corners 25">
            <a:extLst>
              <a:ext uri="{FF2B5EF4-FFF2-40B4-BE49-F238E27FC236}">
                <a16:creationId xmlns:a16="http://schemas.microsoft.com/office/drawing/2014/main" id="{702F7955-BDFD-9999-3F82-F1C2AA53C1CB}"/>
              </a:ext>
            </a:extLst>
          </p:cNvPr>
          <p:cNvSpPr/>
          <p:nvPr/>
        </p:nvSpPr>
        <p:spPr>
          <a:xfrm>
            <a:off x="5350930" y="5512798"/>
            <a:ext cx="2769414" cy="429768"/>
          </a:xfrm>
          <a:prstGeom prst="roundRect">
            <a:avLst>
              <a:gd name="adj" fmla="val 50000"/>
            </a:avLst>
          </a:prstGeom>
          <a:solidFill>
            <a:srgbClr val="E2F0D9"/>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ctr"/>
            <a:endParaRPr lang="en-US" sz="1200" b="1" dirty="0">
              <a:solidFill>
                <a:srgbClr val="FFFFFF"/>
              </a:solidFill>
            </a:endParaRPr>
          </a:p>
        </p:txBody>
      </p:sp>
      <p:sp>
        <p:nvSpPr>
          <p:cNvPr id="27" name="Rectangle: Rounded Corners 26">
            <a:extLst>
              <a:ext uri="{FF2B5EF4-FFF2-40B4-BE49-F238E27FC236}">
                <a16:creationId xmlns:a16="http://schemas.microsoft.com/office/drawing/2014/main" id="{84BBA4BB-E3E3-A7F1-37E9-EE5253E79309}"/>
              </a:ext>
            </a:extLst>
          </p:cNvPr>
          <p:cNvSpPr/>
          <p:nvPr/>
        </p:nvSpPr>
        <p:spPr>
          <a:xfrm>
            <a:off x="5350930" y="3938254"/>
            <a:ext cx="2769414" cy="429768"/>
          </a:xfrm>
          <a:prstGeom prst="roundRect">
            <a:avLst>
              <a:gd name="adj" fmla="val 50000"/>
            </a:avLst>
          </a:prstGeom>
          <a:solidFill>
            <a:srgbClr val="E2F0D9"/>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ctr"/>
            <a:endParaRPr lang="en-US" sz="1200" b="1" dirty="0">
              <a:solidFill>
                <a:srgbClr val="FFFFFF"/>
              </a:solidFill>
            </a:endParaRPr>
          </a:p>
        </p:txBody>
      </p:sp>
      <p:sp>
        <p:nvSpPr>
          <p:cNvPr id="28" name="Rectangle: Rounded Corners 27">
            <a:extLst>
              <a:ext uri="{FF2B5EF4-FFF2-40B4-BE49-F238E27FC236}">
                <a16:creationId xmlns:a16="http://schemas.microsoft.com/office/drawing/2014/main" id="{B472743C-0CD7-91D9-1896-22997925C06A}"/>
              </a:ext>
            </a:extLst>
          </p:cNvPr>
          <p:cNvSpPr/>
          <p:nvPr/>
        </p:nvSpPr>
        <p:spPr>
          <a:xfrm>
            <a:off x="5350930" y="4464019"/>
            <a:ext cx="2769414" cy="429768"/>
          </a:xfrm>
          <a:prstGeom prst="roundRect">
            <a:avLst>
              <a:gd name="adj" fmla="val 50000"/>
            </a:avLst>
          </a:prstGeom>
          <a:solidFill>
            <a:srgbClr val="E2F0D9"/>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ctr"/>
            <a:endParaRPr lang="en-US" sz="1200" b="1" dirty="0">
              <a:solidFill>
                <a:srgbClr val="FFFFFF"/>
              </a:solidFill>
            </a:endParaRPr>
          </a:p>
        </p:txBody>
      </p:sp>
      <p:sp>
        <p:nvSpPr>
          <p:cNvPr id="29" name="Rectangle: Rounded Corners 28">
            <a:extLst>
              <a:ext uri="{FF2B5EF4-FFF2-40B4-BE49-F238E27FC236}">
                <a16:creationId xmlns:a16="http://schemas.microsoft.com/office/drawing/2014/main" id="{098E52FE-78F7-F0BE-0FEB-8DE7AD2FE2D1}"/>
              </a:ext>
            </a:extLst>
          </p:cNvPr>
          <p:cNvSpPr/>
          <p:nvPr/>
        </p:nvSpPr>
        <p:spPr>
          <a:xfrm>
            <a:off x="5350930" y="4980819"/>
            <a:ext cx="2769414" cy="429768"/>
          </a:xfrm>
          <a:prstGeom prst="roundRect">
            <a:avLst>
              <a:gd name="adj" fmla="val 50000"/>
            </a:avLst>
          </a:prstGeom>
          <a:solidFill>
            <a:srgbClr val="E2F0D9"/>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ctr"/>
            <a:endParaRPr lang="en-US" sz="1200" b="1" dirty="0">
              <a:solidFill>
                <a:srgbClr val="FFFFFF"/>
              </a:solidFill>
            </a:endParaRPr>
          </a:p>
        </p:txBody>
      </p:sp>
      <p:sp>
        <p:nvSpPr>
          <p:cNvPr id="18" name="Freeform 2">
            <a:extLst>
              <a:ext uri="{FF2B5EF4-FFF2-40B4-BE49-F238E27FC236}">
                <a16:creationId xmlns:a16="http://schemas.microsoft.com/office/drawing/2014/main" id="{B3E429BC-C14F-D4BE-E73A-F3FF60C74DA5}"/>
              </a:ext>
            </a:extLst>
          </p:cNvPr>
          <p:cNvSpPr/>
          <p:nvPr/>
        </p:nvSpPr>
        <p:spPr>
          <a:xfrm>
            <a:off x="5659621" y="3520282"/>
            <a:ext cx="524258" cy="265577"/>
          </a:xfrm>
          <a:custGeom>
            <a:avLst/>
            <a:gdLst/>
            <a:ahLst/>
            <a:cxnLst/>
            <a:rect l="l" t="t" r="r" b="b"/>
            <a:pathLst>
              <a:path w="4445964" h="4445964">
                <a:moveTo>
                  <a:pt x="0" y="0"/>
                </a:moveTo>
                <a:lnTo>
                  <a:pt x="4445964" y="0"/>
                </a:lnTo>
                <a:lnTo>
                  <a:pt x="4445964" y="4445964"/>
                </a:lnTo>
                <a:lnTo>
                  <a:pt x="0" y="4445964"/>
                </a:lnTo>
                <a:lnTo>
                  <a:pt x="0" y="0"/>
                </a:lnTo>
                <a:close/>
              </a:path>
            </a:pathLst>
          </a:custGeom>
          <a:blipFill>
            <a:blip r:embed="rId6"/>
            <a:stretch>
              <a:fillRect t="-49972" b="-47431"/>
            </a:stretch>
          </a:blipFill>
        </p:spPr>
        <p:txBody>
          <a:bodyPr/>
          <a:lstStyle/>
          <a:p>
            <a:endParaRPr lang="en-US" dirty="0"/>
          </a:p>
        </p:txBody>
      </p:sp>
      <p:pic>
        <p:nvPicPr>
          <p:cNvPr id="30" name="Picture 29">
            <a:extLst>
              <a:ext uri="{FF2B5EF4-FFF2-40B4-BE49-F238E27FC236}">
                <a16:creationId xmlns:a16="http://schemas.microsoft.com/office/drawing/2014/main" id="{1829110B-290D-D4BB-8A2B-C6CB2AFE43D9}"/>
              </a:ext>
            </a:extLst>
          </p:cNvPr>
          <p:cNvPicPr>
            <a:picLocks noChangeAspect="1"/>
          </p:cNvPicPr>
          <p:nvPr/>
        </p:nvPicPr>
        <p:blipFill>
          <a:blip r:embed="rId3"/>
          <a:stretch>
            <a:fillRect/>
          </a:stretch>
        </p:blipFill>
        <p:spPr>
          <a:xfrm>
            <a:off x="7221425" y="3486697"/>
            <a:ext cx="379821" cy="293412"/>
          </a:xfrm>
          <a:prstGeom prst="rect">
            <a:avLst/>
          </a:prstGeom>
        </p:spPr>
      </p:pic>
      <p:pic>
        <p:nvPicPr>
          <p:cNvPr id="31" name="Picture 30">
            <a:extLst>
              <a:ext uri="{FF2B5EF4-FFF2-40B4-BE49-F238E27FC236}">
                <a16:creationId xmlns:a16="http://schemas.microsoft.com/office/drawing/2014/main" id="{826DF755-C761-D229-E18A-FD5E13E01CB8}"/>
              </a:ext>
            </a:extLst>
          </p:cNvPr>
          <p:cNvPicPr>
            <a:picLocks noChangeAspect="1"/>
          </p:cNvPicPr>
          <p:nvPr/>
        </p:nvPicPr>
        <p:blipFill>
          <a:blip r:embed="rId4"/>
          <a:srcRect r="50077"/>
          <a:stretch>
            <a:fillRect/>
          </a:stretch>
        </p:blipFill>
        <p:spPr>
          <a:xfrm>
            <a:off x="6535636" y="3491580"/>
            <a:ext cx="309746" cy="265577"/>
          </a:xfrm>
          <a:prstGeom prst="rect">
            <a:avLst/>
          </a:prstGeom>
        </p:spPr>
      </p:pic>
      <p:sp>
        <p:nvSpPr>
          <p:cNvPr id="32" name="Freeform 2">
            <a:extLst>
              <a:ext uri="{FF2B5EF4-FFF2-40B4-BE49-F238E27FC236}">
                <a16:creationId xmlns:a16="http://schemas.microsoft.com/office/drawing/2014/main" id="{12574B7E-BAD7-491B-A3E3-F8FF5D827493}"/>
              </a:ext>
            </a:extLst>
          </p:cNvPr>
          <p:cNvSpPr/>
          <p:nvPr/>
        </p:nvSpPr>
        <p:spPr>
          <a:xfrm>
            <a:off x="5659621" y="4021221"/>
            <a:ext cx="524258" cy="265577"/>
          </a:xfrm>
          <a:custGeom>
            <a:avLst/>
            <a:gdLst/>
            <a:ahLst/>
            <a:cxnLst/>
            <a:rect l="l" t="t" r="r" b="b"/>
            <a:pathLst>
              <a:path w="4445964" h="4445964">
                <a:moveTo>
                  <a:pt x="0" y="0"/>
                </a:moveTo>
                <a:lnTo>
                  <a:pt x="4445964" y="0"/>
                </a:lnTo>
                <a:lnTo>
                  <a:pt x="4445964" y="4445964"/>
                </a:lnTo>
                <a:lnTo>
                  <a:pt x="0" y="4445964"/>
                </a:lnTo>
                <a:lnTo>
                  <a:pt x="0" y="0"/>
                </a:lnTo>
                <a:close/>
              </a:path>
            </a:pathLst>
          </a:custGeom>
          <a:blipFill>
            <a:blip r:embed="rId6"/>
            <a:stretch>
              <a:fillRect t="-49972" b="-47431"/>
            </a:stretch>
          </a:blipFill>
        </p:spPr>
        <p:txBody>
          <a:bodyPr/>
          <a:lstStyle/>
          <a:p>
            <a:endParaRPr lang="en-US" dirty="0"/>
          </a:p>
        </p:txBody>
      </p:sp>
      <p:sp>
        <p:nvSpPr>
          <p:cNvPr id="34" name="TextBox 33">
            <a:extLst>
              <a:ext uri="{FF2B5EF4-FFF2-40B4-BE49-F238E27FC236}">
                <a16:creationId xmlns:a16="http://schemas.microsoft.com/office/drawing/2014/main" id="{2636F3B7-25BC-6BA0-4440-474A79E6F90C}"/>
              </a:ext>
            </a:extLst>
          </p:cNvPr>
          <p:cNvSpPr txBox="1"/>
          <p:nvPr/>
        </p:nvSpPr>
        <p:spPr>
          <a:xfrm>
            <a:off x="6535636" y="4030898"/>
            <a:ext cx="1148490"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000" b="1" dirty="0">
                <a:solidFill>
                  <a:srgbClr val="535353"/>
                </a:solidFill>
                <a:effectLst/>
              </a:rPr>
              <a:t>Local Centers</a:t>
            </a:r>
          </a:p>
        </p:txBody>
      </p:sp>
      <p:sp>
        <p:nvSpPr>
          <p:cNvPr id="35" name="Freeform 2">
            <a:extLst>
              <a:ext uri="{FF2B5EF4-FFF2-40B4-BE49-F238E27FC236}">
                <a16:creationId xmlns:a16="http://schemas.microsoft.com/office/drawing/2014/main" id="{96946DA4-6FE3-CEAC-8BB1-A3500C47E3F0}"/>
              </a:ext>
            </a:extLst>
          </p:cNvPr>
          <p:cNvSpPr/>
          <p:nvPr/>
        </p:nvSpPr>
        <p:spPr>
          <a:xfrm>
            <a:off x="6093967" y="4557750"/>
            <a:ext cx="524258" cy="265577"/>
          </a:xfrm>
          <a:custGeom>
            <a:avLst/>
            <a:gdLst/>
            <a:ahLst/>
            <a:cxnLst/>
            <a:rect l="l" t="t" r="r" b="b"/>
            <a:pathLst>
              <a:path w="4445964" h="4445964">
                <a:moveTo>
                  <a:pt x="0" y="0"/>
                </a:moveTo>
                <a:lnTo>
                  <a:pt x="4445964" y="0"/>
                </a:lnTo>
                <a:lnTo>
                  <a:pt x="4445964" y="4445964"/>
                </a:lnTo>
                <a:lnTo>
                  <a:pt x="0" y="4445964"/>
                </a:lnTo>
                <a:lnTo>
                  <a:pt x="0" y="0"/>
                </a:lnTo>
                <a:close/>
              </a:path>
            </a:pathLst>
          </a:custGeom>
          <a:blipFill>
            <a:blip r:embed="rId6"/>
            <a:stretch>
              <a:fillRect t="-49972" b="-47431"/>
            </a:stretch>
          </a:blipFill>
        </p:spPr>
        <p:txBody>
          <a:bodyPr/>
          <a:lstStyle/>
          <a:p>
            <a:endParaRPr lang="en-US" dirty="0"/>
          </a:p>
        </p:txBody>
      </p:sp>
      <p:pic>
        <p:nvPicPr>
          <p:cNvPr id="37" name="Picture 36">
            <a:extLst>
              <a:ext uri="{FF2B5EF4-FFF2-40B4-BE49-F238E27FC236}">
                <a16:creationId xmlns:a16="http://schemas.microsoft.com/office/drawing/2014/main" id="{A08C4A49-C301-C7E7-99AD-B2D273B46886}"/>
              </a:ext>
            </a:extLst>
          </p:cNvPr>
          <p:cNvPicPr>
            <a:picLocks noChangeAspect="1"/>
          </p:cNvPicPr>
          <p:nvPr/>
        </p:nvPicPr>
        <p:blipFill>
          <a:blip r:embed="rId7"/>
          <a:srcRect l="15685" r="16877"/>
          <a:stretch>
            <a:fillRect/>
          </a:stretch>
        </p:blipFill>
        <p:spPr>
          <a:xfrm>
            <a:off x="6825614" y="4458229"/>
            <a:ext cx="606995" cy="399855"/>
          </a:xfrm>
          <a:prstGeom prst="rect">
            <a:avLst/>
          </a:prstGeom>
        </p:spPr>
      </p:pic>
      <p:pic>
        <p:nvPicPr>
          <p:cNvPr id="38" name="Picture 37">
            <a:extLst>
              <a:ext uri="{FF2B5EF4-FFF2-40B4-BE49-F238E27FC236}">
                <a16:creationId xmlns:a16="http://schemas.microsoft.com/office/drawing/2014/main" id="{9B2C1D54-D073-956F-A08A-02FDF0E1B104}"/>
              </a:ext>
            </a:extLst>
          </p:cNvPr>
          <p:cNvPicPr>
            <a:picLocks noChangeAspect="1"/>
          </p:cNvPicPr>
          <p:nvPr/>
        </p:nvPicPr>
        <p:blipFill>
          <a:blip r:embed="rId3"/>
          <a:stretch>
            <a:fillRect/>
          </a:stretch>
        </p:blipFill>
        <p:spPr>
          <a:xfrm>
            <a:off x="6899490" y="5072442"/>
            <a:ext cx="379821" cy="293412"/>
          </a:xfrm>
          <a:prstGeom prst="rect">
            <a:avLst/>
          </a:prstGeom>
        </p:spPr>
      </p:pic>
      <p:pic>
        <p:nvPicPr>
          <p:cNvPr id="39" name="Picture 38">
            <a:extLst>
              <a:ext uri="{FF2B5EF4-FFF2-40B4-BE49-F238E27FC236}">
                <a16:creationId xmlns:a16="http://schemas.microsoft.com/office/drawing/2014/main" id="{279774B8-D26A-F471-C4ED-54A63E6BA3FE}"/>
              </a:ext>
            </a:extLst>
          </p:cNvPr>
          <p:cNvPicPr>
            <a:picLocks noChangeAspect="1"/>
          </p:cNvPicPr>
          <p:nvPr/>
        </p:nvPicPr>
        <p:blipFill>
          <a:blip r:embed="rId4"/>
          <a:srcRect r="50077"/>
          <a:stretch>
            <a:fillRect/>
          </a:stretch>
        </p:blipFill>
        <p:spPr>
          <a:xfrm>
            <a:off x="6213701" y="5077325"/>
            <a:ext cx="309746" cy="265577"/>
          </a:xfrm>
          <a:prstGeom prst="rect">
            <a:avLst/>
          </a:prstGeom>
        </p:spPr>
      </p:pic>
      <p:sp>
        <p:nvSpPr>
          <p:cNvPr id="40" name="Freeform 2">
            <a:extLst>
              <a:ext uri="{FF2B5EF4-FFF2-40B4-BE49-F238E27FC236}">
                <a16:creationId xmlns:a16="http://schemas.microsoft.com/office/drawing/2014/main" id="{A20E010C-5FB6-BCDC-FE0E-DEFD63148C4A}"/>
              </a:ext>
            </a:extLst>
          </p:cNvPr>
          <p:cNvSpPr/>
          <p:nvPr/>
        </p:nvSpPr>
        <p:spPr>
          <a:xfrm>
            <a:off x="5663747" y="5599323"/>
            <a:ext cx="524258" cy="265577"/>
          </a:xfrm>
          <a:custGeom>
            <a:avLst/>
            <a:gdLst/>
            <a:ahLst/>
            <a:cxnLst/>
            <a:rect l="l" t="t" r="r" b="b"/>
            <a:pathLst>
              <a:path w="4445964" h="4445964">
                <a:moveTo>
                  <a:pt x="0" y="0"/>
                </a:moveTo>
                <a:lnTo>
                  <a:pt x="4445964" y="0"/>
                </a:lnTo>
                <a:lnTo>
                  <a:pt x="4445964" y="4445964"/>
                </a:lnTo>
                <a:lnTo>
                  <a:pt x="0" y="4445964"/>
                </a:lnTo>
                <a:lnTo>
                  <a:pt x="0" y="0"/>
                </a:lnTo>
                <a:close/>
              </a:path>
            </a:pathLst>
          </a:custGeom>
          <a:blipFill>
            <a:blip r:embed="rId6"/>
            <a:stretch>
              <a:fillRect t="-49972" b="-47431"/>
            </a:stretch>
          </a:blipFill>
        </p:spPr>
        <p:txBody>
          <a:bodyPr/>
          <a:lstStyle/>
          <a:p>
            <a:endParaRPr lang="en-US" dirty="0"/>
          </a:p>
        </p:txBody>
      </p:sp>
      <p:sp>
        <p:nvSpPr>
          <p:cNvPr id="41" name="TextBox 40">
            <a:extLst>
              <a:ext uri="{FF2B5EF4-FFF2-40B4-BE49-F238E27FC236}">
                <a16:creationId xmlns:a16="http://schemas.microsoft.com/office/drawing/2014/main" id="{750BFD69-7C07-F709-4544-A00A0950ECF4}"/>
              </a:ext>
            </a:extLst>
          </p:cNvPr>
          <p:cNvSpPr txBox="1"/>
          <p:nvPr/>
        </p:nvSpPr>
        <p:spPr>
          <a:xfrm>
            <a:off x="6539762" y="5609000"/>
            <a:ext cx="1148490"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000" b="1" dirty="0">
                <a:solidFill>
                  <a:srgbClr val="535353"/>
                </a:solidFill>
                <a:effectLst/>
              </a:rPr>
              <a:t>Local Centers</a:t>
            </a:r>
          </a:p>
        </p:txBody>
      </p:sp>
      <p:sp>
        <p:nvSpPr>
          <p:cNvPr id="42" name="Freeform 13">
            <a:extLst>
              <a:ext uri="{FF2B5EF4-FFF2-40B4-BE49-F238E27FC236}">
                <a16:creationId xmlns:a16="http://schemas.microsoft.com/office/drawing/2014/main" id="{4A15DDEE-8A11-0FD3-4ED7-C2AA19C3C0C4}"/>
              </a:ext>
            </a:extLst>
          </p:cNvPr>
          <p:cNvSpPr>
            <a:spLocks noEditPoints="1"/>
          </p:cNvSpPr>
          <p:nvPr>
            <p:custDataLst>
              <p:tags r:id="rId1"/>
            </p:custDataLst>
          </p:nvPr>
        </p:nvSpPr>
        <p:spPr bwMode="gray">
          <a:xfrm>
            <a:off x="8628065" y="2459812"/>
            <a:ext cx="604659" cy="510917"/>
          </a:xfrm>
          <a:custGeom>
            <a:avLst/>
            <a:gdLst>
              <a:gd name="T0" fmla="*/ 108 w 3489"/>
              <a:gd name="T1" fmla="*/ 1405 h 3227"/>
              <a:gd name="T2" fmla="*/ 108 w 3489"/>
              <a:gd name="T3" fmla="*/ 0 h 3227"/>
              <a:gd name="T4" fmla="*/ 1405 w 3489"/>
              <a:gd name="T5" fmla="*/ 0 h 3227"/>
              <a:gd name="T6" fmla="*/ 1405 w 3489"/>
              <a:gd name="T7" fmla="*/ 1110 h 3227"/>
              <a:gd name="T8" fmla="*/ 1197 w 3489"/>
              <a:gd name="T9" fmla="*/ 2407 h 3227"/>
              <a:gd name="T10" fmla="*/ 296 w 3489"/>
              <a:gd name="T11" fmla="*/ 3227 h 3227"/>
              <a:gd name="T12" fmla="*/ 0 w 3489"/>
              <a:gd name="T13" fmla="*/ 2750 h 3227"/>
              <a:gd name="T14" fmla="*/ 541 w 3489"/>
              <a:gd name="T15" fmla="*/ 2283 h 3227"/>
              <a:gd name="T16" fmla="*/ 739 w 3489"/>
              <a:gd name="T17" fmla="*/ 1405 h 3227"/>
              <a:gd name="T18" fmla="*/ 108 w 3489"/>
              <a:gd name="T19" fmla="*/ 1405 h 3227"/>
              <a:gd name="T20" fmla="*/ 2192 w 3489"/>
              <a:gd name="T21" fmla="*/ 1405 h 3227"/>
              <a:gd name="T22" fmla="*/ 2192 w 3489"/>
              <a:gd name="T23" fmla="*/ 0 h 3227"/>
              <a:gd name="T24" fmla="*/ 3489 w 3489"/>
              <a:gd name="T25" fmla="*/ 0 h 3227"/>
              <a:gd name="T26" fmla="*/ 3489 w 3489"/>
              <a:gd name="T27" fmla="*/ 1110 h 3227"/>
              <a:gd name="T28" fmla="*/ 3281 w 3489"/>
              <a:gd name="T29" fmla="*/ 2407 h 3227"/>
              <a:gd name="T30" fmla="*/ 2380 w 3489"/>
              <a:gd name="T31" fmla="*/ 3227 h 3227"/>
              <a:gd name="T32" fmla="*/ 2084 w 3489"/>
              <a:gd name="T33" fmla="*/ 2750 h 3227"/>
              <a:gd name="T34" fmla="*/ 2625 w 3489"/>
              <a:gd name="T35" fmla="*/ 2283 h 3227"/>
              <a:gd name="T36" fmla="*/ 2823 w 3489"/>
              <a:gd name="T37" fmla="*/ 1405 h 3227"/>
              <a:gd name="T38" fmla="*/ 2192 w 3489"/>
              <a:gd name="T39" fmla="*/ 1405 h 3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89" h="3227">
                <a:moveTo>
                  <a:pt x="108" y="1405"/>
                </a:moveTo>
                <a:lnTo>
                  <a:pt x="108" y="0"/>
                </a:lnTo>
                <a:lnTo>
                  <a:pt x="1405" y="0"/>
                </a:lnTo>
                <a:lnTo>
                  <a:pt x="1405" y="1110"/>
                </a:lnTo>
                <a:cubicBezTo>
                  <a:pt x="1405" y="1710"/>
                  <a:pt x="1336" y="2143"/>
                  <a:pt x="1197" y="2407"/>
                </a:cubicBezTo>
                <a:cubicBezTo>
                  <a:pt x="1004" y="2770"/>
                  <a:pt x="704" y="3043"/>
                  <a:pt x="296" y="3227"/>
                </a:cubicBezTo>
                <a:lnTo>
                  <a:pt x="0" y="2750"/>
                </a:lnTo>
                <a:cubicBezTo>
                  <a:pt x="242" y="2651"/>
                  <a:pt x="422" y="2496"/>
                  <a:pt x="541" y="2283"/>
                </a:cubicBezTo>
                <a:cubicBezTo>
                  <a:pt x="660" y="2070"/>
                  <a:pt x="726" y="1777"/>
                  <a:pt x="739" y="1405"/>
                </a:cubicBezTo>
                <a:lnTo>
                  <a:pt x="108" y="1405"/>
                </a:lnTo>
                <a:close/>
                <a:moveTo>
                  <a:pt x="2192" y="1405"/>
                </a:moveTo>
                <a:lnTo>
                  <a:pt x="2192" y="0"/>
                </a:lnTo>
                <a:lnTo>
                  <a:pt x="3489" y="0"/>
                </a:lnTo>
                <a:lnTo>
                  <a:pt x="3489" y="1110"/>
                </a:lnTo>
                <a:cubicBezTo>
                  <a:pt x="3489" y="1710"/>
                  <a:pt x="3420" y="2143"/>
                  <a:pt x="3281" y="2407"/>
                </a:cubicBezTo>
                <a:cubicBezTo>
                  <a:pt x="3088" y="2770"/>
                  <a:pt x="2788" y="3043"/>
                  <a:pt x="2380" y="3227"/>
                </a:cubicBezTo>
                <a:lnTo>
                  <a:pt x="2084" y="2750"/>
                </a:lnTo>
                <a:cubicBezTo>
                  <a:pt x="2326" y="2651"/>
                  <a:pt x="2506" y="2496"/>
                  <a:pt x="2625" y="2283"/>
                </a:cubicBezTo>
                <a:cubicBezTo>
                  <a:pt x="2744" y="2070"/>
                  <a:pt x="2810" y="1777"/>
                  <a:pt x="2823" y="1405"/>
                </a:cubicBezTo>
                <a:lnTo>
                  <a:pt x="2192" y="1405"/>
                </a:lnTo>
                <a:close/>
              </a:path>
            </a:pathLst>
          </a:custGeom>
          <a:solidFill>
            <a:srgbClr val="D9000A"/>
          </a:solidFill>
          <a:ln w="19050">
            <a:noFill/>
          </a:ln>
        </p:spPr>
        <p:txBody>
          <a:bodyPr vert="horz" wrap="square" lIns="91440" tIns="45720" rIns="91440" bIns="45720" numCol="1" anchor="t" anchorCtr="0" compatLnSpc="1">
            <a:prstTxWarp prst="textNoShape">
              <a:avLst/>
            </a:prstTxWarp>
          </a:bodyPr>
          <a:lstStyle/>
          <a:p>
            <a:endParaRPr lang="en-US" sz="1000" dirty="0">
              <a:solidFill>
                <a:srgbClr val="F36521"/>
              </a:solidFill>
              <a:latin typeface="Montserrat" panose="00000500000000000000" pitchFamily="2" charset="0"/>
            </a:endParaRPr>
          </a:p>
        </p:txBody>
      </p:sp>
      <p:cxnSp>
        <p:nvCxnSpPr>
          <p:cNvPr id="43" name="Straight Connector 42">
            <a:extLst>
              <a:ext uri="{FF2B5EF4-FFF2-40B4-BE49-F238E27FC236}">
                <a16:creationId xmlns:a16="http://schemas.microsoft.com/office/drawing/2014/main" id="{3D04FE4C-24AB-E78A-536F-586307494109}"/>
              </a:ext>
            </a:extLst>
          </p:cNvPr>
          <p:cNvCxnSpPr>
            <a:cxnSpLocks/>
          </p:cNvCxnSpPr>
          <p:nvPr/>
        </p:nvCxnSpPr>
        <p:spPr>
          <a:xfrm>
            <a:off x="9311047" y="2886724"/>
            <a:ext cx="2177158" cy="0"/>
          </a:xfrm>
          <a:prstGeom prst="line">
            <a:avLst/>
          </a:prstGeom>
          <a:ln w="9525">
            <a:solidFill>
              <a:srgbClr val="D9000A"/>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600D2472-737A-A7B1-3BCD-7E6E64BF1988}"/>
              </a:ext>
            </a:extLst>
          </p:cNvPr>
          <p:cNvSpPr txBox="1"/>
          <p:nvPr/>
        </p:nvSpPr>
        <p:spPr>
          <a:xfrm>
            <a:off x="8579966" y="3177378"/>
            <a:ext cx="3224153" cy="1819922"/>
          </a:xfrm>
          <a:prstGeom prst="rect">
            <a:avLst/>
          </a:prstGeom>
          <a:noFill/>
        </p:spPr>
        <p:txBody>
          <a:bodyPr wrap="square">
            <a:spAutoFit/>
          </a:bodyPr>
          <a:lstStyle/>
          <a:p>
            <a:pPr>
              <a:lnSpc>
                <a:spcPts val="1700"/>
              </a:lnSpc>
            </a:pPr>
            <a:r>
              <a:rPr lang="en-US" sz="1200" dirty="0"/>
              <a:t>"They promise 'international curriculum' and 'study abroad readiness' but after 2 years and 100 million VND spent, my son can barely hold a simple conversation. When I complained, they said 'every child learns at their own pace.' That's code for 'we didn't deliver.'"</a:t>
            </a:r>
          </a:p>
        </p:txBody>
      </p:sp>
      <p:sp>
        <p:nvSpPr>
          <p:cNvPr id="48" name="TextBox 47">
            <a:extLst>
              <a:ext uri="{FF2B5EF4-FFF2-40B4-BE49-F238E27FC236}">
                <a16:creationId xmlns:a16="http://schemas.microsoft.com/office/drawing/2014/main" id="{AC93ECC3-2EA3-4D62-F5F4-87BDBAA7F3D2}"/>
              </a:ext>
            </a:extLst>
          </p:cNvPr>
          <p:cNvSpPr txBox="1"/>
          <p:nvPr/>
        </p:nvSpPr>
        <p:spPr>
          <a:xfrm>
            <a:off x="8911260" y="5123335"/>
            <a:ext cx="2818429" cy="694614"/>
          </a:xfrm>
          <a:prstGeom prst="rect">
            <a:avLst/>
          </a:prstGeom>
          <a:noFill/>
        </p:spPr>
        <p:txBody>
          <a:bodyPr wrap="square">
            <a:spAutoFit/>
          </a:bodyPr>
          <a:lstStyle/>
          <a:p>
            <a:pPr algn="r">
              <a:lnSpc>
                <a:spcPts val="1600"/>
              </a:lnSpc>
            </a:pPr>
            <a:r>
              <a:rPr lang="en-US" sz="1200" b="1" dirty="0"/>
              <a:t>— Father, 41, Da Nang, </a:t>
            </a:r>
          </a:p>
          <a:p>
            <a:pPr algn="r">
              <a:lnSpc>
                <a:spcPts val="1600"/>
              </a:lnSpc>
            </a:pPr>
            <a:r>
              <a:rPr lang="en-US" sz="1200" b="1" dirty="0"/>
              <a:t>former premium center parent, </a:t>
            </a:r>
          </a:p>
          <a:p>
            <a:pPr algn="r">
              <a:lnSpc>
                <a:spcPts val="1600"/>
              </a:lnSpc>
            </a:pPr>
            <a:r>
              <a:rPr lang="en-US" sz="1200" b="1" dirty="0"/>
              <a:t>Parent FGD</a:t>
            </a:r>
          </a:p>
        </p:txBody>
      </p:sp>
    </p:spTree>
    <p:extLst>
      <p:ext uri="{BB962C8B-B14F-4D97-AF65-F5344CB8AC3E}">
        <p14:creationId xmlns:p14="http://schemas.microsoft.com/office/powerpoint/2010/main" val="399245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AE551-CB89-8FC1-6E49-EFFE136700F7}"/>
            </a:ext>
          </a:extLst>
        </p:cNvPr>
        <p:cNvGrpSpPr/>
        <p:nvPr/>
      </p:nvGrpSpPr>
      <p:grpSpPr>
        <a:xfrm>
          <a:off x="0" y="0"/>
          <a:ext cx="0" cy="0"/>
          <a:chOff x="0" y="0"/>
          <a:chExt cx="0" cy="0"/>
        </a:xfrm>
      </p:grpSpPr>
      <p:sp>
        <p:nvSpPr>
          <p:cNvPr id="44" name="Rectangle: Rounded Corners 43">
            <a:extLst>
              <a:ext uri="{FF2B5EF4-FFF2-40B4-BE49-F238E27FC236}">
                <a16:creationId xmlns:a16="http://schemas.microsoft.com/office/drawing/2014/main" id="{26240AF7-392A-D0C7-F912-45060819C68E}"/>
              </a:ext>
            </a:extLst>
          </p:cNvPr>
          <p:cNvSpPr/>
          <p:nvPr/>
        </p:nvSpPr>
        <p:spPr>
          <a:xfrm>
            <a:off x="3857159" y="2653910"/>
            <a:ext cx="2769414" cy="286513"/>
          </a:xfrm>
          <a:prstGeom prst="roundRect">
            <a:avLst>
              <a:gd name="adj" fmla="val 50000"/>
            </a:avLst>
          </a:prstGeom>
          <a:solidFill>
            <a:srgbClr val="E2F0D9"/>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ctr"/>
            <a:endParaRPr lang="en-US" sz="1200" b="1" dirty="0">
              <a:solidFill>
                <a:srgbClr val="FFFFFF"/>
              </a:solidFill>
            </a:endParaRPr>
          </a:p>
        </p:txBody>
      </p:sp>
      <p:sp>
        <p:nvSpPr>
          <p:cNvPr id="45" name="Rectangle: Rounded Corners 44">
            <a:extLst>
              <a:ext uri="{FF2B5EF4-FFF2-40B4-BE49-F238E27FC236}">
                <a16:creationId xmlns:a16="http://schemas.microsoft.com/office/drawing/2014/main" id="{04D69A66-A264-D7E1-411B-A8AAC53BFB27}"/>
              </a:ext>
            </a:extLst>
          </p:cNvPr>
          <p:cNvSpPr/>
          <p:nvPr/>
        </p:nvSpPr>
        <p:spPr>
          <a:xfrm>
            <a:off x="3857159" y="3030925"/>
            <a:ext cx="2769414" cy="286513"/>
          </a:xfrm>
          <a:prstGeom prst="roundRect">
            <a:avLst>
              <a:gd name="adj" fmla="val 50000"/>
            </a:avLst>
          </a:prstGeom>
          <a:solidFill>
            <a:srgbClr val="E2F0D9"/>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ctr"/>
            <a:endParaRPr lang="en-US" sz="1200" b="1" dirty="0">
              <a:solidFill>
                <a:srgbClr val="FFFFFF"/>
              </a:solidFill>
            </a:endParaRPr>
          </a:p>
        </p:txBody>
      </p:sp>
      <p:sp>
        <p:nvSpPr>
          <p:cNvPr id="2" name="Title 1">
            <a:extLst>
              <a:ext uri="{FF2B5EF4-FFF2-40B4-BE49-F238E27FC236}">
                <a16:creationId xmlns:a16="http://schemas.microsoft.com/office/drawing/2014/main" id="{96445027-F7C7-3A51-A48A-3E83215E5D7B}"/>
              </a:ext>
            </a:extLst>
          </p:cNvPr>
          <p:cNvSpPr>
            <a:spLocks noGrp="1"/>
          </p:cNvSpPr>
          <p:nvPr>
            <p:ph type="title"/>
          </p:nvPr>
        </p:nvSpPr>
        <p:spPr/>
        <p:txBody>
          <a:bodyPr>
            <a:normAutofit/>
          </a:bodyPr>
          <a:lstStyle/>
          <a:p>
            <a:r>
              <a:rPr lang="en-US" dirty="0"/>
              <a:t>Key Decision Drivers &amp; Pain Points</a:t>
            </a:r>
          </a:p>
        </p:txBody>
      </p:sp>
      <p:sp>
        <p:nvSpPr>
          <p:cNvPr id="3" name="TextBox 2">
            <a:extLst>
              <a:ext uri="{FF2B5EF4-FFF2-40B4-BE49-F238E27FC236}">
                <a16:creationId xmlns:a16="http://schemas.microsoft.com/office/drawing/2014/main" id="{9F573750-2CE3-51DC-F6C7-80459CB6CEB5}"/>
              </a:ext>
            </a:extLst>
          </p:cNvPr>
          <p:cNvSpPr txBox="1"/>
          <p:nvPr/>
        </p:nvSpPr>
        <p:spPr>
          <a:xfrm>
            <a:off x="576707" y="6471407"/>
            <a:ext cx="9785702" cy="230832"/>
          </a:xfrm>
          <a:prstGeom prst="rect">
            <a:avLst/>
          </a:prstGeom>
          <a:noFill/>
        </p:spPr>
        <p:txBody>
          <a:bodyPr wrap="square">
            <a:spAutoFit/>
          </a:bodyPr>
          <a:lstStyle/>
          <a:p>
            <a:r>
              <a:rPr lang="en-US" sz="900" b="0" i="1" dirty="0" err="1">
                <a:solidFill>
                  <a:srgbClr val="666666"/>
                </a:solidFill>
                <a:effectLst/>
                <a:latin typeface="+mj-lt"/>
              </a:rPr>
              <a:t>InsightAsia</a:t>
            </a:r>
            <a:r>
              <a:rPr lang="en-US" sz="900" b="0" i="1" dirty="0">
                <a:solidFill>
                  <a:srgbClr val="666666"/>
                </a:solidFill>
                <a:effectLst/>
                <a:latin typeface="+mj-lt"/>
              </a:rPr>
              <a:t> Vietnam | Market Research Report | Base: All respondents (n=1,219)</a:t>
            </a:r>
          </a:p>
        </p:txBody>
      </p:sp>
      <p:sp>
        <p:nvSpPr>
          <p:cNvPr id="8" name="Text Placeholder 2">
            <a:extLst>
              <a:ext uri="{FF2B5EF4-FFF2-40B4-BE49-F238E27FC236}">
                <a16:creationId xmlns:a16="http://schemas.microsoft.com/office/drawing/2014/main" id="{3DEC396E-FFB8-C075-8F9E-D11C5B03F904}"/>
              </a:ext>
            </a:extLst>
          </p:cNvPr>
          <p:cNvSpPr txBox="1">
            <a:spLocks/>
          </p:cNvSpPr>
          <p:nvPr/>
        </p:nvSpPr>
        <p:spPr>
          <a:xfrm>
            <a:off x="662662" y="1421915"/>
            <a:ext cx="10837158" cy="8101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b="0" kern="1200">
                <a:solidFill>
                  <a:srgbClr val="535353"/>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53535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53535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53535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rgbClr val="53535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US" sz="1600" b="1" dirty="0">
                <a:solidFill>
                  <a:srgbClr val="E95000"/>
                </a:solidFill>
                <a:latin typeface="Montserrat"/>
              </a:rPr>
              <a:t>Top Decision Factors When Choosing an English Center</a:t>
            </a:r>
          </a:p>
          <a:p>
            <a:pPr>
              <a:lnSpc>
                <a:spcPct val="100000"/>
              </a:lnSpc>
              <a:spcBef>
                <a:spcPts val="600"/>
              </a:spcBef>
              <a:defRPr/>
            </a:pPr>
            <a:r>
              <a:rPr lang="en-US" sz="900" i="1" dirty="0">
                <a:solidFill>
                  <a:srgbClr val="E95000"/>
                </a:solidFill>
                <a:latin typeface="+mj-lt"/>
              </a:rPr>
              <a:t>Question: "How important are each of the following factors when choosing an English learning center for your child?" 5-point scale from "Not Important" to "Critical".</a:t>
            </a:r>
          </a:p>
          <a:p>
            <a:pPr>
              <a:lnSpc>
                <a:spcPct val="100000"/>
              </a:lnSpc>
              <a:spcBef>
                <a:spcPts val="0"/>
              </a:spcBef>
              <a:defRPr/>
            </a:pPr>
            <a:r>
              <a:rPr lang="en-US" sz="900" i="1" dirty="0">
                <a:solidFill>
                  <a:srgbClr val="E95000"/>
                </a:solidFill>
                <a:latin typeface="+mj-lt"/>
              </a:rPr>
              <a:t>Base: All respondents (n=1,219)</a:t>
            </a:r>
          </a:p>
        </p:txBody>
      </p:sp>
      <p:graphicFrame>
        <p:nvGraphicFramePr>
          <p:cNvPr id="33" name="Table 32">
            <a:extLst>
              <a:ext uri="{FF2B5EF4-FFF2-40B4-BE49-F238E27FC236}">
                <a16:creationId xmlns:a16="http://schemas.microsoft.com/office/drawing/2014/main" id="{2992CE72-E1BC-EF54-5C39-4D807C5B35C1}"/>
              </a:ext>
            </a:extLst>
          </p:cNvPr>
          <p:cNvGraphicFramePr>
            <a:graphicFrameLocks noGrp="1"/>
          </p:cNvGraphicFramePr>
          <p:nvPr>
            <p:extLst>
              <p:ext uri="{D42A27DB-BD31-4B8C-83A1-F6EECF244321}">
                <p14:modId xmlns:p14="http://schemas.microsoft.com/office/powerpoint/2010/main" val="1148013160"/>
              </p:ext>
            </p:extLst>
          </p:nvPr>
        </p:nvGraphicFramePr>
        <p:xfrm>
          <a:off x="653698" y="2232070"/>
          <a:ext cx="6035040" cy="3987181"/>
        </p:xfrm>
        <a:graphic>
          <a:graphicData uri="http://schemas.openxmlformats.org/drawingml/2006/table">
            <a:tbl>
              <a:tblPr/>
              <a:tblGrid>
                <a:gridCol w="3108960">
                  <a:extLst>
                    <a:ext uri="{9D8B030D-6E8A-4147-A177-3AD203B41FA5}">
                      <a16:colId xmlns:a16="http://schemas.microsoft.com/office/drawing/2014/main" val="3994390460"/>
                    </a:ext>
                  </a:extLst>
                </a:gridCol>
                <a:gridCol w="2926080">
                  <a:extLst>
                    <a:ext uri="{9D8B030D-6E8A-4147-A177-3AD203B41FA5}">
                      <a16:colId xmlns:a16="http://schemas.microsoft.com/office/drawing/2014/main" val="3824182080"/>
                    </a:ext>
                  </a:extLst>
                </a:gridCol>
              </a:tblGrid>
              <a:tr h="362471">
                <a:tc>
                  <a:txBody>
                    <a:bodyPr/>
                    <a:lstStyle/>
                    <a:p>
                      <a:pPr algn="l">
                        <a:buNone/>
                      </a:pPr>
                      <a:r>
                        <a:rPr lang="en-US" sz="1000" b="1" dirty="0">
                          <a:solidFill>
                            <a:srgbClr val="3C9F31"/>
                          </a:solidFill>
                          <a:effectLst/>
                        </a:rPr>
                        <a:t>Factor</a:t>
                      </a:r>
                    </a:p>
                  </a:txBody>
                  <a:tcPr marL="142875" marR="182880" marT="0" marB="0" anchor="ctr">
                    <a:lnL>
                      <a:noFill/>
                    </a:lnL>
                    <a:lnR>
                      <a:noFill/>
                    </a:lnR>
                    <a:lnT>
                      <a:noFill/>
                    </a:lnT>
                    <a:lnB w="6350" cap="flat" cmpd="sng" algn="ctr">
                      <a:solidFill>
                        <a:schemeClr val="bg1">
                          <a:lumMod val="75000"/>
                        </a:schemeClr>
                      </a:solidFill>
                      <a:prstDash val="solid"/>
                      <a:round/>
                      <a:headEnd type="none" w="med" len="med"/>
                      <a:tailEnd type="none" w="med" len="med"/>
                    </a:lnB>
                    <a:noFill/>
                  </a:tcPr>
                </a:tc>
                <a:tc>
                  <a:txBody>
                    <a:bodyPr/>
                    <a:lstStyle/>
                    <a:p>
                      <a:pPr algn="l">
                        <a:buNone/>
                      </a:pPr>
                      <a:r>
                        <a:rPr lang="en-US" sz="1000" b="1" dirty="0">
                          <a:solidFill>
                            <a:srgbClr val="3C9F31"/>
                          </a:solidFill>
                          <a:effectLst/>
                        </a:rPr>
                        <a:t>% Rated "Critical" or "Very Important"</a:t>
                      </a:r>
                    </a:p>
                  </a:txBody>
                  <a:tcPr marL="142875" marR="182880" marT="0" marB="0" anchor="ctr">
                    <a:lnL>
                      <a:noFill/>
                    </a:lnL>
                    <a:lnR>
                      <a:noFill/>
                    </a:lnR>
                    <a:lnT>
                      <a:noFill/>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204876435"/>
                  </a:ext>
                </a:extLst>
              </a:tr>
              <a:tr h="362471">
                <a:tc>
                  <a:txBody>
                    <a:bodyPr/>
                    <a:lstStyle/>
                    <a:p>
                      <a:pPr>
                        <a:buNone/>
                      </a:pPr>
                      <a:r>
                        <a:rPr lang="en-US" sz="1000" dirty="0">
                          <a:effectLst/>
                        </a:rPr>
                        <a:t>Teacher quality &amp; qualifications</a:t>
                      </a:r>
                    </a:p>
                  </a:txBody>
                  <a:tcPr marL="142875" marR="0" marT="0" marB="0" anchor="ctr">
                    <a:lnL>
                      <a:noFill/>
                    </a:lnL>
                    <a:lnR>
                      <a:noFill/>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buNone/>
                      </a:pPr>
                      <a:r>
                        <a:rPr lang="en-US" sz="1000" b="1" dirty="0">
                          <a:solidFill>
                            <a:srgbClr val="3C9F31"/>
                          </a:solidFill>
                          <a:effectLst/>
                        </a:rPr>
                        <a:t>86%</a:t>
                      </a:r>
                    </a:p>
                  </a:txBody>
                  <a:tcPr marL="142875" marR="182880" marT="0" marB="0" anchor="ctr">
                    <a:lnL>
                      <a:noFill/>
                    </a:lnL>
                    <a:lnR>
                      <a:noFill/>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894279702"/>
                  </a:ext>
                </a:extLst>
              </a:tr>
              <a:tr h="362471">
                <a:tc>
                  <a:txBody>
                    <a:bodyPr/>
                    <a:lstStyle/>
                    <a:p>
                      <a:pPr>
                        <a:buNone/>
                      </a:pPr>
                      <a:r>
                        <a:rPr lang="en-US" sz="1000" dirty="0">
                          <a:effectLst/>
                        </a:rPr>
                        <a:t>Tuition fees &amp; value for money</a:t>
                      </a:r>
                    </a:p>
                  </a:txBody>
                  <a:tcPr marL="142875"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buNone/>
                      </a:pPr>
                      <a:r>
                        <a:rPr lang="en-US" sz="1000" b="1" dirty="0">
                          <a:solidFill>
                            <a:srgbClr val="3C9F31"/>
                          </a:solidFill>
                          <a:effectLst/>
                        </a:rPr>
                        <a:t>82%</a:t>
                      </a:r>
                    </a:p>
                  </a:txBody>
                  <a:tcPr marL="142875" marR="18288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255264233"/>
                  </a:ext>
                </a:extLst>
              </a:tr>
              <a:tr h="362471">
                <a:tc>
                  <a:txBody>
                    <a:bodyPr/>
                    <a:lstStyle/>
                    <a:p>
                      <a:pPr>
                        <a:buNone/>
                      </a:pPr>
                      <a:r>
                        <a:rPr lang="en-US" sz="1000" dirty="0">
                          <a:effectLst/>
                        </a:rPr>
                        <a:t>Curriculum quality &amp; international alignment</a:t>
                      </a:r>
                    </a:p>
                  </a:txBody>
                  <a:tcPr marL="142875"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buNone/>
                      </a:pPr>
                      <a:r>
                        <a:rPr lang="en-US" sz="1000" dirty="0">
                          <a:effectLst/>
                        </a:rPr>
                        <a:t>77%</a:t>
                      </a:r>
                    </a:p>
                  </a:txBody>
                  <a:tcPr marL="142875" marR="18288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7057922"/>
                  </a:ext>
                </a:extLst>
              </a:tr>
              <a:tr h="362471">
                <a:tc>
                  <a:txBody>
                    <a:bodyPr/>
                    <a:lstStyle/>
                    <a:p>
                      <a:pPr>
                        <a:buNone/>
                      </a:pPr>
                      <a:r>
                        <a:rPr lang="en-US" sz="1000" dirty="0">
                          <a:effectLst/>
                        </a:rPr>
                        <a:t>Location &amp; convenience</a:t>
                      </a:r>
                    </a:p>
                  </a:txBody>
                  <a:tcPr marL="142875"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buNone/>
                      </a:pPr>
                      <a:r>
                        <a:rPr lang="en-US" sz="1000" dirty="0">
                          <a:effectLst/>
                        </a:rPr>
                        <a:t>72%</a:t>
                      </a:r>
                    </a:p>
                  </a:txBody>
                  <a:tcPr marL="142875" marR="18288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807676008"/>
                  </a:ext>
                </a:extLst>
              </a:tr>
              <a:tr h="362471">
                <a:tc>
                  <a:txBody>
                    <a:bodyPr/>
                    <a:lstStyle/>
                    <a:p>
                      <a:pPr>
                        <a:buNone/>
                      </a:pPr>
                      <a:r>
                        <a:rPr lang="en-US" sz="1000" dirty="0">
                          <a:effectLst/>
                        </a:rPr>
                        <a:t>Class size (prefer small groups)</a:t>
                      </a:r>
                    </a:p>
                  </a:txBody>
                  <a:tcPr marL="142875"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buNone/>
                      </a:pPr>
                      <a:r>
                        <a:rPr lang="en-US" sz="1000" dirty="0">
                          <a:effectLst/>
                        </a:rPr>
                        <a:t>69%</a:t>
                      </a:r>
                    </a:p>
                  </a:txBody>
                  <a:tcPr marL="142875" marR="18288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940862033"/>
                  </a:ext>
                </a:extLst>
              </a:tr>
              <a:tr h="362471">
                <a:tc>
                  <a:txBody>
                    <a:bodyPr/>
                    <a:lstStyle/>
                    <a:p>
                      <a:pPr>
                        <a:buNone/>
                      </a:pPr>
                      <a:r>
                        <a:rPr lang="en-US" sz="1000" dirty="0">
                          <a:effectLst/>
                        </a:rPr>
                        <a:t>Progress tracking &amp; reporting</a:t>
                      </a:r>
                    </a:p>
                  </a:txBody>
                  <a:tcPr marL="142875"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buNone/>
                      </a:pPr>
                      <a:r>
                        <a:rPr lang="en-US" sz="1000" dirty="0">
                          <a:effectLst/>
                        </a:rPr>
                        <a:t>65%</a:t>
                      </a:r>
                    </a:p>
                  </a:txBody>
                  <a:tcPr marL="142875" marR="18288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314299529"/>
                  </a:ext>
                </a:extLst>
              </a:tr>
              <a:tr h="362471">
                <a:tc>
                  <a:txBody>
                    <a:bodyPr/>
                    <a:lstStyle/>
                    <a:p>
                      <a:pPr>
                        <a:buNone/>
                      </a:pPr>
                      <a:r>
                        <a:rPr lang="en-US" sz="1000" dirty="0">
                          <a:effectLst/>
                        </a:rPr>
                        <a:t>Facilities &amp; learning environment</a:t>
                      </a:r>
                    </a:p>
                  </a:txBody>
                  <a:tcPr marL="142875"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buNone/>
                      </a:pPr>
                      <a:r>
                        <a:rPr lang="en-US" sz="1000" dirty="0">
                          <a:effectLst/>
                        </a:rPr>
                        <a:t>60%</a:t>
                      </a:r>
                    </a:p>
                  </a:txBody>
                  <a:tcPr marL="142875" marR="18288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296168053"/>
                  </a:ext>
                </a:extLst>
              </a:tr>
              <a:tr h="362471">
                <a:tc>
                  <a:txBody>
                    <a:bodyPr/>
                    <a:lstStyle/>
                    <a:p>
                      <a:pPr>
                        <a:buNone/>
                      </a:pPr>
                      <a:r>
                        <a:rPr lang="en-US" sz="1000" dirty="0">
                          <a:effectLst/>
                        </a:rPr>
                        <a:t>Brand reputation &amp; recommendations</a:t>
                      </a:r>
                    </a:p>
                  </a:txBody>
                  <a:tcPr marL="142875"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buNone/>
                      </a:pPr>
                      <a:r>
                        <a:rPr lang="en-US" sz="1000" dirty="0">
                          <a:effectLst/>
                        </a:rPr>
                        <a:t>57%</a:t>
                      </a:r>
                    </a:p>
                  </a:txBody>
                  <a:tcPr marL="142875" marR="18288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614707989"/>
                  </a:ext>
                </a:extLst>
              </a:tr>
              <a:tr h="362471">
                <a:tc>
                  <a:txBody>
                    <a:bodyPr/>
                    <a:lstStyle/>
                    <a:p>
                      <a:pPr>
                        <a:buNone/>
                      </a:pPr>
                      <a:r>
                        <a:rPr lang="en-US" sz="1000" dirty="0">
                          <a:effectLst/>
                        </a:rPr>
                        <a:t>Certification pathways (Cambridge, IELTS)</a:t>
                      </a:r>
                    </a:p>
                  </a:txBody>
                  <a:tcPr marL="142875"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buNone/>
                      </a:pPr>
                      <a:r>
                        <a:rPr lang="en-US" sz="1000" dirty="0">
                          <a:effectLst/>
                        </a:rPr>
                        <a:t>52%</a:t>
                      </a:r>
                    </a:p>
                  </a:txBody>
                  <a:tcPr marL="142875" marR="18288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310107028"/>
                  </a:ext>
                </a:extLst>
              </a:tr>
              <a:tr h="362471">
                <a:tc>
                  <a:txBody>
                    <a:bodyPr/>
                    <a:lstStyle/>
                    <a:p>
                      <a:pPr>
                        <a:buNone/>
                      </a:pPr>
                      <a:r>
                        <a:rPr lang="en-US" sz="1000" dirty="0">
                          <a:effectLst/>
                        </a:rPr>
                        <a:t>Native English speakers on staff</a:t>
                      </a:r>
                    </a:p>
                  </a:txBody>
                  <a:tcPr marL="142875" marR="0" marT="0" marB="0" anchor="ctr">
                    <a:lnL>
                      <a:noFill/>
                    </a:lnL>
                    <a:lnR>
                      <a:noFill/>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buNone/>
                      </a:pPr>
                      <a:r>
                        <a:rPr lang="en-US" sz="1000" dirty="0">
                          <a:effectLst/>
                        </a:rPr>
                        <a:t>48%</a:t>
                      </a:r>
                    </a:p>
                  </a:txBody>
                  <a:tcPr marL="142875" marR="182880" marT="0" marB="0" anchor="ctr">
                    <a:lnL>
                      <a:noFill/>
                    </a:lnL>
                    <a:lnR>
                      <a:noFill/>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78825741"/>
                  </a:ext>
                </a:extLst>
              </a:tr>
            </a:tbl>
          </a:graphicData>
        </a:graphic>
      </p:graphicFrame>
      <p:graphicFrame>
        <p:nvGraphicFramePr>
          <p:cNvPr id="36" name="Chart 35">
            <a:extLst>
              <a:ext uri="{FF2B5EF4-FFF2-40B4-BE49-F238E27FC236}">
                <a16:creationId xmlns:a16="http://schemas.microsoft.com/office/drawing/2014/main" id="{7A418048-89A6-66E3-CEEA-8639EA376393}"/>
              </a:ext>
            </a:extLst>
          </p:cNvPr>
          <p:cNvGraphicFramePr/>
          <p:nvPr>
            <p:extLst>
              <p:ext uri="{D42A27DB-BD31-4B8C-83A1-F6EECF244321}">
                <p14:modId xmlns:p14="http://schemas.microsoft.com/office/powerpoint/2010/main" val="3038184724"/>
              </p:ext>
            </p:extLst>
          </p:nvPr>
        </p:nvGraphicFramePr>
        <p:xfrm>
          <a:off x="3857159" y="2603249"/>
          <a:ext cx="1956807" cy="3612666"/>
        </p:xfrm>
        <a:graphic>
          <a:graphicData uri="http://schemas.openxmlformats.org/drawingml/2006/chart">
            <c:chart xmlns:c="http://schemas.openxmlformats.org/drawingml/2006/chart" xmlns:r="http://schemas.openxmlformats.org/officeDocument/2006/relationships" r:id="rId2"/>
          </a:graphicData>
        </a:graphic>
      </p:graphicFrame>
      <p:sp>
        <p:nvSpPr>
          <p:cNvPr id="52" name="Freeform 8">
            <a:extLst>
              <a:ext uri="{FF2B5EF4-FFF2-40B4-BE49-F238E27FC236}">
                <a16:creationId xmlns:a16="http://schemas.microsoft.com/office/drawing/2014/main" id="{AAF6A38D-BD34-4997-FB96-45A3C81EC692}"/>
              </a:ext>
            </a:extLst>
          </p:cNvPr>
          <p:cNvSpPr/>
          <p:nvPr/>
        </p:nvSpPr>
        <p:spPr>
          <a:xfrm>
            <a:off x="7084397" y="2749072"/>
            <a:ext cx="1647273" cy="1373189"/>
          </a:xfrm>
          <a:custGeom>
            <a:avLst/>
            <a:gdLst/>
            <a:ahLst/>
            <a:cxnLst/>
            <a:rect l="l" t="t" r="r" b="b"/>
            <a:pathLst>
              <a:path w="4893648" h="4114800">
                <a:moveTo>
                  <a:pt x="0" y="0"/>
                </a:moveTo>
                <a:lnTo>
                  <a:pt x="4893649" y="0"/>
                </a:lnTo>
                <a:lnTo>
                  <a:pt x="489364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53" name="Text Placeholder 2">
            <a:extLst>
              <a:ext uri="{FF2B5EF4-FFF2-40B4-BE49-F238E27FC236}">
                <a16:creationId xmlns:a16="http://schemas.microsoft.com/office/drawing/2014/main" id="{A981F27C-189F-FFC2-D8BE-01F8C2F9715B}"/>
              </a:ext>
            </a:extLst>
          </p:cNvPr>
          <p:cNvSpPr txBox="1">
            <a:spLocks/>
          </p:cNvSpPr>
          <p:nvPr/>
        </p:nvSpPr>
        <p:spPr>
          <a:xfrm>
            <a:off x="8908070" y="2680718"/>
            <a:ext cx="2809875" cy="8101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b="0" kern="1200">
                <a:solidFill>
                  <a:srgbClr val="535353"/>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53535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53535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53535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rgbClr val="53535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US" b="1" dirty="0">
                <a:solidFill>
                  <a:srgbClr val="E95000"/>
                </a:solidFill>
                <a:latin typeface="Montserrat"/>
              </a:rPr>
              <a:t>Teacher quality &amp; qualifications</a:t>
            </a:r>
          </a:p>
        </p:txBody>
      </p:sp>
      <p:sp>
        <p:nvSpPr>
          <p:cNvPr id="54" name="Oval 53">
            <a:extLst>
              <a:ext uri="{FF2B5EF4-FFF2-40B4-BE49-F238E27FC236}">
                <a16:creationId xmlns:a16="http://schemas.microsoft.com/office/drawing/2014/main" id="{FA6457D8-065B-9DC9-FC67-1B08B47169D3}"/>
              </a:ext>
            </a:extLst>
          </p:cNvPr>
          <p:cNvSpPr/>
          <p:nvPr/>
        </p:nvSpPr>
        <p:spPr>
          <a:xfrm>
            <a:off x="8512411" y="2989016"/>
            <a:ext cx="1762496" cy="501857"/>
          </a:xfrm>
          <a:prstGeom prst="ellipse">
            <a:avLst/>
          </a:prstGeom>
          <a:noFill/>
          <a:ln w="762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3600" b="1" dirty="0">
                <a:solidFill>
                  <a:srgbClr val="3C9F31"/>
                </a:solidFill>
              </a:rPr>
              <a:t>86</a:t>
            </a:r>
            <a:r>
              <a:rPr lang="en-US" sz="2000" b="1" dirty="0">
                <a:solidFill>
                  <a:srgbClr val="3C9F31"/>
                </a:solidFill>
              </a:rPr>
              <a:t>%</a:t>
            </a:r>
            <a:endParaRPr lang="en-US" sz="3600" b="1" dirty="0">
              <a:solidFill>
                <a:srgbClr val="3C9F31"/>
              </a:solidFill>
            </a:endParaRPr>
          </a:p>
        </p:txBody>
      </p:sp>
      <p:sp>
        <p:nvSpPr>
          <p:cNvPr id="55" name="Freeform 2">
            <a:extLst>
              <a:ext uri="{FF2B5EF4-FFF2-40B4-BE49-F238E27FC236}">
                <a16:creationId xmlns:a16="http://schemas.microsoft.com/office/drawing/2014/main" id="{0D0E20C3-C1FC-88BC-C5D2-237A40F1530A}"/>
              </a:ext>
            </a:extLst>
          </p:cNvPr>
          <p:cNvSpPr/>
          <p:nvPr/>
        </p:nvSpPr>
        <p:spPr>
          <a:xfrm>
            <a:off x="7249655" y="4451498"/>
            <a:ext cx="1460585" cy="1544849"/>
          </a:xfrm>
          <a:custGeom>
            <a:avLst/>
            <a:gdLst/>
            <a:ahLst/>
            <a:cxnLst/>
            <a:rect l="l" t="t" r="r" b="b"/>
            <a:pathLst>
              <a:path w="3901775" h="4126877">
                <a:moveTo>
                  <a:pt x="0" y="0"/>
                </a:moveTo>
                <a:lnTo>
                  <a:pt x="3901775" y="0"/>
                </a:lnTo>
                <a:lnTo>
                  <a:pt x="3901775" y="4126877"/>
                </a:lnTo>
                <a:lnTo>
                  <a:pt x="0" y="41268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6" name="Text Placeholder 2">
            <a:extLst>
              <a:ext uri="{FF2B5EF4-FFF2-40B4-BE49-F238E27FC236}">
                <a16:creationId xmlns:a16="http://schemas.microsoft.com/office/drawing/2014/main" id="{6009404B-7213-1F63-0700-B1709743FB6C}"/>
              </a:ext>
            </a:extLst>
          </p:cNvPr>
          <p:cNvSpPr txBox="1">
            <a:spLocks/>
          </p:cNvSpPr>
          <p:nvPr/>
        </p:nvSpPr>
        <p:spPr>
          <a:xfrm>
            <a:off x="8908070" y="4595932"/>
            <a:ext cx="2809875" cy="8101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b="0" kern="1200">
                <a:solidFill>
                  <a:srgbClr val="535353"/>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53535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53535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53535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rgbClr val="53535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US" b="1" dirty="0">
                <a:solidFill>
                  <a:srgbClr val="E95000"/>
                </a:solidFill>
                <a:latin typeface="Montserrat"/>
              </a:rPr>
              <a:t>Tuition fees &amp; value for money</a:t>
            </a:r>
          </a:p>
        </p:txBody>
      </p:sp>
      <p:sp>
        <p:nvSpPr>
          <p:cNvPr id="57" name="Oval 56">
            <a:extLst>
              <a:ext uri="{FF2B5EF4-FFF2-40B4-BE49-F238E27FC236}">
                <a16:creationId xmlns:a16="http://schemas.microsoft.com/office/drawing/2014/main" id="{E3D605B6-A2E7-C3E4-61FC-7745303BCB4A}"/>
              </a:ext>
            </a:extLst>
          </p:cNvPr>
          <p:cNvSpPr/>
          <p:nvPr/>
        </p:nvSpPr>
        <p:spPr>
          <a:xfrm>
            <a:off x="8512411" y="4904230"/>
            <a:ext cx="1762496" cy="501857"/>
          </a:xfrm>
          <a:prstGeom prst="ellipse">
            <a:avLst/>
          </a:prstGeom>
          <a:noFill/>
          <a:ln w="762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3600" b="1" dirty="0">
                <a:solidFill>
                  <a:srgbClr val="3C9F31"/>
                </a:solidFill>
              </a:rPr>
              <a:t>82</a:t>
            </a:r>
            <a:r>
              <a:rPr lang="en-US" sz="2000" b="1" dirty="0">
                <a:solidFill>
                  <a:srgbClr val="3C9F31"/>
                </a:solidFill>
              </a:rPr>
              <a:t>%</a:t>
            </a:r>
            <a:endParaRPr lang="en-US" sz="3600" b="1" dirty="0">
              <a:solidFill>
                <a:srgbClr val="3C9F31"/>
              </a:solidFill>
            </a:endParaRPr>
          </a:p>
        </p:txBody>
      </p:sp>
    </p:spTree>
    <p:extLst>
      <p:ext uri="{BB962C8B-B14F-4D97-AF65-F5344CB8AC3E}">
        <p14:creationId xmlns:p14="http://schemas.microsoft.com/office/powerpoint/2010/main" val="4195175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F3444-E298-8A90-133F-6D0E301E44C1}"/>
            </a:ext>
          </a:extLst>
        </p:cNvPr>
        <p:cNvGrpSpPr/>
        <p:nvPr/>
      </p:nvGrpSpPr>
      <p:grpSpPr>
        <a:xfrm>
          <a:off x="0" y="0"/>
          <a:ext cx="0" cy="0"/>
          <a:chOff x="0" y="0"/>
          <a:chExt cx="0" cy="0"/>
        </a:xfrm>
      </p:grpSpPr>
      <p:sp>
        <p:nvSpPr>
          <p:cNvPr id="32" name="Rectangle: Rounded Corners 31">
            <a:extLst>
              <a:ext uri="{FF2B5EF4-FFF2-40B4-BE49-F238E27FC236}">
                <a16:creationId xmlns:a16="http://schemas.microsoft.com/office/drawing/2014/main" id="{E73E18DF-DF6D-2D82-1D11-0CFAB4C47F38}"/>
              </a:ext>
            </a:extLst>
          </p:cNvPr>
          <p:cNvSpPr/>
          <p:nvPr/>
        </p:nvSpPr>
        <p:spPr>
          <a:xfrm>
            <a:off x="662661" y="5387230"/>
            <a:ext cx="11012953" cy="903596"/>
          </a:xfrm>
          <a:prstGeom prst="roundRect">
            <a:avLst>
              <a:gd name="adj" fmla="val 16820"/>
            </a:avLst>
          </a:prstGeom>
          <a:solidFill>
            <a:srgbClr val="3F9C31"/>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endParaRPr lang="en-US" sz="1200" dirty="0"/>
          </a:p>
        </p:txBody>
      </p:sp>
      <p:sp>
        <p:nvSpPr>
          <p:cNvPr id="4" name="Text Placeholder 2">
            <a:extLst>
              <a:ext uri="{FF2B5EF4-FFF2-40B4-BE49-F238E27FC236}">
                <a16:creationId xmlns:a16="http://schemas.microsoft.com/office/drawing/2014/main" id="{34060825-05AA-8021-CFE4-37473CFC27FC}"/>
              </a:ext>
            </a:extLst>
          </p:cNvPr>
          <p:cNvSpPr txBox="1">
            <a:spLocks/>
          </p:cNvSpPr>
          <p:nvPr/>
        </p:nvSpPr>
        <p:spPr>
          <a:xfrm>
            <a:off x="662662" y="1421915"/>
            <a:ext cx="10837158" cy="8101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b="0" kern="1200">
                <a:solidFill>
                  <a:srgbClr val="535353"/>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53535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53535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53535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rgbClr val="53535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US" sz="1600" b="1" dirty="0">
                <a:solidFill>
                  <a:srgbClr val="E95000"/>
                </a:solidFill>
                <a:latin typeface="Montserrat"/>
              </a:rPr>
              <a:t>Critical Pain Points</a:t>
            </a:r>
          </a:p>
        </p:txBody>
      </p:sp>
      <p:sp>
        <p:nvSpPr>
          <p:cNvPr id="2" name="Title 1">
            <a:extLst>
              <a:ext uri="{FF2B5EF4-FFF2-40B4-BE49-F238E27FC236}">
                <a16:creationId xmlns:a16="http://schemas.microsoft.com/office/drawing/2014/main" id="{CD960D45-842F-6F76-7700-A4320EF7FCE3}"/>
              </a:ext>
            </a:extLst>
          </p:cNvPr>
          <p:cNvSpPr>
            <a:spLocks noGrp="1"/>
          </p:cNvSpPr>
          <p:nvPr>
            <p:ph type="title"/>
          </p:nvPr>
        </p:nvSpPr>
        <p:spPr>
          <a:xfrm>
            <a:off x="653697" y="519289"/>
            <a:ext cx="10161057" cy="810155"/>
          </a:xfrm>
        </p:spPr>
        <p:txBody>
          <a:bodyPr/>
          <a:lstStyle/>
          <a:p>
            <a:r>
              <a:rPr lang="en-US" dirty="0"/>
              <a:t>Key Decision Drivers &amp; Pain Points</a:t>
            </a:r>
          </a:p>
        </p:txBody>
      </p:sp>
      <p:sp>
        <p:nvSpPr>
          <p:cNvPr id="3" name="Rectangle: Rounded Corners 2">
            <a:extLst>
              <a:ext uri="{FF2B5EF4-FFF2-40B4-BE49-F238E27FC236}">
                <a16:creationId xmlns:a16="http://schemas.microsoft.com/office/drawing/2014/main" id="{394F5DF0-27EE-3961-16F6-90DDF2CE418D}"/>
              </a:ext>
            </a:extLst>
          </p:cNvPr>
          <p:cNvSpPr/>
          <p:nvPr/>
        </p:nvSpPr>
        <p:spPr>
          <a:xfrm>
            <a:off x="1482873" y="1659061"/>
            <a:ext cx="4389120" cy="397376"/>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r"/>
            <a:r>
              <a:rPr lang="en-US" sz="1400" b="1" dirty="0">
                <a:solidFill>
                  <a:srgbClr val="535353"/>
                </a:solidFill>
              </a:rPr>
              <a:t>Top 5 Complaints</a:t>
            </a:r>
          </a:p>
        </p:txBody>
      </p:sp>
      <p:sp>
        <p:nvSpPr>
          <p:cNvPr id="11" name="Rectangle: Rounded Corners 10">
            <a:extLst>
              <a:ext uri="{FF2B5EF4-FFF2-40B4-BE49-F238E27FC236}">
                <a16:creationId xmlns:a16="http://schemas.microsoft.com/office/drawing/2014/main" id="{18125F25-8464-0D8D-0F02-DE19D883F7C1}"/>
              </a:ext>
            </a:extLst>
          </p:cNvPr>
          <p:cNvSpPr/>
          <p:nvPr/>
        </p:nvSpPr>
        <p:spPr>
          <a:xfrm>
            <a:off x="6228539" y="1659061"/>
            <a:ext cx="4389120" cy="397376"/>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r>
              <a:rPr lang="en-US" sz="1400" b="1" dirty="0">
                <a:solidFill>
                  <a:srgbClr val="535353"/>
                </a:solidFill>
              </a:rPr>
              <a:t>What Would Increase Satisfaction</a:t>
            </a:r>
          </a:p>
        </p:txBody>
      </p:sp>
      <p:graphicFrame>
        <p:nvGraphicFramePr>
          <p:cNvPr id="15" name="Table 14">
            <a:extLst>
              <a:ext uri="{FF2B5EF4-FFF2-40B4-BE49-F238E27FC236}">
                <a16:creationId xmlns:a16="http://schemas.microsoft.com/office/drawing/2014/main" id="{F9F1F38D-8FD4-7920-B67B-A9D9577A6BBA}"/>
              </a:ext>
            </a:extLst>
          </p:cNvPr>
          <p:cNvGraphicFramePr>
            <a:graphicFrameLocks noGrp="1"/>
          </p:cNvGraphicFramePr>
          <p:nvPr>
            <p:extLst>
              <p:ext uri="{D42A27DB-BD31-4B8C-83A1-F6EECF244321}">
                <p14:modId xmlns:p14="http://schemas.microsoft.com/office/powerpoint/2010/main" val="2252337314"/>
              </p:ext>
            </p:extLst>
          </p:nvPr>
        </p:nvGraphicFramePr>
        <p:xfrm>
          <a:off x="5528930" y="2033473"/>
          <a:ext cx="1265276" cy="3210875"/>
        </p:xfrm>
        <a:graphic>
          <a:graphicData uri="http://schemas.openxmlformats.org/drawingml/2006/table">
            <a:tbl>
              <a:tblPr/>
              <a:tblGrid>
                <a:gridCol w="651808">
                  <a:extLst>
                    <a:ext uri="{9D8B030D-6E8A-4147-A177-3AD203B41FA5}">
                      <a16:colId xmlns:a16="http://schemas.microsoft.com/office/drawing/2014/main" val="3994390460"/>
                    </a:ext>
                  </a:extLst>
                </a:gridCol>
                <a:gridCol w="613468">
                  <a:extLst>
                    <a:ext uri="{9D8B030D-6E8A-4147-A177-3AD203B41FA5}">
                      <a16:colId xmlns:a16="http://schemas.microsoft.com/office/drawing/2014/main" val="3824182080"/>
                    </a:ext>
                  </a:extLst>
                </a:gridCol>
              </a:tblGrid>
              <a:tr h="642175">
                <a:tc>
                  <a:txBody>
                    <a:bodyPr/>
                    <a:lstStyle/>
                    <a:p>
                      <a:pPr algn="ctr">
                        <a:buNone/>
                      </a:pPr>
                      <a:r>
                        <a:rPr lang="en-US" sz="2000" b="1" dirty="0">
                          <a:effectLst/>
                        </a:rPr>
                        <a:t>1</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342900" indent="-342900" algn="ctr">
                        <a:buSzPct val="150000"/>
                        <a:buFont typeface="Arial" panose="020B0604020202020204" pitchFamily="34" charset="0"/>
                        <a:buChar char="•"/>
                      </a:pPr>
                      <a:r>
                        <a:rPr lang="en-US" sz="2000" b="1" dirty="0">
                          <a:effectLst/>
                        </a:rPr>
                        <a:t> </a:t>
                      </a:r>
                    </a:p>
                  </a:txBody>
                  <a:tcPr marL="0" marR="18288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7057922"/>
                  </a:ext>
                </a:extLst>
              </a:tr>
              <a:tr h="642175">
                <a:tc>
                  <a:txBody>
                    <a:bodyPr/>
                    <a:lstStyle/>
                    <a:p>
                      <a:pPr algn="ctr">
                        <a:buNone/>
                      </a:pPr>
                      <a:r>
                        <a:rPr lang="en-US" sz="2000" b="1" dirty="0">
                          <a:effectLst/>
                        </a:rPr>
                        <a:t>2</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342900" indent="-342900" algn="ctr">
                        <a:buSzPct val="150000"/>
                        <a:buFont typeface="Arial" panose="020B0604020202020204" pitchFamily="34" charset="0"/>
                        <a:buChar char="•"/>
                      </a:pPr>
                      <a:r>
                        <a:rPr lang="en-US" sz="2000" b="1" dirty="0">
                          <a:effectLst/>
                        </a:rPr>
                        <a:t> </a:t>
                      </a:r>
                    </a:p>
                  </a:txBody>
                  <a:tcPr marL="0" marR="18288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807676008"/>
                  </a:ext>
                </a:extLst>
              </a:tr>
              <a:tr h="642175">
                <a:tc>
                  <a:txBody>
                    <a:bodyPr/>
                    <a:lstStyle/>
                    <a:p>
                      <a:pPr algn="ctr">
                        <a:buNone/>
                      </a:pPr>
                      <a:r>
                        <a:rPr lang="en-US" sz="2000" b="1" dirty="0">
                          <a:effectLst/>
                        </a:rPr>
                        <a:t>3</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342900" indent="-342900" algn="ctr">
                        <a:buSzPct val="150000"/>
                        <a:buFont typeface="Arial" panose="020B0604020202020204" pitchFamily="34" charset="0"/>
                        <a:buChar char="•"/>
                      </a:pPr>
                      <a:r>
                        <a:rPr lang="en-US" sz="2000" b="1" dirty="0">
                          <a:effectLst/>
                        </a:rPr>
                        <a:t> </a:t>
                      </a:r>
                    </a:p>
                  </a:txBody>
                  <a:tcPr marL="0" marR="18288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940862033"/>
                  </a:ext>
                </a:extLst>
              </a:tr>
              <a:tr h="642175">
                <a:tc>
                  <a:txBody>
                    <a:bodyPr/>
                    <a:lstStyle/>
                    <a:p>
                      <a:pPr algn="ctr">
                        <a:buNone/>
                      </a:pPr>
                      <a:r>
                        <a:rPr lang="en-US" sz="2000" b="1" dirty="0">
                          <a:effectLst/>
                        </a:rPr>
                        <a:t>4</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342900" indent="-342900" algn="ctr">
                        <a:buSzPct val="150000"/>
                        <a:buFont typeface="Arial" panose="020B0604020202020204" pitchFamily="34" charset="0"/>
                        <a:buChar char="•"/>
                      </a:pPr>
                      <a:r>
                        <a:rPr lang="en-US" sz="2000" b="1" dirty="0">
                          <a:effectLst/>
                        </a:rPr>
                        <a:t> </a:t>
                      </a:r>
                    </a:p>
                  </a:txBody>
                  <a:tcPr marL="0" marR="18288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314299529"/>
                  </a:ext>
                </a:extLst>
              </a:tr>
              <a:tr h="642175">
                <a:tc>
                  <a:txBody>
                    <a:bodyPr/>
                    <a:lstStyle/>
                    <a:p>
                      <a:pPr algn="ctr">
                        <a:buNone/>
                      </a:pPr>
                      <a:r>
                        <a:rPr lang="en-US" sz="2000" b="1" dirty="0">
                          <a:effectLst/>
                        </a:rPr>
                        <a:t>5</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342900" indent="-342900" algn="ctr">
                        <a:buSzPct val="150000"/>
                        <a:buFont typeface="Arial" panose="020B0604020202020204" pitchFamily="34" charset="0"/>
                        <a:buChar char="•"/>
                      </a:pPr>
                      <a:r>
                        <a:rPr lang="en-US" sz="2000" b="1" dirty="0">
                          <a:effectLst/>
                        </a:rPr>
                        <a:t> </a:t>
                      </a:r>
                    </a:p>
                  </a:txBody>
                  <a:tcPr marL="0" marR="18288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296168053"/>
                  </a:ext>
                </a:extLst>
              </a:tr>
            </a:tbl>
          </a:graphicData>
        </a:graphic>
      </p:graphicFrame>
      <p:sp>
        <p:nvSpPr>
          <p:cNvPr id="17" name="TextBox 16">
            <a:extLst>
              <a:ext uri="{FF2B5EF4-FFF2-40B4-BE49-F238E27FC236}">
                <a16:creationId xmlns:a16="http://schemas.microsoft.com/office/drawing/2014/main" id="{2CA41793-268A-F1CD-6C80-EC25AF192F97}"/>
              </a:ext>
            </a:extLst>
          </p:cNvPr>
          <p:cNvSpPr txBox="1"/>
          <p:nvPr/>
        </p:nvSpPr>
        <p:spPr>
          <a:xfrm>
            <a:off x="1446646" y="2100336"/>
            <a:ext cx="4287580" cy="482183"/>
          </a:xfrm>
          <a:prstGeom prst="rect">
            <a:avLst/>
          </a:prstGeom>
          <a:noFill/>
        </p:spPr>
        <p:txBody>
          <a:bodyPr wrap="square">
            <a:spAutoFit/>
          </a:bodyPr>
          <a:lstStyle/>
          <a:p>
            <a:pPr algn="r"/>
            <a:r>
              <a:rPr lang="en-US" sz="1200" b="1" dirty="0">
                <a:solidFill>
                  <a:srgbClr val="D9000A"/>
                </a:solidFill>
              </a:rPr>
              <a:t>Marketing vs. Reality Gap (62%)</a:t>
            </a:r>
          </a:p>
          <a:p>
            <a:pPr algn="r">
              <a:spcBef>
                <a:spcPts val="400"/>
              </a:spcBef>
            </a:pPr>
            <a:r>
              <a:rPr lang="en-US" sz="1000" dirty="0"/>
              <a:t>Centers oversell capabilities; promises don't match delivery</a:t>
            </a:r>
          </a:p>
        </p:txBody>
      </p:sp>
      <p:sp>
        <p:nvSpPr>
          <p:cNvPr id="18" name="TextBox 17">
            <a:extLst>
              <a:ext uri="{FF2B5EF4-FFF2-40B4-BE49-F238E27FC236}">
                <a16:creationId xmlns:a16="http://schemas.microsoft.com/office/drawing/2014/main" id="{274EA7CD-A7FA-8124-4724-40298012F502}"/>
              </a:ext>
            </a:extLst>
          </p:cNvPr>
          <p:cNvSpPr txBox="1"/>
          <p:nvPr/>
        </p:nvSpPr>
        <p:spPr>
          <a:xfrm>
            <a:off x="1473862" y="4672317"/>
            <a:ext cx="4287580" cy="482183"/>
          </a:xfrm>
          <a:prstGeom prst="rect">
            <a:avLst/>
          </a:prstGeom>
          <a:noFill/>
        </p:spPr>
        <p:txBody>
          <a:bodyPr wrap="square">
            <a:spAutoFit/>
          </a:bodyPr>
          <a:lstStyle/>
          <a:p>
            <a:pPr algn="r"/>
            <a:r>
              <a:rPr lang="en-US" sz="1200" b="1" dirty="0">
                <a:solidFill>
                  <a:srgbClr val="D9000A"/>
                </a:solidFill>
              </a:rPr>
              <a:t>Teacher Inconsistency (48%)</a:t>
            </a:r>
          </a:p>
          <a:p>
            <a:pPr algn="r">
              <a:spcBef>
                <a:spcPts val="400"/>
              </a:spcBef>
            </a:pPr>
            <a:r>
              <a:rPr lang="en-US" sz="1000" dirty="0"/>
              <a:t>Some teachers excellent, others clearly unqualified</a:t>
            </a:r>
          </a:p>
        </p:txBody>
      </p:sp>
      <p:sp>
        <p:nvSpPr>
          <p:cNvPr id="19" name="TextBox 18">
            <a:extLst>
              <a:ext uri="{FF2B5EF4-FFF2-40B4-BE49-F238E27FC236}">
                <a16:creationId xmlns:a16="http://schemas.microsoft.com/office/drawing/2014/main" id="{3AF4F628-EBF4-3E32-DB41-62F40BCEF5DE}"/>
              </a:ext>
            </a:extLst>
          </p:cNvPr>
          <p:cNvSpPr txBox="1"/>
          <p:nvPr/>
        </p:nvSpPr>
        <p:spPr>
          <a:xfrm>
            <a:off x="1446646" y="2743331"/>
            <a:ext cx="4287580" cy="482183"/>
          </a:xfrm>
          <a:prstGeom prst="rect">
            <a:avLst/>
          </a:prstGeom>
          <a:noFill/>
        </p:spPr>
        <p:txBody>
          <a:bodyPr wrap="square">
            <a:spAutoFit/>
          </a:bodyPr>
          <a:lstStyle/>
          <a:p>
            <a:pPr algn="r"/>
            <a:r>
              <a:rPr lang="en-US" sz="1200" b="1" dirty="0">
                <a:solidFill>
                  <a:srgbClr val="D9000A"/>
                </a:solidFill>
              </a:rPr>
              <a:t>Slow/Unclear Progress (57%)</a:t>
            </a:r>
          </a:p>
          <a:p>
            <a:pPr algn="r">
              <a:spcBef>
                <a:spcPts val="400"/>
              </a:spcBef>
            </a:pPr>
            <a:r>
              <a:rPr lang="en-US" sz="1000" dirty="0"/>
              <a:t>After months or years, unclear if child is actually improving</a:t>
            </a:r>
          </a:p>
        </p:txBody>
      </p:sp>
      <p:sp>
        <p:nvSpPr>
          <p:cNvPr id="20" name="TextBox 19">
            <a:extLst>
              <a:ext uri="{FF2B5EF4-FFF2-40B4-BE49-F238E27FC236}">
                <a16:creationId xmlns:a16="http://schemas.microsoft.com/office/drawing/2014/main" id="{E7A59695-9425-4756-E9B0-526671B841C8}"/>
              </a:ext>
            </a:extLst>
          </p:cNvPr>
          <p:cNvSpPr txBox="1"/>
          <p:nvPr/>
        </p:nvSpPr>
        <p:spPr>
          <a:xfrm>
            <a:off x="1446646" y="3386326"/>
            <a:ext cx="4287580" cy="482183"/>
          </a:xfrm>
          <a:prstGeom prst="rect">
            <a:avLst/>
          </a:prstGeom>
          <a:noFill/>
        </p:spPr>
        <p:txBody>
          <a:bodyPr wrap="square">
            <a:spAutoFit/>
          </a:bodyPr>
          <a:lstStyle/>
          <a:p>
            <a:pPr algn="r"/>
            <a:r>
              <a:rPr lang="en-US" sz="1200" b="1" dirty="0">
                <a:solidFill>
                  <a:srgbClr val="D9000A"/>
                </a:solidFill>
              </a:rPr>
              <a:t>Non-Customized Approach (53%)</a:t>
            </a:r>
          </a:p>
          <a:p>
            <a:pPr algn="r">
              <a:spcBef>
                <a:spcPts val="400"/>
              </a:spcBef>
            </a:pPr>
            <a:r>
              <a:rPr lang="en-US" sz="1000" dirty="0"/>
              <a:t>One-size-fits-all curriculum ignores individual pace/level</a:t>
            </a:r>
          </a:p>
        </p:txBody>
      </p:sp>
      <p:sp>
        <p:nvSpPr>
          <p:cNvPr id="21" name="TextBox 20">
            <a:extLst>
              <a:ext uri="{FF2B5EF4-FFF2-40B4-BE49-F238E27FC236}">
                <a16:creationId xmlns:a16="http://schemas.microsoft.com/office/drawing/2014/main" id="{393DAB66-08CF-56D6-BC77-DB211E0A8B94}"/>
              </a:ext>
            </a:extLst>
          </p:cNvPr>
          <p:cNvSpPr txBox="1"/>
          <p:nvPr/>
        </p:nvSpPr>
        <p:spPr>
          <a:xfrm>
            <a:off x="1446646" y="4029321"/>
            <a:ext cx="4287580" cy="482183"/>
          </a:xfrm>
          <a:prstGeom prst="rect">
            <a:avLst/>
          </a:prstGeom>
          <a:noFill/>
        </p:spPr>
        <p:txBody>
          <a:bodyPr wrap="square">
            <a:spAutoFit/>
          </a:bodyPr>
          <a:lstStyle/>
          <a:p>
            <a:pPr algn="r"/>
            <a:r>
              <a:rPr lang="en-US" sz="1200" b="1" dirty="0">
                <a:solidFill>
                  <a:srgbClr val="D9000A"/>
                </a:solidFill>
              </a:rPr>
              <a:t>High Costs with Unclear ROI (51%)</a:t>
            </a:r>
          </a:p>
          <a:p>
            <a:pPr algn="r">
              <a:spcBef>
                <a:spcPts val="400"/>
              </a:spcBef>
            </a:pPr>
            <a:r>
              <a:rPr lang="en-US" sz="1000" dirty="0"/>
              <a:t>Spending millions yearly but can't see tangible results</a:t>
            </a:r>
          </a:p>
        </p:txBody>
      </p:sp>
      <p:sp>
        <p:nvSpPr>
          <p:cNvPr id="22" name="TextBox 21">
            <a:extLst>
              <a:ext uri="{FF2B5EF4-FFF2-40B4-BE49-F238E27FC236}">
                <a16:creationId xmlns:a16="http://schemas.microsoft.com/office/drawing/2014/main" id="{BAE65CEC-AF03-6AE2-5417-C8AFC9B2F965}"/>
              </a:ext>
            </a:extLst>
          </p:cNvPr>
          <p:cNvSpPr txBox="1"/>
          <p:nvPr/>
        </p:nvSpPr>
        <p:spPr>
          <a:xfrm>
            <a:off x="6430558" y="2100336"/>
            <a:ext cx="4287580" cy="482183"/>
          </a:xfrm>
          <a:prstGeom prst="rect">
            <a:avLst/>
          </a:prstGeom>
          <a:noFill/>
        </p:spPr>
        <p:txBody>
          <a:bodyPr wrap="square">
            <a:spAutoFit/>
          </a:bodyPr>
          <a:lstStyle/>
          <a:p>
            <a:r>
              <a:rPr lang="en-US" sz="1200" b="1" dirty="0">
                <a:solidFill>
                  <a:srgbClr val="3C9F31"/>
                </a:solidFill>
              </a:rPr>
              <a:t>Transparent progress reporting (72%)</a:t>
            </a:r>
          </a:p>
          <a:p>
            <a:pPr>
              <a:spcBef>
                <a:spcPts val="400"/>
              </a:spcBef>
            </a:pPr>
            <a:r>
              <a:rPr lang="en-US" sz="1000" dirty="0"/>
              <a:t>Regular assessments with clear benchmarks</a:t>
            </a:r>
          </a:p>
        </p:txBody>
      </p:sp>
      <p:sp>
        <p:nvSpPr>
          <p:cNvPr id="23" name="TextBox 22">
            <a:extLst>
              <a:ext uri="{FF2B5EF4-FFF2-40B4-BE49-F238E27FC236}">
                <a16:creationId xmlns:a16="http://schemas.microsoft.com/office/drawing/2014/main" id="{A2E31901-41B5-9832-B4C2-1145DE8075C0}"/>
              </a:ext>
            </a:extLst>
          </p:cNvPr>
          <p:cNvSpPr txBox="1"/>
          <p:nvPr/>
        </p:nvSpPr>
        <p:spPr>
          <a:xfrm>
            <a:off x="6457774" y="4672317"/>
            <a:ext cx="4287580" cy="482183"/>
          </a:xfrm>
          <a:prstGeom prst="rect">
            <a:avLst/>
          </a:prstGeom>
          <a:noFill/>
        </p:spPr>
        <p:txBody>
          <a:bodyPr wrap="square">
            <a:spAutoFit/>
          </a:bodyPr>
          <a:lstStyle/>
          <a:p>
            <a:r>
              <a:rPr lang="en-US" sz="1200" b="1" dirty="0">
                <a:solidFill>
                  <a:srgbClr val="3C9F31"/>
                </a:solidFill>
              </a:rPr>
              <a:t>Honest marketing (60%)</a:t>
            </a:r>
          </a:p>
          <a:p>
            <a:pPr>
              <a:spcBef>
                <a:spcPts val="400"/>
              </a:spcBef>
            </a:pPr>
            <a:r>
              <a:rPr lang="en-US" sz="1000" dirty="0"/>
              <a:t>Set realistic expectations about timelines</a:t>
            </a:r>
          </a:p>
        </p:txBody>
      </p:sp>
      <p:sp>
        <p:nvSpPr>
          <p:cNvPr id="24" name="TextBox 23">
            <a:extLst>
              <a:ext uri="{FF2B5EF4-FFF2-40B4-BE49-F238E27FC236}">
                <a16:creationId xmlns:a16="http://schemas.microsoft.com/office/drawing/2014/main" id="{98D05760-3D7C-303C-83F7-D8914B3825C7}"/>
              </a:ext>
            </a:extLst>
          </p:cNvPr>
          <p:cNvSpPr txBox="1"/>
          <p:nvPr/>
        </p:nvSpPr>
        <p:spPr>
          <a:xfrm>
            <a:off x="6430558" y="2743331"/>
            <a:ext cx="4287580" cy="482183"/>
          </a:xfrm>
          <a:prstGeom prst="rect">
            <a:avLst/>
          </a:prstGeom>
          <a:noFill/>
        </p:spPr>
        <p:txBody>
          <a:bodyPr wrap="square">
            <a:spAutoFit/>
          </a:bodyPr>
          <a:lstStyle/>
          <a:p>
            <a:r>
              <a:rPr lang="en-US" sz="1200" b="1" dirty="0">
                <a:solidFill>
                  <a:srgbClr val="3C9F31"/>
                </a:solidFill>
              </a:rPr>
              <a:t>Customized learning paths (69%)</a:t>
            </a:r>
          </a:p>
          <a:p>
            <a:pPr>
              <a:spcBef>
                <a:spcPts val="400"/>
              </a:spcBef>
            </a:pPr>
            <a:r>
              <a:rPr lang="en-US" sz="1000" dirty="0"/>
              <a:t>Adjust pace and content to child's level</a:t>
            </a:r>
          </a:p>
        </p:txBody>
      </p:sp>
      <p:sp>
        <p:nvSpPr>
          <p:cNvPr id="25" name="TextBox 24">
            <a:extLst>
              <a:ext uri="{FF2B5EF4-FFF2-40B4-BE49-F238E27FC236}">
                <a16:creationId xmlns:a16="http://schemas.microsoft.com/office/drawing/2014/main" id="{703D6907-4031-9C3A-C3A1-4A7D001590BE}"/>
              </a:ext>
            </a:extLst>
          </p:cNvPr>
          <p:cNvSpPr txBox="1"/>
          <p:nvPr/>
        </p:nvSpPr>
        <p:spPr>
          <a:xfrm>
            <a:off x="6430558" y="3386326"/>
            <a:ext cx="4287580" cy="482183"/>
          </a:xfrm>
          <a:prstGeom prst="rect">
            <a:avLst/>
          </a:prstGeom>
          <a:noFill/>
        </p:spPr>
        <p:txBody>
          <a:bodyPr wrap="square">
            <a:spAutoFit/>
          </a:bodyPr>
          <a:lstStyle/>
          <a:p>
            <a:r>
              <a:rPr lang="en-US" sz="1200" b="1" dirty="0">
                <a:solidFill>
                  <a:srgbClr val="3C9F31"/>
                </a:solidFill>
              </a:rPr>
              <a:t>Smaller class sizes (65%)</a:t>
            </a:r>
          </a:p>
          <a:p>
            <a:pPr>
              <a:spcBef>
                <a:spcPts val="400"/>
              </a:spcBef>
            </a:pPr>
            <a:r>
              <a:rPr lang="en-US" sz="1000" dirty="0"/>
              <a:t>Maximum 10-12 students per class</a:t>
            </a:r>
          </a:p>
        </p:txBody>
      </p:sp>
      <p:sp>
        <p:nvSpPr>
          <p:cNvPr id="26" name="TextBox 25">
            <a:extLst>
              <a:ext uri="{FF2B5EF4-FFF2-40B4-BE49-F238E27FC236}">
                <a16:creationId xmlns:a16="http://schemas.microsoft.com/office/drawing/2014/main" id="{906147AD-3E52-BA17-595A-EA0127B655B3}"/>
              </a:ext>
            </a:extLst>
          </p:cNvPr>
          <p:cNvSpPr txBox="1"/>
          <p:nvPr/>
        </p:nvSpPr>
        <p:spPr>
          <a:xfrm>
            <a:off x="6430558" y="4029321"/>
            <a:ext cx="4287580" cy="482183"/>
          </a:xfrm>
          <a:prstGeom prst="rect">
            <a:avLst/>
          </a:prstGeom>
          <a:noFill/>
        </p:spPr>
        <p:txBody>
          <a:bodyPr wrap="square">
            <a:spAutoFit/>
          </a:bodyPr>
          <a:lstStyle/>
          <a:p>
            <a:r>
              <a:rPr lang="en-US" sz="1200" b="1" dirty="0">
                <a:solidFill>
                  <a:srgbClr val="3C9F31"/>
                </a:solidFill>
              </a:rPr>
              <a:t>Better teacher vetting (63%)</a:t>
            </a:r>
          </a:p>
          <a:p>
            <a:pPr>
              <a:spcBef>
                <a:spcPts val="400"/>
              </a:spcBef>
            </a:pPr>
            <a:r>
              <a:rPr lang="en-US" sz="1000" dirty="0"/>
              <a:t>Verify qualifications, ongoing training</a:t>
            </a:r>
          </a:p>
        </p:txBody>
      </p:sp>
      <p:cxnSp>
        <p:nvCxnSpPr>
          <p:cNvPr id="27" name="Straight Connector 26">
            <a:extLst>
              <a:ext uri="{FF2B5EF4-FFF2-40B4-BE49-F238E27FC236}">
                <a16:creationId xmlns:a16="http://schemas.microsoft.com/office/drawing/2014/main" id="{0FFB8938-4397-E378-0682-C18AE34F499A}"/>
              </a:ext>
            </a:extLst>
          </p:cNvPr>
          <p:cNvCxnSpPr>
            <a:cxnSpLocks/>
          </p:cNvCxnSpPr>
          <p:nvPr/>
        </p:nvCxnSpPr>
        <p:spPr>
          <a:xfrm>
            <a:off x="9684954" y="1900603"/>
            <a:ext cx="1990661" cy="0"/>
          </a:xfrm>
          <a:prstGeom prst="line">
            <a:avLst/>
          </a:prstGeom>
          <a:ln w="9525">
            <a:solidFill>
              <a:srgbClr val="3C9F3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96B697-9324-B718-3A72-740D6C1F916F}"/>
              </a:ext>
            </a:extLst>
          </p:cNvPr>
          <p:cNvCxnSpPr>
            <a:cxnSpLocks/>
          </p:cNvCxnSpPr>
          <p:nvPr/>
        </p:nvCxnSpPr>
        <p:spPr>
          <a:xfrm>
            <a:off x="662662" y="1900603"/>
            <a:ext cx="3339165" cy="0"/>
          </a:xfrm>
          <a:prstGeom prst="line">
            <a:avLst/>
          </a:prstGeom>
          <a:ln w="9525">
            <a:solidFill>
              <a:srgbClr val="D9000A"/>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B324F8D-2D36-55A7-BEA6-CF09D997B022}"/>
              </a:ext>
            </a:extLst>
          </p:cNvPr>
          <p:cNvSpPr txBox="1"/>
          <p:nvPr/>
        </p:nvSpPr>
        <p:spPr>
          <a:xfrm>
            <a:off x="947072" y="5412885"/>
            <a:ext cx="10552748" cy="511871"/>
          </a:xfrm>
          <a:prstGeom prst="rect">
            <a:avLst/>
          </a:prstGeom>
          <a:noFill/>
        </p:spPr>
        <p:txBody>
          <a:bodyPr wrap="square">
            <a:spAutoFit/>
          </a:bodyPr>
          <a:lstStyle/>
          <a:p>
            <a:pPr>
              <a:lnSpc>
                <a:spcPts val="1700"/>
              </a:lnSpc>
            </a:pPr>
            <a:r>
              <a:rPr lang="en-US" sz="1200" dirty="0">
                <a:solidFill>
                  <a:schemeClr val="bg1"/>
                </a:solidFill>
              </a:rPr>
              <a:t>"I want to see DATA. Show me my child's vocabulary growth. Show me pronunciation scores. Show me where she struggles. Don't just tell me 'she's doing well' every 3 months. I'm paying 4 million VND per month—I deserve transparency."</a:t>
            </a:r>
          </a:p>
        </p:txBody>
      </p:sp>
      <p:sp>
        <p:nvSpPr>
          <p:cNvPr id="31" name="TextBox 30">
            <a:extLst>
              <a:ext uri="{FF2B5EF4-FFF2-40B4-BE49-F238E27FC236}">
                <a16:creationId xmlns:a16="http://schemas.microsoft.com/office/drawing/2014/main" id="{99A05354-8667-B190-F0FF-5B713C3422A2}"/>
              </a:ext>
            </a:extLst>
          </p:cNvPr>
          <p:cNvSpPr txBox="1"/>
          <p:nvPr/>
        </p:nvSpPr>
        <p:spPr>
          <a:xfrm>
            <a:off x="4661647" y="5930173"/>
            <a:ext cx="6636353" cy="284245"/>
          </a:xfrm>
          <a:prstGeom prst="rect">
            <a:avLst/>
          </a:prstGeom>
          <a:noFill/>
        </p:spPr>
        <p:txBody>
          <a:bodyPr wrap="square">
            <a:spAutoFit/>
          </a:bodyPr>
          <a:lstStyle/>
          <a:p>
            <a:pPr algn="r">
              <a:lnSpc>
                <a:spcPts val="1600"/>
              </a:lnSpc>
            </a:pPr>
            <a:r>
              <a:rPr lang="en-US" sz="1200" b="1" dirty="0">
                <a:solidFill>
                  <a:schemeClr val="bg1"/>
                </a:solidFill>
              </a:rPr>
              <a:t>— Father, 39, HCMC, premium center parent considering switching, Parent IDI</a:t>
            </a:r>
          </a:p>
        </p:txBody>
      </p:sp>
    </p:spTree>
    <p:extLst>
      <p:ext uri="{BB962C8B-B14F-4D97-AF65-F5344CB8AC3E}">
        <p14:creationId xmlns:p14="http://schemas.microsoft.com/office/powerpoint/2010/main" val="29756961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91ABF-8AF7-93CC-C580-FDF891829E72}"/>
              </a:ext>
            </a:extLst>
          </p:cNvPr>
          <p:cNvSpPr>
            <a:spLocks noGrp="1"/>
          </p:cNvSpPr>
          <p:nvPr>
            <p:ph type="title"/>
          </p:nvPr>
        </p:nvSpPr>
        <p:spPr/>
        <p:txBody>
          <a:bodyPr/>
          <a:lstStyle/>
          <a:p>
            <a:r>
              <a:rPr lang="en-US" dirty="0"/>
              <a:t>Key Decision Drivers &amp; Pain Points</a:t>
            </a:r>
          </a:p>
        </p:txBody>
      </p:sp>
      <p:sp>
        <p:nvSpPr>
          <p:cNvPr id="9" name="Text Placeholder 2">
            <a:extLst>
              <a:ext uri="{FF2B5EF4-FFF2-40B4-BE49-F238E27FC236}">
                <a16:creationId xmlns:a16="http://schemas.microsoft.com/office/drawing/2014/main" id="{16458231-ACC0-39CA-6982-FD643A02456E}"/>
              </a:ext>
            </a:extLst>
          </p:cNvPr>
          <p:cNvSpPr txBox="1">
            <a:spLocks/>
          </p:cNvSpPr>
          <p:nvPr/>
        </p:nvSpPr>
        <p:spPr>
          <a:xfrm>
            <a:off x="662662" y="1421915"/>
            <a:ext cx="10837158" cy="8101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b="0" kern="1200">
                <a:solidFill>
                  <a:srgbClr val="535353"/>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53535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53535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53535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rgbClr val="53535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US" sz="1600" b="1" dirty="0">
                <a:solidFill>
                  <a:srgbClr val="E95000"/>
                </a:solidFill>
                <a:latin typeface="Montserrat"/>
              </a:rPr>
              <a:t>Information Sources for Decision-Making</a:t>
            </a:r>
          </a:p>
          <a:p>
            <a:pPr>
              <a:lnSpc>
                <a:spcPct val="100000"/>
              </a:lnSpc>
              <a:spcBef>
                <a:spcPts val="600"/>
              </a:spcBef>
              <a:defRPr/>
            </a:pPr>
            <a:r>
              <a:rPr lang="en-US" sz="900" i="1" dirty="0">
                <a:solidFill>
                  <a:srgbClr val="E95000"/>
                </a:solidFill>
                <a:latin typeface="+mj-lt"/>
              </a:rPr>
              <a:t>Questions: "Which sources of information did you use when choosing an English center?" (multiple select); "How much do you trust each source?" (5-point scale).</a:t>
            </a:r>
          </a:p>
          <a:p>
            <a:pPr>
              <a:lnSpc>
                <a:spcPct val="100000"/>
              </a:lnSpc>
              <a:spcBef>
                <a:spcPts val="0"/>
              </a:spcBef>
              <a:defRPr/>
            </a:pPr>
            <a:r>
              <a:rPr lang="en-US" sz="900" i="1" dirty="0">
                <a:solidFill>
                  <a:srgbClr val="E95000"/>
                </a:solidFill>
                <a:latin typeface="+mj-lt"/>
              </a:rPr>
              <a:t>Base: Parents who have ever enrolled or considered enrolling (n=1,076)</a:t>
            </a:r>
          </a:p>
        </p:txBody>
      </p:sp>
      <p:graphicFrame>
        <p:nvGraphicFramePr>
          <p:cNvPr id="10" name="Table 9">
            <a:extLst>
              <a:ext uri="{FF2B5EF4-FFF2-40B4-BE49-F238E27FC236}">
                <a16:creationId xmlns:a16="http://schemas.microsoft.com/office/drawing/2014/main" id="{EFAF3B34-7A4F-20C6-84E9-5649E6322C8F}"/>
              </a:ext>
            </a:extLst>
          </p:cNvPr>
          <p:cNvGraphicFramePr>
            <a:graphicFrameLocks noGrp="1"/>
          </p:cNvGraphicFramePr>
          <p:nvPr>
            <p:extLst>
              <p:ext uri="{D42A27DB-BD31-4B8C-83A1-F6EECF244321}">
                <p14:modId xmlns:p14="http://schemas.microsoft.com/office/powerpoint/2010/main" val="1749964771"/>
              </p:ext>
            </p:extLst>
          </p:nvPr>
        </p:nvGraphicFramePr>
        <p:xfrm>
          <a:off x="703795" y="2324541"/>
          <a:ext cx="8312330" cy="3627223"/>
        </p:xfrm>
        <a:graphic>
          <a:graphicData uri="http://schemas.openxmlformats.org/drawingml/2006/table">
            <a:tbl>
              <a:tblPr/>
              <a:tblGrid>
                <a:gridCol w="3191690">
                  <a:extLst>
                    <a:ext uri="{9D8B030D-6E8A-4147-A177-3AD203B41FA5}">
                      <a16:colId xmlns:a16="http://schemas.microsoft.com/office/drawing/2014/main" val="3161192145"/>
                    </a:ext>
                  </a:extLst>
                </a:gridCol>
                <a:gridCol w="2560320">
                  <a:extLst>
                    <a:ext uri="{9D8B030D-6E8A-4147-A177-3AD203B41FA5}">
                      <a16:colId xmlns:a16="http://schemas.microsoft.com/office/drawing/2014/main" val="3327764733"/>
                    </a:ext>
                  </a:extLst>
                </a:gridCol>
                <a:gridCol w="2560320">
                  <a:extLst>
                    <a:ext uri="{9D8B030D-6E8A-4147-A177-3AD203B41FA5}">
                      <a16:colId xmlns:a16="http://schemas.microsoft.com/office/drawing/2014/main" val="3963455076"/>
                    </a:ext>
                  </a:extLst>
                </a:gridCol>
              </a:tblGrid>
              <a:tr h="576763">
                <a:tc>
                  <a:txBody>
                    <a:bodyPr/>
                    <a:lstStyle/>
                    <a:p>
                      <a:pPr algn="l">
                        <a:buNone/>
                      </a:pPr>
                      <a:r>
                        <a:rPr lang="en-US" sz="1200" b="1" dirty="0">
                          <a:solidFill>
                            <a:srgbClr val="535353"/>
                          </a:solidFill>
                          <a:effectLst/>
                        </a:rPr>
                        <a:t>Source</a:t>
                      </a:r>
                    </a:p>
                  </a:txBody>
                  <a:tcPr marL="132987" marR="132987" marT="132987" marB="132987" anchor="ctr">
                    <a:lnL>
                      <a:noFill/>
                    </a:lnL>
                    <a:lnR>
                      <a:noFill/>
                    </a:lnR>
                    <a:lnT>
                      <a:noFill/>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200" b="1" dirty="0">
                          <a:solidFill>
                            <a:srgbClr val="535353"/>
                          </a:solidFill>
                          <a:effectLst/>
                        </a:rPr>
                        <a:t>% Who Use</a:t>
                      </a:r>
                    </a:p>
                  </a:txBody>
                  <a:tcPr marL="132987" marR="132987" marT="132987" marB="132987" anchor="ctr">
                    <a:lnL>
                      <a:noFill/>
                    </a:lnL>
                    <a:lnR>
                      <a:noFill/>
                    </a:lnR>
                    <a:lnT>
                      <a:noFill/>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200" b="1" dirty="0">
                          <a:solidFill>
                            <a:srgbClr val="535353"/>
                          </a:solidFill>
                          <a:effectLst/>
                        </a:rPr>
                        <a:t>Trust Level (High)</a:t>
                      </a:r>
                    </a:p>
                  </a:txBody>
                  <a:tcPr marL="132987" marR="132987" marT="132987" marB="132987" anchor="ctr">
                    <a:lnL>
                      <a:noFill/>
                    </a:lnL>
                    <a:lnR>
                      <a:noFill/>
                    </a:lnR>
                    <a:lnT>
                      <a:noFill/>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0437536"/>
                  </a:ext>
                </a:extLst>
              </a:tr>
              <a:tr h="508410">
                <a:tc>
                  <a:txBody>
                    <a:bodyPr/>
                    <a:lstStyle/>
                    <a:p>
                      <a:pPr>
                        <a:buNone/>
                      </a:pPr>
                      <a:r>
                        <a:rPr lang="en-US" sz="1200" dirty="0">
                          <a:solidFill>
                            <a:srgbClr val="535353"/>
                          </a:solidFill>
                          <a:effectLst/>
                        </a:rPr>
                        <a:t>Word-of-mouth from friends/family</a:t>
                      </a:r>
                    </a:p>
                  </a:txBody>
                  <a:tcPr marL="132987" marR="132987" marT="106390" marB="106390" anchor="ctr">
                    <a:lnL>
                      <a:noFill/>
                    </a:lnL>
                    <a:lnR>
                      <a:noFill/>
                    </a:lnR>
                    <a:lnT w="952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buNone/>
                      </a:pPr>
                      <a:r>
                        <a:rPr lang="en-US" sz="1200" dirty="0">
                          <a:solidFill>
                            <a:srgbClr val="535353"/>
                          </a:solidFill>
                          <a:effectLst/>
                        </a:rPr>
                        <a:t>83%</a:t>
                      </a:r>
                    </a:p>
                  </a:txBody>
                  <a:tcPr marL="132987" marR="274320" marT="106390" marB="106390" anchor="ctr">
                    <a:lnL>
                      <a:noFill/>
                    </a:lnL>
                    <a:lnR>
                      <a:noFill/>
                    </a:lnR>
                    <a:lnT w="952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buNone/>
                      </a:pPr>
                      <a:r>
                        <a:rPr lang="en-US" sz="1200" dirty="0">
                          <a:solidFill>
                            <a:srgbClr val="535353"/>
                          </a:solidFill>
                          <a:effectLst/>
                        </a:rPr>
                        <a:t>79%</a:t>
                      </a:r>
                    </a:p>
                  </a:txBody>
                  <a:tcPr marL="132987" marR="274320" marT="106390" marB="106390" anchor="ctr">
                    <a:lnL>
                      <a:noFill/>
                    </a:lnL>
                    <a:lnR>
                      <a:noFill/>
                    </a:lnR>
                    <a:lnT w="952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9215254"/>
                  </a:ext>
                </a:extLst>
              </a:tr>
              <a:tr h="508410">
                <a:tc>
                  <a:txBody>
                    <a:bodyPr/>
                    <a:lstStyle/>
                    <a:p>
                      <a:pPr>
                        <a:buNone/>
                      </a:pPr>
                      <a:r>
                        <a:rPr lang="en-US" sz="1200" dirty="0">
                          <a:solidFill>
                            <a:srgbClr val="535353"/>
                          </a:solidFill>
                          <a:effectLst/>
                        </a:rPr>
                        <a:t>Facebook groups &amp; parent forums</a:t>
                      </a:r>
                    </a:p>
                  </a:txBody>
                  <a:tcPr marL="132987" marR="132987" marT="106390" marB="10639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buNone/>
                      </a:pPr>
                      <a:r>
                        <a:rPr lang="en-US" sz="1200" dirty="0">
                          <a:solidFill>
                            <a:srgbClr val="535353"/>
                          </a:solidFill>
                          <a:effectLst/>
                        </a:rPr>
                        <a:t>71%</a:t>
                      </a:r>
                    </a:p>
                  </a:txBody>
                  <a:tcPr marL="132987" marR="274320" marT="106390" marB="10639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buNone/>
                      </a:pPr>
                      <a:r>
                        <a:rPr lang="en-US" sz="1200" dirty="0">
                          <a:solidFill>
                            <a:srgbClr val="535353"/>
                          </a:solidFill>
                          <a:effectLst/>
                        </a:rPr>
                        <a:t>66%</a:t>
                      </a:r>
                    </a:p>
                  </a:txBody>
                  <a:tcPr marL="132987" marR="274320" marT="106390" marB="10639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8567889"/>
                  </a:ext>
                </a:extLst>
              </a:tr>
              <a:tr h="508410">
                <a:tc>
                  <a:txBody>
                    <a:bodyPr/>
                    <a:lstStyle/>
                    <a:p>
                      <a:pPr>
                        <a:buNone/>
                      </a:pPr>
                      <a:r>
                        <a:rPr lang="en-US" sz="1200" dirty="0">
                          <a:solidFill>
                            <a:srgbClr val="535353"/>
                          </a:solidFill>
                          <a:effectLst/>
                        </a:rPr>
                        <a:t>Trial classes</a:t>
                      </a:r>
                    </a:p>
                  </a:txBody>
                  <a:tcPr marL="132987" marR="132987" marT="106390" marB="10639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buNone/>
                      </a:pPr>
                      <a:r>
                        <a:rPr lang="en-US" sz="1200" dirty="0">
                          <a:solidFill>
                            <a:srgbClr val="535353"/>
                          </a:solidFill>
                          <a:effectLst/>
                        </a:rPr>
                        <a:t>69%</a:t>
                      </a:r>
                    </a:p>
                  </a:txBody>
                  <a:tcPr marL="132987" marR="274320" marT="106390" marB="10639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buNone/>
                      </a:pPr>
                      <a:r>
                        <a:rPr lang="en-US" sz="1200" dirty="0">
                          <a:solidFill>
                            <a:srgbClr val="535353"/>
                          </a:solidFill>
                          <a:effectLst/>
                        </a:rPr>
                        <a:t>81%</a:t>
                      </a:r>
                    </a:p>
                  </a:txBody>
                  <a:tcPr marL="132987" marR="274320" marT="106390" marB="10639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7038318"/>
                  </a:ext>
                </a:extLst>
              </a:tr>
              <a:tr h="508410">
                <a:tc>
                  <a:txBody>
                    <a:bodyPr/>
                    <a:lstStyle/>
                    <a:p>
                      <a:pPr>
                        <a:buNone/>
                      </a:pPr>
                      <a:r>
                        <a:rPr lang="en-US" sz="1200" dirty="0">
                          <a:solidFill>
                            <a:srgbClr val="535353"/>
                          </a:solidFill>
                          <a:effectLst/>
                        </a:rPr>
                        <a:t>Center website &amp; marketing materials</a:t>
                      </a:r>
                    </a:p>
                  </a:txBody>
                  <a:tcPr marL="132987" marR="132987" marT="106390" marB="10639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buNone/>
                      </a:pPr>
                      <a:r>
                        <a:rPr lang="en-US" sz="1200" dirty="0">
                          <a:solidFill>
                            <a:srgbClr val="535353"/>
                          </a:solidFill>
                          <a:effectLst/>
                        </a:rPr>
                        <a:t>62%</a:t>
                      </a:r>
                    </a:p>
                  </a:txBody>
                  <a:tcPr marL="132987" marR="274320" marT="106390" marB="10639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buNone/>
                      </a:pPr>
                      <a:r>
                        <a:rPr lang="en-US" sz="1200" dirty="0">
                          <a:solidFill>
                            <a:srgbClr val="535353"/>
                          </a:solidFill>
                          <a:effectLst/>
                        </a:rPr>
                        <a:t>42%</a:t>
                      </a:r>
                    </a:p>
                  </a:txBody>
                  <a:tcPr marL="132987" marR="274320" marT="106390" marB="10639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2312284"/>
                  </a:ext>
                </a:extLst>
              </a:tr>
              <a:tr h="508410">
                <a:tc>
                  <a:txBody>
                    <a:bodyPr/>
                    <a:lstStyle/>
                    <a:p>
                      <a:pPr>
                        <a:buNone/>
                      </a:pPr>
                      <a:r>
                        <a:rPr lang="en-US" sz="1200">
                          <a:solidFill>
                            <a:srgbClr val="535353"/>
                          </a:solidFill>
                          <a:effectLst/>
                        </a:rPr>
                        <a:t>Google/Facebook reviews</a:t>
                      </a:r>
                    </a:p>
                  </a:txBody>
                  <a:tcPr marL="132987" marR="132987" marT="106390" marB="106390" anchor="ctr">
                    <a:lnL>
                      <a:noFill/>
                    </a:lnL>
                    <a:lnR>
                      <a:noFill/>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buNone/>
                      </a:pPr>
                      <a:r>
                        <a:rPr lang="en-US" sz="1200" dirty="0">
                          <a:solidFill>
                            <a:srgbClr val="535353"/>
                          </a:solidFill>
                          <a:effectLst/>
                        </a:rPr>
                        <a:t>59%</a:t>
                      </a:r>
                    </a:p>
                  </a:txBody>
                  <a:tcPr marL="132987" marR="274320" marT="106390" marB="106390" anchor="ctr">
                    <a:lnL>
                      <a:noFill/>
                    </a:lnL>
                    <a:lnR>
                      <a:noFill/>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buNone/>
                      </a:pPr>
                      <a:r>
                        <a:rPr lang="en-US" sz="1200" dirty="0">
                          <a:solidFill>
                            <a:srgbClr val="535353"/>
                          </a:solidFill>
                          <a:effectLst/>
                        </a:rPr>
                        <a:t>54%</a:t>
                      </a:r>
                    </a:p>
                  </a:txBody>
                  <a:tcPr marL="132987" marR="274320" marT="106390" marB="106390" anchor="ctr">
                    <a:lnL>
                      <a:noFill/>
                    </a:lnL>
                    <a:lnR>
                      <a:noFill/>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5942634"/>
                  </a:ext>
                </a:extLst>
              </a:tr>
              <a:tr h="508410">
                <a:tc>
                  <a:txBody>
                    <a:bodyPr/>
                    <a:lstStyle/>
                    <a:p>
                      <a:pPr>
                        <a:buNone/>
                      </a:pPr>
                      <a:r>
                        <a:rPr lang="en-US" sz="1200" dirty="0">
                          <a:solidFill>
                            <a:srgbClr val="535353"/>
                          </a:solidFill>
                          <a:effectLst/>
                        </a:rPr>
                        <a:t>YouTube reviews/testimonials</a:t>
                      </a:r>
                    </a:p>
                  </a:txBody>
                  <a:tcPr marL="132987" marR="132987" marT="106390" marB="106390" anchor="ctr">
                    <a:lnL>
                      <a:noFill/>
                    </a:lnL>
                    <a:lnR>
                      <a:noFill/>
                    </a:ln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buNone/>
                      </a:pPr>
                      <a:r>
                        <a:rPr lang="en-US" sz="1200" dirty="0">
                          <a:solidFill>
                            <a:srgbClr val="535353"/>
                          </a:solidFill>
                          <a:effectLst/>
                        </a:rPr>
                        <a:t>45%</a:t>
                      </a:r>
                    </a:p>
                  </a:txBody>
                  <a:tcPr marL="132987" marR="274320" marT="106390" marB="106390" anchor="ctr">
                    <a:lnL>
                      <a:noFill/>
                    </a:lnL>
                    <a:lnR>
                      <a:noFill/>
                    </a:ln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buNone/>
                      </a:pPr>
                      <a:r>
                        <a:rPr lang="en-US" sz="1200" dirty="0">
                          <a:solidFill>
                            <a:srgbClr val="535353"/>
                          </a:solidFill>
                          <a:effectLst/>
                        </a:rPr>
                        <a:t>49%</a:t>
                      </a:r>
                    </a:p>
                  </a:txBody>
                  <a:tcPr marL="132987" marR="274320" marT="106390" marB="106390" anchor="ctr">
                    <a:lnL>
                      <a:noFill/>
                    </a:lnL>
                    <a:lnR>
                      <a:noFill/>
                    </a:lnR>
                    <a:lnT w="9525"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688987"/>
                  </a:ext>
                </a:extLst>
              </a:tr>
            </a:tbl>
          </a:graphicData>
        </a:graphic>
      </p:graphicFrame>
      <p:graphicFrame>
        <p:nvGraphicFramePr>
          <p:cNvPr id="11" name="Chart 10">
            <a:extLst>
              <a:ext uri="{FF2B5EF4-FFF2-40B4-BE49-F238E27FC236}">
                <a16:creationId xmlns:a16="http://schemas.microsoft.com/office/drawing/2014/main" id="{3A06A70C-6D7C-BA65-5C66-134C0AE67819}"/>
              </a:ext>
            </a:extLst>
          </p:cNvPr>
          <p:cNvGraphicFramePr/>
          <p:nvPr>
            <p:extLst>
              <p:ext uri="{D42A27DB-BD31-4B8C-83A1-F6EECF244321}">
                <p14:modId xmlns:p14="http://schemas.microsoft.com/office/powerpoint/2010/main" val="1417180660"/>
              </p:ext>
            </p:extLst>
          </p:nvPr>
        </p:nvGraphicFramePr>
        <p:xfrm>
          <a:off x="3937844" y="2904565"/>
          <a:ext cx="1956807" cy="30471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a:extLst>
              <a:ext uri="{FF2B5EF4-FFF2-40B4-BE49-F238E27FC236}">
                <a16:creationId xmlns:a16="http://schemas.microsoft.com/office/drawing/2014/main" id="{C4D59CB9-EBEE-31BC-9112-4A29621E03C7}"/>
              </a:ext>
            </a:extLst>
          </p:cNvPr>
          <p:cNvGraphicFramePr/>
          <p:nvPr>
            <p:extLst>
              <p:ext uri="{D42A27DB-BD31-4B8C-83A1-F6EECF244321}">
                <p14:modId xmlns:p14="http://schemas.microsoft.com/office/powerpoint/2010/main" val="876693281"/>
              </p:ext>
            </p:extLst>
          </p:nvPr>
        </p:nvGraphicFramePr>
        <p:xfrm>
          <a:off x="6527272" y="2904564"/>
          <a:ext cx="1956807" cy="30471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299256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AEC51-D47A-2E7A-4E21-79B099C660EE}"/>
              </a:ext>
            </a:extLst>
          </p:cNvPr>
          <p:cNvSpPr>
            <a:spLocks noGrp="1"/>
          </p:cNvSpPr>
          <p:nvPr>
            <p:ph type="title"/>
          </p:nvPr>
        </p:nvSpPr>
        <p:spPr/>
        <p:txBody>
          <a:bodyPr>
            <a:normAutofit/>
          </a:bodyPr>
          <a:lstStyle/>
          <a:p>
            <a:r>
              <a:rPr lang="en-US" dirty="0"/>
              <a:t>Consumer Segmentation: Four Distinct Parent Groups</a:t>
            </a:r>
          </a:p>
        </p:txBody>
      </p:sp>
      <p:sp>
        <p:nvSpPr>
          <p:cNvPr id="4" name="Rectangle: Rounded Corners 3">
            <a:extLst>
              <a:ext uri="{FF2B5EF4-FFF2-40B4-BE49-F238E27FC236}">
                <a16:creationId xmlns:a16="http://schemas.microsoft.com/office/drawing/2014/main" id="{63C4F60E-2353-51DB-7C20-87F903697EDC}"/>
              </a:ext>
            </a:extLst>
          </p:cNvPr>
          <p:cNvSpPr/>
          <p:nvPr/>
        </p:nvSpPr>
        <p:spPr>
          <a:xfrm>
            <a:off x="541319" y="6268339"/>
            <a:ext cx="9964755" cy="401479"/>
          </a:xfrm>
          <a:prstGeom prst="roundRect">
            <a:avLst>
              <a:gd name="adj" fmla="val 14012"/>
            </a:avLst>
          </a:prstGeom>
          <a:noFill/>
        </p:spPr>
        <p:txBody>
          <a:bodyPr wrap="square">
            <a:spAutoFit/>
          </a:bodyPr>
          <a:lstStyle/>
          <a:p>
            <a:r>
              <a:rPr lang="en-US" sz="900" b="1" i="1" dirty="0">
                <a:solidFill>
                  <a:srgbClr val="666666"/>
                </a:solidFill>
                <a:latin typeface="+mj-lt"/>
              </a:rPr>
              <a:t>Methodology: </a:t>
            </a:r>
            <a:r>
              <a:rPr lang="en-US" sz="900" i="1" dirty="0">
                <a:solidFill>
                  <a:srgbClr val="666666"/>
                </a:solidFill>
                <a:latin typeface="+mj-lt"/>
              </a:rPr>
              <a:t>Through clustering analysis of survey responses on spending levels, brand choices, format preferences, and decision priorities, we identified four distinct parent segments with markedly different behaviors and needs.</a:t>
            </a:r>
          </a:p>
        </p:txBody>
      </p:sp>
      <p:sp>
        <p:nvSpPr>
          <p:cNvPr id="5" name="Rectangle: Rounded Corners 4">
            <a:extLst>
              <a:ext uri="{FF2B5EF4-FFF2-40B4-BE49-F238E27FC236}">
                <a16:creationId xmlns:a16="http://schemas.microsoft.com/office/drawing/2014/main" id="{FA8A833D-5525-5371-A6B0-67CB6AEBA257}"/>
              </a:ext>
            </a:extLst>
          </p:cNvPr>
          <p:cNvSpPr/>
          <p:nvPr/>
        </p:nvSpPr>
        <p:spPr>
          <a:xfrm>
            <a:off x="653698" y="2173777"/>
            <a:ext cx="2724912" cy="3872783"/>
          </a:xfrm>
          <a:prstGeom prst="roundRect">
            <a:avLst>
              <a:gd name="adj" fmla="val 5504"/>
            </a:avLst>
          </a:prstGeom>
          <a:solidFill>
            <a:srgbClr val="E2F0D9"/>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r"/>
            <a:endParaRPr lang="en-US" sz="1200" dirty="0">
              <a:solidFill>
                <a:srgbClr val="535353"/>
              </a:solidFill>
            </a:endParaRPr>
          </a:p>
        </p:txBody>
      </p:sp>
      <p:sp>
        <p:nvSpPr>
          <p:cNvPr id="7" name="Rectangle: Rounded Corners 6">
            <a:extLst>
              <a:ext uri="{FF2B5EF4-FFF2-40B4-BE49-F238E27FC236}">
                <a16:creationId xmlns:a16="http://schemas.microsoft.com/office/drawing/2014/main" id="{3E5B70D2-D0EA-656B-55C2-6293821E5323}"/>
              </a:ext>
            </a:extLst>
          </p:cNvPr>
          <p:cNvSpPr/>
          <p:nvPr/>
        </p:nvSpPr>
        <p:spPr>
          <a:xfrm>
            <a:off x="8951977" y="2173777"/>
            <a:ext cx="2724912" cy="3872783"/>
          </a:xfrm>
          <a:prstGeom prst="roundRect">
            <a:avLst>
              <a:gd name="adj" fmla="val 3943"/>
            </a:avLst>
          </a:prstGeom>
          <a:solidFill>
            <a:srgbClr val="FDEFE8"/>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r"/>
            <a:endParaRPr lang="en-US" sz="1200" dirty="0">
              <a:solidFill>
                <a:srgbClr val="535353"/>
              </a:solidFill>
            </a:endParaRPr>
          </a:p>
        </p:txBody>
      </p:sp>
      <p:sp>
        <p:nvSpPr>
          <p:cNvPr id="9" name="Rectangle: Rounded Corners 8">
            <a:extLst>
              <a:ext uri="{FF2B5EF4-FFF2-40B4-BE49-F238E27FC236}">
                <a16:creationId xmlns:a16="http://schemas.microsoft.com/office/drawing/2014/main" id="{11C118FD-5269-CCE2-2331-60192E19E528}"/>
              </a:ext>
            </a:extLst>
          </p:cNvPr>
          <p:cNvSpPr/>
          <p:nvPr/>
        </p:nvSpPr>
        <p:spPr>
          <a:xfrm>
            <a:off x="3419791" y="2173777"/>
            <a:ext cx="2724912" cy="3872783"/>
          </a:xfrm>
          <a:prstGeom prst="roundRect">
            <a:avLst>
              <a:gd name="adj" fmla="val 4724"/>
            </a:avLst>
          </a:prstGeom>
          <a:solidFill>
            <a:srgbClr val="FDEFE8"/>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r"/>
            <a:endParaRPr lang="en-US" sz="1200" b="1" dirty="0">
              <a:solidFill>
                <a:srgbClr val="535353"/>
              </a:solidFill>
            </a:endParaRPr>
          </a:p>
        </p:txBody>
      </p:sp>
      <p:sp>
        <p:nvSpPr>
          <p:cNvPr id="11" name="Rectangle: Rounded Corners 10">
            <a:extLst>
              <a:ext uri="{FF2B5EF4-FFF2-40B4-BE49-F238E27FC236}">
                <a16:creationId xmlns:a16="http://schemas.microsoft.com/office/drawing/2014/main" id="{290F3D10-E5D3-B4BC-82FA-B6BF15B0BA04}"/>
              </a:ext>
            </a:extLst>
          </p:cNvPr>
          <p:cNvSpPr/>
          <p:nvPr/>
        </p:nvSpPr>
        <p:spPr>
          <a:xfrm>
            <a:off x="6185884" y="2173777"/>
            <a:ext cx="2724912" cy="3872783"/>
          </a:xfrm>
          <a:prstGeom prst="roundRect">
            <a:avLst>
              <a:gd name="adj" fmla="val 6675"/>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r"/>
            <a:endParaRPr lang="en-US" sz="1200" b="1" dirty="0">
              <a:solidFill>
                <a:srgbClr val="535353"/>
              </a:solidFill>
            </a:endParaRPr>
          </a:p>
        </p:txBody>
      </p:sp>
      <p:sp>
        <p:nvSpPr>
          <p:cNvPr id="14" name="TextBox 13">
            <a:extLst>
              <a:ext uri="{FF2B5EF4-FFF2-40B4-BE49-F238E27FC236}">
                <a16:creationId xmlns:a16="http://schemas.microsoft.com/office/drawing/2014/main" id="{79921694-8C2C-8057-64F3-60AA51C1C4FC}"/>
              </a:ext>
            </a:extLst>
          </p:cNvPr>
          <p:cNvSpPr txBox="1"/>
          <p:nvPr/>
        </p:nvSpPr>
        <p:spPr>
          <a:xfrm>
            <a:off x="680057" y="2242286"/>
            <a:ext cx="1542748" cy="461665"/>
          </a:xfrm>
          <a:prstGeom prst="rect">
            <a:avLst/>
          </a:prstGeom>
          <a:noFill/>
        </p:spPr>
        <p:txBody>
          <a:bodyPr wrap="square">
            <a:spAutoFit/>
          </a:bodyPr>
          <a:lstStyle/>
          <a:p>
            <a:r>
              <a:rPr lang="en-US" sz="1200" b="1" dirty="0">
                <a:solidFill>
                  <a:srgbClr val="3C9F31"/>
                </a:solidFill>
              </a:rPr>
              <a:t>Premium Quality Seekers</a:t>
            </a:r>
          </a:p>
        </p:txBody>
      </p:sp>
      <p:sp>
        <p:nvSpPr>
          <p:cNvPr id="15" name="TextBox 14">
            <a:extLst>
              <a:ext uri="{FF2B5EF4-FFF2-40B4-BE49-F238E27FC236}">
                <a16:creationId xmlns:a16="http://schemas.microsoft.com/office/drawing/2014/main" id="{0CAA6018-4012-CC87-1302-8653E4C35246}"/>
              </a:ext>
            </a:extLst>
          </p:cNvPr>
          <p:cNvSpPr txBox="1"/>
          <p:nvPr/>
        </p:nvSpPr>
        <p:spPr>
          <a:xfrm>
            <a:off x="3440382" y="2242286"/>
            <a:ext cx="1556982" cy="461665"/>
          </a:xfrm>
          <a:prstGeom prst="rect">
            <a:avLst/>
          </a:prstGeom>
          <a:noFill/>
        </p:spPr>
        <p:txBody>
          <a:bodyPr wrap="square">
            <a:spAutoFit/>
          </a:bodyPr>
          <a:lstStyle/>
          <a:p>
            <a:r>
              <a:rPr lang="en-US" sz="1200" b="1" dirty="0">
                <a:solidFill>
                  <a:srgbClr val="F36521"/>
                </a:solidFill>
              </a:rPr>
              <a:t>Value-Conscious Balancers</a:t>
            </a:r>
          </a:p>
        </p:txBody>
      </p:sp>
      <p:sp>
        <p:nvSpPr>
          <p:cNvPr id="16" name="TextBox 15">
            <a:extLst>
              <a:ext uri="{FF2B5EF4-FFF2-40B4-BE49-F238E27FC236}">
                <a16:creationId xmlns:a16="http://schemas.microsoft.com/office/drawing/2014/main" id="{C5A9D233-51DD-2395-DDF1-5CC14D3FBD56}"/>
              </a:ext>
            </a:extLst>
          </p:cNvPr>
          <p:cNvSpPr txBox="1"/>
          <p:nvPr/>
        </p:nvSpPr>
        <p:spPr>
          <a:xfrm>
            <a:off x="6205799" y="2242286"/>
            <a:ext cx="1851569" cy="461665"/>
          </a:xfrm>
          <a:prstGeom prst="rect">
            <a:avLst/>
          </a:prstGeom>
          <a:noFill/>
        </p:spPr>
        <p:txBody>
          <a:bodyPr wrap="square">
            <a:spAutoFit/>
          </a:bodyPr>
          <a:lstStyle/>
          <a:p>
            <a:r>
              <a:rPr lang="en-US" sz="1200" b="1" dirty="0">
                <a:solidFill>
                  <a:srgbClr val="3C9F31"/>
                </a:solidFill>
              </a:rPr>
              <a:t>Budget-Constrained Pragmatists</a:t>
            </a:r>
          </a:p>
        </p:txBody>
      </p:sp>
      <p:sp>
        <p:nvSpPr>
          <p:cNvPr id="17" name="TextBox 16">
            <a:extLst>
              <a:ext uri="{FF2B5EF4-FFF2-40B4-BE49-F238E27FC236}">
                <a16:creationId xmlns:a16="http://schemas.microsoft.com/office/drawing/2014/main" id="{6D273D53-33E6-C456-E41B-3D63A748CE1B}"/>
              </a:ext>
            </a:extLst>
          </p:cNvPr>
          <p:cNvSpPr txBox="1"/>
          <p:nvPr/>
        </p:nvSpPr>
        <p:spPr>
          <a:xfrm>
            <a:off x="8992483" y="2242286"/>
            <a:ext cx="2104142" cy="461665"/>
          </a:xfrm>
          <a:prstGeom prst="rect">
            <a:avLst/>
          </a:prstGeom>
          <a:noFill/>
        </p:spPr>
        <p:txBody>
          <a:bodyPr wrap="square">
            <a:spAutoFit/>
          </a:bodyPr>
          <a:lstStyle/>
          <a:p>
            <a:r>
              <a:rPr lang="en-US" sz="1200" b="1" dirty="0">
                <a:solidFill>
                  <a:srgbClr val="F36521"/>
                </a:solidFill>
              </a:rPr>
              <a:t>Digital-First Convenience Seekers</a:t>
            </a:r>
          </a:p>
        </p:txBody>
      </p:sp>
      <p:sp>
        <p:nvSpPr>
          <p:cNvPr id="19" name="TextBox 18">
            <a:extLst>
              <a:ext uri="{FF2B5EF4-FFF2-40B4-BE49-F238E27FC236}">
                <a16:creationId xmlns:a16="http://schemas.microsoft.com/office/drawing/2014/main" id="{7B191F95-C0F3-27CB-E1DC-081CA1012714}"/>
              </a:ext>
            </a:extLst>
          </p:cNvPr>
          <p:cNvSpPr txBox="1"/>
          <p:nvPr/>
        </p:nvSpPr>
        <p:spPr>
          <a:xfrm>
            <a:off x="661007" y="3307265"/>
            <a:ext cx="2724912" cy="1985159"/>
          </a:xfrm>
          <a:prstGeom prst="rect">
            <a:avLst/>
          </a:prstGeom>
          <a:noFill/>
        </p:spPr>
        <p:txBody>
          <a:bodyPr wrap="square">
            <a:spAutoFit/>
          </a:bodyPr>
          <a:lstStyle/>
          <a:p>
            <a:r>
              <a:rPr lang="en-US" sz="900" b="1" dirty="0">
                <a:solidFill>
                  <a:srgbClr val="3C9F31"/>
                </a:solidFill>
              </a:rPr>
              <a:t>Defining Behaviors:</a:t>
            </a:r>
          </a:p>
          <a:p>
            <a:pPr>
              <a:spcBef>
                <a:spcPts val="300"/>
              </a:spcBef>
              <a:spcAft>
                <a:spcPts val="300"/>
              </a:spcAft>
            </a:pPr>
            <a:r>
              <a:rPr lang="en-US" sz="900" b="1" dirty="0">
                <a:solidFill>
                  <a:srgbClr val="535353"/>
                </a:solidFill>
              </a:rPr>
              <a:t>Monthly spending: </a:t>
            </a:r>
            <a:r>
              <a:rPr lang="en-US" sz="900" dirty="0">
                <a:solidFill>
                  <a:srgbClr val="535353"/>
                </a:solidFill>
              </a:rPr>
              <a:t>4-6.5 million VND+</a:t>
            </a:r>
          </a:p>
          <a:p>
            <a:pPr marL="171450" indent="-171450">
              <a:spcAft>
                <a:spcPts val="300"/>
              </a:spcAft>
              <a:buFont typeface="Wingdings" panose="05000000000000000000" pitchFamily="2" charset="2"/>
              <a:buChar char="§"/>
            </a:pPr>
            <a:r>
              <a:rPr lang="en-US" sz="900" dirty="0">
                <a:solidFill>
                  <a:srgbClr val="535353"/>
                </a:solidFill>
              </a:rPr>
              <a:t>Choose British Council (52%) or ILA Premium (48%)</a:t>
            </a:r>
          </a:p>
          <a:p>
            <a:pPr marL="171450" indent="-171450">
              <a:spcAft>
                <a:spcPts val="300"/>
              </a:spcAft>
              <a:buFont typeface="Wingdings" panose="05000000000000000000" pitchFamily="2" charset="2"/>
              <a:buChar char="§"/>
            </a:pPr>
            <a:r>
              <a:rPr lang="en-US" sz="900" dirty="0">
                <a:solidFill>
                  <a:srgbClr val="535353"/>
                </a:solidFill>
              </a:rPr>
              <a:t>Strongly prefer native teachers (89%)</a:t>
            </a:r>
          </a:p>
          <a:p>
            <a:pPr marL="171450" indent="-171450">
              <a:spcAft>
                <a:spcPts val="300"/>
              </a:spcAft>
              <a:buFont typeface="Wingdings" panose="05000000000000000000" pitchFamily="2" charset="2"/>
              <a:buChar char="§"/>
            </a:pPr>
            <a:r>
              <a:rPr lang="en-US" sz="900" dirty="0">
                <a:solidFill>
                  <a:srgbClr val="535353"/>
                </a:solidFill>
              </a:rPr>
              <a:t>Reject online-only programs (94%)</a:t>
            </a:r>
          </a:p>
          <a:p>
            <a:pPr marL="171450" indent="-171450">
              <a:spcAft>
                <a:spcPts val="300"/>
              </a:spcAft>
              <a:buFont typeface="Wingdings" panose="05000000000000000000" pitchFamily="2" charset="2"/>
              <a:buChar char="§"/>
            </a:pPr>
            <a:r>
              <a:rPr lang="en-US" sz="900" dirty="0">
                <a:solidFill>
                  <a:srgbClr val="535353"/>
                </a:solidFill>
              </a:rPr>
              <a:t>International school aspirations (78%)</a:t>
            </a:r>
          </a:p>
          <a:p>
            <a:r>
              <a:rPr lang="en-US" sz="900" b="1" dirty="0">
                <a:solidFill>
                  <a:srgbClr val="535353"/>
                </a:solidFill>
              </a:rPr>
              <a:t>Profile: </a:t>
            </a:r>
            <a:r>
              <a:rPr lang="en-US" sz="900" dirty="0">
                <a:solidFill>
                  <a:srgbClr val="535353"/>
                </a:solidFill>
              </a:rPr>
              <a:t>Household income 50M+ VND/month. Often have international exposure or overseas education history. Study abroad plans for children.</a:t>
            </a:r>
          </a:p>
          <a:p>
            <a:endParaRPr lang="en-US" sz="900" dirty="0">
              <a:solidFill>
                <a:srgbClr val="535353"/>
              </a:solidFill>
            </a:endParaRPr>
          </a:p>
        </p:txBody>
      </p:sp>
      <p:sp>
        <p:nvSpPr>
          <p:cNvPr id="20" name="TextBox 19">
            <a:extLst>
              <a:ext uri="{FF2B5EF4-FFF2-40B4-BE49-F238E27FC236}">
                <a16:creationId xmlns:a16="http://schemas.microsoft.com/office/drawing/2014/main" id="{513753C3-4A00-7CB9-4696-6DF0C8DDF06C}"/>
              </a:ext>
            </a:extLst>
          </p:cNvPr>
          <p:cNvSpPr txBox="1"/>
          <p:nvPr/>
        </p:nvSpPr>
        <p:spPr>
          <a:xfrm>
            <a:off x="3446011" y="3307265"/>
            <a:ext cx="2696800" cy="2123658"/>
          </a:xfrm>
          <a:prstGeom prst="rect">
            <a:avLst/>
          </a:prstGeom>
          <a:noFill/>
        </p:spPr>
        <p:txBody>
          <a:bodyPr wrap="square">
            <a:spAutoFit/>
          </a:bodyPr>
          <a:lstStyle/>
          <a:p>
            <a:r>
              <a:rPr lang="en-US" sz="900" b="1" dirty="0">
                <a:solidFill>
                  <a:srgbClr val="F36521"/>
                </a:solidFill>
              </a:rPr>
              <a:t>Defining Behaviors:</a:t>
            </a:r>
          </a:p>
          <a:p>
            <a:pPr>
              <a:spcBef>
                <a:spcPts val="300"/>
              </a:spcBef>
              <a:spcAft>
                <a:spcPts val="300"/>
              </a:spcAft>
            </a:pPr>
            <a:r>
              <a:rPr lang="en-US" sz="900" b="1" dirty="0">
                <a:solidFill>
                  <a:srgbClr val="535353"/>
                </a:solidFill>
              </a:rPr>
              <a:t>Monthly spending: </a:t>
            </a:r>
            <a:r>
              <a:rPr lang="en-US" sz="900" dirty="0">
                <a:solidFill>
                  <a:srgbClr val="535353"/>
                </a:solidFill>
              </a:rPr>
              <a:t>1.5-3.5 million VND</a:t>
            </a:r>
          </a:p>
          <a:p>
            <a:pPr marL="171450" indent="-171450">
              <a:spcAft>
                <a:spcPts val="300"/>
              </a:spcAft>
              <a:buFont typeface="Wingdings" panose="05000000000000000000" pitchFamily="2" charset="2"/>
              <a:buChar char="§"/>
            </a:pPr>
            <a:r>
              <a:rPr lang="en-US" sz="900" dirty="0">
                <a:solidFill>
                  <a:srgbClr val="535353"/>
                </a:solidFill>
              </a:rPr>
              <a:t>Choose VUS (58%), Apollo (25%), mid-tier ILA (17%)</a:t>
            </a:r>
          </a:p>
          <a:p>
            <a:pPr marL="171450" indent="-171450">
              <a:spcAft>
                <a:spcPts val="300"/>
              </a:spcAft>
              <a:buFont typeface="Wingdings" panose="05000000000000000000" pitchFamily="2" charset="2"/>
              <a:buChar char="§"/>
            </a:pPr>
            <a:r>
              <a:rPr lang="en-US" sz="900" dirty="0">
                <a:solidFill>
                  <a:srgbClr val="535353"/>
                </a:solidFill>
              </a:rPr>
              <a:t>Accept mix of native/local teachers</a:t>
            </a:r>
          </a:p>
          <a:p>
            <a:pPr marL="171450" indent="-171450">
              <a:spcAft>
                <a:spcPts val="300"/>
              </a:spcAft>
              <a:buFont typeface="Wingdings" panose="05000000000000000000" pitchFamily="2" charset="2"/>
              <a:buChar char="§"/>
            </a:pPr>
            <a:r>
              <a:rPr lang="en-US" sz="900" dirty="0">
                <a:solidFill>
                  <a:srgbClr val="535353"/>
                </a:solidFill>
              </a:rPr>
              <a:t>Price is #1 or #2 decision factor</a:t>
            </a:r>
          </a:p>
          <a:p>
            <a:pPr marL="171450" indent="-171450">
              <a:spcAft>
                <a:spcPts val="300"/>
              </a:spcAft>
              <a:buFont typeface="Wingdings" panose="05000000000000000000" pitchFamily="2" charset="2"/>
              <a:buChar char="§"/>
            </a:pPr>
            <a:r>
              <a:rPr lang="en-US" sz="900" dirty="0">
                <a:solidFill>
                  <a:srgbClr val="535353"/>
                </a:solidFill>
              </a:rPr>
              <a:t>Compare multiple centers before enrollment</a:t>
            </a:r>
          </a:p>
          <a:p>
            <a:r>
              <a:rPr lang="en-US" sz="900" b="1" dirty="0">
                <a:solidFill>
                  <a:srgbClr val="535353"/>
                </a:solidFill>
              </a:rPr>
              <a:t>Profile: </a:t>
            </a:r>
            <a:r>
              <a:rPr lang="en-US" sz="900" dirty="0">
                <a:solidFill>
                  <a:srgbClr val="535353"/>
                </a:solidFill>
              </a:rPr>
              <a:t>Household income 20-40M VND/month. Largest segment. Seek "good enough" quality at sustainable price. Most affected by marketing-reality gap.</a:t>
            </a:r>
          </a:p>
          <a:p>
            <a:endParaRPr lang="en-US" sz="900" dirty="0">
              <a:solidFill>
                <a:srgbClr val="535353"/>
              </a:solidFill>
            </a:endParaRPr>
          </a:p>
        </p:txBody>
      </p:sp>
      <p:sp>
        <p:nvSpPr>
          <p:cNvPr id="21" name="TextBox 20">
            <a:extLst>
              <a:ext uri="{FF2B5EF4-FFF2-40B4-BE49-F238E27FC236}">
                <a16:creationId xmlns:a16="http://schemas.microsoft.com/office/drawing/2014/main" id="{F3A7028E-D57B-D122-D628-D6B134BD7E0A}"/>
              </a:ext>
            </a:extLst>
          </p:cNvPr>
          <p:cNvSpPr txBox="1"/>
          <p:nvPr/>
        </p:nvSpPr>
        <p:spPr>
          <a:xfrm>
            <a:off x="6205799" y="3307265"/>
            <a:ext cx="2724912" cy="1985159"/>
          </a:xfrm>
          <a:prstGeom prst="rect">
            <a:avLst/>
          </a:prstGeom>
          <a:noFill/>
        </p:spPr>
        <p:txBody>
          <a:bodyPr wrap="square">
            <a:spAutoFit/>
          </a:bodyPr>
          <a:lstStyle/>
          <a:p>
            <a:r>
              <a:rPr lang="en-US" sz="900" b="1" dirty="0">
                <a:solidFill>
                  <a:srgbClr val="3C9F31"/>
                </a:solidFill>
              </a:rPr>
              <a:t>Defining Behaviors:</a:t>
            </a:r>
          </a:p>
          <a:p>
            <a:pPr>
              <a:spcBef>
                <a:spcPts val="300"/>
              </a:spcBef>
              <a:spcAft>
                <a:spcPts val="300"/>
              </a:spcAft>
            </a:pPr>
            <a:r>
              <a:rPr lang="en-US" sz="900" b="1" dirty="0">
                <a:solidFill>
                  <a:srgbClr val="535353"/>
                </a:solidFill>
              </a:rPr>
              <a:t>Monthly spending: </a:t>
            </a:r>
            <a:r>
              <a:rPr lang="en-US" sz="900" dirty="0">
                <a:solidFill>
                  <a:srgbClr val="535353"/>
                </a:solidFill>
              </a:rPr>
              <a:t>0.8-1.8 million VND</a:t>
            </a:r>
          </a:p>
          <a:p>
            <a:pPr marL="171450" indent="-171450">
              <a:spcAft>
                <a:spcPts val="300"/>
              </a:spcAft>
              <a:buFont typeface="Wingdings" panose="05000000000000000000" pitchFamily="2" charset="2"/>
              <a:buChar char="§"/>
            </a:pPr>
            <a:r>
              <a:rPr lang="en-US" sz="900" dirty="0">
                <a:solidFill>
                  <a:srgbClr val="535353"/>
                </a:solidFill>
              </a:rPr>
              <a:t>Choose local centers (78%) or budget EdTech (22%)</a:t>
            </a:r>
          </a:p>
          <a:p>
            <a:pPr marL="171450" indent="-171450">
              <a:spcAft>
                <a:spcPts val="300"/>
              </a:spcAft>
              <a:buFont typeface="Wingdings" panose="05000000000000000000" pitchFamily="2" charset="2"/>
              <a:buChar char="§"/>
            </a:pPr>
            <a:r>
              <a:rPr lang="en-US" sz="900" dirty="0">
                <a:solidFill>
                  <a:srgbClr val="535353"/>
                </a:solidFill>
              </a:rPr>
              <a:t>Strongly rely on word-of-mouth (91%)</a:t>
            </a:r>
          </a:p>
          <a:p>
            <a:pPr marL="171450" indent="-171450">
              <a:spcAft>
                <a:spcPts val="300"/>
              </a:spcAft>
              <a:buFont typeface="Wingdings" panose="05000000000000000000" pitchFamily="2" charset="2"/>
              <a:buChar char="§"/>
            </a:pPr>
            <a:r>
              <a:rPr lang="en-US" sz="900" dirty="0">
                <a:solidFill>
                  <a:srgbClr val="535353"/>
                </a:solidFill>
              </a:rPr>
              <a:t>Concentrated in Tier-2/3 cities (68%)</a:t>
            </a:r>
          </a:p>
          <a:p>
            <a:pPr marL="171450" indent="-171450">
              <a:spcAft>
                <a:spcPts val="300"/>
              </a:spcAft>
              <a:buFont typeface="Wingdings" panose="05000000000000000000" pitchFamily="2" charset="2"/>
              <a:buChar char="§"/>
            </a:pPr>
            <a:r>
              <a:rPr lang="en-US" sz="900" dirty="0">
                <a:solidFill>
                  <a:srgbClr val="535353"/>
                </a:solidFill>
              </a:rPr>
              <a:t>Often combine low-cost center with free resources</a:t>
            </a:r>
          </a:p>
          <a:p>
            <a:r>
              <a:rPr lang="en-US" sz="900" b="1" dirty="0">
                <a:solidFill>
                  <a:srgbClr val="535353"/>
                </a:solidFill>
              </a:rPr>
              <a:t>Profile: </a:t>
            </a:r>
            <a:r>
              <a:rPr lang="en-US" sz="900" dirty="0">
                <a:solidFill>
                  <a:srgbClr val="535353"/>
                </a:solidFill>
              </a:rPr>
              <a:t>Household income 10-20M VND/month. Affordability paramount. Concerned children falling behind wealthier peers but cannot access premium options.</a:t>
            </a:r>
          </a:p>
        </p:txBody>
      </p:sp>
      <p:sp>
        <p:nvSpPr>
          <p:cNvPr id="22" name="TextBox 21">
            <a:extLst>
              <a:ext uri="{FF2B5EF4-FFF2-40B4-BE49-F238E27FC236}">
                <a16:creationId xmlns:a16="http://schemas.microsoft.com/office/drawing/2014/main" id="{70753549-352F-D645-5458-181C73D2026F}"/>
              </a:ext>
            </a:extLst>
          </p:cNvPr>
          <p:cNvSpPr txBox="1"/>
          <p:nvPr/>
        </p:nvSpPr>
        <p:spPr>
          <a:xfrm>
            <a:off x="8934881" y="3307265"/>
            <a:ext cx="2720741" cy="1985159"/>
          </a:xfrm>
          <a:prstGeom prst="rect">
            <a:avLst/>
          </a:prstGeom>
          <a:noFill/>
        </p:spPr>
        <p:txBody>
          <a:bodyPr wrap="square">
            <a:spAutoFit/>
          </a:bodyPr>
          <a:lstStyle/>
          <a:p>
            <a:r>
              <a:rPr lang="en-US" sz="900" b="1" dirty="0">
                <a:solidFill>
                  <a:srgbClr val="F36521"/>
                </a:solidFill>
              </a:rPr>
              <a:t>Defining Behaviors:</a:t>
            </a:r>
          </a:p>
          <a:p>
            <a:pPr>
              <a:spcBef>
                <a:spcPts val="300"/>
              </a:spcBef>
              <a:spcAft>
                <a:spcPts val="300"/>
              </a:spcAft>
            </a:pPr>
            <a:r>
              <a:rPr lang="en-US" sz="900" b="1" dirty="0">
                <a:solidFill>
                  <a:srgbClr val="535353"/>
                </a:solidFill>
              </a:rPr>
              <a:t>Monthly spending: </a:t>
            </a:r>
            <a:r>
              <a:rPr lang="en-US" sz="900" dirty="0">
                <a:solidFill>
                  <a:srgbClr val="535353"/>
                </a:solidFill>
              </a:rPr>
              <a:t>0.3-2.0 million VND</a:t>
            </a:r>
          </a:p>
          <a:p>
            <a:pPr marL="171450" indent="-171450">
              <a:spcAft>
                <a:spcPts val="300"/>
              </a:spcAft>
              <a:buFont typeface="Wingdings" panose="05000000000000000000" pitchFamily="2" charset="2"/>
              <a:buChar char="§"/>
            </a:pPr>
            <a:r>
              <a:rPr lang="en-US" sz="900" dirty="0">
                <a:solidFill>
                  <a:srgbClr val="535353"/>
                </a:solidFill>
              </a:rPr>
              <a:t>Primary or heavy EdTech users (Monkey Junior, </a:t>
            </a:r>
            <a:r>
              <a:rPr lang="en-US" sz="900" dirty="0" err="1">
                <a:solidFill>
                  <a:srgbClr val="535353"/>
                </a:solidFill>
              </a:rPr>
              <a:t>Edupia</a:t>
            </a:r>
            <a:r>
              <a:rPr lang="en-US" sz="900" dirty="0">
                <a:solidFill>
                  <a:srgbClr val="535353"/>
                </a:solidFill>
              </a:rPr>
              <a:t>)</a:t>
            </a:r>
          </a:p>
          <a:p>
            <a:pPr marL="171450" indent="-171450">
              <a:spcAft>
                <a:spcPts val="300"/>
              </a:spcAft>
              <a:buFont typeface="Wingdings" panose="05000000000000000000" pitchFamily="2" charset="2"/>
              <a:buChar char="§"/>
            </a:pPr>
            <a:r>
              <a:rPr lang="en-US" sz="900" dirty="0">
                <a:solidFill>
                  <a:srgbClr val="535353"/>
                </a:solidFill>
              </a:rPr>
              <a:t>Younger parents: 87% aged 25-35</a:t>
            </a:r>
          </a:p>
          <a:p>
            <a:pPr marL="171450" indent="-171450">
              <a:spcAft>
                <a:spcPts val="300"/>
              </a:spcAft>
              <a:buFont typeface="Wingdings" panose="05000000000000000000" pitchFamily="2" charset="2"/>
              <a:buChar char="§"/>
            </a:pPr>
            <a:r>
              <a:rPr lang="en-US" sz="900" dirty="0">
                <a:solidFill>
                  <a:srgbClr val="535353"/>
                </a:solidFill>
              </a:rPr>
              <a:t>Comfortable with online learning (76%)</a:t>
            </a:r>
          </a:p>
          <a:p>
            <a:pPr marL="171450" indent="-171450">
              <a:spcAft>
                <a:spcPts val="300"/>
              </a:spcAft>
              <a:buFont typeface="Wingdings" panose="05000000000000000000" pitchFamily="2" charset="2"/>
              <a:buChar char="§"/>
            </a:pPr>
            <a:r>
              <a:rPr lang="en-US" sz="900" dirty="0">
                <a:solidFill>
                  <a:srgbClr val="535353"/>
                </a:solidFill>
              </a:rPr>
              <a:t>Often subscribe to multiple apps</a:t>
            </a:r>
          </a:p>
          <a:p>
            <a:r>
              <a:rPr lang="en-US" sz="900" b="1" dirty="0">
                <a:solidFill>
                  <a:srgbClr val="535353"/>
                </a:solidFill>
              </a:rPr>
              <a:t>Profile: </a:t>
            </a:r>
            <a:r>
              <a:rPr lang="en-US" sz="900" dirty="0">
                <a:solidFill>
                  <a:srgbClr val="535353"/>
                </a:solidFill>
              </a:rPr>
              <a:t>Tech-savvy parents across income levels. Value flexibility and convenience. May combine apps with occasional offline classes but prefer digital-primary approach.</a:t>
            </a:r>
          </a:p>
          <a:p>
            <a:endParaRPr lang="en-US" sz="900" dirty="0">
              <a:solidFill>
                <a:srgbClr val="535353"/>
              </a:solidFill>
            </a:endParaRPr>
          </a:p>
        </p:txBody>
      </p:sp>
      <p:sp>
        <p:nvSpPr>
          <p:cNvPr id="24" name="TextBox 23">
            <a:extLst>
              <a:ext uri="{FF2B5EF4-FFF2-40B4-BE49-F238E27FC236}">
                <a16:creationId xmlns:a16="http://schemas.microsoft.com/office/drawing/2014/main" id="{EC42BDE4-B513-EC4A-1982-56A030C156B2}"/>
              </a:ext>
            </a:extLst>
          </p:cNvPr>
          <p:cNvSpPr txBox="1"/>
          <p:nvPr/>
        </p:nvSpPr>
        <p:spPr>
          <a:xfrm>
            <a:off x="653699" y="5327662"/>
            <a:ext cx="2724911" cy="507831"/>
          </a:xfrm>
          <a:prstGeom prst="rect">
            <a:avLst/>
          </a:prstGeom>
          <a:noFill/>
        </p:spPr>
        <p:txBody>
          <a:bodyPr wrap="square">
            <a:spAutoFit/>
          </a:bodyPr>
          <a:lstStyle/>
          <a:p>
            <a:r>
              <a:rPr lang="en-US" sz="900" i="1" dirty="0">
                <a:solidFill>
                  <a:srgbClr val="535353"/>
                </a:solidFill>
              </a:rPr>
              <a:t>"Money is not the issue. Quality is. I'll pay 10 million per month if it means my daughter gets into a top university abroad."</a:t>
            </a:r>
          </a:p>
        </p:txBody>
      </p:sp>
      <p:sp>
        <p:nvSpPr>
          <p:cNvPr id="25" name="TextBox 24">
            <a:extLst>
              <a:ext uri="{FF2B5EF4-FFF2-40B4-BE49-F238E27FC236}">
                <a16:creationId xmlns:a16="http://schemas.microsoft.com/office/drawing/2014/main" id="{46FEB7ED-0365-25C3-C0A9-5B44853AFE4A}"/>
              </a:ext>
            </a:extLst>
          </p:cNvPr>
          <p:cNvSpPr txBox="1"/>
          <p:nvPr/>
        </p:nvSpPr>
        <p:spPr>
          <a:xfrm>
            <a:off x="3426096" y="5327662"/>
            <a:ext cx="2724911" cy="507831"/>
          </a:xfrm>
          <a:prstGeom prst="rect">
            <a:avLst/>
          </a:prstGeom>
          <a:noFill/>
        </p:spPr>
        <p:txBody>
          <a:bodyPr wrap="square">
            <a:spAutoFit/>
          </a:bodyPr>
          <a:lstStyle/>
          <a:p>
            <a:r>
              <a:rPr lang="en-US" sz="900" i="1" dirty="0">
                <a:solidFill>
                  <a:srgbClr val="535353"/>
                </a:solidFill>
              </a:rPr>
              <a:t>"VUS isn't the best, but it's what I can afford long-term. Better consistent learning for 5 years than British Council for 1 year."</a:t>
            </a:r>
          </a:p>
        </p:txBody>
      </p:sp>
      <p:sp>
        <p:nvSpPr>
          <p:cNvPr id="27" name="TextBox 26">
            <a:extLst>
              <a:ext uri="{FF2B5EF4-FFF2-40B4-BE49-F238E27FC236}">
                <a16:creationId xmlns:a16="http://schemas.microsoft.com/office/drawing/2014/main" id="{EC8748DD-F5E2-D663-2002-C3BF32B3F138}"/>
              </a:ext>
            </a:extLst>
          </p:cNvPr>
          <p:cNvSpPr txBox="1"/>
          <p:nvPr/>
        </p:nvSpPr>
        <p:spPr>
          <a:xfrm>
            <a:off x="6183224" y="5327662"/>
            <a:ext cx="2724912" cy="507831"/>
          </a:xfrm>
          <a:prstGeom prst="rect">
            <a:avLst/>
          </a:prstGeom>
          <a:noFill/>
        </p:spPr>
        <p:txBody>
          <a:bodyPr wrap="square">
            <a:spAutoFit/>
          </a:bodyPr>
          <a:lstStyle/>
          <a:p>
            <a:r>
              <a:rPr lang="en-US" sz="900" i="1" dirty="0"/>
              <a:t>"Our local center costs 800,000 per month. The teacher is Vietnamese but she's good. My son is learning. That's all that matters."</a:t>
            </a:r>
          </a:p>
        </p:txBody>
      </p:sp>
      <p:sp>
        <p:nvSpPr>
          <p:cNvPr id="28" name="TextBox 27">
            <a:extLst>
              <a:ext uri="{FF2B5EF4-FFF2-40B4-BE49-F238E27FC236}">
                <a16:creationId xmlns:a16="http://schemas.microsoft.com/office/drawing/2014/main" id="{7570B570-CE07-97BA-9050-D9938C16646B}"/>
              </a:ext>
            </a:extLst>
          </p:cNvPr>
          <p:cNvSpPr txBox="1"/>
          <p:nvPr/>
        </p:nvSpPr>
        <p:spPr>
          <a:xfrm>
            <a:off x="8992483" y="5327662"/>
            <a:ext cx="2684406" cy="646331"/>
          </a:xfrm>
          <a:prstGeom prst="rect">
            <a:avLst/>
          </a:prstGeom>
          <a:noFill/>
        </p:spPr>
        <p:txBody>
          <a:bodyPr wrap="square">
            <a:spAutoFit/>
          </a:bodyPr>
          <a:lstStyle/>
          <a:p>
            <a:r>
              <a:rPr lang="en-US" sz="900" i="1" dirty="0"/>
              <a:t>"My daughter uses Monkey Junior daily—like a game. But I know apps alone aren't enough for conversation. We're adding group classes once a week</a:t>
            </a:r>
          </a:p>
        </p:txBody>
      </p:sp>
      <p:cxnSp>
        <p:nvCxnSpPr>
          <p:cNvPr id="29" name="Straight Connector 28">
            <a:extLst>
              <a:ext uri="{FF2B5EF4-FFF2-40B4-BE49-F238E27FC236}">
                <a16:creationId xmlns:a16="http://schemas.microsoft.com/office/drawing/2014/main" id="{B7F527AD-984E-AE38-E24A-6B8E0374C5CE}"/>
              </a:ext>
            </a:extLst>
          </p:cNvPr>
          <p:cNvCxnSpPr>
            <a:cxnSpLocks/>
          </p:cNvCxnSpPr>
          <p:nvPr/>
        </p:nvCxnSpPr>
        <p:spPr>
          <a:xfrm>
            <a:off x="6300028" y="5292165"/>
            <a:ext cx="2502568"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580BE76-A1A1-1948-151A-5E4E237F3FA9}"/>
              </a:ext>
            </a:extLst>
          </p:cNvPr>
          <p:cNvCxnSpPr>
            <a:cxnSpLocks/>
          </p:cNvCxnSpPr>
          <p:nvPr/>
        </p:nvCxnSpPr>
        <p:spPr>
          <a:xfrm>
            <a:off x="9056633" y="5292165"/>
            <a:ext cx="2502568"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79D9595-BFD2-660C-C245-8D819CC2190D}"/>
              </a:ext>
            </a:extLst>
          </p:cNvPr>
          <p:cNvCxnSpPr>
            <a:cxnSpLocks/>
          </p:cNvCxnSpPr>
          <p:nvPr/>
        </p:nvCxnSpPr>
        <p:spPr>
          <a:xfrm>
            <a:off x="3518728" y="5292165"/>
            <a:ext cx="2502568"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2C0780A-F6D3-0593-6C84-176AA7DA1BA6}"/>
              </a:ext>
            </a:extLst>
          </p:cNvPr>
          <p:cNvCxnSpPr>
            <a:cxnSpLocks/>
          </p:cNvCxnSpPr>
          <p:nvPr/>
        </p:nvCxnSpPr>
        <p:spPr>
          <a:xfrm>
            <a:off x="794578" y="5292165"/>
            <a:ext cx="2502568"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052643BF-7463-2884-2640-3612A1D4ED12}"/>
              </a:ext>
            </a:extLst>
          </p:cNvPr>
          <p:cNvSpPr/>
          <p:nvPr/>
        </p:nvSpPr>
        <p:spPr>
          <a:xfrm>
            <a:off x="686466" y="2584588"/>
            <a:ext cx="945062" cy="916663"/>
          </a:xfrm>
          <a:prstGeom prst="roundRect">
            <a:avLst>
              <a:gd name="adj" fmla="val 7008"/>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solidFill>
                  <a:srgbClr val="3C9F31"/>
                </a:solidFill>
              </a:rPr>
              <a:t>22</a:t>
            </a:r>
            <a:r>
              <a:rPr lang="en-US" b="1" dirty="0">
                <a:solidFill>
                  <a:srgbClr val="3C9F31"/>
                </a:solidFill>
              </a:rPr>
              <a:t>%</a:t>
            </a:r>
          </a:p>
        </p:txBody>
      </p:sp>
      <p:sp>
        <p:nvSpPr>
          <p:cNvPr id="36" name="Rectangle: Rounded Corners 35">
            <a:extLst>
              <a:ext uri="{FF2B5EF4-FFF2-40B4-BE49-F238E27FC236}">
                <a16:creationId xmlns:a16="http://schemas.microsoft.com/office/drawing/2014/main" id="{628BA621-C844-6102-F6D2-E75C171D39A0}"/>
              </a:ext>
            </a:extLst>
          </p:cNvPr>
          <p:cNvSpPr/>
          <p:nvPr/>
        </p:nvSpPr>
        <p:spPr>
          <a:xfrm>
            <a:off x="3404796" y="2582875"/>
            <a:ext cx="1034383" cy="916663"/>
          </a:xfrm>
          <a:prstGeom prst="roundRect">
            <a:avLst>
              <a:gd name="adj" fmla="val 7008"/>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solidFill>
                  <a:srgbClr val="E95000"/>
                </a:solidFill>
              </a:rPr>
              <a:t>43</a:t>
            </a:r>
            <a:r>
              <a:rPr lang="en-US" b="1" dirty="0">
                <a:solidFill>
                  <a:srgbClr val="E95000"/>
                </a:solidFill>
              </a:rPr>
              <a:t>%</a:t>
            </a:r>
          </a:p>
        </p:txBody>
      </p:sp>
      <p:sp>
        <p:nvSpPr>
          <p:cNvPr id="37" name="Rectangle: Rounded Corners 36">
            <a:extLst>
              <a:ext uri="{FF2B5EF4-FFF2-40B4-BE49-F238E27FC236}">
                <a16:creationId xmlns:a16="http://schemas.microsoft.com/office/drawing/2014/main" id="{892C3948-2875-2D0E-2402-B744E17409B6}"/>
              </a:ext>
            </a:extLst>
          </p:cNvPr>
          <p:cNvSpPr/>
          <p:nvPr/>
        </p:nvSpPr>
        <p:spPr>
          <a:xfrm>
            <a:off x="6214013" y="2582875"/>
            <a:ext cx="1034383" cy="916663"/>
          </a:xfrm>
          <a:prstGeom prst="roundRect">
            <a:avLst>
              <a:gd name="adj" fmla="val 7008"/>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solidFill>
                  <a:srgbClr val="3C9F31"/>
                </a:solidFill>
              </a:rPr>
              <a:t>20</a:t>
            </a:r>
            <a:r>
              <a:rPr lang="en-US" b="1" dirty="0">
                <a:solidFill>
                  <a:srgbClr val="3C9F31"/>
                </a:solidFill>
              </a:rPr>
              <a:t>%</a:t>
            </a:r>
          </a:p>
        </p:txBody>
      </p:sp>
      <p:sp>
        <p:nvSpPr>
          <p:cNvPr id="38" name="Rectangle: Rounded Corners 37">
            <a:extLst>
              <a:ext uri="{FF2B5EF4-FFF2-40B4-BE49-F238E27FC236}">
                <a16:creationId xmlns:a16="http://schemas.microsoft.com/office/drawing/2014/main" id="{9A90808D-CD00-450A-C3B9-48BAC47795AD}"/>
              </a:ext>
            </a:extLst>
          </p:cNvPr>
          <p:cNvSpPr/>
          <p:nvPr/>
        </p:nvSpPr>
        <p:spPr>
          <a:xfrm>
            <a:off x="9023531" y="2557270"/>
            <a:ext cx="1034383" cy="916663"/>
          </a:xfrm>
          <a:prstGeom prst="roundRect">
            <a:avLst>
              <a:gd name="adj" fmla="val 7008"/>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solidFill>
                  <a:srgbClr val="E95000"/>
                </a:solidFill>
              </a:rPr>
              <a:t>15</a:t>
            </a:r>
            <a:r>
              <a:rPr lang="en-US" b="1" dirty="0">
                <a:solidFill>
                  <a:srgbClr val="E95000"/>
                </a:solidFill>
              </a:rPr>
              <a:t>%</a:t>
            </a:r>
          </a:p>
        </p:txBody>
      </p:sp>
      <p:cxnSp>
        <p:nvCxnSpPr>
          <p:cNvPr id="39" name="Straight Connector 38">
            <a:extLst>
              <a:ext uri="{FF2B5EF4-FFF2-40B4-BE49-F238E27FC236}">
                <a16:creationId xmlns:a16="http://schemas.microsoft.com/office/drawing/2014/main" id="{57A44788-A2A6-04E9-7948-1E9F887E7F72}"/>
              </a:ext>
            </a:extLst>
          </p:cNvPr>
          <p:cNvCxnSpPr>
            <a:cxnSpLocks/>
          </p:cNvCxnSpPr>
          <p:nvPr/>
        </p:nvCxnSpPr>
        <p:spPr>
          <a:xfrm>
            <a:off x="6283503" y="2754815"/>
            <a:ext cx="1051560" cy="0"/>
          </a:xfrm>
          <a:prstGeom prst="line">
            <a:avLst/>
          </a:prstGeom>
          <a:ln w="12700">
            <a:solidFill>
              <a:srgbClr val="3C9F3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A15E31F-1DBD-19B9-1FC5-AF2EE1C90C19}"/>
              </a:ext>
            </a:extLst>
          </p:cNvPr>
          <p:cNvCxnSpPr>
            <a:cxnSpLocks/>
          </p:cNvCxnSpPr>
          <p:nvPr/>
        </p:nvCxnSpPr>
        <p:spPr>
          <a:xfrm>
            <a:off x="9040108" y="2754815"/>
            <a:ext cx="1051560" cy="0"/>
          </a:xfrm>
          <a:prstGeom prst="line">
            <a:avLst/>
          </a:prstGeom>
          <a:ln w="12700">
            <a:solidFill>
              <a:srgbClr val="F3652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985AA89-17BD-817A-1AA9-CBEAD76D58D6}"/>
              </a:ext>
            </a:extLst>
          </p:cNvPr>
          <p:cNvCxnSpPr>
            <a:cxnSpLocks/>
          </p:cNvCxnSpPr>
          <p:nvPr/>
        </p:nvCxnSpPr>
        <p:spPr>
          <a:xfrm>
            <a:off x="3502203" y="2754815"/>
            <a:ext cx="1051560" cy="0"/>
          </a:xfrm>
          <a:prstGeom prst="line">
            <a:avLst/>
          </a:prstGeom>
          <a:ln w="12700">
            <a:solidFill>
              <a:srgbClr val="F3652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23BC241-4081-0454-5F42-2D456A8EF618}"/>
              </a:ext>
            </a:extLst>
          </p:cNvPr>
          <p:cNvCxnSpPr>
            <a:cxnSpLocks/>
          </p:cNvCxnSpPr>
          <p:nvPr/>
        </p:nvCxnSpPr>
        <p:spPr>
          <a:xfrm>
            <a:off x="778053" y="2754815"/>
            <a:ext cx="1050747" cy="8468"/>
          </a:xfrm>
          <a:prstGeom prst="line">
            <a:avLst/>
          </a:prstGeom>
          <a:ln w="12700">
            <a:solidFill>
              <a:srgbClr val="3C9F3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E08467CD-60BE-C102-AE72-E8017EA7991A}"/>
              </a:ext>
            </a:extLst>
          </p:cNvPr>
          <p:cNvSpPr txBox="1"/>
          <p:nvPr/>
        </p:nvSpPr>
        <p:spPr>
          <a:xfrm>
            <a:off x="607488" y="1356170"/>
            <a:ext cx="11006298" cy="900246"/>
          </a:xfrm>
          <a:prstGeom prst="rect">
            <a:avLst/>
          </a:prstGeom>
          <a:noFill/>
        </p:spPr>
        <p:txBody>
          <a:bodyPr wrap="square">
            <a:spAutoFit/>
          </a:bodyPr>
          <a:lstStyle/>
          <a:p>
            <a:r>
              <a:rPr lang="en-US" sz="1000" b="1" dirty="0"/>
              <a:t>Key Insight: </a:t>
            </a:r>
            <a:r>
              <a:rPr lang="en-US" sz="1000" dirty="0"/>
              <a:t>These segments require different value propositions. Premium brands (British Council, ILA) effectively serve Segment 1. VUS successfully captures Segment 2. Local centers and EdTech platforms serve Segments 3 and 4. </a:t>
            </a:r>
          </a:p>
          <a:p>
            <a:pPr>
              <a:spcBef>
                <a:spcPts val="300"/>
              </a:spcBef>
            </a:pPr>
            <a:r>
              <a:rPr lang="en-US" sz="1000" b="1" dirty="0">
                <a:solidFill>
                  <a:srgbClr val="D9000A"/>
                </a:solidFill>
              </a:rPr>
              <a:t>The challenge: </a:t>
            </a:r>
            <a:r>
              <a:rPr lang="en-US" sz="1000" b="1" dirty="0"/>
              <a:t>Segment 2 (43% of market) is most dissatisfied</a:t>
            </a:r>
            <a:r>
              <a:rPr lang="en-US" sz="1000" dirty="0"/>
              <a:t> with current offerings—they want premium quality but can't afford it, creating opportunity for innovative mid-tier players.</a:t>
            </a:r>
          </a:p>
          <a:p>
            <a:endParaRPr lang="en-US" sz="1000" dirty="0"/>
          </a:p>
        </p:txBody>
      </p:sp>
      <p:sp>
        <p:nvSpPr>
          <p:cNvPr id="47" name="Freeform 2">
            <a:extLst>
              <a:ext uri="{FF2B5EF4-FFF2-40B4-BE49-F238E27FC236}">
                <a16:creationId xmlns:a16="http://schemas.microsoft.com/office/drawing/2014/main" id="{B375F97C-7DE5-9B39-208A-9FC01BD7A5E7}"/>
              </a:ext>
            </a:extLst>
          </p:cNvPr>
          <p:cNvSpPr/>
          <p:nvPr/>
        </p:nvSpPr>
        <p:spPr>
          <a:xfrm>
            <a:off x="2026737" y="2495782"/>
            <a:ext cx="1270409" cy="840058"/>
          </a:xfrm>
          <a:custGeom>
            <a:avLst/>
            <a:gdLst/>
            <a:ahLst/>
            <a:cxnLst/>
            <a:rect l="l" t="t" r="r" b="b"/>
            <a:pathLst>
              <a:path w="5186894" h="3429834">
                <a:moveTo>
                  <a:pt x="0" y="0"/>
                </a:moveTo>
                <a:lnTo>
                  <a:pt x="5186894" y="0"/>
                </a:lnTo>
                <a:lnTo>
                  <a:pt x="5186894" y="3429833"/>
                </a:lnTo>
                <a:lnTo>
                  <a:pt x="0" y="34298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0" name="Freeform 10">
            <a:extLst>
              <a:ext uri="{FF2B5EF4-FFF2-40B4-BE49-F238E27FC236}">
                <a16:creationId xmlns:a16="http://schemas.microsoft.com/office/drawing/2014/main" id="{7EBA7532-A9CE-A41B-4332-BEB876A3B73E}"/>
              </a:ext>
            </a:extLst>
          </p:cNvPr>
          <p:cNvSpPr/>
          <p:nvPr/>
        </p:nvSpPr>
        <p:spPr>
          <a:xfrm>
            <a:off x="10764921" y="2529394"/>
            <a:ext cx="725503" cy="776316"/>
          </a:xfrm>
          <a:custGeom>
            <a:avLst/>
            <a:gdLst/>
            <a:ahLst/>
            <a:cxnLst/>
            <a:rect l="l" t="t" r="r" b="b"/>
            <a:pathLst>
              <a:path w="3540593" h="3788572">
                <a:moveTo>
                  <a:pt x="0" y="0"/>
                </a:moveTo>
                <a:lnTo>
                  <a:pt x="3540593" y="0"/>
                </a:lnTo>
                <a:lnTo>
                  <a:pt x="3540593" y="3788572"/>
                </a:lnTo>
                <a:lnTo>
                  <a:pt x="0" y="3788572"/>
                </a:lnTo>
                <a:lnTo>
                  <a:pt x="0" y="0"/>
                </a:lnTo>
                <a:close/>
              </a:path>
            </a:pathLst>
          </a:custGeom>
          <a:blipFill>
            <a:blip r:embed="rId4"/>
            <a:stretch>
              <a:fillRect/>
            </a:stretch>
          </a:blipFill>
        </p:spPr>
        <p:txBody>
          <a:bodyPr/>
          <a:lstStyle/>
          <a:p>
            <a:endParaRPr lang="en-US"/>
          </a:p>
        </p:txBody>
      </p:sp>
      <p:sp>
        <p:nvSpPr>
          <p:cNvPr id="51" name="Freeform 5">
            <a:extLst>
              <a:ext uri="{FF2B5EF4-FFF2-40B4-BE49-F238E27FC236}">
                <a16:creationId xmlns:a16="http://schemas.microsoft.com/office/drawing/2014/main" id="{EDE76082-2BE7-4E82-6DC9-E4185D4B717E}"/>
              </a:ext>
            </a:extLst>
          </p:cNvPr>
          <p:cNvSpPr/>
          <p:nvPr/>
        </p:nvSpPr>
        <p:spPr>
          <a:xfrm>
            <a:off x="7822282" y="2495781"/>
            <a:ext cx="907231" cy="798363"/>
          </a:xfrm>
          <a:custGeom>
            <a:avLst/>
            <a:gdLst/>
            <a:ahLst/>
            <a:cxnLst/>
            <a:rect l="l" t="t" r="r" b="b"/>
            <a:pathLst>
              <a:path w="3331732" h="2931924">
                <a:moveTo>
                  <a:pt x="0" y="0"/>
                </a:moveTo>
                <a:lnTo>
                  <a:pt x="3331733" y="0"/>
                </a:lnTo>
                <a:lnTo>
                  <a:pt x="3331733" y="2931924"/>
                </a:lnTo>
                <a:lnTo>
                  <a:pt x="0" y="2931924"/>
                </a:lnTo>
                <a:lnTo>
                  <a:pt x="0" y="0"/>
                </a:lnTo>
                <a:close/>
              </a:path>
            </a:pathLst>
          </a:custGeom>
          <a:blipFill>
            <a:blip r:embed="rId5"/>
            <a:stretch>
              <a:fillRect/>
            </a:stretch>
          </a:blipFill>
        </p:spPr>
        <p:txBody>
          <a:bodyPr/>
          <a:lstStyle/>
          <a:p>
            <a:endParaRPr lang="en-US" sz="1200"/>
          </a:p>
        </p:txBody>
      </p:sp>
      <p:sp>
        <p:nvSpPr>
          <p:cNvPr id="52" name="Freeform 40">
            <a:extLst>
              <a:ext uri="{FF2B5EF4-FFF2-40B4-BE49-F238E27FC236}">
                <a16:creationId xmlns:a16="http://schemas.microsoft.com/office/drawing/2014/main" id="{AC169980-2CAE-3B24-ED6A-B47CB62D527E}"/>
              </a:ext>
            </a:extLst>
          </p:cNvPr>
          <p:cNvSpPr/>
          <p:nvPr/>
        </p:nvSpPr>
        <p:spPr>
          <a:xfrm>
            <a:off x="4946128" y="2551410"/>
            <a:ext cx="1034382" cy="690214"/>
          </a:xfrm>
          <a:custGeom>
            <a:avLst/>
            <a:gdLst/>
            <a:ahLst/>
            <a:cxnLst/>
            <a:rect l="l" t="t" r="r" b="b"/>
            <a:pathLst>
              <a:path w="4210054" h="2809254">
                <a:moveTo>
                  <a:pt x="0" y="0"/>
                </a:moveTo>
                <a:lnTo>
                  <a:pt x="4210054" y="0"/>
                </a:lnTo>
                <a:lnTo>
                  <a:pt x="4210054" y="2809255"/>
                </a:lnTo>
                <a:lnTo>
                  <a:pt x="0" y="28092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Tree>
    <p:extLst>
      <p:ext uri="{BB962C8B-B14F-4D97-AF65-F5344CB8AC3E}">
        <p14:creationId xmlns:p14="http://schemas.microsoft.com/office/powerpoint/2010/main" val="2211959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942EF-8559-079A-C244-F63F452D68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031A59-5DD5-27D3-030B-34710DDF0415}"/>
              </a:ext>
            </a:extLst>
          </p:cNvPr>
          <p:cNvSpPr>
            <a:spLocks noGrp="1"/>
          </p:cNvSpPr>
          <p:nvPr>
            <p:ph type="title"/>
          </p:nvPr>
        </p:nvSpPr>
        <p:spPr/>
        <p:txBody>
          <a:bodyPr/>
          <a:lstStyle/>
          <a:p>
            <a:r>
              <a:rPr lang="en-US" dirty="0"/>
              <a:t>Executive Summary</a:t>
            </a:r>
          </a:p>
        </p:txBody>
      </p:sp>
      <p:sp>
        <p:nvSpPr>
          <p:cNvPr id="8" name="TextBox 7">
            <a:extLst>
              <a:ext uri="{FF2B5EF4-FFF2-40B4-BE49-F238E27FC236}">
                <a16:creationId xmlns:a16="http://schemas.microsoft.com/office/drawing/2014/main" id="{69FEE59D-92AB-D83E-7906-95BD9A64B13E}"/>
              </a:ext>
            </a:extLst>
          </p:cNvPr>
          <p:cNvSpPr txBox="1"/>
          <p:nvPr/>
        </p:nvSpPr>
        <p:spPr>
          <a:xfrm>
            <a:off x="576707" y="6471407"/>
            <a:ext cx="9785702" cy="230832"/>
          </a:xfrm>
          <a:prstGeom prst="rect">
            <a:avLst/>
          </a:prstGeom>
          <a:noFill/>
        </p:spPr>
        <p:txBody>
          <a:bodyPr wrap="square">
            <a:spAutoFit/>
          </a:bodyPr>
          <a:lstStyle/>
          <a:p>
            <a:r>
              <a:rPr lang="en-US" sz="900" b="0" i="1" dirty="0" err="1">
                <a:solidFill>
                  <a:srgbClr val="666666"/>
                </a:solidFill>
                <a:effectLst/>
                <a:latin typeface="+mj-lt"/>
              </a:rPr>
              <a:t>InsightAsia</a:t>
            </a:r>
            <a:r>
              <a:rPr lang="en-US" sz="900" b="0" i="1" dirty="0">
                <a:solidFill>
                  <a:srgbClr val="666666"/>
                </a:solidFill>
                <a:effectLst/>
                <a:latin typeface="+mj-lt"/>
              </a:rPr>
              <a:t> Vietnam | Market Research Report</a:t>
            </a:r>
          </a:p>
        </p:txBody>
      </p:sp>
      <p:sp>
        <p:nvSpPr>
          <p:cNvPr id="11" name="Text Placeholder 2">
            <a:extLst>
              <a:ext uri="{FF2B5EF4-FFF2-40B4-BE49-F238E27FC236}">
                <a16:creationId xmlns:a16="http://schemas.microsoft.com/office/drawing/2014/main" id="{A6070079-4F13-62D7-8474-AEDBC789D8E9}"/>
              </a:ext>
            </a:extLst>
          </p:cNvPr>
          <p:cNvSpPr txBox="1">
            <a:spLocks/>
          </p:cNvSpPr>
          <p:nvPr/>
        </p:nvSpPr>
        <p:spPr>
          <a:xfrm>
            <a:off x="653697" y="1373994"/>
            <a:ext cx="10884603" cy="58802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b="0" kern="1200">
                <a:solidFill>
                  <a:srgbClr val="535353"/>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53535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53535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53535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rgbClr val="53535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US" sz="1600" b="1" dirty="0">
                <a:solidFill>
                  <a:srgbClr val="E95000"/>
                </a:solidFill>
                <a:latin typeface="Montserrat"/>
              </a:rPr>
              <a:t>Market Snapshot</a:t>
            </a:r>
          </a:p>
        </p:txBody>
      </p:sp>
      <p:sp>
        <p:nvSpPr>
          <p:cNvPr id="15" name="Rectangle: Top Corners Rounded 14">
            <a:extLst>
              <a:ext uri="{FF2B5EF4-FFF2-40B4-BE49-F238E27FC236}">
                <a16:creationId xmlns:a16="http://schemas.microsoft.com/office/drawing/2014/main" id="{5D192CB2-2133-D00B-B9C6-F2A051F009A3}"/>
              </a:ext>
            </a:extLst>
          </p:cNvPr>
          <p:cNvSpPr/>
          <p:nvPr/>
        </p:nvSpPr>
        <p:spPr>
          <a:xfrm rot="5400000">
            <a:off x="7846264" y="450463"/>
            <a:ext cx="1828800" cy="5202936"/>
          </a:xfrm>
          <a:prstGeom prst="round2SameRect">
            <a:avLst>
              <a:gd name="adj1" fmla="val 50000"/>
              <a:gd name="adj2"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Top Corners Rounded 16">
            <a:extLst>
              <a:ext uri="{FF2B5EF4-FFF2-40B4-BE49-F238E27FC236}">
                <a16:creationId xmlns:a16="http://schemas.microsoft.com/office/drawing/2014/main" id="{A29EAAB3-0130-572A-4323-2A2BBE74C077}"/>
              </a:ext>
            </a:extLst>
          </p:cNvPr>
          <p:cNvSpPr/>
          <p:nvPr/>
        </p:nvSpPr>
        <p:spPr>
          <a:xfrm rot="16200000" flipH="1">
            <a:off x="2512441" y="450591"/>
            <a:ext cx="1828800" cy="5202679"/>
          </a:xfrm>
          <a:prstGeom prst="round2SameRect">
            <a:avLst>
              <a:gd name="adj1" fmla="val 50000"/>
              <a:gd name="adj2" fmla="val 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2" name="Rectangle: Top Corners Rounded 21">
            <a:extLst>
              <a:ext uri="{FF2B5EF4-FFF2-40B4-BE49-F238E27FC236}">
                <a16:creationId xmlns:a16="http://schemas.microsoft.com/office/drawing/2014/main" id="{A427F135-E8C0-0A03-DF86-70F195C454F7}"/>
              </a:ext>
            </a:extLst>
          </p:cNvPr>
          <p:cNvSpPr/>
          <p:nvPr/>
        </p:nvSpPr>
        <p:spPr>
          <a:xfrm rot="16200000" flipV="1">
            <a:off x="7831484" y="2386783"/>
            <a:ext cx="1828800" cy="5202936"/>
          </a:xfrm>
          <a:prstGeom prst="round2SameRect">
            <a:avLst>
              <a:gd name="adj1" fmla="val 50000"/>
              <a:gd name="adj2" fmla="val 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Top Corners Rounded 22">
            <a:extLst>
              <a:ext uri="{FF2B5EF4-FFF2-40B4-BE49-F238E27FC236}">
                <a16:creationId xmlns:a16="http://schemas.microsoft.com/office/drawing/2014/main" id="{6695A1D5-2650-0D84-CC52-B7856EC70318}"/>
              </a:ext>
            </a:extLst>
          </p:cNvPr>
          <p:cNvSpPr/>
          <p:nvPr/>
        </p:nvSpPr>
        <p:spPr>
          <a:xfrm rot="5400000" flipH="1" flipV="1">
            <a:off x="2512439" y="2386914"/>
            <a:ext cx="1828800" cy="5202678"/>
          </a:xfrm>
          <a:prstGeom prst="round2SameRect">
            <a:avLst>
              <a:gd name="adj1" fmla="val 50000"/>
              <a:gd name="adj2"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 name="TextBox 3">
            <a:extLst>
              <a:ext uri="{FF2B5EF4-FFF2-40B4-BE49-F238E27FC236}">
                <a16:creationId xmlns:a16="http://schemas.microsoft.com/office/drawing/2014/main" id="{CCBB0040-46B9-3471-5D24-0C7D49F02D92}"/>
              </a:ext>
            </a:extLst>
          </p:cNvPr>
          <p:cNvSpPr txBox="1"/>
          <p:nvPr/>
        </p:nvSpPr>
        <p:spPr>
          <a:xfrm>
            <a:off x="1336423" y="2584148"/>
            <a:ext cx="3032377" cy="869469"/>
          </a:xfrm>
          <a:prstGeom prst="rect">
            <a:avLst/>
          </a:prstGeom>
          <a:noFill/>
        </p:spPr>
        <p:txBody>
          <a:bodyPr wrap="square">
            <a:spAutoFit/>
          </a:bodyPr>
          <a:lstStyle/>
          <a:p>
            <a:pPr>
              <a:spcAft>
                <a:spcPts val="600"/>
              </a:spcAft>
            </a:pPr>
            <a:r>
              <a:rPr lang="en-US" sz="1400" b="1" dirty="0"/>
              <a:t>Average Monthly Spending: </a:t>
            </a:r>
          </a:p>
          <a:p>
            <a:pPr>
              <a:spcBef>
                <a:spcPts val="600"/>
              </a:spcBef>
            </a:pPr>
            <a:r>
              <a:rPr lang="en-US" sz="1200" dirty="0"/>
              <a:t>2.1-4.5 million VND per child</a:t>
            </a:r>
          </a:p>
          <a:p>
            <a:pPr>
              <a:spcBef>
                <a:spcPts val="300"/>
              </a:spcBef>
            </a:pPr>
            <a:r>
              <a:rPr lang="en-US" sz="1200" dirty="0"/>
              <a:t>(varies by brand tier)</a:t>
            </a:r>
          </a:p>
        </p:txBody>
      </p:sp>
      <p:sp>
        <p:nvSpPr>
          <p:cNvPr id="5" name="TextBox 4">
            <a:extLst>
              <a:ext uri="{FF2B5EF4-FFF2-40B4-BE49-F238E27FC236}">
                <a16:creationId xmlns:a16="http://schemas.microsoft.com/office/drawing/2014/main" id="{3EB64B28-6831-8AF6-A14C-1927AC986734}"/>
              </a:ext>
            </a:extLst>
          </p:cNvPr>
          <p:cNvSpPr txBox="1"/>
          <p:nvPr/>
        </p:nvSpPr>
        <p:spPr>
          <a:xfrm>
            <a:off x="7635276" y="2422214"/>
            <a:ext cx="3274729" cy="307777"/>
          </a:xfrm>
          <a:prstGeom prst="rect">
            <a:avLst/>
          </a:prstGeom>
          <a:noFill/>
        </p:spPr>
        <p:txBody>
          <a:bodyPr wrap="square">
            <a:spAutoFit/>
          </a:bodyPr>
          <a:lstStyle/>
          <a:p>
            <a:pPr algn="ctr"/>
            <a:r>
              <a:rPr lang="en-US" sz="1400" b="1" dirty="0"/>
              <a:t>Brand Leaders: </a:t>
            </a:r>
          </a:p>
        </p:txBody>
      </p:sp>
      <p:sp>
        <p:nvSpPr>
          <p:cNvPr id="10" name="Freeform 2">
            <a:extLst>
              <a:ext uri="{FF2B5EF4-FFF2-40B4-BE49-F238E27FC236}">
                <a16:creationId xmlns:a16="http://schemas.microsoft.com/office/drawing/2014/main" id="{9D9E32DD-E0D5-4E57-7AAB-81006A7DCDD2}"/>
              </a:ext>
            </a:extLst>
          </p:cNvPr>
          <p:cNvSpPr/>
          <p:nvPr/>
        </p:nvSpPr>
        <p:spPr>
          <a:xfrm>
            <a:off x="7868816" y="2547263"/>
            <a:ext cx="837060" cy="837060"/>
          </a:xfrm>
          <a:custGeom>
            <a:avLst/>
            <a:gdLst/>
            <a:ahLst/>
            <a:cxnLst/>
            <a:rect l="l" t="t" r="r" b="b"/>
            <a:pathLst>
              <a:path w="4445964" h="4445964">
                <a:moveTo>
                  <a:pt x="0" y="0"/>
                </a:moveTo>
                <a:lnTo>
                  <a:pt x="4445964" y="0"/>
                </a:lnTo>
                <a:lnTo>
                  <a:pt x="4445964" y="4445964"/>
                </a:lnTo>
                <a:lnTo>
                  <a:pt x="0" y="4445964"/>
                </a:lnTo>
                <a:lnTo>
                  <a:pt x="0" y="0"/>
                </a:lnTo>
                <a:close/>
              </a:path>
            </a:pathLst>
          </a:custGeom>
          <a:blipFill>
            <a:blip r:embed="rId2"/>
            <a:stretch>
              <a:fillRect/>
            </a:stretch>
          </a:blipFill>
        </p:spPr>
        <p:txBody>
          <a:bodyPr/>
          <a:lstStyle/>
          <a:p>
            <a:endParaRPr lang="en-US"/>
          </a:p>
        </p:txBody>
      </p:sp>
      <p:sp>
        <p:nvSpPr>
          <p:cNvPr id="12" name="TextBox 11">
            <a:extLst>
              <a:ext uri="{FF2B5EF4-FFF2-40B4-BE49-F238E27FC236}">
                <a16:creationId xmlns:a16="http://schemas.microsoft.com/office/drawing/2014/main" id="{7A267F38-9D3C-6E9B-CD7D-D45C183DE024}"/>
              </a:ext>
            </a:extLst>
          </p:cNvPr>
          <p:cNvSpPr txBox="1"/>
          <p:nvPr/>
        </p:nvSpPr>
        <p:spPr>
          <a:xfrm>
            <a:off x="8760664" y="3214300"/>
            <a:ext cx="2496022" cy="276999"/>
          </a:xfrm>
          <a:prstGeom prst="rect">
            <a:avLst/>
          </a:prstGeom>
          <a:noFill/>
        </p:spPr>
        <p:txBody>
          <a:bodyPr wrap="square">
            <a:spAutoFit/>
          </a:bodyPr>
          <a:lstStyle/>
          <a:p>
            <a:pPr algn="ctr"/>
            <a:r>
              <a:rPr lang="en-US" sz="1200" dirty="0"/>
              <a:t>Highest satisfaction: 82 points</a:t>
            </a:r>
          </a:p>
        </p:txBody>
      </p:sp>
      <p:sp>
        <p:nvSpPr>
          <p:cNvPr id="13" name="TextBox 12">
            <a:extLst>
              <a:ext uri="{FF2B5EF4-FFF2-40B4-BE49-F238E27FC236}">
                <a16:creationId xmlns:a16="http://schemas.microsoft.com/office/drawing/2014/main" id="{F5AD1FDD-1811-588A-8F2D-78F5B67F9D10}"/>
              </a:ext>
            </a:extLst>
          </p:cNvPr>
          <p:cNvSpPr txBox="1"/>
          <p:nvPr/>
        </p:nvSpPr>
        <p:spPr>
          <a:xfrm>
            <a:off x="8557878" y="2811176"/>
            <a:ext cx="2201389" cy="276999"/>
          </a:xfrm>
          <a:prstGeom prst="rect">
            <a:avLst/>
          </a:prstGeom>
          <a:noFill/>
        </p:spPr>
        <p:txBody>
          <a:bodyPr wrap="square">
            <a:spAutoFit/>
          </a:bodyPr>
          <a:lstStyle/>
          <a:p>
            <a:pPr algn="ctr"/>
            <a:r>
              <a:rPr lang="en-US" sz="1200" dirty="0"/>
              <a:t>Highest awareness: 89%</a:t>
            </a:r>
          </a:p>
        </p:txBody>
      </p:sp>
      <p:sp>
        <p:nvSpPr>
          <p:cNvPr id="14" name="Freeform 4">
            <a:extLst>
              <a:ext uri="{FF2B5EF4-FFF2-40B4-BE49-F238E27FC236}">
                <a16:creationId xmlns:a16="http://schemas.microsoft.com/office/drawing/2014/main" id="{C2E2FFC9-91F6-50B6-F889-760E64044F8F}"/>
              </a:ext>
            </a:extLst>
          </p:cNvPr>
          <p:cNvSpPr/>
          <p:nvPr/>
        </p:nvSpPr>
        <p:spPr>
          <a:xfrm>
            <a:off x="8008370" y="3250545"/>
            <a:ext cx="788929" cy="225946"/>
          </a:xfrm>
          <a:custGeom>
            <a:avLst/>
            <a:gdLst/>
            <a:ahLst/>
            <a:cxnLst/>
            <a:rect l="l" t="t" r="r" b="b"/>
            <a:pathLst>
              <a:path w="4682773" h="1341128">
                <a:moveTo>
                  <a:pt x="0" y="0"/>
                </a:moveTo>
                <a:lnTo>
                  <a:pt x="4682773" y="0"/>
                </a:lnTo>
                <a:lnTo>
                  <a:pt x="4682773" y="1341128"/>
                </a:lnTo>
                <a:lnTo>
                  <a:pt x="0" y="1341128"/>
                </a:lnTo>
                <a:lnTo>
                  <a:pt x="0" y="0"/>
                </a:lnTo>
                <a:close/>
              </a:path>
            </a:pathLst>
          </a:custGeom>
          <a:blipFill>
            <a:blip r:embed="rId3"/>
            <a:stretch>
              <a:fillRect/>
            </a:stretch>
          </a:blipFill>
        </p:spPr>
        <p:txBody>
          <a:bodyPr/>
          <a:lstStyle/>
          <a:p>
            <a:endParaRPr lang="en-US"/>
          </a:p>
        </p:txBody>
      </p:sp>
      <p:sp>
        <p:nvSpPr>
          <p:cNvPr id="19" name="TextBox 18">
            <a:extLst>
              <a:ext uri="{FF2B5EF4-FFF2-40B4-BE49-F238E27FC236}">
                <a16:creationId xmlns:a16="http://schemas.microsoft.com/office/drawing/2014/main" id="{2F5DD993-901D-FD2E-FEA5-09FDE1B09783}"/>
              </a:ext>
            </a:extLst>
          </p:cNvPr>
          <p:cNvSpPr txBox="1"/>
          <p:nvPr/>
        </p:nvSpPr>
        <p:spPr>
          <a:xfrm>
            <a:off x="1284256" y="4488075"/>
            <a:ext cx="3032377" cy="307777"/>
          </a:xfrm>
          <a:prstGeom prst="rect">
            <a:avLst/>
          </a:prstGeom>
          <a:noFill/>
        </p:spPr>
        <p:txBody>
          <a:bodyPr wrap="square">
            <a:spAutoFit/>
          </a:bodyPr>
          <a:lstStyle/>
          <a:p>
            <a:pPr>
              <a:spcAft>
                <a:spcPts val="600"/>
              </a:spcAft>
            </a:pPr>
            <a:r>
              <a:rPr lang="en-US" sz="1400" b="1" dirty="0"/>
              <a:t>EdTech Emergence: </a:t>
            </a:r>
            <a:endParaRPr lang="en-US" sz="1200" dirty="0"/>
          </a:p>
        </p:txBody>
      </p:sp>
      <p:sp>
        <p:nvSpPr>
          <p:cNvPr id="26" name="Freeform 3">
            <a:extLst>
              <a:ext uri="{FF2B5EF4-FFF2-40B4-BE49-F238E27FC236}">
                <a16:creationId xmlns:a16="http://schemas.microsoft.com/office/drawing/2014/main" id="{EA1AC7B6-2B0C-5308-A6C1-D03BA4E9A405}"/>
              </a:ext>
            </a:extLst>
          </p:cNvPr>
          <p:cNvSpPr/>
          <p:nvPr/>
        </p:nvSpPr>
        <p:spPr>
          <a:xfrm>
            <a:off x="1087296" y="4744955"/>
            <a:ext cx="847263" cy="847263"/>
          </a:xfrm>
          <a:custGeom>
            <a:avLst/>
            <a:gdLst/>
            <a:ahLst/>
            <a:cxnLst/>
            <a:rect l="l" t="t" r="r" b="b"/>
            <a:pathLst>
              <a:path w="4047119" h="4047119">
                <a:moveTo>
                  <a:pt x="0" y="0"/>
                </a:moveTo>
                <a:lnTo>
                  <a:pt x="4047119" y="0"/>
                </a:lnTo>
                <a:lnTo>
                  <a:pt x="4047119" y="4047119"/>
                </a:lnTo>
                <a:lnTo>
                  <a:pt x="0" y="4047119"/>
                </a:lnTo>
                <a:lnTo>
                  <a:pt x="0" y="0"/>
                </a:lnTo>
                <a:close/>
              </a:path>
            </a:pathLst>
          </a:custGeom>
          <a:blipFill>
            <a:blip r:embed="rId4"/>
            <a:stretch>
              <a:fillRect/>
            </a:stretch>
          </a:blipFill>
        </p:spPr>
        <p:txBody>
          <a:bodyPr/>
          <a:lstStyle/>
          <a:p>
            <a:endParaRPr lang="en-US"/>
          </a:p>
        </p:txBody>
      </p:sp>
      <p:pic>
        <p:nvPicPr>
          <p:cNvPr id="27" name="Picture 26">
            <a:extLst>
              <a:ext uri="{FF2B5EF4-FFF2-40B4-BE49-F238E27FC236}">
                <a16:creationId xmlns:a16="http://schemas.microsoft.com/office/drawing/2014/main" id="{374093F1-5782-B4C5-BF49-3B0D84E06B63}"/>
              </a:ext>
            </a:extLst>
          </p:cNvPr>
          <p:cNvPicPr>
            <a:picLocks noChangeAspect="1"/>
          </p:cNvPicPr>
          <p:nvPr/>
        </p:nvPicPr>
        <p:blipFill>
          <a:blip r:embed="rId5"/>
          <a:stretch>
            <a:fillRect/>
          </a:stretch>
        </p:blipFill>
        <p:spPr>
          <a:xfrm>
            <a:off x="1964628" y="4908983"/>
            <a:ext cx="657079" cy="508372"/>
          </a:xfrm>
          <a:prstGeom prst="rect">
            <a:avLst/>
          </a:prstGeom>
        </p:spPr>
      </p:pic>
      <p:sp>
        <p:nvSpPr>
          <p:cNvPr id="28" name="TextBox 27">
            <a:extLst>
              <a:ext uri="{FF2B5EF4-FFF2-40B4-BE49-F238E27FC236}">
                <a16:creationId xmlns:a16="http://schemas.microsoft.com/office/drawing/2014/main" id="{663DC6F1-5D04-0FE8-1B19-FADA8213EEDA}"/>
              </a:ext>
            </a:extLst>
          </p:cNvPr>
          <p:cNvSpPr txBox="1"/>
          <p:nvPr/>
        </p:nvSpPr>
        <p:spPr>
          <a:xfrm>
            <a:off x="2664710" y="4821507"/>
            <a:ext cx="1840558" cy="646331"/>
          </a:xfrm>
          <a:prstGeom prst="rect">
            <a:avLst/>
          </a:prstGeom>
          <a:noFill/>
        </p:spPr>
        <p:txBody>
          <a:bodyPr wrap="square">
            <a:spAutoFit/>
          </a:bodyPr>
          <a:lstStyle/>
          <a:p>
            <a:pPr>
              <a:spcBef>
                <a:spcPts val="600"/>
              </a:spcBef>
            </a:pPr>
            <a:r>
              <a:rPr lang="en-US" sz="1200" dirty="0"/>
              <a:t>gaining traction as supplementary tools (31% usage rate)</a:t>
            </a:r>
          </a:p>
        </p:txBody>
      </p:sp>
      <p:sp>
        <p:nvSpPr>
          <p:cNvPr id="29" name="TextBox 28">
            <a:extLst>
              <a:ext uri="{FF2B5EF4-FFF2-40B4-BE49-F238E27FC236}">
                <a16:creationId xmlns:a16="http://schemas.microsoft.com/office/drawing/2014/main" id="{905C8600-C26C-C0C1-42B3-AC0C1F52A0CA}"/>
              </a:ext>
            </a:extLst>
          </p:cNvPr>
          <p:cNvSpPr txBox="1"/>
          <p:nvPr/>
        </p:nvSpPr>
        <p:spPr>
          <a:xfrm>
            <a:off x="8090470" y="4482238"/>
            <a:ext cx="3032377" cy="1015663"/>
          </a:xfrm>
          <a:prstGeom prst="rect">
            <a:avLst/>
          </a:prstGeom>
          <a:noFill/>
        </p:spPr>
        <p:txBody>
          <a:bodyPr wrap="square">
            <a:spAutoFit/>
          </a:bodyPr>
          <a:lstStyle/>
          <a:p>
            <a:pPr>
              <a:spcAft>
                <a:spcPts val="600"/>
              </a:spcAft>
            </a:pPr>
            <a:r>
              <a:rPr lang="en-US" sz="1400" b="1" dirty="0"/>
              <a:t>Key Pain Points: </a:t>
            </a:r>
          </a:p>
          <a:p>
            <a:pPr>
              <a:spcBef>
                <a:spcPts val="600"/>
              </a:spcBef>
            </a:pPr>
            <a:r>
              <a:rPr lang="en-US" sz="1200" dirty="0"/>
              <a:t>High fees, variable teacher quality, unclear learning outcomes, overselling in marketing</a:t>
            </a:r>
          </a:p>
        </p:txBody>
      </p:sp>
      <p:grpSp>
        <p:nvGrpSpPr>
          <p:cNvPr id="31" name="Group 30">
            <a:extLst>
              <a:ext uri="{FF2B5EF4-FFF2-40B4-BE49-F238E27FC236}">
                <a16:creationId xmlns:a16="http://schemas.microsoft.com/office/drawing/2014/main" id="{8653FFAA-4245-DB30-E96B-939CB1CC906F}"/>
              </a:ext>
            </a:extLst>
          </p:cNvPr>
          <p:cNvGrpSpPr/>
          <p:nvPr/>
        </p:nvGrpSpPr>
        <p:grpSpPr>
          <a:xfrm>
            <a:off x="4316633" y="2137528"/>
            <a:ext cx="3657600" cy="3657600"/>
            <a:chOff x="4316633" y="2137528"/>
            <a:chExt cx="3657600" cy="3657600"/>
          </a:xfrm>
        </p:grpSpPr>
        <p:sp>
          <p:nvSpPr>
            <p:cNvPr id="21" name="Partial Circle 20">
              <a:extLst>
                <a:ext uri="{FF2B5EF4-FFF2-40B4-BE49-F238E27FC236}">
                  <a16:creationId xmlns:a16="http://schemas.microsoft.com/office/drawing/2014/main" id="{9C2C4703-000C-3BB1-C3D2-573489D87DE8}"/>
                </a:ext>
              </a:extLst>
            </p:cNvPr>
            <p:cNvSpPr/>
            <p:nvPr/>
          </p:nvSpPr>
          <p:spPr>
            <a:xfrm flipH="1">
              <a:off x="4316633" y="2137528"/>
              <a:ext cx="3657600" cy="3657600"/>
            </a:xfrm>
            <a:prstGeom prst="pie">
              <a:avLst>
                <a:gd name="adj1" fmla="val 10807783"/>
                <a:gd name="adj2" fmla="val 16200000"/>
              </a:avLst>
            </a:prstGeom>
            <a:solidFill>
              <a:srgbClr val="3C9F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Freeform 3">
              <a:extLst>
                <a:ext uri="{FF2B5EF4-FFF2-40B4-BE49-F238E27FC236}">
                  <a16:creationId xmlns:a16="http://schemas.microsoft.com/office/drawing/2014/main" id="{F6D09C4B-AA1E-5BD9-F862-4708F8118E1A}"/>
                </a:ext>
              </a:extLst>
            </p:cNvPr>
            <p:cNvSpPr/>
            <p:nvPr/>
          </p:nvSpPr>
          <p:spPr>
            <a:xfrm>
              <a:off x="6418031" y="2801030"/>
              <a:ext cx="959836" cy="814324"/>
            </a:xfrm>
            <a:custGeom>
              <a:avLst/>
              <a:gdLst/>
              <a:ahLst/>
              <a:cxnLst/>
              <a:rect l="l" t="t" r="r" b="b"/>
              <a:pathLst>
                <a:path w="2265957" h="1903404">
                  <a:moveTo>
                    <a:pt x="0" y="0"/>
                  </a:moveTo>
                  <a:lnTo>
                    <a:pt x="2265958" y="0"/>
                  </a:lnTo>
                  <a:lnTo>
                    <a:pt x="2265958" y="1903405"/>
                  </a:lnTo>
                  <a:lnTo>
                    <a:pt x="0" y="19034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33" name="Group 32">
            <a:extLst>
              <a:ext uri="{FF2B5EF4-FFF2-40B4-BE49-F238E27FC236}">
                <a16:creationId xmlns:a16="http://schemas.microsoft.com/office/drawing/2014/main" id="{4A9981AB-F848-B213-BD35-87CB8869DBBE}"/>
              </a:ext>
            </a:extLst>
          </p:cNvPr>
          <p:cNvGrpSpPr/>
          <p:nvPr/>
        </p:nvGrpSpPr>
        <p:grpSpPr>
          <a:xfrm>
            <a:off x="4209583" y="2245052"/>
            <a:ext cx="3657600" cy="3657600"/>
            <a:chOff x="4209583" y="2245052"/>
            <a:chExt cx="3657600" cy="3657600"/>
          </a:xfrm>
        </p:grpSpPr>
        <p:sp>
          <p:nvSpPr>
            <p:cNvPr id="24" name="Partial Circle 23">
              <a:extLst>
                <a:ext uri="{FF2B5EF4-FFF2-40B4-BE49-F238E27FC236}">
                  <a16:creationId xmlns:a16="http://schemas.microsoft.com/office/drawing/2014/main" id="{53D2DCF9-8F4D-C276-CC50-149E90D5EEAA}"/>
                </a:ext>
              </a:extLst>
            </p:cNvPr>
            <p:cNvSpPr/>
            <p:nvPr/>
          </p:nvSpPr>
          <p:spPr>
            <a:xfrm flipV="1">
              <a:off x="4209583" y="2245052"/>
              <a:ext cx="3657600" cy="3657600"/>
            </a:xfrm>
            <a:prstGeom prst="pie">
              <a:avLst>
                <a:gd name="adj1" fmla="val 10807783"/>
                <a:gd name="adj2" fmla="val 16200000"/>
              </a:avLst>
            </a:prstGeom>
            <a:solidFill>
              <a:srgbClr val="3C9F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Freeform 5">
              <a:extLst>
                <a:ext uri="{FF2B5EF4-FFF2-40B4-BE49-F238E27FC236}">
                  <a16:creationId xmlns:a16="http://schemas.microsoft.com/office/drawing/2014/main" id="{1F28B47B-086B-9843-F7BE-6BBDF93E454B}"/>
                </a:ext>
              </a:extLst>
            </p:cNvPr>
            <p:cNvSpPr/>
            <p:nvPr/>
          </p:nvSpPr>
          <p:spPr>
            <a:xfrm>
              <a:off x="4825170" y="4537425"/>
              <a:ext cx="986943" cy="690904"/>
            </a:xfrm>
            <a:custGeom>
              <a:avLst/>
              <a:gdLst/>
              <a:ahLst/>
              <a:cxnLst/>
              <a:rect l="l" t="t" r="r" b="b"/>
              <a:pathLst>
                <a:path w="1781106" h="1222284">
                  <a:moveTo>
                    <a:pt x="0" y="0"/>
                  </a:moveTo>
                  <a:lnTo>
                    <a:pt x="1781106" y="0"/>
                  </a:lnTo>
                  <a:lnTo>
                    <a:pt x="1781106" y="1222284"/>
                  </a:lnTo>
                  <a:lnTo>
                    <a:pt x="0" y="12222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grpSp>
        <p:nvGrpSpPr>
          <p:cNvPr id="35" name="Group 34">
            <a:extLst>
              <a:ext uri="{FF2B5EF4-FFF2-40B4-BE49-F238E27FC236}">
                <a16:creationId xmlns:a16="http://schemas.microsoft.com/office/drawing/2014/main" id="{2EEDE06B-D99C-9F7F-C4D4-B7961C9C4EE3}"/>
              </a:ext>
            </a:extLst>
          </p:cNvPr>
          <p:cNvGrpSpPr/>
          <p:nvPr/>
        </p:nvGrpSpPr>
        <p:grpSpPr>
          <a:xfrm>
            <a:off x="4209584" y="2137528"/>
            <a:ext cx="3657600" cy="3657600"/>
            <a:chOff x="4209584" y="2137528"/>
            <a:chExt cx="3657600" cy="3657600"/>
          </a:xfrm>
        </p:grpSpPr>
        <p:sp>
          <p:nvSpPr>
            <p:cNvPr id="20" name="Partial Circle 19">
              <a:extLst>
                <a:ext uri="{FF2B5EF4-FFF2-40B4-BE49-F238E27FC236}">
                  <a16:creationId xmlns:a16="http://schemas.microsoft.com/office/drawing/2014/main" id="{AD86A362-C365-2B68-5326-8B2639DF5839}"/>
                </a:ext>
              </a:extLst>
            </p:cNvPr>
            <p:cNvSpPr/>
            <p:nvPr/>
          </p:nvSpPr>
          <p:spPr>
            <a:xfrm>
              <a:off x="4209584" y="2137528"/>
              <a:ext cx="3657600" cy="3657600"/>
            </a:xfrm>
            <a:prstGeom prst="pie">
              <a:avLst>
                <a:gd name="adj1" fmla="val 10807783"/>
                <a:gd name="adj2" fmla="val 16200000"/>
              </a:avLst>
            </a:prstGeom>
            <a:solidFill>
              <a:srgbClr val="F365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Freeform 4">
              <a:extLst>
                <a:ext uri="{FF2B5EF4-FFF2-40B4-BE49-F238E27FC236}">
                  <a16:creationId xmlns:a16="http://schemas.microsoft.com/office/drawing/2014/main" id="{6C726B87-43AA-EF87-9A95-E1C8E182E001}"/>
                </a:ext>
              </a:extLst>
            </p:cNvPr>
            <p:cNvSpPr/>
            <p:nvPr/>
          </p:nvSpPr>
          <p:spPr>
            <a:xfrm>
              <a:off x="4861744" y="2769301"/>
              <a:ext cx="927587" cy="927587"/>
            </a:xfrm>
            <a:custGeom>
              <a:avLst/>
              <a:gdLst/>
              <a:ahLst/>
              <a:cxnLst/>
              <a:rect l="l" t="t" r="r" b="b"/>
              <a:pathLst>
                <a:path w="2170300" h="2170300">
                  <a:moveTo>
                    <a:pt x="0" y="0"/>
                  </a:moveTo>
                  <a:lnTo>
                    <a:pt x="2170300" y="0"/>
                  </a:lnTo>
                  <a:lnTo>
                    <a:pt x="2170300" y="2170301"/>
                  </a:lnTo>
                  <a:lnTo>
                    <a:pt x="0" y="21703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37" name="Group 36">
            <a:extLst>
              <a:ext uri="{FF2B5EF4-FFF2-40B4-BE49-F238E27FC236}">
                <a16:creationId xmlns:a16="http://schemas.microsoft.com/office/drawing/2014/main" id="{CAC5E89D-E06F-7A79-0DAF-BC1049EB0D5C}"/>
              </a:ext>
            </a:extLst>
          </p:cNvPr>
          <p:cNvGrpSpPr/>
          <p:nvPr/>
        </p:nvGrpSpPr>
        <p:grpSpPr>
          <a:xfrm>
            <a:off x="4316632" y="2245052"/>
            <a:ext cx="3657600" cy="3657600"/>
            <a:chOff x="4316632" y="2245052"/>
            <a:chExt cx="3657600" cy="3657600"/>
          </a:xfrm>
        </p:grpSpPr>
        <p:sp>
          <p:nvSpPr>
            <p:cNvPr id="25" name="Partial Circle 24">
              <a:extLst>
                <a:ext uri="{FF2B5EF4-FFF2-40B4-BE49-F238E27FC236}">
                  <a16:creationId xmlns:a16="http://schemas.microsoft.com/office/drawing/2014/main" id="{D13EF605-1BF2-2945-983B-D5E043A2ED15}"/>
                </a:ext>
              </a:extLst>
            </p:cNvPr>
            <p:cNvSpPr/>
            <p:nvPr/>
          </p:nvSpPr>
          <p:spPr>
            <a:xfrm flipH="1" flipV="1">
              <a:off x="4316632" y="2245052"/>
              <a:ext cx="3657600" cy="3657600"/>
            </a:xfrm>
            <a:prstGeom prst="pie">
              <a:avLst>
                <a:gd name="adj1" fmla="val 10807783"/>
                <a:gd name="adj2" fmla="val 16200000"/>
              </a:avLst>
            </a:prstGeom>
            <a:solidFill>
              <a:srgbClr val="F365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Freeform 6">
              <a:extLst>
                <a:ext uri="{FF2B5EF4-FFF2-40B4-BE49-F238E27FC236}">
                  <a16:creationId xmlns:a16="http://schemas.microsoft.com/office/drawing/2014/main" id="{88374F0B-9292-DF2B-ACA9-8982A2EBDBB1}"/>
                </a:ext>
              </a:extLst>
            </p:cNvPr>
            <p:cNvSpPr/>
            <p:nvPr/>
          </p:nvSpPr>
          <p:spPr>
            <a:xfrm>
              <a:off x="6410940" y="4354817"/>
              <a:ext cx="797671" cy="1019388"/>
            </a:xfrm>
            <a:custGeom>
              <a:avLst/>
              <a:gdLst/>
              <a:ahLst/>
              <a:cxnLst/>
              <a:rect l="l" t="t" r="r" b="b"/>
              <a:pathLst>
                <a:path w="1251356" h="1599177">
                  <a:moveTo>
                    <a:pt x="0" y="0"/>
                  </a:moveTo>
                  <a:lnTo>
                    <a:pt x="1251356" y="0"/>
                  </a:lnTo>
                  <a:lnTo>
                    <a:pt x="1251356" y="1599177"/>
                  </a:lnTo>
                  <a:lnTo>
                    <a:pt x="0" y="159917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spTree>
    <p:extLst>
      <p:ext uri="{BB962C8B-B14F-4D97-AF65-F5344CB8AC3E}">
        <p14:creationId xmlns:p14="http://schemas.microsoft.com/office/powerpoint/2010/main" val="41186730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2AB78-1278-7995-AAE4-A69280A7DED1}"/>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AD4937B7-584F-A2CA-D6AA-47A12640D6C6}"/>
              </a:ext>
            </a:extLst>
          </p:cNvPr>
          <p:cNvSpPr/>
          <p:nvPr/>
        </p:nvSpPr>
        <p:spPr>
          <a:xfrm>
            <a:off x="569865" y="2991696"/>
            <a:ext cx="11081125" cy="1380200"/>
          </a:xfrm>
          <a:prstGeom prst="roundRect">
            <a:avLst>
              <a:gd name="adj" fmla="val 6516"/>
            </a:avLst>
          </a:prstGeom>
          <a:solidFill>
            <a:srgbClr val="E2F0D9"/>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r"/>
            <a:endParaRPr lang="en-US" sz="1200" b="1" dirty="0">
              <a:solidFill>
                <a:srgbClr val="535353"/>
              </a:solidFill>
            </a:endParaRPr>
          </a:p>
        </p:txBody>
      </p:sp>
      <p:sp>
        <p:nvSpPr>
          <p:cNvPr id="48" name="Rectangle: Rounded Corners 47">
            <a:extLst>
              <a:ext uri="{FF2B5EF4-FFF2-40B4-BE49-F238E27FC236}">
                <a16:creationId xmlns:a16="http://schemas.microsoft.com/office/drawing/2014/main" id="{0A6703A3-04A6-5895-5624-38E1752ECD15}"/>
              </a:ext>
            </a:extLst>
          </p:cNvPr>
          <p:cNvSpPr/>
          <p:nvPr/>
        </p:nvSpPr>
        <p:spPr>
          <a:xfrm>
            <a:off x="587509" y="4446000"/>
            <a:ext cx="11081125" cy="1892711"/>
          </a:xfrm>
          <a:prstGeom prst="roundRect">
            <a:avLst>
              <a:gd name="adj" fmla="val 6516"/>
            </a:avLst>
          </a:prstGeom>
          <a:solidFill>
            <a:srgbClr val="FDEFE8"/>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r"/>
            <a:endParaRPr lang="en-US" sz="1200" b="1" dirty="0">
              <a:solidFill>
                <a:srgbClr val="535353"/>
              </a:solidFill>
            </a:endParaRPr>
          </a:p>
        </p:txBody>
      </p:sp>
      <p:sp>
        <p:nvSpPr>
          <p:cNvPr id="45" name="Rectangle: Rounded Corners 44">
            <a:extLst>
              <a:ext uri="{FF2B5EF4-FFF2-40B4-BE49-F238E27FC236}">
                <a16:creationId xmlns:a16="http://schemas.microsoft.com/office/drawing/2014/main" id="{12F03D78-5115-911F-FCC0-FE2F47189BE0}"/>
              </a:ext>
            </a:extLst>
          </p:cNvPr>
          <p:cNvSpPr/>
          <p:nvPr/>
        </p:nvSpPr>
        <p:spPr>
          <a:xfrm>
            <a:off x="6154450" y="1542828"/>
            <a:ext cx="5496541" cy="1380201"/>
          </a:xfrm>
          <a:prstGeom prst="roundRect">
            <a:avLst>
              <a:gd name="adj" fmla="val 6516"/>
            </a:avLst>
          </a:prstGeom>
          <a:solidFill>
            <a:srgbClr val="3C9F31"/>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r"/>
            <a:endParaRPr lang="en-US" sz="1200" b="1" dirty="0">
              <a:solidFill>
                <a:srgbClr val="535353"/>
              </a:solidFill>
            </a:endParaRPr>
          </a:p>
        </p:txBody>
      </p:sp>
      <p:sp>
        <p:nvSpPr>
          <p:cNvPr id="46" name="Text Placeholder 2">
            <a:extLst>
              <a:ext uri="{FF2B5EF4-FFF2-40B4-BE49-F238E27FC236}">
                <a16:creationId xmlns:a16="http://schemas.microsoft.com/office/drawing/2014/main" id="{15292B7A-82B4-5EB8-ABC0-1512D0EBBBCA}"/>
              </a:ext>
            </a:extLst>
          </p:cNvPr>
          <p:cNvSpPr txBox="1">
            <a:spLocks/>
          </p:cNvSpPr>
          <p:nvPr/>
        </p:nvSpPr>
        <p:spPr>
          <a:xfrm>
            <a:off x="7975275" y="1598443"/>
            <a:ext cx="2337713" cy="3783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b="0" kern="1200">
                <a:solidFill>
                  <a:srgbClr val="535353"/>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53535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53535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53535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rgbClr val="53535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defRPr/>
            </a:pPr>
            <a:r>
              <a:rPr lang="en-US" sz="1400" b="1" dirty="0">
                <a:solidFill>
                  <a:schemeClr val="bg1"/>
                </a:solidFill>
              </a:rPr>
              <a:t>Geographic Patterns</a:t>
            </a:r>
          </a:p>
        </p:txBody>
      </p:sp>
      <p:graphicFrame>
        <p:nvGraphicFramePr>
          <p:cNvPr id="47" name="Table 46">
            <a:extLst>
              <a:ext uri="{FF2B5EF4-FFF2-40B4-BE49-F238E27FC236}">
                <a16:creationId xmlns:a16="http://schemas.microsoft.com/office/drawing/2014/main" id="{A5FBDD89-CC9E-76D8-5C05-316E72811F3C}"/>
              </a:ext>
            </a:extLst>
          </p:cNvPr>
          <p:cNvGraphicFramePr>
            <a:graphicFrameLocks noGrp="1"/>
          </p:cNvGraphicFramePr>
          <p:nvPr>
            <p:extLst>
              <p:ext uri="{D42A27DB-BD31-4B8C-83A1-F6EECF244321}">
                <p14:modId xmlns:p14="http://schemas.microsoft.com/office/powerpoint/2010/main" val="3858274121"/>
              </p:ext>
            </p:extLst>
          </p:nvPr>
        </p:nvGraphicFramePr>
        <p:xfrm>
          <a:off x="6154449" y="1949804"/>
          <a:ext cx="5491005" cy="701040"/>
        </p:xfrm>
        <a:graphic>
          <a:graphicData uri="http://schemas.openxmlformats.org/drawingml/2006/table">
            <a:tbl>
              <a:tblPr firstRow="1" bandRow="1">
                <a:tableStyleId>{5C22544A-7EE6-4342-B048-85BDC9FD1C3A}</a:tableStyleId>
              </a:tblPr>
              <a:tblGrid>
                <a:gridCol w="1830335">
                  <a:extLst>
                    <a:ext uri="{9D8B030D-6E8A-4147-A177-3AD203B41FA5}">
                      <a16:colId xmlns:a16="http://schemas.microsoft.com/office/drawing/2014/main" val="3522605921"/>
                    </a:ext>
                  </a:extLst>
                </a:gridCol>
                <a:gridCol w="1830335">
                  <a:extLst>
                    <a:ext uri="{9D8B030D-6E8A-4147-A177-3AD203B41FA5}">
                      <a16:colId xmlns:a16="http://schemas.microsoft.com/office/drawing/2014/main" val="1436540529"/>
                    </a:ext>
                  </a:extLst>
                </a:gridCol>
                <a:gridCol w="1830335">
                  <a:extLst>
                    <a:ext uri="{9D8B030D-6E8A-4147-A177-3AD203B41FA5}">
                      <a16:colId xmlns:a16="http://schemas.microsoft.com/office/drawing/2014/main" val="3738632372"/>
                    </a:ext>
                  </a:extLst>
                </a:gridCol>
              </a:tblGrid>
              <a:tr h="6883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bg1"/>
                          </a:solidFill>
                        </a:rPr>
                        <a:t>Tier-1 cities: National brands dominate (VUS, ILA, Apollo) with 62% combined share</a:t>
                      </a:r>
                    </a:p>
                  </a:txBody>
                  <a:tcP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bg1"/>
                          </a:solidFill>
                        </a:rPr>
                        <a:t>Tier-2 cities: Local centers hold 51% share; EdTech adoption 7pp higher than Tier-1</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bg1"/>
                          </a:solidFill>
                        </a:rPr>
                        <a:t>Quality challenges: National brands show 6-9 point satisfaction drops in Tier-2 markets</a:t>
                      </a:r>
                    </a:p>
                  </a:txBody>
                  <a:tcP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276779287"/>
                  </a:ext>
                </a:extLst>
              </a:tr>
            </a:tbl>
          </a:graphicData>
        </a:graphic>
      </p:graphicFrame>
      <p:sp>
        <p:nvSpPr>
          <p:cNvPr id="42" name="Rectangle: Rounded Corners 41">
            <a:extLst>
              <a:ext uri="{FF2B5EF4-FFF2-40B4-BE49-F238E27FC236}">
                <a16:creationId xmlns:a16="http://schemas.microsoft.com/office/drawing/2014/main" id="{72B05DD2-F432-2D41-DAB7-8B518C3D543E}"/>
              </a:ext>
            </a:extLst>
          </p:cNvPr>
          <p:cNvSpPr/>
          <p:nvPr/>
        </p:nvSpPr>
        <p:spPr>
          <a:xfrm>
            <a:off x="569866" y="1547778"/>
            <a:ext cx="5496541" cy="1380201"/>
          </a:xfrm>
          <a:prstGeom prst="roundRect">
            <a:avLst>
              <a:gd name="adj" fmla="val 6516"/>
            </a:avLst>
          </a:prstGeom>
          <a:solidFill>
            <a:srgbClr val="F36521"/>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r"/>
            <a:endParaRPr lang="en-US" sz="1200" b="1" dirty="0">
              <a:solidFill>
                <a:srgbClr val="535353"/>
              </a:solidFill>
            </a:endParaRPr>
          </a:p>
        </p:txBody>
      </p:sp>
      <p:sp>
        <p:nvSpPr>
          <p:cNvPr id="22" name="TextBox 21">
            <a:extLst>
              <a:ext uri="{FF2B5EF4-FFF2-40B4-BE49-F238E27FC236}">
                <a16:creationId xmlns:a16="http://schemas.microsoft.com/office/drawing/2014/main" id="{574E8099-F9D3-1E2E-2C79-B84585BFCC72}"/>
              </a:ext>
            </a:extLst>
          </p:cNvPr>
          <p:cNvSpPr txBox="1"/>
          <p:nvPr/>
        </p:nvSpPr>
        <p:spPr>
          <a:xfrm>
            <a:off x="660824" y="4788630"/>
            <a:ext cx="1542748" cy="461665"/>
          </a:xfrm>
          <a:prstGeom prst="rect">
            <a:avLst/>
          </a:prstGeom>
          <a:noFill/>
        </p:spPr>
        <p:txBody>
          <a:bodyPr wrap="square">
            <a:spAutoFit/>
          </a:bodyPr>
          <a:lstStyle/>
          <a:p>
            <a:r>
              <a:rPr lang="en-US" sz="1200" b="1" dirty="0">
                <a:solidFill>
                  <a:srgbClr val="3C9F31"/>
                </a:solidFill>
              </a:rPr>
              <a:t>Premium Quality Seekers</a:t>
            </a:r>
          </a:p>
        </p:txBody>
      </p:sp>
      <p:sp>
        <p:nvSpPr>
          <p:cNvPr id="23" name="TextBox 22">
            <a:extLst>
              <a:ext uri="{FF2B5EF4-FFF2-40B4-BE49-F238E27FC236}">
                <a16:creationId xmlns:a16="http://schemas.microsoft.com/office/drawing/2014/main" id="{964CF61F-8EEE-9B83-2DA7-F399C54C4354}"/>
              </a:ext>
            </a:extLst>
          </p:cNvPr>
          <p:cNvSpPr txBox="1"/>
          <p:nvPr/>
        </p:nvSpPr>
        <p:spPr>
          <a:xfrm>
            <a:off x="3421149" y="4788630"/>
            <a:ext cx="1556982" cy="461665"/>
          </a:xfrm>
          <a:prstGeom prst="rect">
            <a:avLst/>
          </a:prstGeom>
          <a:noFill/>
        </p:spPr>
        <p:txBody>
          <a:bodyPr wrap="square">
            <a:spAutoFit/>
          </a:bodyPr>
          <a:lstStyle/>
          <a:p>
            <a:r>
              <a:rPr lang="en-US" sz="1200" b="1" dirty="0">
                <a:solidFill>
                  <a:srgbClr val="F36521"/>
                </a:solidFill>
              </a:rPr>
              <a:t>Value-Conscious Balancers</a:t>
            </a:r>
          </a:p>
        </p:txBody>
      </p:sp>
      <p:sp>
        <p:nvSpPr>
          <p:cNvPr id="24" name="TextBox 23">
            <a:extLst>
              <a:ext uri="{FF2B5EF4-FFF2-40B4-BE49-F238E27FC236}">
                <a16:creationId xmlns:a16="http://schemas.microsoft.com/office/drawing/2014/main" id="{7D57C436-D660-938A-70DE-84903928FCD4}"/>
              </a:ext>
            </a:extLst>
          </p:cNvPr>
          <p:cNvSpPr txBox="1"/>
          <p:nvPr/>
        </p:nvSpPr>
        <p:spPr>
          <a:xfrm>
            <a:off x="6186566" y="4788630"/>
            <a:ext cx="1851569" cy="461665"/>
          </a:xfrm>
          <a:prstGeom prst="rect">
            <a:avLst/>
          </a:prstGeom>
          <a:noFill/>
        </p:spPr>
        <p:txBody>
          <a:bodyPr wrap="square">
            <a:spAutoFit/>
          </a:bodyPr>
          <a:lstStyle/>
          <a:p>
            <a:r>
              <a:rPr lang="en-US" sz="1200" b="1" dirty="0">
                <a:solidFill>
                  <a:srgbClr val="3C9F31"/>
                </a:solidFill>
              </a:rPr>
              <a:t>Budget-Constrained Pragmatists</a:t>
            </a:r>
          </a:p>
        </p:txBody>
      </p:sp>
      <p:sp>
        <p:nvSpPr>
          <p:cNvPr id="25" name="TextBox 24">
            <a:extLst>
              <a:ext uri="{FF2B5EF4-FFF2-40B4-BE49-F238E27FC236}">
                <a16:creationId xmlns:a16="http://schemas.microsoft.com/office/drawing/2014/main" id="{1294A91B-CCA3-FF87-E6FE-C0DB00261D48}"/>
              </a:ext>
            </a:extLst>
          </p:cNvPr>
          <p:cNvSpPr txBox="1"/>
          <p:nvPr/>
        </p:nvSpPr>
        <p:spPr>
          <a:xfrm>
            <a:off x="8973250" y="4788630"/>
            <a:ext cx="2104142" cy="461665"/>
          </a:xfrm>
          <a:prstGeom prst="rect">
            <a:avLst/>
          </a:prstGeom>
          <a:noFill/>
        </p:spPr>
        <p:txBody>
          <a:bodyPr wrap="square">
            <a:spAutoFit/>
          </a:bodyPr>
          <a:lstStyle/>
          <a:p>
            <a:r>
              <a:rPr lang="en-US" sz="1200" b="1" dirty="0">
                <a:solidFill>
                  <a:srgbClr val="F36521"/>
                </a:solidFill>
              </a:rPr>
              <a:t>Digital-First Convenience Seekers</a:t>
            </a:r>
          </a:p>
        </p:txBody>
      </p:sp>
      <p:sp>
        <p:nvSpPr>
          <p:cNvPr id="26" name="Rectangle: Rounded Corners 25">
            <a:extLst>
              <a:ext uri="{FF2B5EF4-FFF2-40B4-BE49-F238E27FC236}">
                <a16:creationId xmlns:a16="http://schemas.microsoft.com/office/drawing/2014/main" id="{AC28BA04-C058-A16F-5809-E39E206CDF72}"/>
              </a:ext>
            </a:extLst>
          </p:cNvPr>
          <p:cNvSpPr/>
          <p:nvPr/>
        </p:nvSpPr>
        <p:spPr>
          <a:xfrm>
            <a:off x="667233" y="5130932"/>
            <a:ext cx="945062" cy="916663"/>
          </a:xfrm>
          <a:prstGeom prst="roundRect">
            <a:avLst>
              <a:gd name="adj" fmla="val 7008"/>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solidFill>
                  <a:srgbClr val="3C9F31"/>
                </a:solidFill>
              </a:rPr>
              <a:t>22</a:t>
            </a:r>
            <a:r>
              <a:rPr lang="en-US" b="1" dirty="0">
                <a:solidFill>
                  <a:srgbClr val="3C9F31"/>
                </a:solidFill>
              </a:rPr>
              <a:t>%</a:t>
            </a:r>
          </a:p>
        </p:txBody>
      </p:sp>
      <p:sp>
        <p:nvSpPr>
          <p:cNvPr id="27" name="Rectangle: Rounded Corners 26">
            <a:extLst>
              <a:ext uri="{FF2B5EF4-FFF2-40B4-BE49-F238E27FC236}">
                <a16:creationId xmlns:a16="http://schemas.microsoft.com/office/drawing/2014/main" id="{1371360E-64C6-C735-6FB8-F6224A69ACCD}"/>
              </a:ext>
            </a:extLst>
          </p:cNvPr>
          <p:cNvSpPr/>
          <p:nvPr/>
        </p:nvSpPr>
        <p:spPr>
          <a:xfrm>
            <a:off x="3385563" y="5129219"/>
            <a:ext cx="1034383" cy="916663"/>
          </a:xfrm>
          <a:prstGeom prst="roundRect">
            <a:avLst>
              <a:gd name="adj" fmla="val 7008"/>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solidFill>
                  <a:srgbClr val="E95000"/>
                </a:solidFill>
              </a:rPr>
              <a:t>43</a:t>
            </a:r>
            <a:r>
              <a:rPr lang="en-US" b="1" dirty="0">
                <a:solidFill>
                  <a:srgbClr val="E95000"/>
                </a:solidFill>
              </a:rPr>
              <a:t>%</a:t>
            </a:r>
          </a:p>
        </p:txBody>
      </p:sp>
      <p:sp>
        <p:nvSpPr>
          <p:cNvPr id="28" name="Rectangle: Rounded Corners 27">
            <a:extLst>
              <a:ext uri="{FF2B5EF4-FFF2-40B4-BE49-F238E27FC236}">
                <a16:creationId xmlns:a16="http://schemas.microsoft.com/office/drawing/2014/main" id="{60A7D2D8-319B-6E18-4871-8B6DDDDBA8DA}"/>
              </a:ext>
            </a:extLst>
          </p:cNvPr>
          <p:cNvSpPr/>
          <p:nvPr/>
        </p:nvSpPr>
        <p:spPr>
          <a:xfrm>
            <a:off x="6194780" y="5129219"/>
            <a:ext cx="1034383" cy="916663"/>
          </a:xfrm>
          <a:prstGeom prst="roundRect">
            <a:avLst>
              <a:gd name="adj" fmla="val 7008"/>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solidFill>
                  <a:srgbClr val="3C9F31"/>
                </a:solidFill>
              </a:rPr>
              <a:t>20</a:t>
            </a:r>
            <a:r>
              <a:rPr lang="en-US" b="1" dirty="0">
                <a:solidFill>
                  <a:srgbClr val="3C9F31"/>
                </a:solidFill>
              </a:rPr>
              <a:t>%</a:t>
            </a:r>
          </a:p>
        </p:txBody>
      </p:sp>
      <p:sp>
        <p:nvSpPr>
          <p:cNvPr id="29" name="Rectangle: Rounded Corners 28">
            <a:extLst>
              <a:ext uri="{FF2B5EF4-FFF2-40B4-BE49-F238E27FC236}">
                <a16:creationId xmlns:a16="http://schemas.microsoft.com/office/drawing/2014/main" id="{FB70B881-6178-52CF-0BBC-DD152500A547}"/>
              </a:ext>
            </a:extLst>
          </p:cNvPr>
          <p:cNvSpPr/>
          <p:nvPr/>
        </p:nvSpPr>
        <p:spPr>
          <a:xfrm>
            <a:off x="9004298" y="5103614"/>
            <a:ext cx="1034383" cy="916663"/>
          </a:xfrm>
          <a:prstGeom prst="roundRect">
            <a:avLst>
              <a:gd name="adj" fmla="val 7008"/>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solidFill>
                  <a:srgbClr val="E95000"/>
                </a:solidFill>
              </a:rPr>
              <a:t>15</a:t>
            </a:r>
            <a:r>
              <a:rPr lang="en-US" b="1" dirty="0">
                <a:solidFill>
                  <a:srgbClr val="E95000"/>
                </a:solidFill>
              </a:rPr>
              <a:t>%</a:t>
            </a:r>
          </a:p>
        </p:txBody>
      </p:sp>
      <p:cxnSp>
        <p:nvCxnSpPr>
          <p:cNvPr id="30" name="Straight Connector 29">
            <a:extLst>
              <a:ext uri="{FF2B5EF4-FFF2-40B4-BE49-F238E27FC236}">
                <a16:creationId xmlns:a16="http://schemas.microsoft.com/office/drawing/2014/main" id="{238DD391-CD0A-C44D-EB6A-EF787CBFBF17}"/>
              </a:ext>
            </a:extLst>
          </p:cNvPr>
          <p:cNvCxnSpPr>
            <a:cxnSpLocks/>
          </p:cNvCxnSpPr>
          <p:nvPr/>
        </p:nvCxnSpPr>
        <p:spPr>
          <a:xfrm>
            <a:off x="6264270" y="5301159"/>
            <a:ext cx="1051560" cy="0"/>
          </a:xfrm>
          <a:prstGeom prst="line">
            <a:avLst/>
          </a:prstGeom>
          <a:ln w="12700">
            <a:solidFill>
              <a:srgbClr val="3C9F3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FE1722D-3477-8544-8DF1-3416AD615564}"/>
              </a:ext>
            </a:extLst>
          </p:cNvPr>
          <p:cNvCxnSpPr>
            <a:cxnSpLocks/>
          </p:cNvCxnSpPr>
          <p:nvPr/>
        </p:nvCxnSpPr>
        <p:spPr>
          <a:xfrm>
            <a:off x="9020875" y="5301159"/>
            <a:ext cx="1051560" cy="0"/>
          </a:xfrm>
          <a:prstGeom prst="line">
            <a:avLst/>
          </a:prstGeom>
          <a:ln w="12700">
            <a:solidFill>
              <a:srgbClr val="F3652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B269355-6D71-DAEB-A723-7F2D3B0C0240}"/>
              </a:ext>
            </a:extLst>
          </p:cNvPr>
          <p:cNvCxnSpPr>
            <a:cxnSpLocks/>
          </p:cNvCxnSpPr>
          <p:nvPr/>
        </p:nvCxnSpPr>
        <p:spPr>
          <a:xfrm>
            <a:off x="3482970" y="5301159"/>
            <a:ext cx="1051560" cy="0"/>
          </a:xfrm>
          <a:prstGeom prst="line">
            <a:avLst/>
          </a:prstGeom>
          <a:ln w="12700">
            <a:solidFill>
              <a:srgbClr val="F3652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1BBE833-A2EF-7F01-06F7-2843DA000579}"/>
              </a:ext>
            </a:extLst>
          </p:cNvPr>
          <p:cNvCxnSpPr>
            <a:cxnSpLocks/>
          </p:cNvCxnSpPr>
          <p:nvPr/>
        </p:nvCxnSpPr>
        <p:spPr>
          <a:xfrm>
            <a:off x="758820" y="5301159"/>
            <a:ext cx="1050747" cy="8468"/>
          </a:xfrm>
          <a:prstGeom prst="line">
            <a:avLst/>
          </a:prstGeom>
          <a:ln w="12700">
            <a:solidFill>
              <a:srgbClr val="3C9F31"/>
            </a:solidFill>
          </a:ln>
        </p:spPr>
        <p:style>
          <a:lnRef idx="1">
            <a:schemeClr val="accent1"/>
          </a:lnRef>
          <a:fillRef idx="0">
            <a:schemeClr val="accent1"/>
          </a:fillRef>
          <a:effectRef idx="0">
            <a:schemeClr val="accent1"/>
          </a:effectRef>
          <a:fontRef idx="minor">
            <a:schemeClr val="tx1"/>
          </a:fontRef>
        </p:style>
      </p:cxnSp>
      <p:sp>
        <p:nvSpPr>
          <p:cNvPr id="34" name="Freeform 2">
            <a:extLst>
              <a:ext uri="{FF2B5EF4-FFF2-40B4-BE49-F238E27FC236}">
                <a16:creationId xmlns:a16="http://schemas.microsoft.com/office/drawing/2014/main" id="{DC5A0CE8-65F9-6641-5818-E0179F18CE60}"/>
              </a:ext>
            </a:extLst>
          </p:cNvPr>
          <p:cNvSpPr/>
          <p:nvPr/>
        </p:nvSpPr>
        <p:spPr>
          <a:xfrm>
            <a:off x="2007504" y="5042126"/>
            <a:ext cx="1270409" cy="840058"/>
          </a:xfrm>
          <a:custGeom>
            <a:avLst/>
            <a:gdLst/>
            <a:ahLst/>
            <a:cxnLst/>
            <a:rect l="l" t="t" r="r" b="b"/>
            <a:pathLst>
              <a:path w="5186894" h="3429834">
                <a:moveTo>
                  <a:pt x="0" y="0"/>
                </a:moveTo>
                <a:lnTo>
                  <a:pt x="5186894" y="0"/>
                </a:lnTo>
                <a:lnTo>
                  <a:pt x="5186894" y="3429833"/>
                </a:lnTo>
                <a:lnTo>
                  <a:pt x="0" y="34298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5" name="Freeform 10">
            <a:extLst>
              <a:ext uri="{FF2B5EF4-FFF2-40B4-BE49-F238E27FC236}">
                <a16:creationId xmlns:a16="http://schemas.microsoft.com/office/drawing/2014/main" id="{586E5F93-565A-F9C5-AEF8-58BF75A93420}"/>
              </a:ext>
            </a:extLst>
          </p:cNvPr>
          <p:cNvSpPr/>
          <p:nvPr/>
        </p:nvSpPr>
        <p:spPr>
          <a:xfrm>
            <a:off x="10745688" y="5075738"/>
            <a:ext cx="725503" cy="776316"/>
          </a:xfrm>
          <a:custGeom>
            <a:avLst/>
            <a:gdLst/>
            <a:ahLst/>
            <a:cxnLst/>
            <a:rect l="l" t="t" r="r" b="b"/>
            <a:pathLst>
              <a:path w="3540593" h="3788572">
                <a:moveTo>
                  <a:pt x="0" y="0"/>
                </a:moveTo>
                <a:lnTo>
                  <a:pt x="3540593" y="0"/>
                </a:lnTo>
                <a:lnTo>
                  <a:pt x="3540593" y="3788572"/>
                </a:lnTo>
                <a:lnTo>
                  <a:pt x="0" y="3788572"/>
                </a:lnTo>
                <a:lnTo>
                  <a:pt x="0" y="0"/>
                </a:lnTo>
                <a:close/>
              </a:path>
            </a:pathLst>
          </a:custGeom>
          <a:blipFill>
            <a:blip r:embed="rId4"/>
            <a:stretch>
              <a:fillRect/>
            </a:stretch>
          </a:blipFill>
        </p:spPr>
        <p:txBody>
          <a:bodyPr/>
          <a:lstStyle/>
          <a:p>
            <a:endParaRPr lang="en-US"/>
          </a:p>
        </p:txBody>
      </p:sp>
      <p:sp>
        <p:nvSpPr>
          <p:cNvPr id="36" name="Freeform 5">
            <a:extLst>
              <a:ext uri="{FF2B5EF4-FFF2-40B4-BE49-F238E27FC236}">
                <a16:creationId xmlns:a16="http://schemas.microsoft.com/office/drawing/2014/main" id="{C1138E11-AA65-1B5D-7F36-2088C08AA5F6}"/>
              </a:ext>
            </a:extLst>
          </p:cNvPr>
          <p:cNvSpPr/>
          <p:nvPr/>
        </p:nvSpPr>
        <p:spPr>
          <a:xfrm>
            <a:off x="7803049" y="5042125"/>
            <a:ext cx="907231" cy="798363"/>
          </a:xfrm>
          <a:custGeom>
            <a:avLst/>
            <a:gdLst/>
            <a:ahLst/>
            <a:cxnLst/>
            <a:rect l="l" t="t" r="r" b="b"/>
            <a:pathLst>
              <a:path w="3331732" h="2931924">
                <a:moveTo>
                  <a:pt x="0" y="0"/>
                </a:moveTo>
                <a:lnTo>
                  <a:pt x="3331733" y="0"/>
                </a:lnTo>
                <a:lnTo>
                  <a:pt x="3331733" y="2931924"/>
                </a:lnTo>
                <a:lnTo>
                  <a:pt x="0" y="2931924"/>
                </a:lnTo>
                <a:lnTo>
                  <a:pt x="0" y="0"/>
                </a:lnTo>
                <a:close/>
              </a:path>
            </a:pathLst>
          </a:custGeom>
          <a:blipFill>
            <a:blip r:embed="rId5"/>
            <a:stretch>
              <a:fillRect/>
            </a:stretch>
          </a:blipFill>
        </p:spPr>
        <p:txBody>
          <a:bodyPr/>
          <a:lstStyle/>
          <a:p>
            <a:endParaRPr lang="en-US" sz="1200"/>
          </a:p>
        </p:txBody>
      </p:sp>
      <p:sp>
        <p:nvSpPr>
          <p:cNvPr id="37" name="Freeform 40">
            <a:extLst>
              <a:ext uri="{FF2B5EF4-FFF2-40B4-BE49-F238E27FC236}">
                <a16:creationId xmlns:a16="http://schemas.microsoft.com/office/drawing/2014/main" id="{1CCB4054-9136-A7D6-72B9-01408B42E931}"/>
              </a:ext>
            </a:extLst>
          </p:cNvPr>
          <p:cNvSpPr/>
          <p:nvPr/>
        </p:nvSpPr>
        <p:spPr>
          <a:xfrm>
            <a:off x="4926895" y="5097754"/>
            <a:ext cx="1034382" cy="690214"/>
          </a:xfrm>
          <a:custGeom>
            <a:avLst/>
            <a:gdLst/>
            <a:ahLst/>
            <a:cxnLst/>
            <a:rect l="l" t="t" r="r" b="b"/>
            <a:pathLst>
              <a:path w="4210054" h="2809254">
                <a:moveTo>
                  <a:pt x="0" y="0"/>
                </a:moveTo>
                <a:lnTo>
                  <a:pt x="4210054" y="0"/>
                </a:lnTo>
                <a:lnTo>
                  <a:pt x="4210054" y="2809255"/>
                </a:lnTo>
                <a:lnTo>
                  <a:pt x="0" y="28092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38" name="TextBox 37">
            <a:extLst>
              <a:ext uri="{FF2B5EF4-FFF2-40B4-BE49-F238E27FC236}">
                <a16:creationId xmlns:a16="http://schemas.microsoft.com/office/drawing/2014/main" id="{D6FA9C48-FAEB-E1A0-6C12-79B345D462D6}"/>
              </a:ext>
            </a:extLst>
          </p:cNvPr>
          <p:cNvSpPr txBox="1"/>
          <p:nvPr/>
        </p:nvSpPr>
        <p:spPr>
          <a:xfrm>
            <a:off x="581301" y="5907215"/>
            <a:ext cx="2724911" cy="369332"/>
          </a:xfrm>
          <a:prstGeom prst="rect">
            <a:avLst/>
          </a:prstGeom>
          <a:noFill/>
        </p:spPr>
        <p:txBody>
          <a:bodyPr wrap="square">
            <a:spAutoFit/>
          </a:bodyPr>
          <a:lstStyle/>
          <a:p>
            <a:r>
              <a:rPr lang="en-US" sz="900" dirty="0">
                <a:solidFill>
                  <a:srgbClr val="535353"/>
                </a:solidFill>
              </a:rPr>
              <a:t>Will pay for British Council/ILA Premium quality</a:t>
            </a:r>
          </a:p>
        </p:txBody>
      </p:sp>
      <p:sp>
        <p:nvSpPr>
          <p:cNvPr id="39" name="TextBox 38">
            <a:extLst>
              <a:ext uri="{FF2B5EF4-FFF2-40B4-BE49-F238E27FC236}">
                <a16:creationId xmlns:a16="http://schemas.microsoft.com/office/drawing/2014/main" id="{73AB82AD-2637-61E6-DAC2-09FD7ADC29EF}"/>
              </a:ext>
            </a:extLst>
          </p:cNvPr>
          <p:cNvSpPr txBox="1"/>
          <p:nvPr/>
        </p:nvSpPr>
        <p:spPr>
          <a:xfrm>
            <a:off x="3392144" y="5907215"/>
            <a:ext cx="2686465" cy="369332"/>
          </a:xfrm>
          <a:prstGeom prst="rect">
            <a:avLst/>
          </a:prstGeom>
          <a:noFill/>
        </p:spPr>
        <p:txBody>
          <a:bodyPr wrap="square">
            <a:spAutoFit/>
          </a:bodyPr>
          <a:lstStyle/>
          <a:p>
            <a:r>
              <a:rPr lang="en-US" sz="900" dirty="0">
                <a:solidFill>
                  <a:srgbClr val="535353"/>
                </a:solidFill>
              </a:rPr>
              <a:t>Largest segment, most dissatisfied—want quality but can't afford premium</a:t>
            </a:r>
          </a:p>
        </p:txBody>
      </p:sp>
      <p:sp>
        <p:nvSpPr>
          <p:cNvPr id="40" name="TextBox 39">
            <a:extLst>
              <a:ext uri="{FF2B5EF4-FFF2-40B4-BE49-F238E27FC236}">
                <a16:creationId xmlns:a16="http://schemas.microsoft.com/office/drawing/2014/main" id="{1A38FFE9-716E-FC53-E209-EF62F363AD71}"/>
              </a:ext>
            </a:extLst>
          </p:cNvPr>
          <p:cNvSpPr txBox="1"/>
          <p:nvPr/>
        </p:nvSpPr>
        <p:spPr>
          <a:xfrm>
            <a:off x="6264270" y="5907215"/>
            <a:ext cx="2571468" cy="369332"/>
          </a:xfrm>
          <a:prstGeom prst="rect">
            <a:avLst/>
          </a:prstGeom>
          <a:noFill/>
        </p:spPr>
        <p:txBody>
          <a:bodyPr wrap="square">
            <a:spAutoFit/>
          </a:bodyPr>
          <a:lstStyle/>
          <a:p>
            <a:r>
              <a:rPr lang="en-US" sz="900" dirty="0"/>
              <a:t>Local centers dominate; concentrated in Tier-2 markets</a:t>
            </a:r>
          </a:p>
        </p:txBody>
      </p:sp>
      <p:sp>
        <p:nvSpPr>
          <p:cNvPr id="41" name="TextBox 40">
            <a:extLst>
              <a:ext uri="{FF2B5EF4-FFF2-40B4-BE49-F238E27FC236}">
                <a16:creationId xmlns:a16="http://schemas.microsoft.com/office/drawing/2014/main" id="{A19699F4-E104-8ACA-7400-55517EA1C095}"/>
              </a:ext>
            </a:extLst>
          </p:cNvPr>
          <p:cNvSpPr txBox="1"/>
          <p:nvPr/>
        </p:nvSpPr>
        <p:spPr>
          <a:xfrm>
            <a:off x="8973249" y="5907215"/>
            <a:ext cx="2631241" cy="369332"/>
          </a:xfrm>
          <a:prstGeom prst="rect">
            <a:avLst/>
          </a:prstGeom>
          <a:noFill/>
        </p:spPr>
        <p:txBody>
          <a:bodyPr wrap="square">
            <a:spAutoFit/>
          </a:bodyPr>
          <a:lstStyle/>
          <a:p>
            <a:r>
              <a:rPr lang="en-US" sz="900" dirty="0"/>
              <a:t>EdTech primary users, younger parents, convenience-focused</a:t>
            </a:r>
          </a:p>
        </p:txBody>
      </p:sp>
      <p:sp>
        <p:nvSpPr>
          <p:cNvPr id="2" name="Title 1">
            <a:extLst>
              <a:ext uri="{FF2B5EF4-FFF2-40B4-BE49-F238E27FC236}">
                <a16:creationId xmlns:a16="http://schemas.microsoft.com/office/drawing/2014/main" id="{E53EFD51-0331-6522-57A2-3086196DD9AB}"/>
              </a:ext>
            </a:extLst>
          </p:cNvPr>
          <p:cNvSpPr>
            <a:spLocks noGrp="1"/>
          </p:cNvSpPr>
          <p:nvPr>
            <p:ph type="title"/>
          </p:nvPr>
        </p:nvSpPr>
        <p:spPr/>
        <p:txBody>
          <a:bodyPr/>
          <a:lstStyle/>
          <a:p>
            <a:r>
              <a:rPr lang="en-US" dirty="0"/>
              <a:t>Key Takeaways</a:t>
            </a:r>
          </a:p>
        </p:txBody>
      </p:sp>
      <p:sp>
        <p:nvSpPr>
          <p:cNvPr id="3" name="Text Placeholder 2">
            <a:extLst>
              <a:ext uri="{FF2B5EF4-FFF2-40B4-BE49-F238E27FC236}">
                <a16:creationId xmlns:a16="http://schemas.microsoft.com/office/drawing/2014/main" id="{3043FF1A-30C8-E118-1452-0E56C2640B4A}"/>
              </a:ext>
            </a:extLst>
          </p:cNvPr>
          <p:cNvSpPr txBox="1">
            <a:spLocks/>
          </p:cNvSpPr>
          <p:nvPr/>
        </p:nvSpPr>
        <p:spPr>
          <a:xfrm>
            <a:off x="2390691" y="1603393"/>
            <a:ext cx="2337713" cy="3783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b="0" kern="1200">
                <a:solidFill>
                  <a:srgbClr val="535353"/>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53535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53535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53535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rgbClr val="53535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US" sz="1400" b="1" dirty="0">
                <a:solidFill>
                  <a:schemeClr val="bg1"/>
                </a:solidFill>
                <a:latin typeface="Montserrat"/>
              </a:rPr>
              <a:t>Market Realities</a:t>
            </a:r>
          </a:p>
        </p:txBody>
      </p:sp>
      <p:sp>
        <p:nvSpPr>
          <p:cNvPr id="8" name="Text Placeholder 2">
            <a:extLst>
              <a:ext uri="{FF2B5EF4-FFF2-40B4-BE49-F238E27FC236}">
                <a16:creationId xmlns:a16="http://schemas.microsoft.com/office/drawing/2014/main" id="{2368C635-E875-1C51-E9AF-340CD25D5111}"/>
              </a:ext>
            </a:extLst>
          </p:cNvPr>
          <p:cNvSpPr txBox="1">
            <a:spLocks/>
          </p:cNvSpPr>
          <p:nvPr/>
        </p:nvSpPr>
        <p:spPr>
          <a:xfrm>
            <a:off x="667233" y="3199413"/>
            <a:ext cx="2337713" cy="3783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b="0" kern="1200">
                <a:solidFill>
                  <a:srgbClr val="535353"/>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53535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53535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53535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rgbClr val="53535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US" sz="1400" b="1" dirty="0">
                <a:latin typeface="Montserrat"/>
              </a:rPr>
              <a:t>Brand Performance Hierarchy</a:t>
            </a:r>
          </a:p>
        </p:txBody>
      </p:sp>
      <p:graphicFrame>
        <p:nvGraphicFramePr>
          <p:cNvPr id="16" name="Table 15">
            <a:extLst>
              <a:ext uri="{FF2B5EF4-FFF2-40B4-BE49-F238E27FC236}">
                <a16:creationId xmlns:a16="http://schemas.microsoft.com/office/drawing/2014/main" id="{1012013E-FBBC-ECD9-4A06-0118C43E3A14}"/>
              </a:ext>
            </a:extLst>
          </p:cNvPr>
          <p:cNvGraphicFramePr>
            <a:graphicFrameLocks noGrp="1"/>
          </p:cNvGraphicFramePr>
          <p:nvPr>
            <p:extLst>
              <p:ext uri="{D42A27DB-BD31-4B8C-83A1-F6EECF244321}">
                <p14:modId xmlns:p14="http://schemas.microsoft.com/office/powerpoint/2010/main" val="2729513013"/>
              </p:ext>
            </p:extLst>
          </p:nvPr>
        </p:nvGraphicFramePr>
        <p:xfrm>
          <a:off x="3230346" y="3093106"/>
          <a:ext cx="8240845" cy="1155995"/>
        </p:xfrm>
        <a:graphic>
          <a:graphicData uri="http://schemas.openxmlformats.org/drawingml/2006/table">
            <a:tbl>
              <a:tblPr/>
              <a:tblGrid>
                <a:gridCol w="1245470">
                  <a:extLst>
                    <a:ext uri="{9D8B030D-6E8A-4147-A177-3AD203B41FA5}">
                      <a16:colId xmlns:a16="http://schemas.microsoft.com/office/drawing/2014/main" val="3994390460"/>
                    </a:ext>
                  </a:extLst>
                </a:gridCol>
                <a:gridCol w="1536261">
                  <a:extLst>
                    <a:ext uri="{9D8B030D-6E8A-4147-A177-3AD203B41FA5}">
                      <a16:colId xmlns:a16="http://schemas.microsoft.com/office/drawing/2014/main" val="417865468"/>
                    </a:ext>
                  </a:extLst>
                </a:gridCol>
                <a:gridCol w="1248212">
                  <a:extLst>
                    <a:ext uri="{9D8B030D-6E8A-4147-A177-3AD203B41FA5}">
                      <a16:colId xmlns:a16="http://schemas.microsoft.com/office/drawing/2014/main" val="805115024"/>
                    </a:ext>
                  </a:extLst>
                </a:gridCol>
                <a:gridCol w="2016342">
                  <a:extLst>
                    <a:ext uri="{9D8B030D-6E8A-4147-A177-3AD203B41FA5}">
                      <a16:colId xmlns:a16="http://schemas.microsoft.com/office/drawing/2014/main" val="2489737242"/>
                    </a:ext>
                  </a:extLst>
                </a:gridCol>
                <a:gridCol w="2194560">
                  <a:extLst>
                    <a:ext uri="{9D8B030D-6E8A-4147-A177-3AD203B41FA5}">
                      <a16:colId xmlns:a16="http://schemas.microsoft.com/office/drawing/2014/main" val="1730832587"/>
                    </a:ext>
                  </a:extLst>
                </a:gridCol>
              </a:tblGrid>
              <a:tr h="231199">
                <a:tc>
                  <a:txBody>
                    <a:bodyPr/>
                    <a:lstStyle/>
                    <a:p>
                      <a:pPr algn="l">
                        <a:buNone/>
                      </a:pPr>
                      <a:r>
                        <a:rPr lang="en-US" sz="1000" b="1" dirty="0">
                          <a:solidFill>
                            <a:srgbClr val="535353"/>
                          </a:solidFill>
                          <a:effectLst/>
                        </a:rPr>
                        <a:t>Tier</a:t>
                      </a:r>
                    </a:p>
                  </a:txBody>
                  <a:tcPr marL="142875" marR="142875" marT="0" marB="0" anchor="ctr">
                    <a:lnL>
                      <a:noFill/>
                    </a:lnL>
                    <a:lnR>
                      <a:noFill/>
                    </a:lnR>
                    <a:lnT>
                      <a:noFill/>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000" b="1" dirty="0">
                          <a:solidFill>
                            <a:srgbClr val="535353"/>
                          </a:solidFill>
                          <a:effectLst/>
                        </a:rPr>
                        <a:t>Brands</a:t>
                      </a:r>
                    </a:p>
                  </a:txBody>
                  <a:tcPr marL="142875" marR="142875" marT="0" marB="0" anchor="ctr">
                    <a:lnL>
                      <a:noFill/>
                    </a:lnL>
                    <a:lnR>
                      <a:noFill/>
                    </a:lnR>
                    <a:lnT>
                      <a:noFill/>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000" b="1" dirty="0">
                          <a:solidFill>
                            <a:srgbClr val="535353"/>
                          </a:solidFill>
                          <a:effectLst/>
                        </a:rPr>
                        <a:t>Satisfaction</a:t>
                      </a:r>
                    </a:p>
                  </a:txBody>
                  <a:tcPr marL="142875" marR="142875" marT="0" marB="0" anchor="ctr">
                    <a:lnL>
                      <a:noFill/>
                    </a:lnL>
                    <a:lnR>
                      <a:noFill/>
                    </a:lnR>
                    <a:lnT>
                      <a:noFill/>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000" b="1" dirty="0">
                          <a:solidFill>
                            <a:srgbClr val="535353"/>
                          </a:solidFill>
                          <a:effectLst/>
                        </a:rPr>
                        <a:t>Key Strength</a:t>
                      </a:r>
                    </a:p>
                  </a:txBody>
                  <a:tcPr marL="142875" marR="142875" marT="0" marB="0" anchor="ctr">
                    <a:lnL>
                      <a:noFill/>
                    </a:lnL>
                    <a:lnR>
                      <a:noFill/>
                    </a:lnR>
                    <a:lnT>
                      <a:noFill/>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en-US" sz="1000" b="1" dirty="0">
                          <a:solidFill>
                            <a:srgbClr val="535353"/>
                          </a:solidFill>
                          <a:effectLst/>
                        </a:rPr>
                        <a:t>Key Weakness</a:t>
                      </a:r>
                    </a:p>
                  </a:txBody>
                  <a:tcPr marL="142875" marR="142875" marT="0" marB="0" anchor="ctr">
                    <a:lnL>
                      <a:noFill/>
                    </a:lnL>
                    <a:lnR>
                      <a:noFill/>
                    </a:lnR>
                    <a:lnT>
                      <a:noFill/>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4876435"/>
                  </a:ext>
                </a:extLst>
              </a:tr>
              <a:tr h="231199">
                <a:tc>
                  <a:txBody>
                    <a:bodyPr/>
                    <a:lstStyle/>
                    <a:p>
                      <a:pPr>
                        <a:buNone/>
                      </a:pPr>
                      <a:r>
                        <a:rPr lang="en-US" sz="1000" b="1" dirty="0">
                          <a:solidFill>
                            <a:srgbClr val="535353"/>
                          </a:solidFill>
                          <a:effectLst/>
                        </a:rPr>
                        <a:t>Premium</a:t>
                      </a:r>
                      <a:endParaRPr lang="en-US" sz="1000" dirty="0">
                        <a:solidFill>
                          <a:srgbClr val="535353"/>
                        </a:solidFill>
                        <a:effectLst/>
                      </a:endParaRPr>
                    </a:p>
                  </a:txBody>
                  <a:tcPr marL="142875" marR="142875" marT="0" marB="0" anchor="ctr">
                    <a:lnL>
                      <a:noFill/>
                    </a:lnL>
                    <a:lnR>
                      <a:noFill/>
                    </a:lnR>
                    <a:lnT w="9525"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000" dirty="0">
                          <a:solidFill>
                            <a:srgbClr val="535353"/>
                          </a:solidFill>
                          <a:effectLst/>
                        </a:rPr>
                        <a:t>British Council</a:t>
                      </a:r>
                    </a:p>
                  </a:txBody>
                  <a:tcPr marL="142875" marR="142875" marT="0" marB="0" anchor="ctr">
                    <a:lnL>
                      <a:noFill/>
                    </a:lnL>
                    <a:lnR>
                      <a:noFill/>
                    </a:lnR>
                    <a:lnT w="9525"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000">
                          <a:solidFill>
                            <a:srgbClr val="535353"/>
                          </a:solidFill>
                          <a:effectLst/>
                        </a:rPr>
                        <a:t>82</a:t>
                      </a:r>
                    </a:p>
                  </a:txBody>
                  <a:tcPr marL="142875" marR="142875" marT="0" marB="0" anchor="ctr">
                    <a:lnL>
                      <a:noFill/>
                    </a:lnL>
                    <a:lnR>
                      <a:noFill/>
                    </a:lnR>
                    <a:lnT w="9525"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000">
                          <a:solidFill>
                            <a:srgbClr val="535353"/>
                          </a:solidFill>
                          <a:effectLst/>
                        </a:rPr>
                        <a:t>Quality, outcomes</a:t>
                      </a:r>
                    </a:p>
                  </a:txBody>
                  <a:tcPr marL="142875" marR="142875" marT="0" marB="0" anchor="ctr">
                    <a:lnL>
                      <a:noFill/>
                    </a:lnL>
                    <a:lnR>
                      <a:noFill/>
                    </a:lnR>
                    <a:lnT w="9525"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000">
                          <a:solidFill>
                            <a:srgbClr val="535353"/>
                          </a:solidFill>
                          <a:effectLst/>
                        </a:rPr>
                        <a:t>High cost, limited access</a:t>
                      </a:r>
                    </a:p>
                  </a:txBody>
                  <a:tcPr marL="142875" marR="142875" marT="0" marB="0" anchor="ctr">
                    <a:lnL>
                      <a:noFill/>
                    </a:lnL>
                    <a:lnR>
                      <a:noFill/>
                    </a:lnR>
                    <a:lnT w="9525"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1239280"/>
                  </a:ext>
                </a:extLst>
              </a:tr>
              <a:tr h="231199">
                <a:tc>
                  <a:txBody>
                    <a:bodyPr/>
                    <a:lstStyle/>
                    <a:p>
                      <a:pPr>
                        <a:buNone/>
                      </a:pPr>
                      <a:r>
                        <a:rPr lang="en-US" sz="1000" b="1" dirty="0">
                          <a:solidFill>
                            <a:srgbClr val="535353"/>
                          </a:solidFill>
                          <a:effectLst/>
                        </a:rPr>
                        <a:t>Upper-Mid</a:t>
                      </a:r>
                      <a:endParaRPr lang="en-US" sz="1000" dirty="0">
                        <a:solidFill>
                          <a:srgbClr val="535353"/>
                        </a:solidFill>
                        <a:effectLst/>
                      </a:endParaRPr>
                    </a:p>
                  </a:txBody>
                  <a:tcPr marL="142875" marR="142875"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000" dirty="0">
                          <a:solidFill>
                            <a:srgbClr val="535353"/>
                          </a:solidFill>
                          <a:effectLst/>
                        </a:rPr>
                        <a:t>ILA, Apollo</a:t>
                      </a:r>
                    </a:p>
                  </a:txBody>
                  <a:tcPr marL="142875" marR="142875"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000">
                          <a:solidFill>
                            <a:srgbClr val="535353"/>
                          </a:solidFill>
                          <a:effectLst/>
                        </a:rPr>
                        <a:t>74-76</a:t>
                      </a:r>
                    </a:p>
                  </a:txBody>
                  <a:tcPr marL="142875" marR="142875"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000">
                          <a:solidFill>
                            <a:srgbClr val="535353"/>
                          </a:solidFill>
                          <a:effectLst/>
                        </a:rPr>
                        <a:t>Facilities, native teachers</a:t>
                      </a:r>
                    </a:p>
                  </a:txBody>
                  <a:tcPr marL="142875" marR="142875"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000">
                          <a:solidFill>
                            <a:srgbClr val="535353"/>
                          </a:solidFill>
                          <a:effectLst/>
                        </a:rPr>
                        <a:t>Marketing-reality gap</a:t>
                      </a:r>
                    </a:p>
                  </a:txBody>
                  <a:tcPr marL="142875" marR="142875"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7676008"/>
                  </a:ext>
                </a:extLst>
              </a:tr>
              <a:tr h="231199">
                <a:tc>
                  <a:txBody>
                    <a:bodyPr/>
                    <a:lstStyle/>
                    <a:p>
                      <a:pPr>
                        <a:buNone/>
                      </a:pPr>
                      <a:r>
                        <a:rPr lang="en-US" sz="1000" b="1">
                          <a:solidFill>
                            <a:srgbClr val="535353"/>
                          </a:solidFill>
                          <a:effectLst/>
                        </a:rPr>
                        <a:t>Mid-Tier</a:t>
                      </a:r>
                      <a:endParaRPr lang="en-US" sz="1000">
                        <a:solidFill>
                          <a:srgbClr val="535353"/>
                        </a:solidFill>
                        <a:effectLst/>
                      </a:endParaRPr>
                    </a:p>
                  </a:txBody>
                  <a:tcPr marL="142875" marR="142875"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000">
                          <a:solidFill>
                            <a:srgbClr val="535353"/>
                          </a:solidFill>
                          <a:effectLst/>
                        </a:rPr>
                        <a:t>VUS</a:t>
                      </a:r>
                    </a:p>
                  </a:txBody>
                  <a:tcPr marL="142875" marR="142875"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000" dirty="0">
                          <a:solidFill>
                            <a:srgbClr val="535353"/>
                          </a:solidFill>
                          <a:effectLst/>
                        </a:rPr>
                        <a:t>72</a:t>
                      </a:r>
                    </a:p>
                  </a:txBody>
                  <a:tcPr marL="142875" marR="142875"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000">
                          <a:solidFill>
                            <a:srgbClr val="535353"/>
                          </a:solidFill>
                          <a:effectLst/>
                        </a:rPr>
                        <a:t>Value, accessibility</a:t>
                      </a:r>
                    </a:p>
                  </a:txBody>
                  <a:tcPr marL="142875" marR="142875"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000">
                          <a:solidFill>
                            <a:srgbClr val="535353"/>
                          </a:solidFill>
                          <a:effectLst/>
                        </a:rPr>
                        <a:t>Variable quality, large classes</a:t>
                      </a:r>
                    </a:p>
                  </a:txBody>
                  <a:tcPr marL="142875" marR="142875"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0862033"/>
                  </a:ext>
                </a:extLst>
              </a:tr>
              <a:tr h="231199">
                <a:tc>
                  <a:txBody>
                    <a:bodyPr/>
                    <a:lstStyle/>
                    <a:p>
                      <a:pPr>
                        <a:buNone/>
                      </a:pPr>
                      <a:r>
                        <a:rPr lang="en-US" sz="1000" b="1" dirty="0">
                          <a:solidFill>
                            <a:srgbClr val="535353"/>
                          </a:solidFill>
                          <a:effectLst/>
                        </a:rPr>
                        <a:t>EdTech</a:t>
                      </a:r>
                      <a:endParaRPr lang="en-US" sz="1000" dirty="0">
                        <a:solidFill>
                          <a:srgbClr val="535353"/>
                        </a:solidFill>
                        <a:effectLst/>
                      </a:endParaRPr>
                    </a:p>
                  </a:txBody>
                  <a:tcPr marL="142875" marR="142875"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000" dirty="0">
                          <a:solidFill>
                            <a:srgbClr val="535353"/>
                          </a:solidFill>
                          <a:effectLst/>
                        </a:rPr>
                        <a:t>Monkey Jr, </a:t>
                      </a:r>
                      <a:r>
                        <a:rPr lang="en-US" sz="1000" dirty="0" err="1">
                          <a:solidFill>
                            <a:srgbClr val="535353"/>
                          </a:solidFill>
                          <a:effectLst/>
                        </a:rPr>
                        <a:t>Edupia</a:t>
                      </a:r>
                      <a:endParaRPr lang="en-US" sz="1000" dirty="0">
                        <a:solidFill>
                          <a:srgbClr val="535353"/>
                        </a:solidFill>
                        <a:effectLst/>
                      </a:endParaRPr>
                    </a:p>
                  </a:txBody>
                  <a:tcPr marL="142875" marR="142875"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000">
                          <a:solidFill>
                            <a:srgbClr val="535353"/>
                          </a:solidFill>
                          <a:effectLst/>
                        </a:rPr>
                        <a:t>69-71</a:t>
                      </a:r>
                    </a:p>
                  </a:txBody>
                  <a:tcPr marL="142875" marR="142875"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000" dirty="0">
                          <a:solidFill>
                            <a:srgbClr val="535353"/>
                          </a:solidFill>
                          <a:effectLst/>
                        </a:rPr>
                        <a:t>Affordable, flexible</a:t>
                      </a:r>
                    </a:p>
                  </a:txBody>
                  <a:tcPr marL="142875" marR="142875"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000" dirty="0">
                          <a:solidFill>
                            <a:srgbClr val="535353"/>
                          </a:solidFill>
                          <a:effectLst/>
                        </a:rPr>
                        <a:t>Limited speaking practice</a:t>
                      </a:r>
                    </a:p>
                  </a:txBody>
                  <a:tcPr marL="142875" marR="142875"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4299529"/>
                  </a:ext>
                </a:extLst>
              </a:tr>
            </a:tbl>
          </a:graphicData>
        </a:graphic>
      </p:graphicFrame>
      <p:sp>
        <p:nvSpPr>
          <p:cNvPr id="17" name="Text Placeholder 2">
            <a:extLst>
              <a:ext uri="{FF2B5EF4-FFF2-40B4-BE49-F238E27FC236}">
                <a16:creationId xmlns:a16="http://schemas.microsoft.com/office/drawing/2014/main" id="{DB61C0DB-023C-BDED-586E-F46D2C46A752}"/>
              </a:ext>
            </a:extLst>
          </p:cNvPr>
          <p:cNvSpPr txBox="1">
            <a:spLocks/>
          </p:cNvSpPr>
          <p:nvPr/>
        </p:nvSpPr>
        <p:spPr>
          <a:xfrm>
            <a:off x="667233" y="4484830"/>
            <a:ext cx="3975452" cy="3783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b="0" kern="1200">
                <a:solidFill>
                  <a:srgbClr val="535353"/>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53535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53535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53535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rgbClr val="53535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US" sz="1600" b="1" dirty="0">
                <a:latin typeface="Montserrat"/>
              </a:rPr>
              <a:t>Consumer </a:t>
            </a:r>
            <a:r>
              <a:rPr lang="en-US" sz="1400" b="1" dirty="0">
                <a:latin typeface="Montserrat"/>
              </a:rPr>
              <a:t>Segments</a:t>
            </a:r>
            <a:endParaRPr lang="en-US" sz="1600" b="1" dirty="0">
              <a:latin typeface="Montserrat"/>
            </a:endParaRPr>
          </a:p>
        </p:txBody>
      </p:sp>
      <p:graphicFrame>
        <p:nvGraphicFramePr>
          <p:cNvPr id="43" name="Table 42">
            <a:extLst>
              <a:ext uri="{FF2B5EF4-FFF2-40B4-BE49-F238E27FC236}">
                <a16:creationId xmlns:a16="http://schemas.microsoft.com/office/drawing/2014/main" id="{2FC081B9-8215-DBDD-6A1B-0FD0D3A53F8D}"/>
              </a:ext>
            </a:extLst>
          </p:cNvPr>
          <p:cNvGraphicFramePr>
            <a:graphicFrameLocks noGrp="1"/>
          </p:cNvGraphicFramePr>
          <p:nvPr>
            <p:extLst>
              <p:ext uri="{D42A27DB-BD31-4B8C-83A1-F6EECF244321}">
                <p14:modId xmlns:p14="http://schemas.microsoft.com/office/powerpoint/2010/main" val="3175186126"/>
              </p:ext>
            </p:extLst>
          </p:nvPr>
        </p:nvGraphicFramePr>
        <p:xfrm>
          <a:off x="569866" y="1949804"/>
          <a:ext cx="5501984" cy="853440"/>
        </p:xfrm>
        <a:graphic>
          <a:graphicData uri="http://schemas.openxmlformats.org/drawingml/2006/table">
            <a:tbl>
              <a:tblPr firstRow="1" bandRow="1">
                <a:tableStyleId>{5C22544A-7EE6-4342-B048-85BDC9FD1C3A}</a:tableStyleId>
              </a:tblPr>
              <a:tblGrid>
                <a:gridCol w="1375496">
                  <a:extLst>
                    <a:ext uri="{9D8B030D-6E8A-4147-A177-3AD203B41FA5}">
                      <a16:colId xmlns:a16="http://schemas.microsoft.com/office/drawing/2014/main" val="3522605921"/>
                    </a:ext>
                  </a:extLst>
                </a:gridCol>
                <a:gridCol w="1375496">
                  <a:extLst>
                    <a:ext uri="{9D8B030D-6E8A-4147-A177-3AD203B41FA5}">
                      <a16:colId xmlns:a16="http://schemas.microsoft.com/office/drawing/2014/main" val="1436540529"/>
                    </a:ext>
                  </a:extLst>
                </a:gridCol>
                <a:gridCol w="1375496">
                  <a:extLst>
                    <a:ext uri="{9D8B030D-6E8A-4147-A177-3AD203B41FA5}">
                      <a16:colId xmlns:a16="http://schemas.microsoft.com/office/drawing/2014/main" val="1139454270"/>
                    </a:ext>
                  </a:extLst>
                </a:gridCol>
                <a:gridCol w="1375496">
                  <a:extLst>
                    <a:ext uri="{9D8B030D-6E8A-4147-A177-3AD203B41FA5}">
                      <a16:colId xmlns:a16="http://schemas.microsoft.com/office/drawing/2014/main" val="3738632372"/>
                    </a:ext>
                  </a:extLst>
                </a:gridCol>
              </a:tblGrid>
              <a:tr h="6883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bg1"/>
                          </a:solidFill>
                        </a:rPr>
                        <a:t>English viewed as essential skill, not enrichment by 87% of parents</a:t>
                      </a:r>
                    </a:p>
                  </a:txBody>
                  <a:tcP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bg1"/>
                          </a:solidFill>
                        </a:rPr>
                        <a:t>72% reject online-only programs despite digital adoption—offline discipline matters</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bg1"/>
                          </a:solidFill>
                        </a:rPr>
                        <a:t>60% concerned about unqualified "backpacker" native teachers</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bg1"/>
                          </a:solidFill>
                        </a:rPr>
                        <a:t>53% report quality-promise gap at their current center</a:t>
                      </a:r>
                    </a:p>
                  </a:txBody>
                  <a:tcP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276779287"/>
                  </a:ext>
                </a:extLst>
              </a:tr>
            </a:tbl>
          </a:graphicData>
        </a:graphic>
      </p:graphicFrame>
    </p:spTree>
    <p:extLst>
      <p:ext uri="{BB962C8B-B14F-4D97-AF65-F5344CB8AC3E}">
        <p14:creationId xmlns:p14="http://schemas.microsoft.com/office/powerpoint/2010/main" val="28761663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48C84-DEBA-D948-AFDC-48BA71012CB3}"/>
            </a:ext>
          </a:extLst>
        </p:cNvPr>
        <p:cNvGrpSpPr/>
        <p:nvPr/>
      </p:nvGrpSpPr>
      <p:grpSpPr>
        <a:xfrm>
          <a:off x="0" y="0"/>
          <a:ext cx="0" cy="0"/>
          <a:chOff x="0" y="0"/>
          <a:chExt cx="0" cy="0"/>
        </a:xfrm>
      </p:grpSpPr>
      <p:sp>
        <p:nvSpPr>
          <p:cNvPr id="55" name="Rounded Rectangle 54">
            <a:extLst>
              <a:ext uri="{FF2B5EF4-FFF2-40B4-BE49-F238E27FC236}">
                <a16:creationId xmlns:a16="http://schemas.microsoft.com/office/drawing/2014/main" id="{7B491206-C5E1-22AD-909C-B81331687C14}"/>
              </a:ext>
            </a:extLst>
          </p:cNvPr>
          <p:cNvSpPr/>
          <p:nvPr/>
        </p:nvSpPr>
        <p:spPr>
          <a:xfrm>
            <a:off x="1089977" y="4928444"/>
            <a:ext cx="5189515" cy="778715"/>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itchFamily="2" charset="77"/>
            </a:endParaRPr>
          </a:p>
        </p:txBody>
      </p:sp>
      <p:sp>
        <p:nvSpPr>
          <p:cNvPr id="54" name="Rounded Rectangle 53">
            <a:extLst>
              <a:ext uri="{FF2B5EF4-FFF2-40B4-BE49-F238E27FC236}">
                <a16:creationId xmlns:a16="http://schemas.microsoft.com/office/drawing/2014/main" id="{2D658EDF-C335-1935-BE6B-A43189690E92}"/>
              </a:ext>
            </a:extLst>
          </p:cNvPr>
          <p:cNvSpPr/>
          <p:nvPr/>
        </p:nvSpPr>
        <p:spPr>
          <a:xfrm>
            <a:off x="1089977" y="3277774"/>
            <a:ext cx="5189515" cy="778715"/>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E3685021-2C3B-F7BC-63FB-FC6A725BB2F7}"/>
              </a:ext>
            </a:extLst>
          </p:cNvPr>
          <p:cNvSpPr/>
          <p:nvPr/>
        </p:nvSpPr>
        <p:spPr>
          <a:xfrm>
            <a:off x="1262168" y="3482465"/>
            <a:ext cx="4845133" cy="338554"/>
          </a:xfrm>
          <a:prstGeom prst="rect">
            <a:avLst/>
          </a:prstGeom>
        </p:spPr>
        <p:txBody>
          <a:bodyPr wrap="square" lIns="46800" rIns="46800">
            <a:spAutoFit/>
          </a:bodyPr>
          <a:lstStyle/>
          <a:p>
            <a:pPr algn="ctr"/>
            <a:r>
              <a:rPr lang="en-US" sz="1600" b="1" dirty="0">
                <a:solidFill>
                  <a:schemeClr val="bg1"/>
                </a:solidFill>
                <a:latin typeface="Montserrat" pitchFamily="2" charset="77"/>
              </a:rPr>
              <a:t>We champion </a:t>
            </a:r>
            <a:r>
              <a:rPr lang="en-US" sz="1600" b="1" dirty="0">
                <a:solidFill>
                  <a:srgbClr val="F16522"/>
                </a:solidFill>
                <a:latin typeface="Montserrat" pitchFamily="2" charset="77"/>
              </a:rPr>
              <a:t>innovative </a:t>
            </a:r>
            <a:r>
              <a:rPr lang="en-US" sz="1600" b="1" dirty="0">
                <a:solidFill>
                  <a:schemeClr val="bg1"/>
                </a:solidFill>
                <a:latin typeface="Montserrat" pitchFamily="2" charset="77"/>
              </a:rPr>
              <a:t>research</a:t>
            </a:r>
          </a:p>
        </p:txBody>
      </p:sp>
      <p:sp>
        <p:nvSpPr>
          <p:cNvPr id="51" name="Rectangle 50">
            <a:extLst>
              <a:ext uri="{FF2B5EF4-FFF2-40B4-BE49-F238E27FC236}">
                <a16:creationId xmlns:a16="http://schemas.microsoft.com/office/drawing/2014/main" id="{FEC7B73C-EF0F-454F-4E4D-8BA9360BE98F}"/>
              </a:ext>
            </a:extLst>
          </p:cNvPr>
          <p:cNvSpPr/>
          <p:nvPr/>
        </p:nvSpPr>
        <p:spPr>
          <a:xfrm>
            <a:off x="1434359" y="4126425"/>
            <a:ext cx="4845133" cy="461665"/>
          </a:xfrm>
          <a:prstGeom prst="rect">
            <a:avLst/>
          </a:prstGeom>
        </p:spPr>
        <p:txBody>
          <a:bodyPr wrap="square" lIns="46800" rIns="46800">
            <a:spAutoFit/>
          </a:bodyPr>
          <a:lstStyle/>
          <a:p>
            <a:r>
              <a:rPr lang="en-US" sz="1200" dirty="0">
                <a:latin typeface="Montserrat" pitchFamily="2" charset="77"/>
              </a:rPr>
              <a:t>Technical rigor and quality control, combined with research passion, creativity and smarter thinking</a:t>
            </a:r>
          </a:p>
        </p:txBody>
      </p:sp>
      <p:sp>
        <p:nvSpPr>
          <p:cNvPr id="52" name="Rectangle 51">
            <a:extLst>
              <a:ext uri="{FF2B5EF4-FFF2-40B4-BE49-F238E27FC236}">
                <a16:creationId xmlns:a16="http://schemas.microsoft.com/office/drawing/2014/main" id="{7661E74D-7C61-B79C-A793-F3E48056F3D6}"/>
              </a:ext>
            </a:extLst>
          </p:cNvPr>
          <p:cNvSpPr/>
          <p:nvPr/>
        </p:nvSpPr>
        <p:spPr>
          <a:xfrm>
            <a:off x="1262168" y="5145912"/>
            <a:ext cx="4845133" cy="338554"/>
          </a:xfrm>
          <a:prstGeom prst="rect">
            <a:avLst/>
          </a:prstGeom>
        </p:spPr>
        <p:txBody>
          <a:bodyPr wrap="square" lIns="46800" rIns="46800">
            <a:spAutoFit/>
          </a:bodyPr>
          <a:lstStyle/>
          <a:p>
            <a:pPr algn="ctr"/>
            <a:r>
              <a:rPr lang="en-US" sz="1600" b="1" dirty="0">
                <a:solidFill>
                  <a:schemeClr val="bg1"/>
                </a:solidFill>
                <a:latin typeface="Montserrat" pitchFamily="2" charset="77"/>
              </a:rPr>
              <a:t>We bring </a:t>
            </a:r>
            <a:r>
              <a:rPr lang="en-US" sz="1600" b="1" dirty="0">
                <a:solidFill>
                  <a:srgbClr val="F36521"/>
                </a:solidFill>
                <a:latin typeface="Montserrat" pitchFamily="2" charset="77"/>
              </a:rPr>
              <a:t>real local knowledge</a:t>
            </a:r>
          </a:p>
        </p:txBody>
      </p:sp>
      <p:sp>
        <p:nvSpPr>
          <p:cNvPr id="53" name="Rectangle 52">
            <a:extLst>
              <a:ext uri="{FF2B5EF4-FFF2-40B4-BE49-F238E27FC236}">
                <a16:creationId xmlns:a16="http://schemas.microsoft.com/office/drawing/2014/main" id="{37BDBB22-9072-8E76-704B-62B06DBC8F78}"/>
              </a:ext>
            </a:extLst>
          </p:cNvPr>
          <p:cNvSpPr/>
          <p:nvPr/>
        </p:nvSpPr>
        <p:spPr>
          <a:xfrm>
            <a:off x="1434359" y="5772529"/>
            <a:ext cx="4845133" cy="461665"/>
          </a:xfrm>
          <a:prstGeom prst="rect">
            <a:avLst/>
          </a:prstGeom>
        </p:spPr>
        <p:txBody>
          <a:bodyPr wrap="square" lIns="46800" rIns="46800">
            <a:spAutoFit/>
          </a:bodyPr>
          <a:lstStyle/>
          <a:p>
            <a:r>
              <a:rPr lang="en-US" sz="1200" dirty="0">
                <a:latin typeface="Montserrat" pitchFamily="2" charset="77"/>
              </a:rPr>
              <a:t>To provide ‘up to the minute’ understanding of the evolving competitive &amp; consumer context</a:t>
            </a:r>
          </a:p>
        </p:txBody>
      </p:sp>
      <p:cxnSp>
        <p:nvCxnSpPr>
          <p:cNvPr id="57" name="Straight Connector 56">
            <a:extLst>
              <a:ext uri="{FF2B5EF4-FFF2-40B4-BE49-F238E27FC236}">
                <a16:creationId xmlns:a16="http://schemas.microsoft.com/office/drawing/2014/main" id="{131C81AD-5F76-8FA5-3300-01426406964C}"/>
              </a:ext>
            </a:extLst>
          </p:cNvPr>
          <p:cNvCxnSpPr/>
          <p:nvPr/>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5E981FD-EA75-5EDE-326C-F2AE630636A7}"/>
              </a:ext>
            </a:extLst>
          </p:cNvPr>
          <p:cNvCxnSpPr/>
          <p:nvPr/>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16" name="TextBox 10">
            <a:extLst>
              <a:ext uri="{FF2B5EF4-FFF2-40B4-BE49-F238E27FC236}">
                <a16:creationId xmlns:a16="http://schemas.microsoft.com/office/drawing/2014/main" id="{A9570933-9DF9-A270-A70B-0F9BF28D513B}"/>
              </a:ext>
            </a:extLst>
          </p:cNvPr>
          <p:cNvSpPr txBox="1"/>
          <p:nvPr/>
        </p:nvSpPr>
        <p:spPr>
          <a:xfrm>
            <a:off x="649357" y="781588"/>
            <a:ext cx="3034226" cy="751937"/>
          </a:xfrm>
          <a:prstGeom prst="rect">
            <a:avLst/>
          </a:prstGeom>
        </p:spPr>
        <p:txBody>
          <a:bodyPr wrap="square" lIns="0" tIns="0" rIns="0" bIns="0" rtlCol="0" anchor="t">
            <a:spAutoFit/>
          </a:bodyPr>
          <a:lstStyle/>
          <a:p>
            <a:pPr>
              <a:lnSpc>
                <a:spcPts val="6500"/>
              </a:lnSpc>
            </a:pPr>
            <a:r>
              <a:rPr lang="en-US" sz="4000" spc="-150" dirty="0">
                <a:latin typeface="Montserrat" pitchFamily="2" charset="77"/>
              </a:rPr>
              <a:t>We Are</a:t>
            </a:r>
          </a:p>
        </p:txBody>
      </p:sp>
      <p:cxnSp>
        <p:nvCxnSpPr>
          <p:cNvPr id="17" name="Straight Connector 16">
            <a:extLst>
              <a:ext uri="{FF2B5EF4-FFF2-40B4-BE49-F238E27FC236}">
                <a16:creationId xmlns:a16="http://schemas.microsoft.com/office/drawing/2014/main" id="{E45E6E11-FB9C-8B15-0AB5-7B77645ECAFB}"/>
              </a:ext>
            </a:extLst>
          </p:cNvPr>
          <p:cNvCxnSpPr>
            <a:cxnSpLocks/>
          </p:cNvCxnSpPr>
          <p:nvPr/>
        </p:nvCxnSpPr>
        <p:spPr>
          <a:xfrm flipH="1">
            <a:off x="649357" y="1557514"/>
            <a:ext cx="2112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C774799-1D17-FD06-F9E4-D64A3D514EAE}"/>
              </a:ext>
            </a:extLst>
          </p:cNvPr>
          <p:cNvCxnSpPr>
            <a:cxnSpLocks/>
          </p:cNvCxnSpPr>
          <p:nvPr/>
        </p:nvCxnSpPr>
        <p:spPr>
          <a:xfrm flipH="1">
            <a:off x="649358" y="3005602"/>
            <a:ext cx="59845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Slide Number Placeholder 1">
            <a:extLst>
              <a:ext uri="{FF2B5EF4-FFF2-40B4-BE49-F238E27FC236}">
                <a16:creationId xmlns:a16="http://schemas.microsoft.com/office/drawing/2014/main" id="{98AAFCC8-117B-3375-0B9A-C8948F02065F}"/>
              </a:ext>
            </a:extLst>
          </p:cNvPr>
          <p:cNvSpPr txBox="1">
            <a:spLocks/>
          </p:cNvSpPr>
          <p:nvPr/>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31</a:t>
            </a:fld>
            <a:endParaRPr lang="en-US" b="1" spc="300" dirty="0">
              <a:solidFill>
                <a:schemeClr val="tx1"/>
              </a:solidFill>
              <a:latin typeface="Montserrat" pitchFamily="2" charset="77"/>
            </a:endParaRPr>
          </a:p>
        </p:txBody>
      </p:sp>
      <p:sp>
        <p:nvSpPr>
          <p:cNvPr id="23" name="TextBox 10">
            <a:extLst>
              <a:ext uri="{FF2B5EF4-FFF2-40B4-BE49-F238E27FC236}">
                <a16:creationId xmlns:a16="http://schemas.microsoft.com/office/drawing/2014/main" id="{F4907C98-5901-73B0-A6FC-772CFB85C7E2}"/>
              </a:ext>
            </a:extLst>
          </p:cNvPr>
          <p:cNvSpPr txBox="1"/>
          <p:nvPr/>
        </p:nvSpPr>
        <p:spPr>
          <a:xfrm>
            <a:off x="649357" y="1670865"/>
            <a:ext cx="7161178" cy="1082027"/>
          </a:xfrm>
          <a:prstGeom prst="rect">
            <a:avLst/>
          </a:prstGeom>
        </p:spPr>
        <p:txBody>
          <a:bodyPr wrap="square" lIns="0" tIns="0" rIns="0" bIns="0" rtlCol="0" anchor="t">
            <a:spAutoFit/>
          </a:bodyPr>
          <a:lstStyle/>
          <a:p>
            <a:pPr>
              <a:lnSpc>
                <a:spcPts val="4200"/>
              </a:lnSpc>
            </a:pPr>
            <a:r>
              <a:rPr lang="en-US" sz="4400" b="1" spc="-150" dirty="0">
                <a:solidFill>
                  <a:srgbClr val="67A341"/>
                </a:solidFill>
                <a:latin typeface="Montserrat" pitchFamily="2" charset="77"/>
              </a:rPr>
              <a:t>SMALL</a:t>
            </a:r>
            <a:r>
              <a:rPr lang="en-US" sz="4400" b="1" spc="-150" dirty="0">
                <a:latin typeface="Montserrat" pitchFamily="2" charset="77"/>
              </a:rPr>
              <a:t> </a:t>
            </a:r>
            <a:r>
              <a:rPr lang="en-US" sz="3600" b="1" spc="-150" dirty="0">
                <a:latin typeface="Montserrat" pitchFamily="2" charset="77"/>
              </a:rPr>
              <a:t>enough to care &amp;</a:t>
            </a:r>
            <a:r>
              <a:rPr lang="en-US" sz="3600" b="1" spc="-150" dirty="0">
                <a:latin typeface="Montserrat ExtraBold" pitchFamily="2" charset="77"/>
              </a:rPr>
              <a:t> </a:t>
            </a:r>
            <a:endParaRPr lang="en-US" sz="4400" b="1" spc="-150" dirty="0">
              <a:latin typeface="Montserrat ExtraBold" pitchFamily="2" charset="77"/>
            </a:endParaRPr>
          </a:p>
          <a:p>
            <a:pPr>
              <a:lnSpc>
                <a:spcPts val="4200"/>
              </a:lnSpc>
            </a:pPr>
            <a:r>
              <a:rPr lang="en-US" sz="4400" b="1" spc="-150" dirty="0">
                <a:solidFill>
                  <a:srgbClr val="F36521"/>
                </a:solidFill>
                <a:latin typeface="Montserrat" pitchFamily="2" charset="77"/>
              </a:rPr>
              <a:t>         BIG</a:t>
            </a:r>
            <a:r>
              <a:rPr lang="en-US" sz="4400" b="1" spc="-150" dirty="0">
                <a:latin typeface="Montserrat" pitchFamily="2" charset="77"/>
              </a:rPr>
              <a:t> </a:t>
            </a:r>
            <a:r>
              <a:rPr lang="en-US" sz="3600" b="1" spc="-150" dirty="0">
                <a:latin typeface="Montserrat" pitchFamily="2" charset="77"/>
              </a:rPr>
              <a:t>enough to trust</a:t>
            </a:r>
            <a:endParaRPr lang="en-US" sz="4400" b="1" spc="-150" dirty="0">
              <a:latin typeface="Montserrat" pitchFamily="2" charset="77"/>
            </a:endParaRPr>
          </a:p>
        </p:txBody>
      </p:sp>
      <p:pic>
        <p:nvPicPr>
          <p:cNvPr id="3" name="Picture 2">
            <a:extLst>
              <a:ext uri="{FF2B5EF4-FFF2-40B4-BE49-F238E27FC236}">
                <a16:creationId xmlns:a16="http://schemas.microsoft.com/office/drawing/2014/main" id="{53398194-6440-EF67-703F-547F06A9789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33881" y="1126044"/>
            <a:ext cx="5406963" cy="5731955"/>
          </a:xfrm>
          <a:prstGeom prst="rect">
            <a:avLst/>
          </a:prstGeom>
        </p:spPr>
      </p:pic>
    </p:spTree>
    <p:extLst>
      <p:ext uri="{BB962C8B-B14F-4D97-AF65-F5344CB8AC3E}">
        <p14:creationId xmlns:p14="http://schemas.microsoft.com/office/powerpoint/2010/main" val="39951401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CC32D-967F-7220-F646-04E1D67138E2}"/>
            </a:ext>
          </a:extLst>
        </p:cNvPr>
        <p:cNvGrpSpPr/>
        <p:nvPr/>
      </p:nvGrpSpPr>
      <p:grpSpPr>
        <a:xfrm>
          <a:off x="0" y="0"/>
          <a:ext cx="0" cy="0"/>
          <a:chOff x="0" y="0"/>
          <a:chExt cx="0" cy="0"/>
        </a:xfrm>
      </p:grpSpPr>
      <p:sp>
        <p:nvSpPr>
          <p:cNvPr id="13" name="TextBox 10">
            <a:extLst>
              <a:ext uri="{FF2B5EF4-FFF2-40B4-BE49-F238E27FC236}">
                <a16:creationId xmlns:a16="http://schemas.microsoft.com/office/drawing/2014/main" id="{EA5E268F-5705-EB35-17A5-26D46C3C3D33}"/>
              </a:ext>
            </a:extLst>
          </p:cNvPr>
          <p:cNvSpPr txBox="1"/>
          <p:nvPr/>
        </p:nvSpPr>
        <p:spPr>
          <a:xfrm>
            <a:off x="653699" y="513993"/>
            <a:ext cx="8702174" cy="713913"/>
          </a:xfrm>
          <a:prstGeom prst="rect">
            <a:avLst/>
          </a:prstGeom>
        </p:spPr>
        <p:txBody>
          <a:bodyPr wrap="square" lIns="0" tIns="0" rIns="0" bIns="0" rtlCol="0" anchor="t">
            <a:spAutoFit/>
          </a:bodyPr>
          <a:lstStyle/>
          <a:p>
            <a:pPr>
              <a:lnSpc>
                <a:spcPts val="6500"/>
              </a:lnSpc>
            </a:pPr>
            <a:r>
              <a:rPr lang="en-US" sz="2400" b="1" spc="-150" dirty="0">
                <a:latin typeface="Montserrat" pitchFamily="2" charset="77"/>
              </a:rPr>
              <a:t>Our Clients Trust Us</a:t>
            </a:r>
          </a:p>
        </p:txBody>
      </p:sp>
      <p:sp>
        <p:nvSpPr>
          <p:cNvPr id="52" name="TextBox 10">
            <a:extLst>
              <a:ext uri="{FF2B5EF4-FFF2-40B4-BE49-F238E27FC236}">
                <a16:creationId xmlns:a16="http://schemas.microsoft.com/office/drawing/2014/main" id="{9953595D-60A5-B7C3-8CC8-6F112CC9B60B}"/>
              </a:ext>
            </a:extLst>
          </p:cNvPr>
          <p:cNvSpPr txBox="1"/>
          <p:nvPr/>
        </p:nvSpPr>
        <p:spPr>
          <a:xfrm>
            <a:off x="653699" y="977716"/>
            <a:ext cx="8702174" cy="751103"/>
          </a:xfrm>
          <a:prstGeom prst="rect">
            <a:avLst/>
          </a:prstGeom>
        </p:spPr>
        <p:txBody>
          <a:bodyPr wrap="square" lIns="0" tIns="0" rIns="0" bIns="0" rtlCol="0" anchor="t">
            <a:spAutoFit/>
          </a:bodyPr>
          <a:lstStyle/>
          <a:p>
            <a:pPr>
              <a:lnSpc>
                <a:spcPts val="6500"/>
              </a:lnSpc>
            </a:pPr>
            <a:r>
              <a:rPr lang="en-US" sz="3200" b="1" spc="-150" dirty="0">
                <a:latin typeface="Montserrat" pitchFamily="2" charset="77"/>
              </a:rPr>
              <a:t>Because We Understand</a:t>
            </a:r>
          </a:p>
        </p:txBody>
      </p:sp>
      <p:sp>
        <p:nvSpPr>
          <p:cNvPr id="53" name="Content Placeholder 3">
            <a:extLst>
              <a:ext uri="{FF2B5EF4-FFF2-40B4-BE49-F238E27FC236}">
                <a16:creationId xmlns:a16="http://schemas.microsoft.com/office/drawing/2014/main" id="{6DC2A09C-6914-1669-293D-BE38B3C4FEDD}"/>
              </a:ext>
            </a:extLst>
          </p:cNvPr>
          <p:cNvSpPr txBox="1">
            <a:spLocks/>
          </p:cNvSpPr>
          <p:nvPr/>
        </p:nvSpPr>
        <p:spPr>
          <a:xfrm>
            <a:off x="729530" y="1650102"/>
            <a:ext cx="6181634" cy="1213281"/>
          </a:xfrm>
          <a:prstGeom prst="rect">
            <a:avLst/>
          </a:prstGeom>
        </p:spPr>
        <p:txBody>
          <a:bodyPr vert="horz" wrap="square" lIns="90000" tIns="45720" rIns="91440" bIns="45720" rtlCol="0" anchor="ctr">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l">
              <a:lnSpc>
                <a:spcPts val="3000"/>
              </a:lnSpc>
              <a:buFont typeface="Arial" panose="020B0604020202020204" pitchFamily="34" charset="0"/>
              <a:buChar char="•"/>
            </a:pPr>
            <a:r>
              <a:rPr lang="en-US" sz="1400" b="1" dirty="0">
                <a:solidFill>
                  <a:schemeClr val="tx1"/>
                </a:solidFill>
                <a:latin typeface="Montserrat" pitchFamily="2" charset="77"/>
                <a:cs typeface="Segoe UI" panose="020B0502040204020203" pitchFamily="34" charset="0"/>
              </a:rPr>
              <a:t>Asia.</a:t>
            </a:r>
          </a:p>
          <a:p>
            <a:pPr marL="285750" indent="-285750" algn="l">
              <a:lnSpc>
                <a:spcPts val="3000"/>
              </a:lnSpc>
              <a:buFont typeface="Arial" panose="020B0604020202020204" pitchFamily="34" charset="0"/>
              <a:buChar char="•"/>
            </a:pPr>
            <a:r>
              <a:rPr lang="en-US" sz="1400" b="1" dirty="0">
                <a:solidFill>
                  <a:schemeClr val="tx1"/>
                </a:solidFill>
                <a:latin typeface="Montserrat" pitchFamily="2" charset="77"/>
                <a:cs typeface="Segoe UI" panose="020B0502040204020203" pitchFamily="34" charset="0"/>
              </a:rPr>
              <a:t>Efficient and effective research design.</a:t>
            </a:r>
          </a:p>
          <a:p>
            <a:pPr marL="285750" indent="-285750" algn="l">
              <a:lnSpc>
                <a:spcPts val="3000"/>
              </a:lnSpc>
              <a:buFont typeface="Arial" panose="020B0604020202020204" pitchFamily="34" charset="0"/>
              <a:buChar char="•"/>
            </a:pPr>
            <a:r>
              <a:rPr lang="en-US" sz="1400" b="1" dirty="0">
                <a:solidFill>
                  <a:schemeClr val="tx1"/>
                </a:solidFill>
                <a:latin typeface="Montserrat" pitchFamily="2" charset="77"/>
                <a:cs typeface="Segoe UI" panose="020B0502040204020203" pitchFamily="34" charset="0"/>
              </a:rPr>
              <a:t>The need for practical and actionable solutions. </a:t>
            </a:r>
          </a:p>
        </p:txBody>
      </p:sp>
      <p:cxnSp>
        <p:nvCxnSpPr>
          <p:cNvPr id="7" name="Straight Connector 6">
            <a:extLst>
              <a:ext uri="{FF2B5EF4-FFF2-40B4-BE49-F238E27FC236}">
                <a16:creationId xmlns:a16="http://schemas.microsoft.com/office/drawing/2014/main" id="{DCC1001D-AC75-F784-B353-493092E60229}"/>
              </a:ext>
            </a:extLst>
          </p:cNvPr>
          <p:cNvCxnSpPr>
            <a:cxnSpLocks/>
          </p:cNvCxnSpPr>
          <p:nvPr/>
        </p:nvCxnSpPr>
        <p:spPr>
          <a:xfrm>
            <a:off x="653699" y="1728819"/>
            <a:ext cx="3442447"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A75B68C-BA6B-C30B-5409-55147AB22C41}"/>
              </a:ext>
            </a:extLst>
          </p:cNvPr>
          <p:cNvCxnSpPr/>
          <p:nvPr/>
        </p:nvCxnSpPr>
        <p:spPr>
          <a:xfrm flipV="1">
            <a:off x="309489" y="3666220"/>
            <a:ext cx="0" cy="1167618"/>
          </a:xfrm>
          <a:prstGeom prst="line">
            <a:avLst/>
          </a:prstGeom>
          <a:ln w="57150">
            <a:solidFill>
              <a:srgbClr val="67A34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C9020C3-BEAB-5969-10FA-CCDBCFDB441A}"/>
              </a:ext>
            </a:extLst>
          </p:cNvPr>
          <p:cNvCxnSpPr/>
          <p:nvPr/>
        </p:nvCxnSpPr>
        <p:spPr>
          <a:xfrm flipV="1">
            <a:off x="309488" y="2110156"/>
            <a:ext cx="0" cy="1167618"/>
          </a:xfrm>
          <a:prstGeom prst="line">
            <a:avLst/>
          </a:prstGeom>
          <a:ln w="57150">
            <a:solidFill>
              <a:srgbClr val="F36521"/>
            </a:solidFill>
          </a:ln>
        </p:spPr>
        <p:style>
          <a:lnRef idx="1">
            <a:schemeClr val="accent1"/>
          </a:lnRef>
          <a:fillRef idx="0">
            <a:schemeClr val="accent1"/>
          </a:fillRef>
          <a:effectRef idx="0">
            <a:schemeClr val="accent1"/>
          </a:effectRef>
          <a:fontRef idx="minor">
            <a:schemeClr val="tx1"/>
          </a:fontRef>
        </p:style>
      </p:cxnSp>
      <p:sp>
        <p:nvSpPr>
          <p:cNvPr id="27" name="TextBox 10">
            <a:extLst>
              <a:ext uri="{FF2B5EF4-FFF2-40B4-BE49-F238E27FC236}">
                <a16:creationId xmlns:a16="http://schemas.microsoft.com/office/drawing/2014/main" id="{16BA9E00-0399-958A-9F64-5C5294E674A7}"/>
              </a:ext>
            </a:extLst>
          </p:cNvPr>
          <p:cNvSpPr txBox="1"/>
          <p:nvPr/>
        </p:nvSpPr>
        <p:spPr>
          <a:xfrm>
            <a:off x="676849" y="3383102"/>
            <a:ext cx="3682816" cy="751937"/>
          </a:xfrm>
          <a:prstGeom prst="rect">
            <a:avLst/>
          </a:prstGeom>
        </p:spPr>
        <p:txBody>
          <a:bodyPr wrap="square" lIns="0" tIns="0" rIns="0" bIns="0" rtlCol="0" anchor="t">
            <a:spAutoFit/>
          </a:bodyPr>
          <a:lstStyle/>
          <a:p>
            <a:pPr>
              <a:lnSpc>
                <a:spcPts val="6500"/>
              </a:lnSpc>
            </a:pPr>
            <a:r>
              <a:rPr lang="en-US" sz="3600" spc="-150" dirty="0">
                <a:latin typeface="Montserrat" pitchFamily="2" charset="77"/>
              </a:rPr>
              <a:t>We Are your</a:t>
            </a:r>
          </a:p>
        </p:txBody>
      </p:sp>
      <p:cxnSp>
        <p:nvCxnSpPr>
          <p:cNvPr id="28" name="Straight Connector 27">
            <a:extLst>
              <a:ext uri="{FF2B5EF4-FFF2-40B4-BE49-F238E27FC236}">
                <a16:creationId xmlns:a16="http://schemas.microsoft.com/office/drawing/2014/main" id="{0C36DA12-856A-CA31-C9E6-079F692CE058}"/>
              </a:ext>
            </a:extLst>
          </p:cNvPr>
          <p:cNvCxnSpPr>
            <a:cxnSpLocks/>
          </p:cNvCxnSpPr>
          <p:nvPr/>
        </p:nvCxnSpPr>
        <p:spPr>
          <a:xfrm flipH="1">
            <a:off x="663402" y="4140526"/>
            <a:ext cx="27048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10">
            <a:extLst>
              <a:ext uri="{FF2B5EF4-FFF2-40B4-BE49-F238E27FC236}">
                <a16:creationId xmlns:a16="http://schemas.microsoft.com/office/drawing/2014/main" id="{C03B8C2C-B281-0C10-E456-1C7F83422B4B}"/>
              </a:ext>
            </a:extLst>
          </p:cNvPr>
          <p:cNvSpPr txBox="1"/>
          <p:nvPr/>
        </p:nvSpPr>
        <p:spPr>
          <a:xfrm>
            <a:off x="663402" y="4368238"/>
            <a:ext cx="5758567" cy="1465145"/>
          </a:xfrm>
          <a:prstGeom prst="rect">
            <a:avLst/>
          </a:prstGeom>
        </p:spPr>
        <p:txBody>
          <a:bodyPr wrap="square" lIns="0" tIns="0" rIns="0" bIns="0" rtlCol="0" anchor="t">
            <a:spAutoFit/>
          </a:bodyPr>
          <a:lstStyle/>
          <a:p>
            <a:pPr>
              <a:lnSpc>
                <a:spcPts val="5500"/>
              </a:lnSpc>
            </a:pPr>
            <a:r>
              <a:rPr lang="en-US" sz="6000" b="1" spc="-150" dirty="0">
                <a:solidFill>
                  <a:srgbClr val="67A341"/>
                </a:solidFill>
                <a:latin typeface="Montserrat" pitchFamily="2" charset="77"/>
              </a:rPr>
              <a:t>THINKING</a:t>
            </a:r>
          </a:p>
          <a:p>
            <a:pPr>
              <a:lnSpc>
                <a:spcPts val="5500"/>
              </a:lnSpc>
            </a:pPr>
            <a:r>
              <a:rPr lang="en-US" sz="6000" b="1" spc="-150" dirty="0">
                <a:solidFill>
                  <a:srgbClr val="F36521"/>
                </a:solidFill>
                <a:latin typeface="Montserrat" pitchFamily="2" charset="77"/>
              </a:rPr>
              <a:t>PARTNERS</a:t>
            </a:r>
          </a:p>
        </p:txBody>
      </p:sp>
      <p:sp>
        <p:nvSpPr>
          <p:cNvPr id="16" name="Slide Number Placeholder 1">
            <a:extLst>
              <a:ext uri="{FF2B5EF4-FFF2-40B4-BE49-F238E27FC236}">
                <a16:creationId xmlns:a16="http://schemas.microsoft.com/office/drawing/2014/main" id="{C5A52F0F-4126-EC17-A934-30658FCFFBD2}"/>
              </a:ext>
            </a:extLst>
          </p:cNvPr>
          <p:cNvSpPr txBox="1">
            <a:spLocks/>
          </p:cNvSpPr>
          <p:nvPr/>
        </p:nvSpPr>
        <p:spPr>
          <a:xfrm rot="16200000">
            <a:off x="-18543" y="3289434"/>
            <a:ext cx="6560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ED1CEE8-FB94-D54F-A235-9FD9698DE17F}" type="slidenum">
              <a:rPr lang="en-US" b="1" spc="300" smtClean="0">
                <a:solidFill>
                  <a:schemeClr val="tx1"/>
                </a:solidFill>
                <a:latin typeface="Montserrat" pitchFamily="2" charset="77"/>
              </a:rPr>
              <a:pPr algn="ctr"/>
              <a:t>32</a:t>
            </a:fld>
            <a:endParaRPr lang="en-US" b="1" spc="300" dirty="0">
              <a:solidFill>
                <a:schemeClr val="tx1"/>
              </a:solidFill>
              <a:latin typeface="Montserrat" pitchFamily="2" charset="77"/>
            </a:endParaRPr>
          </a:p>
        </p:txBody>
      </p:sp>
      <p:pic>
        <p:nvPicPr>
          <p:cNvPr id="3" name="Picture 2">
            <a:extLst>
              <a:ext uri="{FF2B5EF4-FFF2-40B4-BE49-F238E27FC236}">
                <a16:creationId xmlns:a16="http://schemas.microsoft.com/office/drawing/2014/main" id="{C6F0D288-F5F4-B143-179B-83FA7D0A35C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20420" y="2192542"/>
            <a:ext cx="7288871" cy="3659620"/>
          </a:xfrm>
          <a:prstGeom prst="rect">
            <a:avLst/>
          </a:prstGeom>
        </p:spPr>
      </p:pic>
    </p:spTree>
    <p:extLst>
      <p:ext uri="{BB962C8B-B14F-4D97-AF65-F5344CB8AC3E}">
        <p14:creationId xmlns:p14="http://schemas.microsoft.com/office/powerpoint/2010/main" val="19060859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36F3D-E7C1-11F0-0635-1D156EF3887B}"/>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6B251FC0-DA26-75A7-64E4-399A51B34340}"/>
              </a:ext>
            </a:extLst>
          </p:cNvPr>
          <p:cNvSpPr txBox="1"/>
          <p:nvPr/>
        </p:nvSpPr>
        <p:spPr>
          <a:xfrm>
            <a:off x="653699" y="406400"/>
            <a:ext cx="8432244" cy="737061"/>
          </a:xfrm>
          <a:prstGeom prst="rect">
            <a:avLst/>
          </a:prstGeom>
        </p:spPr>
        <p:txBody>
          <a:bodyPr wrap="square" lIns="0" tIns="0" rIns="0" bIns="0" rtlCol="0" anchor="t">
            <a:spAutoFit/>
          </a:bodyPr>
          <a:lstStyle/>
          <a:p>
            <a:pPr marL="0" marR="0" lvl="0" indent="0" algn="l" defTabSz="914400" rtl="0" eaLnBrk="1" fontAlgn="auto" latinLnBrk="0" hangingPunct="1">
              <a:lnSpc>
                <a:spcPts val="6500"/>
              </a:lnSpc>
              <a:spcBef>
                <a:spcPts val="0"/>
              </a:spcBef>
              <a:spcAft>
                <a:spcPts val="0"/>
              </a:spcAft>
              <a:buClrTx/>
              <a:buSzTx/>
              <a:buFontTx/>
              <a:buNone/>
              <a:tabLst/>
              <a:defRPr/>
            </a:pPr>
            <a:r>
              <a:rPr kumimoji="0" lang="en-US" sz="2800" b="1" i="0" u="none" strike="noStrike" kern="1200" cap="none" spc="-150" normalizeH="0" baseline="0" noProof="0" dirty="0">
                <a:ln>
                  <a:noFill/>
                </a:ln>
                <a:solidFill>
                  <a:prstClr val="black"/>
                </a:solidFill>
                <a:effectLst/>
                <a:uLnTx/>
                <a:uFillTx/>
                <a:latin typeface="Montserrat" pitchFamily="2" charset="77"/>
                <a:ea typeface="+mn-ea"/>
                <a:cs typeface="+mn-cs"/>
              </a:rPr>
              <a:t>Local &amp; Regional Clients</a:t>
            </a:r>
          </a:p>
        </p:txBody>
      </p:sp>
      <p:sp>
        <p:nvSpPr>
          <p:cNvPr id="12" name="Rectangle 11">
            <a:extLst>
              <a:ext uri="{FF2B5EF4-FFF2-40B4-BE49-F238E27FC236}">
                <a16:creationId xmlns:a16="http://schemas.microsoft.com/office/drawing/2014/main" id="{3FEFDA1F-3B93-A78C-3CF8-17020C7193ED}"/>
              </a:ext>
            </a:extLst>
          </p:cNvPr>
          <p:cNvSpPr/>
          <p:nvPr/>
        </p:nvSpPr>
        <p:spPr>
          <a:xfrm>
            <a:off x="653699" y="1099689"/>
            <a:ext cx="1629437" cy="307777"/>
          </a:xfrm>
          <a:prstGeom prst="rect">
            <a:avLst/>
          </a:prstGeom>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67A341"/>
                </a:solidFill>
                <a:effectLst/>
                <a:uLnTx/>
                <a:uFillTx/>
                <a:latin typeface="Montserrat" pitchFamily="2" charset="77"/>
                <a:ea typeface="+mn-ea"/>
                <a:cs typeface="Segoe UI" panose="020B0502040204020203" pitchFamily="34" charset="0"/>
              </a:rPr>
              <a:t>Across Industries</a:t>
            </a:r>
            <a:endParaRPr kumimoji="0" lang="en-US" sz="1400" b="0" i="0" u="none" strike="noStrike" kern="1200" cap="none" spc="0" normalizeH="0" baseline="0" noProof="0" dirty="0">
              <a:ln>
                <a:noFill/>
              </a:ln>
              <a:solidFill>
                <a:srgbClr val="67A341"/>
              </a:solidFill>
              <a:effectLst/>
              <a:uLnTx/>
              <a:uFillTx/>
              <a:latin typeface="Montserrat" pitchFamily="2" charset="77"/>
              <a:ea typeface="+mn-ea"/>
              <a:cs typeface="+mn-cs"/>
            </a:endParaRPr>
          </a:p>
        </p:txBody>
      </p:sp>
      <p:sp>
        <p:nvSpPr>
          <p:cNvPr id="17" name="Rectangle 16">
            <a:extLst>
              <a:ext uri="{FF2B5EF4-FFF2-40B4-BE49-F238E27FC236}">
                <a16:creationId xmlns:a16="http://schemas.microsoft.com/office/drawing/2014/main" id="{CCB24A0A-4B45-CA04-E890-B9FB06E57FE1}"/>
              </a:ext>
            </a:extLst>
          </p:cNvPr>
          <p:cNvSpPr/>
          <p:nvPr/>
        </p:nvSpPr>
        <p:spPr>
          <a:xfrm>
            <a:off x="8731281" y="1556960"/>
            <a:ext cx="3344606" cy="4722169"/>
          </a:xfrm>
          <a:prstGeom prst="rect">
            <a:avLst/>
          </a:prstGeom>
          <a:solidFill>
            <a:schemeClr val="accent6">
              <a:lumMod val="20000"/>
              <a:lumOff val="80000"/>
              <a:alpha val="2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19" name="Rectangle 18">
            <a:extLst>
              <a:ext uri="{FF2B5EF4-FFF2-40B4-BE49-F238E27FC236}">
                <a16:creationId xmlns:a16="http://schemas.microsoft.com/office/drawing/2014/main" id="{9F9CD3C8-D12C-9E3E-E6D5-9913733F9156}"/>
              </a:ext>
            </a:extLst>
          </p:cNvPr>
          <p:cNvSpPr/>
          <p:nvPr/>
        </p:nvSpPr>
        <p:spPr>
          <a:xfrm>
            <a:off x="492052" y="1497330"/>
            <a:ext cx="8441682" cy="4930816"/>
          </a:xfrm>
          <a:prstGeom prst="rect">
            <a:avLst/>
          </a:prstGeom>
          <a:solidFill>
            <a:schemeClr val="accent2">
              <a:lumMod val="20000"/>
              <a:lumOff val="8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20" name="Picture 19">
            <a:extLst>
              <a:ext uri="{FF2B5EF4-FFF2-40B4-BE49-F238E27FC236}">
                <a16:creationId xmlns:a16="http://schemas.microsoft.com/office/drawing/2014/main" id="{6F57A939-D682-D3F7-8B0A-07B91B043C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3699" y="1736306"/>
            <a:ext cx="8079732" cy="3859828"/>
          </a:xfrm>
          <a:prstGeom prst="rect">
            <a:avLst/>
          </a:prstGeom>
        </p:spPr>
      </p:pic>
      <p:sp>
        <p:nvSpPr>
          <p:cNvPr id="21" name="Rectangle 20">
            <a:extLst>
              <a:ext uri="{FF2B5EF4-FFF2-40B4-BE49-F238E27FC236}">
                <a16:creationId xmlns:a16="http://schemas.microsoft.com/office/drawing/2014/main" id="{80DAEC70-7FC1-74E0-5DC4-7130188211D7}"/>
              </a:ext>
            </a:extLst>
          </p:cNvPr>
          <p:cNvSpPr/>
          <p:nvPr/>
        </p:nvSpPr>
        <p:spPr>
          <a:xfrm>
            <a:off x="4908222" y="6420756"/>
            <a:ext cx="2375555" cy="461665"/>
          </a:xfrm>
          <a:prstGeom prst="rect">
            <a:avLst/>
          </a:prstGeom>
        </p:spPr>
        <p:txBody>
          <a:bodyPr wrap="square">
            <a:spAutoFit/>
          </a:bodyPr>
          <a:lstStyle/>
          <a:p>
            <a:pPr marL="36195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ontserrat" pitchFamily="2" charset="77"/>
                <a:ea typeface="+mn-ea"/>
                <a:cs typeface="+mn-cs"/>
              </a:rPr>
              <a:t>...and more</a:t>
            </a:r>
          </a:p>
        </p:txBody>
      </p:sp>
      <p:pic>
        <p:nvPicPr>
          <p:cNvPr id="22" name="Picture 21">
            <a:extLst>
              <a:ext uri="{FF2B5EF4-FFF2-40B4-BE49-F238E27FC236}">
                <a16:creationId xmlns:a16="http://schemas.microsoft.com/office/drawing/2014/main" id="{C4BE8D3D-16CE-8A50-BAD4-F22DB1D84D3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b="-24421"/>
          <a:stretch/>
        </p:blipFill>
        <p:spPr>
          <a:xfrm>
            <a:off x="1763061" y="5758311"/>
            <a:ext cx="1040149" cy="539325"/>
          </a:xfrm>
          <a:prstGeom prst="rect">
            <a:avLst/>
          </a:prstGeom>
        </p:spPr>
      </p:pic>
      <p:pic>
        <p:nvPicPr>
          <p:cNvPr id="23" name="Google Shape;109;p5">
            <a:extLst>
              <a:ext uri="{FF2B5EF4-FFF2-40B4-BE49-F238E27FC236}">
                <a16:creationId xmlns:a16="http://schemas.microsoft.com/office/drawing/2014/main" id="{20FDA6EB-A576-BF88-F501-129540305818}"/>
              </a:ext>
            </a:extLst>
          </p:cNvPr>
          <p:cNvPicPr preferRelativeResize="0">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391124" y="5758311"/>
            <a:ext cx="4040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33879AC5-3FFD-0EF1-568C-CA72B19C19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50822" y="5742738"/>
            <a:ext cx="536391" cy="536391"/>
          </a:xfrm>
          <a:prstGeom prst="rect">
            <a:avLst/>
          </a:prstGeom>
        </p:spPr>
      </p:pic>
      <p:pic>
        <p:nvPicPr>
          <p:cNvPr id="25" name="Picture 24">
            <a:extLst>
              <a:ext uri="{FF2B5EF4-FFF2-40B4-BE49-F238E27FC236}">
                <a16:creationId xmlns:a16="http://schemas.microsoft.com/office/drawing/2014/main" id="{14A8DABD-F1F1-7FC5-F155-C59B6BC1EAC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14002" y="5920347"/>
            <a:ext cx="759125" cy="137591"/>
          </a:xfrm>
          <a:prstGeom prst="rect">
            <a:avLst/>
          </a:prstGeom>
        </p:spPr>
      </p:pic>
      <p:grpSp>
        <p:nvGrpSpPr>
          <p:cNvPr id="45" name="Group 44">
            <a:extLst>
              <a:ext uri="{FF2B5EF4-FFF2-40B4-BE49-F238E27FC236}">
                <a16:creationId xmlns:a16="http://schemas.microsoft.com/office/drawing/2014/main" id="{924A7DBB-DAB0-2D16-136D-176004CD6FE2}"/>
              </a:ext>
            </a:extLst>
          </p:cNvPr>
          <p:cNvGrpSpPr/>
          <p:nvPr/>
        </p:nvGrpSpPr>
        <p:grpSpPr>
          <a:xfrm>
            <a:off x="8987974" y="1832648"/>
            <a:ext cx="3008294" cy="4260180"/>
            <a:chOff x="8987974" y="1832648"/>
            <a:chExt cx="3008294" cy="4260180"/>
          </a:xfrm>
        </p:grpSpPr>
        <p:pic>
          <p:nvPicPr>
            <p:cNvPr id="5" name="Picture 4">
              <a:extLst>
                <a:ext uri="{FF2B5EF4-FFF2-40B4-BE49-F238E27FC236}">
                  <a16:creationId xmlns:a16="http://schemas.microsoft.com/office/drawing/2014/main" id="{D29A127A-5843-1E65-D9C9-72E3463CCEA4}"/>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719427" y="4792200"/>
              <a:ext cx="972064" cy="262457"/>
            </a:xfrm>
            <a:prstGeom prst="rect">
              <a:avLst/>
            </a:prstGeom>
          </p:spPr>
        </p:pic>
        <p:pic>
          <p:nvPicPr>
            <p:cNvPr id="28" name="Picture 27">
              <a:extLst>
                <a:ext uri="{FF2B5EF4-FFF2-40B4-BE49-F238E27FC236}">
                  <a16:creationId xmlns:a16="http://schemas.microsoft.com/office/drawing/2014/main" id="{FF5131E1-7465-B008-69D8-B4478A570229}"/>
                </a:ext>
              </a:extLst>
            </p:cNvPr>
            <p:cNvPicPr>
              <a:picLocks noChangeAspect="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t="27529" b="29089"/>
            <a:stretch/>
          </p:blipFill>
          <p:spPr>
            <a:xfrm>
              <a:off x="8987974" y="2215194"/>
              <a:ext cx="1156646" cy="501785"/>
            </a:xfrm>
            <a:prstGeom prst="rect">
              <a:avLst/>
            </a:prstGeom>
          </p:spPr>
        </p:pic>
        <p:pic>
          <p:nvPicPr>
            <p:cNvPr id="29" name="Picture 28">
              <a:extLst>
                <a:ext uri="{FF2B5EF4-FFF2-40B4-BE49-F238E27FC236}">
                  <a16:creationId xmlns:a16="http://schemas.microsoft.com/office/drawing/2014/main" id="{6DE79845-3135-7FB4-723E-3D787180C3D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0610580" y="2748412"/>
              <a:ext cx="984061" cy="310292"/>
            </a:xfrm>
            <a:prstGeom prst="rect">
              <a:avLst/>
            </a:prstGeom>
          </p:spPr>
        </p:pic>
        <p:pic>
          <p:nvPicPr>
            <p:cNvPr id="30" name="Picture 29">
              <a:extLst>
                <a:ext uri="{FF2B5EF4-FFF2-40B4-BE49-F238E27FC236}">
                  <a16:creationId xmlns:a16="http://schemas.microsoft.com/office/drawing/2014/main" id="{7E6D2038-9A5F-B1E3-6FF1-D383B063494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t="-1810" b="-5109"/>
            <a:stretch/>
          </p:blipFill>
          <p:spPr>
            <a:xfrm>
              <a:off x="11322726" y="2291144"/>
              <a:ext cx="526366" cy="364407"/>
            </a:xfrm>
            <a:prstGeom prst="rect">
              <a:avLst/>
            </a:prstGeom>
          </p:spPr>
        </p:pic>
        <p:pic>
          <p:nvPicPr>
            <p:cNvPr id="31" name="Picture 30">
              <a:extLst>
                <a:ext uri="{FF2B5EF4-FFF2-40B4-BE49-F238E27FC236}">
                  <a16:creationId xmlns:a16="http://schemas.microsoft.com/office/drawing/2014/main" id="{9450E7B0-CDAF-7B63-AB08-816D10CD1BB9}"/>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t="-478" b="-481"/>
            <a:stretch/>
          </p:blipFill>
          <p:spPr>
            <a:xfrm>
              <a:off x="9230488" y="3251557"/>
              <a:ext cx="499768" cy="367393"/>
            </a:xfrm>
            <a:prstGeom prst="rect">
              <a:avLst/>
            </a:prstGeom>
          </p:spPr>
        </p:pic>
        <p:pic>
          <p:nvPicPr>
            <p:cNvPr id="32" name="Picture 31">
              <a:extLst>
                <a:ext uri="{FF2B5EF4-FFF2-40B4-BE49-F238E27FC236}">
                  <a16:creationId xmlns:a16="http://schemas.microsoft.com/office/drawing/2014/main" id="{35F0A0AB-2809-1211-93F9-E15F89E43EF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9920904" y="3240266"/>
              <a:ext cx="812659" cy="379798"/>
            </a:xfrm>
            <a:prstGeom prst="rect">
              <a:avLst/>
            </a:prstGeom>
          </p:spPr>
        </p:pic>
        <p:pic>
          <p:nvPicPr>
            <p:cNvPr id="33" name="Google Shape;133;p5">
              <a:extLst>
                <a:ext uri="{FF2B5EF4-FFF2-40B4-BE49-F238E27FC236}">
                  <a16:creationId xmlns:a16="http://schemas.microsoft.com/office/drawing/2014/main" id="{02A22387-3F7D-9CDF-9702-2D778F753377}"/>
                </a:ext>
              </a:extLst>
            </p:cNvPr>
            <p:cNvPicPr preferRelativeResize="0">
              <a:picLocks noChangeAspect="1" noChangeArrowheads="1"/>
            </p:cNvPicPr>
            <p:nvPr/>
          </p:nvPicPr>
          <p:blipFill>
            <a:blip r:embed="rId13" cstate="screen">
              <a:extLst>
                <a:ext uri="{28A0092B-C50C-407E-A947-70E740481C1C}">
                  <a14:useLocalDpi xmlns:a14="http://schemas.microsoft.com/office/drawing/2010/main"/>
                </a:ext>
              </a:extLst>
            </a:blip>
            <a:srcRect/>
            <a:stretch/>
          </p:blipFill>
          <p:spPr bwMode="auto">
            <a:xfrm>
              <a:off x="10186727" y="3739526"/>
              <a:ext cx="761327" cy="43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a:extLst>
                <a:ext uri="{FF2B5EF4-FFF2-40B4-BE49-F238E27FC236}">
                  <a16:creationId xmlns:a16="http://schemas.microsoft.com/office/drawing/2014/main" id="{3BC3E1F2-1C21-021F-2C42-084EB235971C}"/>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l="-1160" r="-5459" b="-50"/>
            <a:stretch/>
          </p:blipFill>
          <p:spPr>
            <a:xfrm>
              <a:off x="10875276" y="3262081"/>
              <a:ext cx="405503" cy="325810"/>
            </a:xfrm>
            <a:prstGeom prst="rect">
              <a:avLst/>
            </a:prstGeom>
            <a:ln>
              <a:noFill/>
            </a:ln>
          </p:spPr>
        </p:pic>
        <p:pic>
          <p:nvPicPr>
            <p:cNvPr id="36" name="Picture 35">
              <a:extLst>
                <a:ext uri="{FF2B5EF4-FFF2-40B4-BE49-F238E27FC236}">
                  <a16:creationId xmlns:a16="http://schemas.microsoft.com/office/drawing/2014/main" id="{5D9910F0-310C-8243-21A3-D51F9CD2149A}"/>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l="-4029" t="-1818"/>
            <a:stretch/>
          </p:blipFill>
          <p:spPr>
            <a:xfrm>
              <a:off x="10427812" y="4377854"/>
              <a:ext cx="1376881" cy="268666"/>
            </a:xfrm>
            <a:prstGeom prst="rect">
              <a:avLst/>
            </a:prstGeom>
          </p:spPr>
        </p:pic>
        <p:pic>
          <p:nvPicPr>
            <p:cNvPr id="37" name="Picture 10">
              <a:extLst>
                <a:ext uri="{FF2B5EF4-FFF2-40B4-BE49-F238E27FC236}">
                  <a16:creationId xmlns:a16="http://schemas.microsoft.com/office/drawing/2014/main" id="{B3942514-3CAB-32A0-C777-6FC6035CFF7A}"/>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p:blipFill>
          <p:spPr bwMode="auto">
            <a:xfrm>
              <a:off x="11121036" y="3804888"/>
              <a:ext cx="875232" cy="31874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C5320F74-76B3-B5FF-8FD7-F37B2AF31D3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822579" y="5699021"/>
              <a:ext cx="560062" cy="387736"/>
            </a:xfrm>
            <a:prstGeom prst="rect">
              <a:avLst/>
            </a:prstGeom>
          </p:spPr>
        </p:pic>
        <p:pic>
          <p:nvPicPr>
            <p:cNvPr id="40" name="Picture 39">
              <a:extLst>
                <a:ext uri="{FF2B5EF4-FFF2-40B4-BE49-F238E27FC236}">
                  <a16:creationId xmlns:a16="http://schemas.microsoft.com/office/drawing/2014/main" id="{E780C9AA-4DF9-A20E-F1E4-55A92DAB28AC}"/>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10318771" y="5690084"/>
              <a:ext cx="448302" cy="386578"/>
            </a:xfrm>
            <a:prstGeom prst="rect">
              <a:avLst/>
            </a:prstGeom>
          </p:spPr>
        </p:pic>
        <p:pic>
          <p:nvPicPr>
            <p:cNvPr id="41" name="Picture 40">
              <a:extLst>
                <a:ext uri="{FF2B5EF4-FFF2-40B4-BE49-F238E27FC236}">
                  <a16:creationId xmlns:a16="http://schemas.microsoft.com/office/drawing/2014/main" id="{595C0192-DD7A-2B96-614E-27383018D2FE}"/>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l="-2798" r="-2020"/>
            <a:stretch/>
          </p:blipFill>
          <p:spPr>
            <a:xfrm>
              <a:off x="10104863" y="2259340"/>
              <a:ext cx="1020588" cy="330685"/>
            </a:xfrm>
            <a:prstGeom prst="rect">
              <a:avLst/>
            </a:prstGeom>
          </p:spPr>
        </p:pic>
        <p:pic>
          <p:nvPicPr>
            <p:cNvPr id="42" name="Picture 41">
              <a:extLst>
                <a:ext uri="{FF2B5EF4-FFF2-40B4-BE49-F238E27FC236}">
                  <a16:creationId xmlns:a16="http://schemas.microsoft.com/office/drawing/2014/main" id="{E2BA4F67-F632-1BA4-8078-926F14EA3999}"/>
                </a:ext>
              </a:extLst>
            </p:cNvPr>
            <p:cNvPicPr>
              <a:picLocks noChangeAspect="1"/>
            </p:cNvPicPr>
            <p:nvPr/>
          </p:nvPicPr>
          <p:blipFill>
            <a:blip r:embed="rId20" cstate="screen">
              <a:extLst>
                <a:ext uri="{28A0092B-C50C-407E-A947-70E740481C1C}">
                  <a14:useLocalDpi xmlns:a14="http://schemas.microsoft.com/office/drawing/2010/main"/>
                </a:ext>
              </a:extLst>
            </a:blip>
            <a:srcRect/>
            <a:stretch/>
          </p:blipFill>
          <p:spPr>
            <a:xfrm>
              <a:off x="9609598" y="2774087"/>
              <a:ext cx="849000" cy="267705"/>
            </a:xfrm>
            <a:prstGeom prst="rect">
              <a:avLst/>
            </a:prstGeom>
          </p:spPr>
        </p:pic>
        <p:pic>
          <p:nvPicPr>
            <p:cNvPr id="43" name="Picture 42">
              <a:extLst>
                <a:ext uri="{FF2B5EF4-FFF2-40B4-BE49-F238E27FC236}">
                  <a16:creationId xmlns:a16="http://schemas.microsoft.com/office/drawing/2014/main" id="{688D5E3E-B8D1-F007-4B37-863442DB74B0}"/>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9182556" y="1832648"/>
              <a:ext cx="1432601" cy="255182"/>
            </a:xfrm>
            <a:prstGeom prst="rect">
              <a:avLst/>
            </a:prstGeom>
          </p:spPr>
        </p:pic>
        <p:pic>
          <p:nvPicPr>
            <p:cNvPr id="2" name="Picture 10">
              <a:extLst>
                <a:ext uri="{FF2B5EF4-FFF2-40B4-BE49-F238E27FC236}">
                  <a16:creationId xmlns:a16="http://schemas.microsoft.com/office/drawing/2014/main" id="{CA95FFCA-52E5-7296-BC37-242815F68F04}"/>
                </a:ext>
              </a:extLst>
            </p:cNvPr>
            <p:cNvPicPr>
              <a:picLocks noChangeAspect="1" noChangeArrowheads="1"/>
            </p:cNvPicPr>
            <p:nvPr/>
          </p:nvPicPr>
          <p:blipFill rotWithShape="1">
            <a:blip r:embed="rId22" cstate="screen">
              <a:extLst>
                <a:ext uri="{28A0092B-C50C-407E-A947-70E740481C1C}">
                  <a14:useLocalDpi xmlns:a14="http://schemas.microsoft.com/office/drawing/2010/main"/>
                </a:ext>
              </a:extLst>
            </a:blip>
            <a:srcRect t="-172" b="-1458"/>
            <a:stretch/>
          </p:blipFill>
          <p:spPr bwMode="auto">
            <a:xfrm>
              <a:off x="9341151" y="4260294"/>
              <a:ext cx="922964" cy="4060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A3401E4-2A0D-988A-ED79-435740077606}"/>
                </a:ext>
              </a:extLst>
            </p:cNvPr>
            <p:cNvPicPr>
              <a:picLocks noChangeAspect="1"/>
            </p:cNvPicPr>
            <p:nvPr/>
          </p:nvPicPr>
          <p:blipFill rotWithShape="1">
            <a:blip r:embed="rId23" cstate="screen">
              <a:extLst>
                <a:ext uri="{28A0092B-C50C-407E-A947-70E740481C1C}">
                  <a14:useLocalDpi xmlns:a14="http://schemas.microsoft.com/office/drawing/2010/main"/>
                </a:ext>
              </a:extLst>
            </a:blip>
            <a:srcRect l="-2227" r="-3282"/>
            <a:stretch/>
          </p:blipFill>
          <p:spPr>
            <a:xfrm>
              <a:off x="10864996" y="1832648"/>
              <a:ext cx="888189" cy="258134"/>
            </a:xfrm>
            <a:prstGeom prst="rect">
              <a:avLst/>
            </a:prstGeom>
          </p:spPr>
        </p:pic>
        <p:pic>
          <p:nvPicPr>
            <p:cNvPr id="4" name="Picture 3">
              <a:extLst>
                <a:ext uri="{FF2B5EF4-FFF2-40B4-BE49-F238E27FC236}">
                  <a16:creationId xmlns:a16="http://schemas.microsoft.com/office/drawing/2014/main" id="{75ADA6C5-CCC6-9B85-07C9-D84FAC32B75A}"/>
                </a:ext>
              </a:extLst>
            </p:cNvPr>
            <p:cNvPicPr>
              <a:picLocks noChangeAspect="1"/>
            </p:cNvPicPr>
            <p:nvPr/>
          </p:nvPicPr>
          <p:blipFill>
            <a:blip r:embed="rId24" cstate="screen">
              <a:extLst>
                <a:ext uri="{28A0092B-C50C-407E-A947-70E740481C1C}">
                  <a14:useLocalDpi xmlns:a14="http://schemas.microsoft.com/office/drawing/2010/main"/>
                </a:ext>
              </a:extLst>
            </a:blip>
            <a:srcRect/>
            <a:stretch/>
          </p:blipFill>
          <p:spPr>
            <a:xfrm>
              <a:off x="9341931" y="3747437"/>
              <a:ext cx="710150" cy="406091"/>
            </a:xfrm>
            <a:prstGeom prst="rect">
              <a:avLst/>
            </a:prstGeom>
          </p:spPr>
        </p:pic>
        <p:pic>
          <p:nvPicPr>
            <p:cNvPr id="6" name="Picture 5">
              <a:extLst>
                <a:ext uri="{FF2B5EF4-FFF2-40B4-BE49-F238E27FC236}">
                  <a16:creationId xmlns:a16="http://schemas.microsoft.com/office/drawing/2014/main" id="{D6E9F60A-6818-F0C1-B681-74C7548072A7}"/>
                </a:ext>
              </a:extLst>
            </p:cNvPr>
            <p:cNvPicPr>
              <a:picLocks noChangeAspect="1"/>
            </p:cNvPicPr>
            <p:nvPr/>
          </p:nvPicPr>
          <p:blipFill>
            <a:blip r:embed="rId25" cstate="screen">
              <a:extLst>
                <a:ext uri="{28A0092B-C50C-407E-A947-70E740481C1C}">
                  <a14:useLocalDpi xmlns:a14="http://schemas.microsoft.com/office/drawing/2010/main"/>
                </a:ext>
              </a:extLst>
            </a:blip>
            <a:srcRect/>
            <a:stretch/>
          </p:blipFill>
          <p:spPr>
            <a:xfrm>
              <a:off x="11422492" y="3216603"/>
              <a:ext cx="447954" cy="446088"/>
            </a:xfrm>
            <a:prstGeom prst="rect">
              <a:avLst/>
            </a:prstGeom>
          </p:spPr>
        </p:pic>
        <p:pic>
          <p:nvPicPr>
            <p:cNvPr id="7" name="Picture 6">
              <a:extLst>
                <a:ext uri="{FF2B5EF4-FFF2-40B4-BE49-F238E27FC236}">
                  <a16:creationId xmlns:a16="http://schemas.microsoft.com/office/drawing/2014/main" id="{690A7AEC-B970-FF76-6C6C-0C25E9DECB09}"/>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b="-5254"/>
            <a:stretch/>
          </p:blipFill>
          <p:spPr>
            <a:xfrm>
              <a:off x="10553045" y="5283073"/>
              <a:ext cx="790018" cy="257994"/>
            </a:xfrm>
            <a:prstGeom prst="rect">
              <a:avLst/>
            </a:prstGeom>
          </p:spPr>
        </p:pic>
        <p:pic>
          <p:nvPicPr>
            <p:cNvPr id="8" name="Picture 7">
              <a:extLst>
                <a:ext uri="{FF2B5EF4-FFF2-40B4-BE49-F238E27FC236}">
                  <a16:creationId xmlns:a16="http://schemas.microsoft.com/office/drawing/2014/main" id="{14FC6A01-0221-45B6-A43F-0C661E8FC7F3}"/>
                </a:ext>
              </a:extLst>
            </p:cNvPr>
            <p:cNvPicPr>
              <a:picLocks noChangeAspect="1"/>
            </p:cNvPicPr>
            <p:nvPr/>
          </p:nvPicPr>
          <p:blipFill>
            <a:blip r:embed="rId27" cstate="screen">
              <a:extLst>
                <a:ext uri="{28A0092B-C50C-407E-A947-70E740481C1C}">
                  <a14:useLocalDpi xmlns:a14="http://schemas.microsoft.com/office/drawing/2010/main"/>
                </a:ext>
              </a:extLst>
            </a:blip>
            <a:srcRect/>
            <a:stretch/>
          </p:blipFill>
          <p:spPr>
            <a:xfrm>
              <a:off x="9696526" y="5286866"/>
              <a:ext cx="592404" cy="208266"/>
            </a:xfrm>
            <a:prstGeom prst="rect">
              <a:avLst/>
            </a:prstGeom>
          </p:spPr>
        </p:pic>
        <p:pic>
          <p:nvPicPr>
            <p:cNvPr id="9" name="Picture 8">
              <a:extLst>
                <a:ext uri="{FF2B5EF4-FFF2-40B4-BE49-F238E27FC236}">
                  <a16:creationId xmlns:a16="http://schemas.microsoft.com/office/drawing/2014/main" id="{B89176E5-A713-CAEB-272A-3132FBA71F2C}"/>
                </a:ext>
              </a:extLst>
            </p:cNvPr>
            <p:cNvPicPr>
              <a:picLocks noChangeAspect="1"/>
            </p:cNvPicPr>
            <p:nvPr/>
          </p:nvPicPr>
          <p:blipFill>
            <a:blip r:embed="rId28" cstate="screen">
              <a:extLst>
                <a:ext uri="{28A0092B-C50C-407E-A947-70E740481C1C}">
                  <a14:useLocalDpi xmlns:a14="http://schemas.microsoft.com/office/drawing/2010/main"/>
                </a:ext>
              </a:extLst>
            </a:blip>
            <a:srcRect/>
            <a:stretch/>
          </p:blipFill>
          <p:spPr>
            <a:xfrm>
              <a:off x="9215244" y="5699020"/>
              <a:ext cx="386578" cy="386578"/>
            </a:xfrm>
            <a:prstGeom prst="rect">
              <a:avLst/>
            </a:prstGeom>
          </p:spPr>
        </p:pic>
        <p:pic>
          <p:nvPicPr>
            <p:cNvPr id="10" name="Picture 9">
              <a:extLst>
                <a:ext uri="{FF2B5EF4-FFF2-40B4-BE49-F238E27FC236}">
                  <a16:creationId xmlns:a16="http://schemas.microsoft.com/office/drawing/2014/main" id="{6B898820-015E-D649-E9DA-940A61394348}"/>
                </a:ext>
              </a:extLst>
            </p:cNvPr>
            <p:cNvPicPr>
              <a:picLocks noChangeAspect="1"/>
            </p:cNvPicPr>
            <p:nvPr/>
          </p:nvPicPr>
          <p:blipFill rotWithShape="1">
            <a:blip r:embed="rId29" cstate="screen">
              <a:extLst>
                <a:ext uri="{28A0092B-C50C-407E-A947-70E740481C1C}">
                  <a14:useLocalDpi xmlns:a14="http://schemas.microsoft.com/office/drawing/2010/main"/>
                </a:ext>
              </a:extLst>
            </a:blip>
            <a:srcRect/>
            <a:stretch/>
          </p:blipFill>
          <p:spPr>
            <a:xfrm>
              <a:off x="9691272" y="5689638"/>
              <a:ext cx="560061" cy="400211"/>
            </a:xfrm>
            <a:prstGeom prst="rect">
              <a:avLst/>
            </a:prstGeom>
          </p:spPr>
        </p:pic>
        <p:pic>
          <p:nvPicPr>
            <p:cNvPr id="13" name="Picture 12">
              <a:extLst>
                <a:ext uri="{FF2B5EF4-FFF2-40B4-BE49-F238E27FC236}">
                  <a16:creationId xmlns:a16="http://schemas.microsoft.com/office/drawing/2014/main" id="{BA7D154D-BA8B-A5B7-4A2C-6D2C5A6B1AC1}"/>
                </a:ext>
              </a:extLst>
            </p:cNvPr>
            <p:cNvPicPr>
              <a:picLocks noChangeAspect="1"/>
            </p:cNvPicPr>
            <p:nvPr/>
          </p:nvPicPr>
          <p:blipFill>
            <a:blip r:embed="rId30" cstate="screen">
              <a:extLst>
                <a:ext uri="{28A0092B-C50C-407E-A947-70E740481C1C}">
                  <a14:useLocalDpi xmlns:a14="http://schemas.microsoft.com/office/drawing/2010/main"/>
                </a:ext>
              </a:extLst>
            </a:blip>
            <a:srcRect/>
            <a:stretch/>
          </p:blipFill>
          <p:spPr>
            <a:xfrm>
              <a:off x="11482735" y="5705092"/>
              <a:ext cx="350100" cy="387736"/>
            </a:xfrm>
            <a:prstGeom prst="rect">
              <a:avLst/>
            </a:prstGeom>
          </p:spPr>
        </p:pic>
        <p:pic>
          <p:nvPicPr>
            <p:cNvPr id="18" name="Picture 17">
              <a:extLst>
                <a:ext uri="{FF2B5EF4-FFF2-40B4-BE49-F238E27FC236}">
                  <a16:creationId xmlns:a16="http://schemas.microsoft.com/office/drawing/2014/main" id="{FB883CD3-2EBB-732F-115B-A1F3877121D4}"/>
                </a:ext>
              </a:extLst>
            </p:cNvPr>
            <p:cNvPicPr>
              <a:picLocks noChangeAspect="1"/>
            </p:cNvPicPr>
            <p:nvPr/>
          </p:nvPicPr>
          <p:blipFill>
            <a:blip r:embed="rId31" cstate="screen">
              <a:extLst>
                <a:ext uri="{28A0092B-C50C-407E-A947-70E740481C1C}">
                  <a14:useLocalDpi xmlns:a14="http://schemas.microsoft.com/office/drawing/2010/main"/>
                </a:ext>
              </a:extLst>
            </a:blip>
            <a:srcRect/>
            <a:stretch/>
          </p:blipFill>
          <p:spPr>
            <a:xfrm>
              <a:off x="9284049" y="4819176"/>
              <a:ext cx="1302117" cy="262457"/>
            </a:xfrm>
            <a:prstGeom prst="rect">
              <a:avLst/>
            </a:prstGeom>
          </p:spPr>
        </p:pic>
      </p:grpSp>
    </p:spTree>
    <p:extLst>
      <p:ext uri="{BB962C8B-B14F-4D97-AF65-F5344CB8AC3E}">
        <p14:creationId xmlns:p14="http://schemas.microsoft.com/office/powerpoint/2010/main" val="8422299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AE61F-DE43-C730-5F39-64FED3C4821A}"/>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F38C44C4-3171-B2DE-9EF3-0963263C93FF}"/>
              </a:ext>
            </a:extLst>
          </p:cNvPr>
          <p:cNvSpPr txBox="1"/>
          <p:nvPr/>
        </p:nvSpPr>
        <p:spPr>
          <a:xfrm>
            <a:off x="653699" y="406400"/>
            <a:ext cx="8432244" cy="733534"/>
          </a:xfrm>
          <a:prstGeom prst="rect">
            <a:avLst/>
          </a:prstGeom>
        </p:spPr>
        <p:txBody>
          <a:bodyPr wrap="square" lIns="0" tIns="0" rIns="0" bIns="0" rtlCol="0" anchor="t">
            <a:spAutoFit/>
          </a:bodyPr>
          <a:lstStyle/>
          <a:p>
            <a:pPr marL="0" marR="0" lvl="0" indent="0" algn="l" defTabSz="914400" rtl="0" eaLnBrk="1" fontAlgn="auto" latinLnBrk="0" hangingPunct="1">
              <a:lnSpc>
                <a:spcPts val="6500"/>
              </a:lnSpc>
              <a:spcBef>
                <a:spcPts val="0"/>
              </a:spcBef>
              <a:spcAft>
                <a:spcPts val="0"/>
              </a:spcAft>
              <a:buClrTx/>
              <a:buSzTx/>
              <a:buFontTx/>
              <a:buNone/>
              <a:tabLst/>
              <a:defRPr/>
            </a:pPr>
            <a:r>
              <a:rPr kumimoji="0" lang="en-US" sz="2800" b="1" i="0" u="none" strike="noStrike" kern="1200" cap="none" spc="-150" normalizeH="0" baseline="0" noProof="0" dirty="0">
                <a:ln>
                  <a:noFill/>
                </a:ln>
                <a:solidFill>
                  <a:srgbClr val="67A341"/>
                </a:solidFill>
                <a:effectLst/>
                <a:uLnTx/>
                <a:uFillTx/>
                <a:latin typeface="Montserrat" pitchFamily="2" charset="77"/>
                <a:ea typeface="+mn-ea"/>
                <a:cs typeface="+mn-cs"/>
              </a:rPr>
              <a:t>(B2C) </a:t>
            </a:r>
            <a:r>
              <a:rPr kumimoji="0" lang="en-US" sz="2800" b="1" i="0" u="none" strike="noStrike" kern="1200" cap="none" spc="-150" normalizeH="0" baseline="0" noProof="0" dirty="0">
                <a:ln>
                  <a:noFill/>
                </a:ln>
                <a:solidFill>
                  <a:prstClr val="black"/>
                </a:solidFill>
                <a:effectLst/>
                <a:uLnTx/>
                <a:uFillTx/>
                <a:latin typeface="Montserrat" pitchFamily="2" charset="77"/>
                <a:ea typeface="+mn-ea"/>
                <a:cs typeface="+mn-cs"/>
              </a:rPr>
              <a:t>What we do</a:t>
            </a:r>
          </a:p>
        </p:txBody>
      </p:sp>
      <p:grpSp>
        <p:nvGrpSpPr>
          <p:cNvPr id="56" name="Group 55">
            <a:extLst>
              <a:ext uri="{FF2B5EF4-FFF2-40B4-BE49-F238E27FC236}">
                <a16:creationId xmlns:a16="http://schemas.microsoft.com/office/drawing/2014/main" id="{D74647B7-F252-68DC-DF55-787574B7B35A}"/>
              </a:ext>
            </a:extLst>
          </p:cNvPr>
          <p:cNvGrpSpPr/>
          <p:nvPr/>
        </p:nvGrpSpPr>
        <p:grpSpPr>
          <a:xfrm>
            <a:off x="541213" y="4137969"/>
            <a:ext cx="11034890" cy="1943831"/>
            <a:chOff x="501999" y="4421433"/>
            <a:chExt cx="11034890" cy="1943831"/>
          </a:xfrm>
        </p:grpSpPr>
        <p:grpSp>
          <p:nvGrpSpPr>
            <p:cNvPr id="54" name="Group 53">
              <a:extLst>
                <a:ext uri="{FF2B5EF4-FFF2-40B4-BE49-F238E27FC236}">
                  <a16:creationId xmlns:a16="http://schemas.microsoft.com/office/drawing/2014/main" id="{B7D239F5-B3DF-D0E6-A8A6-E0212B6D0B74}"/>
                </a:ext>
              </a:extLst>
            </p:cNvPr>
            <p:cNvGrpSpPr/>
            <p:nvPr/>
          </p:nvGrpSpPr>
          <p:grpSpPr>
            <a:xfrm>
              <a:off x="6384145" y="4421433"/>
              <a:ext cx="2325565" cy="1942290"/>
              <a:chOff x="6384145" y="4421434"/>
              <a:chExt cx="2325565" cy="1942290"/>
            </a:xfrm>
          </p:grpSpPr>
          <p:sp>
            <p:nvSpPr>
              <p:cNvPr id="14" name="Rounded Rectangle 7">
                <a:extLst>
                  <a:ext uri="{FF2B5EF4-FFF2-40B4-BE49-F238E27FC236}">
                    <a16:creationId xmlns:a16="http://schemas.microsoft.com/office/drawing/2014/main" id="{C32FF9D4-6E36-725D-6D20-52B8DFA4D645}"/>
                  </a:ext>
                </a:extLst>
              </p:cNvPr>
              <p:cNvSpPr/>
              <p:nvPr/>
            </p:nvSpPr>
            <p:spPr>
              <a:xfrm>
                <a:off x="6384145" y="4421434"/>
                <a:ext cx="2325565"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Ethnography</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16" name="Picture 15">
                <a:extLst>
                  <a:ext uri="{FF2B5EF4-FFF2-40B4-BE49-F238E27FC236}">
                    <a16:creationId xmlns:a16="http://schemas.microsoft.com/office/drawing/2014/main" id="{2F5E4FDC-F9A4-75E9-9D81-FE9E2BA614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35875" y="4973346"/>
                <a:ext cx="1822104" cy="1390378"/>
              </a:xfrm>
              <a:prstGeom prst="rect">
                <a:avLst/>
              </a:prstGeom>
            </p:spPr>
          </p:pic>
        </p:grpSp>
        <p:grpSp>
          <p:nvGrpSpPr>
            <p:cNvPr id="52" name="Group 51">
              <a:extLst>
                <a:ext uri="{FF2B5EF4-FFF2-40B4-BE49-F238E27FC236}">
                  <a16:creationId xmlns:a16="http://schemas.microsoft.com/office/drawing/2014/main" id="{A3704A31-B9A2-0E9E-F6E4-576EA508C474}"/>
                </a:ext>
              </a:extLst>
            </p:cNvPr>
            <p:cNvGrpSpPr/>
            <p:nvPr/>
          </p:nvGrpSpPr>
          <p:grpSpPr>
            <a:xfrm>
              <a:off x="501999" y="4421438"/>
              <a:ext cx="2474934" cy="1942286"/>
              <a:chOff x="501999" y="4421438"/>
              <a:chExt cx="2474934" cy="1942286"/>
            </a:xfrm>
          </p:grpSpPr>
          <p:sp>
            <p:nvSpPr>
              <p:cNvPr id="25" name="Rounded Rectangle 7">
                <a:extLst>
                  <a:ext uri="{FF2B5EF4-FFF2-40B4-BE49-F238E27FC236}">
                    <a16:creationId xmlns:a16="http://schemas.microsoft.com/office/drawing/2014/main" id="{73768CA4-C5C2-A5AB-2C07-4BC036200CEE}"/>
                  </a:ext>
                </a:extLst>
              </p:cNvPr>
              <p:cNvSpPr/>
              <p:nvPr/>
            </p:nvSpPr>
            <p:spPr>
              <a:xfrm>
                <a:off x="578124" y="4421438"/>
                <a:ext cx="2322685"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Along shopping</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27" name="Picture 26">
                <a:extLst>
                  <a:ext uri="{FF2B5EF4-FFF2-40B4-BE49-F238E27FC236}">
                    <a16:creationId xmlns:a16="http://schemas.microsoft.com/office/drawing/2014/main" id="{128623E3-CC15-105E-0365-1109101FFF5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1999" y="4980319"/>
                <a:ext cx="2474934" cy="1383405"/>
              </a:xfrm>
              <a:prstGeom prst="rect">
                <a:avLst/>
              </a:prstGeom>
            </p:spPr>
          </p:pic>
        </p:grpSp>
        <p:grpSp>
          <p:nvGrpSpPr>
            <p:cNvPr id="53" name="Group 52">
              <a:extLst>
                <a:ext uri="{FF2B5EF4-FFF2-40B4-BE49-F238E27FC236}">
                  <a16:creationId xmlns:a16="http://schemas.microsoft.com/office/drawing/2014/main" id="{CE4C1A69-511B-9F93-F054-660AD3D0D0F4}"/>
                </a:ext>
              </a:extLst>
            </p:cNvPr>
            <p:cNvGrpSpPr/>
            <p:nvPr/>
          </p:nvGrpSpPr>
          <p:grpSpPr>
            <a:xfrm>
              <a:off x="3485161" y="4421434"/>
              <a:ext cx="2322695" cy="1942289"/>
              <a:chOff x="3464783" y="4421435"/>
              <a:chExt cx="2322695" cy="1942289"/>
            </a:xfrm>
          </p:grpSpPr>
          <p:pic>
            <p:nvPicPr>
              <p:cNvPr id="30" name="Picture 29">
                <a:extLst>
                  <a:ext uri="{FF2B5EF4-FFF2-40B4-BE49-F238E27FC236}">
                    <a16:creationId xmlns:a16="http://schemas.microsoft.com/office/drawing/2014/main" id="{4BA5A8FB-EA60-F914-49E2-7DEA2614E7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74836" y="4980319"/>
                <a:ext cx="1302588" cy="1383405"/>
              </a:xfrm>
              <a:prstGeom prst="rect">
                <a:avLst/>
              </a:prstGeom>
            </p:spPr>
          </p:pic>
          <p:sp>
            <p:nvSpPr>
              <p:cNvPr id="32" name="Rounded Rectangle 7">
                <a:extLst>
                  <a:ext uri="{FF2B5EF4-FFF2-40B4-BE49-F238E27FC236}">
                    <a16:creationId xmlns:a16="http://schemas.microsoft.com/office/drawing/2014/main" id="{09A74E52-293F-B247-B066-34764693BCE9}"/>
                  </a:ext>
                </a:extLst>
              </p:cNvPr>
              <p:cNvSpPr/>
              <p:nvPr/>
            </p:nvSpPr>
            <p:spPr>
              <a:xfrm>
                <a:off x="3464783" y="4421435"/>
                <a:ext cx="2322695"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Retail check/ audit</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grpSp>
        <p:grpSp>
          <p:nvGrpSpPr>
            <p:cNvPr id="55" name="Group 54">
              <a:extLst>
                <a:ext uri="{FF2B5EF4-FFF2-40B4-BE49-F238E27FC236}">
                  <a16:creationId xmlns:a16="http://schemas.microsoft.com/office/drawing/2014/main" id="{072BC5E8-1177-E10B-2625-72347E56C08B}"/>
                </a:ext>
              </a:extLst>
            </p:cNvPr>
            <p:cNvGrpSpPr/>
            <p:nvPr/>
          </p:nvGrpSpPr>
          <p:grpSpPr>
            <a:xfrm>
              <a:off x="9211324" y="4421434"/>
              <a:ext cx="2325565" cy="1943830"/>
              <a:chOff x="9270814" y="4421434"/>
              <a:chExt cx="2325565" cy="1943830"/>
            </a:xfrm>
          </p:grpSpPr>
          <p:sp>
            <p:nvSpPr>
              <p:cNvPr id="29" name="Rounded Rectangle 7">
                <a:extLst>
                  <a:ext uri="{FF2B5EF4-FFF2-40B4-BE49-F238E27FC236}">
                    <a16:creationId xmlns:a16="http://schemas.microsoft.com/office/drawing/2014/main" id="{9B0A3D1F-6A59-6CDB-6322-E126D2CFAEC9}"/>
                  </a:ext>
                </a:extLst>
              </p:cNvPr>
              <p:cNvSpPr/>
              <p:nvPr/>
            </p:nvSpPr>
            <p:spPr>
              <a:xfrm>
                <a:off x="9270814" y="4421434"/>
                <a:ext cx="2325565"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Mystery shopping</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37" name="Picture 36">
                <a:extLst>
                  <a:ext uri="{FF2B5EF4-FFF2-40B4-BE49-F238E27FC236}">
                    <a16:creationId xmlns:a16="http://schemas.microsoft.com/office/drawing/2014/main" id="{2DC6EC28-0905-FA45-F74E-B89E332125E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442210" y="4980317"/>
                <a:ext cx="1984974" cy="1384947"/>
              </a:xfrm>
              <a:prstGeom prst="rect">
                <a:avLst/>
              </a:prstGeom>
            </p:spPr>
          </p:pic>
        </p:grpSp>
      </p:grpSp>
      <p:grpSp>
        <p:nvGrpSpPr>
          <p:cNvPr id="57" name="Group 56">
            <a:extLst>
              <a:ext uri="{FF2B5EF4-FFF2-40B4-BE49-F238E27FC236}">
                <a16:creationId xmlns:a16="http://schemas.microsoft.com/office/drawing/2014/main" id="{EBCC9982-1409-32C2-1A94-3C9C1517829A}"/>
              </a:ext>
            </a:extLst>
          </p:cNvPr>
          <p:cNvGrpSpPr/>
          <p:nvPr/>
        </p:nvGrpSpPr>
        <p:grpSpPr>
          <a:xfrm>
            <a:off x="578124" y="1681022"/>
            <a:ext cx="11118382" cy="1939132"/>
            <a:chOff x="578124" y="1681022"/>
            <a:chExt cx="11118382" cy="1939132"/>
          </a:xfrm>
        </p:grpSpPr>
        <p:grpSp>
          <p:nvGrpSpPr>
            <p:cNvPr id="50" name="Group 49">
              <a:extLst>
                <a:ext uri="{FF2B5EF4-FFF2-40B4-BE49-F238E27FC236}">
                  <a16:creationId xmlns:a16="http://schemas.microsoft.com/office/drawing/2014/main" id="{2A0C3538-A541-5FED-F625-C9020E748C7D}"/>
                </a:ext>
              </a:extLst>
            </p:cNvPr>
            <p:cNvGrpSpPr/>
            <p:nvPr/>
          </p:nvGrpSpPr>
          <p:grpSpPr>
            <a:xfrm>
              <a:off x="6387025" y="1681022"/>
              <a:ext cx="2322685" cy="1933641"/>
              <a:chOff x="6387025" y="1681022"/>
              <a:chExt cx="2322685" cy="1933641"/>
            </a:xfrm>
          </p:grpSpPr>
          <p:sp>
            <p:nvSpPr>
              <p:cNvPr id="11" name="Rounded Rectangle 7">
                <a:extLst>
                  <a:ext uri="{FF2B5EF4-FFF2-40B4-BE49-F238E27FC236}">
                    <a16:creationId xmlns:a16="http://schemas.microsoft.com/office/drawing/2014/main" id="{E49932B9-FDD5-DB2A-50D3-BD1A2B42ED9C}"/>
                  </a:ext>
                </a:extLst>
              </p:cNvPr>
              <p:cNvSpPr/>
              <p:nvPr/>
            </p:nvSpPr>
            <p:spPr>
              <a:xfrm>
                <a:off x="6387025" y="1681022"/>
                <a:ext cx="2322685" cy="38710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Home Usage Test</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9" name="Picture 8">
                <a:extLst>
                  <a:ext uri="{FF2B5EF4-FFF2-40B4-BE49-F238E27FC236}">
                    <a16:creationId xmlns:a16="http://schemas.microsoft.com/office/drawing/2014/main" id="{3AB0D748-AD82-C22B-5A78-7A8FB79AA28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747828" y="2224286"/>
                <a:ext cx="1601081" cy="1390377"/>
              </a:xfrm>
              <a:prstGeom prst="rect">
                <a:avLst/>
              </a:prstGeom>
            </p:spPr>
          </p:pic>
        </p:grpSp>
        <p:grpSp>
          <p:nvGrpSpPr>
            <p:cNvPr id="48" name="Group 47">
              <a:extLst>
                <a:ext uri="{FF2B5EF4-FFF2-40B4-BE49-F238E27FC236}">
                  <a16:creationId xmlns:a16="http://schemas.microsoft.com/office/drawing/2014/main" id="{938797DA-DC9B-94B6-11AA-D31DF0AE6A50}"/>
                </a:ext>
              </a:extLst>
            </p:cNvPr>
            <p:cNvGrpSpPr/>
            <p:nvPr/>
          </p:nvGrpSpPr>
          <p:grpSpPr>
            <a:xfrm>
              <a:off x="578124" y="1681023"/>
              <a:ext cx="2322685" cy="1939131"/>
              <a:chOff x="578124" y="1681023"/>
              <a:chExt cx="2322685" cy="1939131"/>
            </a:xfrm>
          </p:grpSpPr>
          <p:sp>
            <p:nvSpPr>
              <p:cNvPr id="3" name="Rounded Rectangle 7">
                <a:extLst>
                  <a:ext uri="{FF2B5EF4-FFF2-40B4-BE49-F238E27FC236}">
                    <a16:creationId xmlns:a16="http://schemas.microsoft.com/office/drawing/2014/main" id="{93DF4B6A-816B-3110-7F66-79F6E3376E64}"/>
                  </a:ext>
                </a:extLst>
              </p:cNvPr>
              <p:cNvSpPr/>
              <p:nvPr/>
            </p:nvSpPr>
            <p:spPr>
              <a:xfrm>
                <a:off x="578124" y="1681023"/>
                <a:ext cx="2322685"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Survey: F2F/ Online</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15" name="Picture 14">
                <a:extLst>
                  <a:ext uri="{FF2B5EF4-FFF2-40B4-BE49-F238E27FC236}">
                    <a16:creationId xmlns:a16="http://schemas.microsoft.com/office/drawing/2014/main" id="{F2D07751-3EA6-FD6A-B2F5-16D062F0838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0694" y="2236749"/>
                <a:ext cx="1601081" cy="1383405"/>
              </a:xfrm>
              <a:prstGeom prst="rect">
                <a:avLst/>
              </a:prstGeom>
            </p:spPr>
          </p:pic>
        </p:grpSp>
        <p:grpSp>
          <p:nvGrpSpPr>
            <p:cNvPr id="49" name="Group 48">
              <a:extLst>
                <a:ext uri="{FF2B5EF4-FFF2-40B4-BE49-F238E27FC236}">
                  <a16:creationId xmlns:a16="http://schemas.microsoft.com/office/drawing/2014/main" id="{63C939FD-3827-6B41-B8ED-0D4B5EB97C5D}"/>
                </a:ext>
              </a:extLst>
            </p:cNvPr>
            <p:cNvGrpSpPr/>
            <p:nvPr/>
          </p:nvGrpSpPr>
          <p:grpSpPr>
            <a:xfrm>
              <a:off x="3269366" y="1681022"/>
              <a:ext cx="2754284" cy="1933640"/>
              <a:chOff x="3248996" y="1681023"/>
              <a:chExt cx="2754284" cy="1933640"/>
            </a:xfrm>
          </p:grpSpPr>
          <p:sp>
            <p:nvSpPr>
              <p:cNvPr id="6" name="Rounded Rectangle 7">
                <a:extLst>
                  <a:ext uri="{FF2B5EF4-FFF2-40B4-BE49-F238E27FC236}">
                    <a16:creationId xmlns:a16="http://schemas.microsoft.com/office/drawing/2014/main" id="{6A9FD9A9-CEA4-383F-FF81-3437A5B7D323}"/>
                  </a:ext>
                </a:extLst>
              </p:cNvPr>
              <p:cNvSpPr/>
              <p:nvPr/>
            </p:nvSpPr>
            <p:spPr>
              <a:xfrm>
                <a:off x="3464791" y="1681023"/>
                <a:ext cx="2322687"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Focus Group</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8" name="Picture 7">
                <a:extLst>
                  <a:ext uri="{FF2B5EF4-FFF2-40B4-BE49-F238E27FC236}">
                    <a16:creationId xmlns:a16="http://schemas.microsoft.com/office/drawing/2014/main" id="{6837E92A-2757-CEED-EF96-397B6066780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48996" y="2231259"/>
                <a:ext cx="2754284" cy="1383404"/>
              </a:xfrm>
              <a:prstGeom prst="rect">
                <a:avLst/>
              </a:prstGeom>
            </p:spPr>
          </p:pic>
        </p:grpSp>
        <p:grpSp>
          <p:nvGrpSpPr>
            <p:cNvPr id="51" name="Group 50">
              <a:extLst>
                <a:ext uri="{FF2B5EF4-FFF2-40B4-BE49-F238E27FC236}">
                  <a16:creationId xmlns:a16="http://schemas.microsoft.com/office/drawing/2014/main" id="{4B34C180-32A5-0CD1-9CDE-6912B1798211}"/>
                </a:ext>
              </a:extLst>
            </p:cNvPr>
            <p:cNvGrpSpPr/>
            <p:nvPr/>
          </p:nvGrpSpPr>
          <p:grpSpPr>
            <a:xfrm>
              <a:off x="9271555" y="1681022"/>
              <a:ext cx="2424951" cy="1933640"/>
              <a:chOff x="9257083" y="1692781"/>
              <a:chExt cx="2424951" cy="1933640"/>
            </a:xfrm>
          </p:grpSpPr>
          <p:sp>
            <p:nvSpPr>
              <p:cNvPr id="46" name="Rounded Rectangle 7">
                <a:extLst>
                  <a:ext uri="{FF2B5EF4-FFF2-40B4-BE49-F238E27FC236}">
                    <a16:creationId xmlns:a16="http://schemas.microsoft.com/office/drawing/2014/main" id="{8BA2A142-F74D-E4E2-45A3-351A37AC5A9C}"/>
                  </a:ext>
                </a:extLst>
              </p:cNvPr>
              <p:cNvSpPr/>
              <p:nvPr/>
            </p:nvSpPr>
            <p:spPr>
              <a:xfrm>
                <a:off x="9274415" y="1692781"/>
                <a:ext cx="2322685" cy="38710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Central Location Test</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47" name="Picture 46">
                <a:extLst>
                  <a:ext uri="{FF2B5EF4-FFF2-40B4-BE49-F238E27FC236}">
                    <a16:creationId xmlns:a16="http://schemas.microsoft.com/office/drawing/2014/main" id="{4178A73F-37CD-2489-DFB8-57EF9C8335C2}"/>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257083" y="2251668"/>
                <a:ext cx="2424951" cy="1374753"/>
              </a:xfrm>
              <a:prstGeom prst="rect">
                <a:avLst/>
              </a:prstGeom>
            </p:spPr>
          </p:pic>
        </p:grpSp>
      </p:grpSp>
    </p:spTree>
    <p:extLst>
      <p:ext uri="{BB962C8B-B14F-4D97-AF65-F5344CB8AC3E}">
        <p14:creationId xmlns:p14="http://schemas.microsoft.com/office/powerpoint/2010/main" val="30094010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FE52E-1072-BA54-8213-032172A24C53}"/>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C27832DA-1FE5-178F-C9A2-3914A5F11D8E}"/>
              </a:ext>
            </a:extLst>
          </p:cNvPr>
          <p:cNvSpPr txBox="1"/>
          <p:nvPr/>
        </p:nvSpPr>
        <p:spPr>
          <a:xfrm>
            <a:off x="653699" y="406400"/>
            <a:ext cx="8432244" cy="733534"/>
          </a:xfrm>
          <a:prstGeom prst="rect">
            <a:avLst/>
          </a:prstGeom>
        </p:spPr>
        <p:txBody>
          <a:bodyPr wrap="square" lIns="0" tIns="0" rIns="0" bIns="0" rtlCol="0" anchor="t">
            <a:spAutoFit/>
          </a:bodyPr>
          <a:lstStyle/>
          <a:p>
            <a:pPr marL="0" marR="0" lvl="0" indent="0" algn="l" defTabSz="914400" rtl="0" eaLnBrk="1" fontAlgn="auto" latinLnBrk="0" hangingPunct="1">
              <a:lnSpc>
                <a:spcPts val="6500"/>
              </a:lnSpc>
              <a:spcBef>
                <a:spcPts val="0"/>
              </a:spcBef>
              <a:spcAft>
                <a:spcPts val="0"/>
              </a:spcAft>
              <a:buClrTx/>
              <a:buSzTx/>
              <a:buFontTx/>
              <a:buNone/>
              <a:tabLst/>
              <a:defRPr/>
            </a:pPr>
            <a:r>
              <a:rPr kumimoji="0" lang="en-US" sz="2800" b="1" i="0" u="none" strike="noStrike" kern="1200" cap="none" spc="-150" normalizeH="0" baseline="0" noProof="0" dirty="0">
                <a:ln>
                  <a:noFill/>
                </a:ln>
                <a:solidFill>
                  <a:srgbClr val="F36521"/>
                </a:solidFill>
                <a:effectLst/>
                <a:uLnTx/>
                <a:uFillTx/>
                <a:latin typeface="Montserrat" pitchFamily="2" charset="77"/>
                <a:ea typeface="+mn-ea"/>
                <a:cs typeface="+mn-cs"/>
              </a:rPr>
              <a:t>(B2B) </a:t>
            </a:r>
            <a:r>
              <a:rPr kumimoji="0" lang="en-US" sz="2800" b="1" i="0" u="none" strike="noStrike" kern="1200" cap="none" spc="-150" normalizeH="0" baseline="0" noProof="0" dirty="0">
                <a:ln>
                  <a:noFill/>
                </a:ln>
                <a:solidFill>
                  <a:prstClr val="black"/>
                </a:solidFill>
                <a:effectLst/>
                <a:uLnTx/>
                <a:uFillTx/>
                <a:latin typeface="Montserrat" pitchFamily="2" charset="77"/>
                <a:ea typeface="+mn-ea"/>
                <a:cs typeface="+mn-cs"/>
              </a:rPr>
              <a:t>What we do</a:t>
            </a:r>
          </a:p>
        </p:txBody>
      </p:sp>
      <p:grpSp>
        <p:nvGrpSpPr>
          <p:cNvPr id="48" name="Group 47">
            <a:extLst>
              <a:ext uri="{FF2B5EF4-FFF2-40B4-BE49-F238E27FC236}">
                <a16:creationId xmlns:a16="http://schemas.microsoft.com/office/drawing/2014/main" id="{0454D5B8-7590-C800-EB9C-0D69D44965DC}"/>
              </a:ext>
            </a:extLst>
          </p:cNvPr>
          <p:cNvGrpSpPr/>
          <p:nvPr/>
        </p:nvGrpSpPr>
        <p:grpSpPr>
          <a:xfrm>
            <a:off x="578124" y="1681023"/>
            <a:ext cx="2322685" cy="1939131"/>
            <a:chOff x="578124" y="1681023"/>
            <a:chExt cx="2322685" cy="1939131"/>
          </a:xfrm>
        </p:grpSpPr>
        <p:sp>
          <p:nvSpPr>
            <p:cNvPr id="3" name="Rounded Rectangle 7">
              <a:extLst>
                <a:ext uri="{FF2B5EF4-FFF2-40B4-BE49-F238E27FC236}">
                  <a16:creationId xmlns:a16="http://schemas.microsoft.com/office/drawing/2014/main" id="{A05E6735-6149-AAB9-9293-1B468403AD41}"/>
                </a:ext>
              </a:extLst>
            </p:cNvPr>
            <p:cNvSpPr/>
            <p:nvPr/>
          </p:nvSpPr>
          <p:spPr>
            <a:xfrm>
              <a:off x="578124" y="1681023"/>
              <a:ext cx="2322685"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Survey: F2F/ Online</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15" name="Picture 14">
              <a:extLst>
                <a:ext uri="{FF2B5EF4-FFF2-40B4-BE49-F238E27FC236}">
                  <a16:creationId xmlns:a16="http://schemas.microsoft.com/office/drawing/2014/main" id="{98F1B101-C3E2-E999-B23A-93AFB4BADF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0694" y="2236749"/>
              <a:ext cx="1601081" cy="1383405"/>
            </a:xfrm>
            <a:prstGeom prst="rect">
              <a:avLst/>
            </a:prstGeom>
          </p:spPr>
        </p:pic>
      </p:grpSp>
      <p:grpSp>
        <p:nvGrpSpPr>
          <p:cNvPr id="49" name="Group 48">
            <a:extLst>
              <a:ext uri="{FF2B5EF4-FFF2-40B4-BE49-F238E27FC236}">
                <a16:creationId xmlns:a16="http://schemas.microsoft.com/office/drawing/2014/main" id="{E141B61E-3502-44E6-EF9B-ADDF7611D420}"/>
              </a:ext>
            </a:extLst>
          </p:cNvPr>
          <p:cNvGrpSpPr/>
          <p:nvPr/>
        </p:nvGrpSpPr>
        <p:grpSpPr>
          <a:xfrm>
            <a:off x="3485161" y="1681023"/>
            <a:ext cx="2322687" cy="1933640"/>
            <a:chOff x="3464791" y="1681023"/>
            <a:chExt cx="2322687" cy="1933640"/>
          </a:xfrm>
        </p:grpSpPr>
        <p:sp>
          <p:nvSpPr>
            <p:cNvPr id="6" name="Rounded Rectangle 7">
              <a:extLst>
                <a:ext uri="{FF2B5EF4-FFF2-40B4-BE49-F238E27FC236}">
                  <a16:creationId xmlns:a16="http://schemas.microsoft.com/office/drawing/2014/main" id="{D5DE68EB-7697-BA49-7873-288349A54471}"/>
                </a:ext>
              </a:extLst>
            </p:cNvPr>
            <p:cNvSpPr/>
            <p:nvPr/>
          </p:nvSpPr>
          <p:spPr>
            <a:xfrm>
              <a:off x="3464791" y="1681023"/>
              <a:ext cx="2322687"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In-depth Interview</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8" name="Picture 7">
              <a:extLst>
                <a:ext uri="{FF2B5EF4-FFF2-40B4-BE49-F238E27FC236}">
                  <a16:creationId xmlns:a16="http://schemas.microsoft.com/office/drawing/2014/main" id="{89FDF12D-6DD6-8444-D210-03D8947150B7}"/>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873493" y="2231259"/>
              <a:ext cx="1505290" cy="1383404"/>
            </a:xfrm>
            <a:prstGeom prst="rect">
              <a:avLst/>
            </a:prstGeom>
          </p:spPr>
        </p:pic>
      </p:grpSp>
      <p:sp>
        <p:nvSpPr>
          <p:cNvPr id="4" name="Rounded Rectangle 7">
            <a:extLst>
              <a:ext uri="{FF2B5EF4-FFF2-40B4-BE49-F238E27FC236}">
                <a16:creationId xmlns:a16="http://schemas.microsoft.com/office/drawing/2014/main" id="{F7130698-7FF2-BF5E-8B54-0D6655C269D5}"/>
              </a:ext>
            </a:extLst>
          </p:cNvPr>
          <p:cNvSpPr/>
          <p:nvPr/>
        </p:nvSpPr>
        <p:spPr>
          <a:xfrm>
            <a:off x="6392200" y="1681023"/>
            <a:ext cx="2322687"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Competitor Analysis</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9" name="Rounded Rectangle 7">
            <a:extLst>
              <a:ext uri="{FF2B5EF4-FFF2-40B4-BE49-F238E27FC236}">
                <a16:creationId xmlns:a16="http://schemas.microsoft.com/office/drawing/2014/main" id="{DDCB3AE7-1BEC-A85D-4AA4-CD1C32B07447}"/>
              </a:ext>
            </a:extLst>
          </p:cNvPr>
          <p:cNvSpPr/>
          <p:nvPr/>
        </p:nvSpPr>
        <p:spPr>
          <a:xfrm>
            <a:off x="9299239" y="1681023"/>
            <a:ext cx="2322687"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Market Analysis</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grpSp>
        <p:nvGrpSpPr>
          <p:cNvPr id="13" name="Group 12">
            <a:extLst>
              <a:ext uri="{FF2B5EF4-FFF2-40B4-BE49-F238E27FC236}">
                <a16:creationId xmlns:a16="http://schemas.microsoft.com/office/drawing/2014/main" id="{A61072E8-5776-64FD-C6C1-FAF200D92D2E}"/>
              </a:ext>
            </a:extLst>
          </p:cNvPr>
          <p:cNvGrpSpPr/>
          <p:nvPr/>
        </p:nvGrpSpPr>
        <p:grpSpPr>
          <a:xfrm>
            <a:off x="9371852" y="2231259"/>
            <a:ext cx="2177459" cy="1383404"/>
            <a:chOff x="9333546" y="2231259"/>
            <a:chExt cx="2177459" cy="1383404"/>
          </a:xfrm>
        </p:grpSpPr>
        <p:pic>
          <p:nvPicPr>
            <p:cNvPr id="5" name="Picture 4">
              <a:extLst>
                <a:ext uri="{FF2B5EF4-FFF2-40B4-BE49-F238E27FC236}">
                  <a16:creationId xmlns:a16="http://schemas.microsoft.com/office/drawing/2014/main" id="{C0E6EE9E-B14C-69FE-F8B2-A724C3418EEB}"/>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333546" y="2231259"/>
              <a:ext cx="1426739" cy="1383404"/>
            </a:xfrm>
            <a:prstGeom prst="rect">
              <a:avLst/>
            </a:prstGeom>
          </p:spPr>
        </p:pic>
        <p:pic>
          <p:nvPicPr>
            <p:cNvPr id="11" name="Picture 4">
              <a:extLst>
                <a:ext uri="{FF2B5EF4-FFF2-40B4-BE49-F238E27FC236}">
                  <a16:creationId xmlns:a16="http://schemas.microsoft.com/office/drawing/2014/main" id="{E7FEFACA-6B31-A3A8-21C7-EFC2381F01A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0760285" y="2231259"/>
              <a:ext cx="750720" cy="1383404"/>
            </a:xfrm>
            <a:prstGeom prst="rect">
              <a:avLst/>
            </a:prstGeom>
          </p:spPr>
        </p:pic>
      </p:grpSp>
      <p:pic>
        <p:nvPicPr>
          <p:cNvPr id="94" name="Picture 93">
            <a:extLst>
              <a:ext uri="{FF2B5EF4-FFF2-40B4-BE49-F238E27FC236}">
                <a16:creationId xmlns:a16="http://schemas.microsoft.com/office/drawing/2014/main" id="{E375B74F-DB3F-CB42-5F82-FAA5DF79705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60113" y="2231259"/>
            <a:ext cx="2386859" cy="1383404"/>
          </a:xfrm>
          <a:prstGeom prst="rect">
            <a:avLst/>
          </a:prstGeom>
        </p:spPr>
      </p:pic>
      <p:sp>
        <p:nvSpPr>
          <p:cNvPr id="12" name="Rounded Rectangle 7">
            <a:extLst>
              <a:ext uri="{FF2B5EF4-FFF2-40B4-BE49-F238E27FC236}">
                <a16:creationId xmlns:a16="http://schemas.microsoft.com/office/drawing/2014/main" id="{E1189499-B5BF-103B-B4F8-CBD2D68467EA}"/>
              </a:ext>
            </a:extLst>
          </p:cNvPr>
          <p:cNvSpPr/>
          <p:nvPr/>
        </p:nvSpPr>
        <p:spPr>
          <a:xfrm>
            <a:off x="617338" y="4137974"/>
            <a:ext cx="2322685"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ROMI Analysis</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57" name="Picture 56">
            <a:extLst>
              <a:ext uri="{FF2B5EF4-FFF2-40B4-BE49-F238E27FC236}">
                <a16:creationId xmlns:a16="http://schemas.microsoft.com/office/drawing/2014/main" id="{91E78162-B478-5FEC-FD46-08EBA394535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73824" y="4695317"/>
            <a:ext cx="2409711" cy="1640247"/>
          </a:xfrm>
          <a:prstGeom prst="rect">
            <a:avLst/>
          </a:prstGeom>
        </p:spPr>
      </p:pic>
      <p:pic>
        <p:nvPicPr>
          <p:cNvPr id="58" name="Picture 57">
            <a:extLst>
              <a:ext uri="{FF2B5EF4-FFF2-40B4-BE49-F238E27FC236}">
                <a16:creationId xmlns:a16="http://schemas.microsoft.com/office/drawing/2014/main" id="{9E3785D5-0A94-A2C5-B8F6-E8CD0AD9573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485161" y="4633439"/>
            <a:ext cx="2322687" cy="1931609"/>
          </a:xfrm>
          <a:prstGeom prst="rect">
            <a:avLst/>
          </a:prstGeom>
        </p:spPr>
      </p:pic>
      <p:sp>
        <p:nvSpPr>
          <p:cNvPr id="59" name="Rounded Rectangle 7">
            <a:extLst>
              <a:ext uri="{FF2B5EF4-FFF2-40B4-BE49-F238E27FC236}">
                <a16:creationId xmlns:a16="http://schemas.microsoft.com/office/drawing/2014/main" id="{67646A73-89EE-7450-40C4-82A579735138}"/>
              </a:ext>
            </a:extLst>
          </p:cNvPr>
          <p:cNvSpPr/>
          <p:nvPr/>
        </p:nvSpPr>
        <p:spPr>
          <a:xfrm>
            <a:off x="3485163" y="4137974"/>
            <a:ext cx="2322685" cy="38709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9586"/>
                </a:solidFill>
                <a:effectLst/>
                <a:uLnTx/>
                <a:uFillTx/>
                <a:latin typeface="Montserrat" pitchFamily="2" charset="77"/>
                <a:ea typeface="+mn-ea"/>
                <a:cs typeface="+mn-cs"/>
              </a:rPr>
              <a:t>Ideation Workshop</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Tree>
    <p:extLst>
      <p:ext uri="{BB962C8B-B14F-4D97-AF65-F5344CB8AC3E}">
        <p14:creationId xmlns:p14="http://schemas.microsoft.com/office/powerpoint/2010/main" val="3759478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87707-447D-31B7-9501-EDED306F2764}"/>
            </a:ext>
          </a:extLst>
        </p:cNvPr>
        <p:cNvGrpSpPr/>
        <p:nvPr/>
      </p:nvGrpSpPr>
      <p:grpSpPr>
        <a:xfrm>
          <a:off x="0" y="0"/>
          <a:ext cx="0" cy="0"/>
          <a:chOff x="0" y="0"/>
          <a:chExt cx="0" cy="0"/>
        </a:xfrm>
      </p:grpSpPr>
      <p:sp>
        <p:nvSpPr>
          <p:cNvPr id="13" name="TextBox 10">
            <a:extLst>
              <a:ext uri="{FF2B5EF4-FFF2-40B4-BE49-F238E27FC236}">
                <a16:creationId xmlns:a16="http://schemas.microsoft.com/office/drawing/2014/main" id="{EF45A330-38B6-0350-1196-DF047053E052}"/>
              </a:ext>
            </a:extLst>
          </p:cNvPr>
          <p:cNvSpPr txBox="1"/>
          <p:nvPr/>
        </p:nvSpPr>
        <p:spPr>
          <a:xfrm>
            <a:off x="4424602" y="597392"/>
            <a:ext cx="6807200" cy="751937"/>
          </a:xfrm>
          <a:prstGeom prst="rect">
            <a:avLst/>
          </a:prstGeom>
        </p:spPr>
        <p:txBody>
          <a:bodyPr wrap="square" lIns="0" tIns="0" rIns="0" bIns="0" rtlCol="0" anchor="t">
            <a:spAutoFit/>
          </a:bodyPr>
          <a:lstStyle/>
          <a:p>
            <a:pPr marL="0" marR="0" lvl="0" indent="0" algn="l" defTabSz="914400" rtl="0" eaLnBrk="1" fontAlgn="auto" latinLnBrk="0" hangingPunct="1">
              <a:lnSpc>
                <a:spcPts val="6500"/>
              </a:lnSpc>
              <a:spcBef>
                <a:spcPts val="0"/>
              </a:spcBef>
              <a:spcAft>
                <a:spcPts val="0"/>
              </a:spcAft>
              <a:buClrTx/>
              <a:buSzTx/>
              <a:buFontTx/>
              <a:buNone/>
              <a:tabLst/>
              <a:defRPr/>
            </a:pPr>
            <a:r>
              <a:rPr kumimoji="0" lang="en-US" sz="3600" b="1" i="0" u="none" strike="noStrike" kern="1200" cap="none" spc="-150" normalizeH="0" baseline="0" noProof="0" dirty="0">
                <a:ln>
                  <a:noFill/>
                </a:ln>
                <a:solidFill>
                  <a:prstClr val="black"/>
                </a:solidFill>
                <a:effectLst/>
                <a:uLnTx/>
                <a:uFillTx/>
                <a:latin typeface="Montserrat" pitchFamily="2" charset="77"/>
                <a:ea typeface="+mn-ea"/>
                <a:cs typeface="+mn-cs"/>
              </a:rPr>
              <a:t>Mr. Pham Anh Tuan</a:t>
            </a:r>
          </a:p>
        </p:txBody>
      </p:sp>
      <p:sp>
        <p:nvSpPr>
          <p:cNvPr id="54" name="Google Shape;513;p39">
            <a:extLst>
              <a:ext uri="{FF2B5EF4-FFF2-40B4-BE49-F238E27FC236}">
                <a16:creationId xmlns:a16="http://schemas.microsoft.com/office/drawing/2014/main" id="{040D7ADC-4AAC-3549-CA88-795257D9604A}"/>
              </a:ext>
            </a:extLst>
          </p:cNvPr>
          <p:cNvSpPr txBox="1"/>
          <p:nvPr/>
        </p:nvSpPr>
        <p:spPr>
          <a:xfrm>
            <a:off x="4327534" y="1989575"/>
            <a:ext cx="7373475" cy="2262127"/>
          </a:xfrm>
          <a:prstGeom prst="rect">
            <a:avLst/>
          </a:prstGeom>
          <a:noFill/>
          <a:ln>
            <a:noFill/>
          </a:ln>
        </p:spPr>
        <p:txBody>
          <a:bodyPr spcFirstLastPara="1" wrap="square" lIns="90000" tIns="91425" rIns="91425" bIns="91425" anchor="t" anchorCtr="0">
            <a:spAutoFit/>
          </a:bodyPr>
          <a:lstStyle/>
          <a:p>
            <a:pPr marL="0" marR="0" lvl="0" indent="0" algn="just" defTabSz="914400" rtl="0" eaLnBrk="1" fontAlgn="auto" latinLnBrk="0" hangingPunct="1">
              <a:lnSpc>
                <a:spcPct val="100000"/>
              </a:lnSpc>
              <a:spcBef>
                <a:spcPts val="0"/>
              </a:spcBef>
              <a:spcAft>
                <a:spcPts val="600"/>
              </a:spcAft>
              <a:buClr>
                <a:srgbClr val="000000"/>
              </a:buClr>
              <a:buSzPts val="1100"/>
              <a:buFontTx/>
              <a:buNone/>
              <a:tabLst/>
              <a:defRPr/>
            </a:pPr>
            <a:r>
              <a:rPr kumimoji="0" lang="en-SG" sz="1200" b="0" i="0" u="none" strike="noStrike" kern="1200" cap="none" spc="0" normalizeH="0" baseline="0" noProof="0" dirty="0">
                <a:ln>
                  <a:noFill/>
                </a:ln>
                <a:solidFill>
                  <a:srgbClr val="535353"/>
                </a:solidFill>
                <a:effectLst/>
                <a:uLnTx/>
                <a:uFillTx/>
                <a:latin typeface="Montserrat" pitchFamily="2" charset="77"/>
                <a:ea typeface="Montserrat"/>
                <a:cs typeface="Montserrat"/>
                <a:sym typeface="Montserrat"/>
              </a:rPr>
              <a:t>Tuan is a seasoned senior marketing research with over 15 years of expertise, </a:t>
            </a:r>
            <a:r>
              <a:rPr kumimoji="0" lang="en-SG" sz="1200" b="1" i="0" u="none" strike="noStrike" kern="1200" cap="none" spc="0" normalizeH="0" baseline="0" noProof="0" dirty="0">
                <a:ln>
                  <a:noFill/>
                </a:ln>
                <a:solidFill>
                  <a:srgbClr val="F36521"/>
                </a:solidFill>
                <a:effectLst/>
                <a:uLnTx/>
                <a:uFillTx/>
                <a:latin typeface="Montserrat" pitchFamily="2" charset="77"/>
                <a:ea typeface="Montserrat"/>
                <a:cs typeface="Montserrat"/>
                <a:sym typeface="Montserrat"/>
              </a:rPr>
              <a:t>specializing in B2B marketing research</a:t>
            </a:r>
            <a:r>
              <a:rPr kumimoji="0" lang="en-SG" sz="1200" b="0" i="0" u="none" strike="noStrike" kern="1200" cap="none" spc="0" normalizeH="0" baseline="0" noProof="0" dirty="0">
                <a:ln>
                  <a:noFill/>
                </a:ln>
                <a:solidFill>
                  <a:srgbClr val="535353"/>
                </a:solidFill>
                <a:effectLst/>
                <a:uLnTx/>
                <a:uFillTx/>
                <a:latin typeface="Montserrat" pitchFamily="2" charset="77"/>
                <a:ea typeface="Montserrat"/>
                <a:cs typeface="Montserrat"/>
                <a:sym typeface="Montserrat"/>
              </a:rPr>
              <a:t>. His focus is on market exploration and penetration studies within various sectors, both locally and regionally. </a:t>
            </a:r>
            <a:r>
              <a:rPr kumimoji="0" lang="en-US" sz="1200" b="0" i="0" u="none" strike="noStrike" kern="1200" cap="none" spc="0" normalizeH="0" baseline="0" noProof="0" dirty="0">
                <a:ln>
                  <a:noFill/>
                </a:ln>
                <a:solidFill>
                  <a:srgbClr val="535353"/>
                </a:solidFill>
                <a:effectLst/>
                <a:uLnTx/>
                <a:uFillTx/>
                <a:latin typeface="Montserrat"/>
                <a:ea typeface="+mn-ea"/>
                <a:cs typeface="+mn-cs"/>
              </a:rPr>
              <a:t>With a </a:t>
            </a:r>
            <a:r>
              <a:rPr kumimoji="0" lang="en-US" sz="1200" b="1" i="0" u="none" strike="noStrike" kern="1200" cap="none" spc="0" normalizeH="0" baseline="0" noProof="0" dirty="0">
                <a:ln>
                  <a:noFill/>
                </a:ln>
                <a:solidFill>
                  <a:srgbClr val="F36521"/>
                </a:solidFill>
                <a:effectLst/>
                <a:uLnTx/>
                <a:uFillTx/>
                <a:latin typeface="Montserrat"/>
                <a:ea typeface="+mn-ea"/>
                <a:cs typeface="+mn-cs"/>
              </a:rPr>
              <a:t>unique blend of IT and market research experience</a:t>
            </a:r>
            <a:r>
              <a:rPr kumimoji="0" lang="en-US" sz="1200" b="0" i="0" u="none" strike="noStrike" kern="1200" cap="none" spc="0" normalizeH="0" baseline="0" noProof="0" dirty="0">
                <a:ln>
                  <a:noFill/>
                </a:ln>
                <a:solidFill>
                  <a:srgbClr val="535353"/>
                </a:solidFill>
                <a:effectLst/>
                <a:uLnTx/>
                <a:uFillTx/>
                <a:latin typeface="Montserrat"/>
                <a:ea typeface="+mn-ea"/>
                <a:cs typeface="+mn-cs"/>
              </a:rPr>
              <a:t>, Tuan leverages his technical skills to </a:t>
            </a:r>
            <a:r>
              <a:rPr kumimoji="0" lang="en-US" sz="1200" i="0" u="none" strike="noStrike" kern="1200" cap="none" spc="0" normalizeH="0" baseline="0" noProof="0" dirty="0">
                <a:ln>
                  <a:noFill/>
                </a:ln>
                <a:solidFill>
                  <a:srgbClr val="535353"/>
                </a:solidFill>
                <a:effectLst/>
                <a:uLnTx/>
                <a:uFillTx/>
                <a:latin typeface="Montserrat"/>
                <a:ea typeface="+mn-ea"/>
                <a:cs typeface="+mn-cs"/>
              </a:rPr>
              <a:t>enhance data analysis and market insights, offering a comprehensive understanding of market dynamics</a:t>
            </a:r>
            <a:r>
              <a:rPr kumimoji="0" lang="en-US" sz="1200" b="0" i="0" u="none" strike="noStrike" kern="1200" cap="none" spc="0" normalizeH="0" baseline="0" noProof="0" dirty="0">
                <a:ln>
                  <a:noFill/>
                </a:ln>
                <a:solidFill>
                  <a:srgbClr val="535353"/>
                </a:solidFill>
                <a:effectLst/>
                <a:uLnTx/>
                <a:uFillTx/>
                <a:latin typeface="Montserrat"/>
                <a:ea typeface="+mn-ea"/>
                <a:cs typeface="+mn-cs"/>
              </a:rPr>
              <a:t>.</a:t>
            </a:r>
            <a:endParaRPr kumimoji="0" lang="en-SG" sz="1200" b="0" i="0" u="none" strike="noStrike" kern="1200" cap="none" spc="0" normalizeH="0" baseline="0" noProof="0" dirty="0">
              <a:ln>
                <a:noFill/>
              </a:ln>
              <a:solidFill>
                <a:srgbClr val="535353"/>
              </a:solidFill>
              <a:effectLst/>
              <a:uLnTx/>
              <a:uFillTx/>
              <a:latin typeface="Montserrat" pitchFamily="2" charset="77"/>
              <a:ea typeface="Montserrat"/>
              <a:cs typeface="Montserrat"/>
              <a:sym typeface="Montserrat"/>
            </a:endParaRPr>
          </a:p>
          <a:p>
            <a:pPr marL="0" marR="0" lvl="0" indent="0" algn="just" defTabSz="914400" rtl="0" eaLnBrk="1" fontAlgn="auto" latinLnBrk="0" hangingPunct="1">
              <a:lnSpc>
                <a:spcPct val="100000"/>
              </a:lnSpc>
              <a:spcBef>
                <a:spcPts val="0"/>
              </a:spcBef>
              <a:spcAft>
                <a:spcPts val="600"/>
              </a:spcAft>
              <a:buClr>
                <a:srgbClr val="000000"/>
              </a:buClr>
              <a:buSzPts val="1100"/>
              <a:buFontTx/>
              <a:buNone/>
              <a:tabLst/>
              <a:defRPr/>
            </a:pPr>
            <a:r>
              <a:rPr kumimoji="0" lang="en-SG" sz="1200" b="0" i="0" u="none" strike="noStrike" kern="1200" cap="none" spc="0" normalizeH="0" baseline="0" noProof="0" dirty="0">
                <a:ln>
                  <a:noFill/>
                </a:ln>
                <a:solidFill>
                  <a:srgbClr val="535353"/>
                </a:solidFill>
                <a:effectLst/>
                <a:uLnTx/>
                <a:uFillTx/>
                <a:latin typeface="Montserrat" pitchFamily="2" charset="77"/>
                <a:ea typeface="Montserrat"/>
                <a:cs typeface="Montserrat"/>
                <a:sym typeface="Montserrat"/>
              </a:rPr>
              <a:t>Renowned for his </a:t>
            </a:r>
            <a:r>
              <a:rPr kumimoji="0" lang="en-SG" sz="1200" b="1" i="0" u="none" strike="noStrike" kern="1200" cap="none" spc="0" normalizeH="0" baseline="0" noProof="0" dirty="0">
                <a:ln>
                  <a:noFill/>
                </a:ln>
                <a:solidFill>
                  <a:srgbClr val="F36521"/>
                </a:solidFill>
                <a:effectLst/>
                <a:uLnTx/>
                <a:uFillTx/>
                <a:latin typeface="Montserrat" pitchFamily="2" charset="77"/>
                <a:ea typeface="Montserrat"/>
                <a:cs typeface="Montserrat"/>
                <a:sym typeface="Montserrat"/>
              </a:rPr>
              <a:t>sharp analytical skills </a:t>
            </a:r>
            <a:r>
              <a:rPr kumimoji="0" lang="en-SG" sz="1200" b="0" i="0" u="none" strike="noStrike" kern="1200" cap="none" spc="0" normalizeH="0" baseline="0" noProof="0" dirty="0">
                <a:ln>
                  <a:noFill/>
                </a:ln>
                <a:solidFill>
                  <a:srgbClr val="535353"/>
                </a:solidFill>
                <a:effectLst/>
                <a:uLnTx/>
                <a:uFillTx/>
                <a:latin typeface="Montserrat" pitchFamily="2" charset="77"/>
                <a:ea typeface="Montserrat"/>
                <a:cs typeface="Montserrat"/>
                <a:sym typeface="Montserrat"/>
              </a:rPr>
              <a:t>and</a:t>
            </a:r>
            <a:r>
              <a:rPr kumimoji="0" lang="en-SG" sz="1200" b="1" i="0" u="none" strike="noStrike" kern="1200" cap="none" spc="0" normalizeH="0" baseline="0" noProof="0" dirty="0">
                <a:ln>
                  <a:noFill/>
                </a:ln>
                <a:solidFill>
                  <a:srgbClr val="535353"/>
                </a:solidFill>
                <a:effectLst/>
                <a:uLnTx/>
                <a:uFillTx/>
                <a:latin typeface="Montserrat" pitchFamily="2" charset="77"/>
                <a:ea typeface="Montserrat"/>
                <a:cs typeface="Montserrat"/>
                <a:sym typeface="Montserrat"/>
              </a:rPr>
              <a:t> </a:t>
            </a:r>
            <a:r>
              <a:rPr kumimoji="0" lang="en-SG" sz="1200" b="1" i="0" u="none" strike="noStrike" kern="1200" cap="none" spc="0" normalizeH="0" baseline="0" noProof="0" dirty="0">
                <a:ln>
                  <a:noFill/>
                </a:ln>
                <a:solidFill>
                  <a:srgbClr val="F36521"/>
                </a:solidFill>
                <a:effectLst/>
                <a:uLnTx/>
                <a:uFillTx/>
                <a:latin typeface="Montserrat" pitchFamily="2" charset="77"/>
                <a:ea typeface="Montserrat"/>
                <a:cs typeface="Montserrat"/>
                <a:sym typeface="Montserrat"/>
              </a:rPr>
              <a:t>consultative approach</a:t>
            </a:r>
            <a:r>
              <a:rPr kumimoji="0" lang="en-SG" sz="1200" b="0" i="0" u="none" strike="noStrike" kern="1200" cap="none" spc="0" normalizeH="0" baseline="0" noProof="0" dirty="0">
                <a:ln>
                  <a:noFill/>
                </a:ln>
                <a:solidFill>
                  <a:srgbClr val="535353"/>
                </a:solidFill>
                <a:effectLst/>
                <a:uLnTx/>
                <a:uFillTx/>
                <a:latin typeface="Montserrat" pitchFamily="2" charset="77"/>
                <a:ea typeface="Montserrat"/>
                <a:cs typeface="Montserrat"/>
                <a:sym typeface="Montserrat"/>
              </a:rPr>
              <a:t>, Tuan has made significant contributions to the understanding of consumer trends and market behaviors. </a:t>
            </a:r>
          </a:p>
          <a:p>
            <a:pPr marL="0" marR="0" lvl="0" indent="0" algn="just" defTabSz="914400" rtl="0" eaLnBrk="1" fontAlgn="auto" latinLnBrk="0" hangingPunct="1">
              <a:lnSpc>
                <a:spcPct val="100000"/>
              </a:lnSpc>
              <a:spcBef>
                <a:spcPts val="0"/>
              </a:spcBef>
              <a:spcAft>
                <a:spcPts val="600"/>
              </a:spcAft>
              <a:buClr>
                <a:srgbClr val="000000"/>
              </a:buClr>
              <a:buSzPts val="1100"/>
              <a:buFontTx/>
              <a:buNone/>
              <a:tabLst/>
              <a:defRPr/>
            </a:pPr>
            <a:r>
              <a:rPr kumimoji="0" lang="en-SG" sz="1200" b="0" i="0" u="none" strike="noStrike" kern="1200" cap="none" spc="0" normalizeH="0" baseline="0" noProof="0" dirty="0">
                <a:ln>
                  <a:noFill/>
                </a:ln>
                <a:solidFill>
                  <a:srgbClr val="535353"/>
                </a:solidFill>
                <a:effectLst/>
                <a:uLnTx/>
                <a:uFillTx/>
                <a:latin typeface="Montserrat" pitchFamily="2" charset="77"/>
                <a:ea typeface="Montserrat"/>
                <a:cs typeface="Montserrat"/>
                <a:sym typeface="Montserrat"/>
              </a:rPr>
              <a:t>Tuan’s expert insights are occasionally featured in local newspapers such as Dan Tri     , Tuoi Tre Online  </a:t>
            </a:r>
            <a:r>
              <a:rPr kumimoji="0" lang="en-SG" sz="1200" b="0" i="0" u="none" strike="noStrike" kern="1200" cap="none" spc="0" normalizeH="0" baseline="0" noProof="0" dirty="0" err="1">
                <a:ln>
                  <a:noFill/>
                </a:ln>
                <a:solidFill>
                  <a:srgbClr val="535353"/>
                </a:solidFill>
                <a:effectLst/>
                <a:uLnTx/>
                <a:uFillTx/>
                <a:latin typeface="Montserrat" pitchFamily="2" charset="77"/>
                <a:ea typeface="Montserrat"/>
                <a:cs typeface="Montserrat"/>
                <a:sym typeface="Montserrat"/>
              </a:rPr>
              <a:t>aaaaaa</a:t>
            </a:r>
            <a:r>
              <a:rPr kumimoji="0" lang="en-SG" sz="1200" b="0" i="0" u="none" strike="noStrike" kern="1200" cap="none" spc="0" normalizeH="0" baseline="0" noProof="0" dirty="0">
                <a:ln>
                  <a:noFill/>
                </a:ln>
                <a:solidFill>
                  <a:srgbClr val="535353"/>
                </a:solidFill>
                <a:effectLst/>
                <a:uLnTx/>
                <a:uFillTx/>
                <a:latin typeface="Montserrat" pitchFamily="2" charset="77"/>
                <a:ea typeface="Montserrat"/>
                <a:cs typeface="Montserrat"/>
                <a:sym typeface="Montserrat"/>
              </a:rPr>
              <a:t>  , and on Vietnam primary TV channels		                   , where </a:t>
            </a:r>
            <a:r>
              <a:rPr kumimoji="0" lang="en-US" sz="1200" b="0" i="0" u="none" strike="noStrike" kern="1200" cap="none" spc="0" normalizeH="0" baseline="0" noProof="0" dirty="0">
                <a:ln>
                  <a:noFill/>
                </a:ln>
                <a:solidFill>
                  <a:srgbClr val="535353"/>
                </a:solidFill>
                <a:effectLst/>
                <a:uLnTx/>
                <a:uFillTx/>
                <a:latin typeface="Montserrat"/>
                <a:ea typeface="+mn-ea"/>
                <a:cs typeface="+mn-cs"/>
              </a:rPr>
              <a:t>he shares his perspectives on evolving market landscapes</a:t>
            </a:r>
            <a:r>
              <a:rPr kumimoji="0" lang="en-SG" sz="1200" b="0" i="0" u="none" strike="noStrike" kern="1200" cap="none" spc="0" normalizeH="0" baseline="0" noProof="0" dirty="0">
                <a:ln>
                  <a:noFill/>
                </a:ln>
                <a:solidFill>
                  <a:srgbClr val="535353"/>
                </a:solidFill>
                <a:effectLst/>
                <a:uLnTx/>
                <a:uFillTx/>
                <a:latin typeface="Montserrat" pitchFamily="2" charset="77"/>
                <a:ea typeface="Montserrat"/>
                <a:cs typeface="Montserrat"/>
                <a:sym typeface="Montserrat"/>
              </a:rPr>
              <a:t>.</a:t>
            </a:r>
          </a:p>
        </p:txBody>
      </p:sp>
      <p:cxnSp>
        <p:nvCxnSpPr>
          <p:cNvPr id="55" name="Straight Connector 54">
            <a:extLst>
              <a:ext uri="{FF2B5EF4-FFF2-40B4-BE49-F238E27FC236}">
                <a16:creationId xmlns:a16="http://schemas.microsoft.com/office/drawing/2014/main" id="{9A6B3B92-F412-84B4-3C4C-77F07DF45D71}"/>
              </a:ext>
            </a:extLst>
          </p:cNvPr>
          <p:cNvCxnSpPr>
            <a:cxnSpLocks/>
          </p:cNvCxnSpPr>
          <p:nvPr/>
        </p:nvCxnSpPr>
        <p:spPr>
          <a:xfrm flipV="1">
            <a:off x="3953641" y="2110156"/>
            <a:ext cx="0" cy="4223409"/>
          </a:xfrm>
          <a:prstGeom prst="line">
            <a:avLst/>
          </a:prstGeom>
          <a:ln w="38100">
            <a:solidFill>
              <a:srgbClr val="F3652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BA1D83B-518E-901C-5A79-4C4B470F299C}"/>
              </a:ext>
            </a:extLst>
          </p:cNvPr>
          <p:cNvCxnSpPr>
            <a:cxnSpLocks/>
          </p:cNvCxnSpPr>
          <p:nvPr/>
        </p:nvCxnSpPr>
        <p:spPr>
          <a:xfrm>
            <a:off x="4424602" y="1402041"/>
            <a:ext cx="5737205" cy="0"/>
          </a:xfrm>
          <a:prstGeom prst="line">
            <a:avLst/>
          </a:prstGeom>
          <a:ln w="28575">
            <a:solidFill>
              <a:srgbClr val="67A34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7994DFE-B40F-7B78-1EC9-B827C82AB3D5}"/>
              </a:ext>
            </a:extLst>
          </p:cNvPr>
          <p:cNvSpPr/>
          <p:nvPr/>
        </p:nvSpPr>
        <p:spPr>
          <a:xfrm>
            <a:off x="4384001" y="1455396"/>
            <a:ext cx="5777806" cy="307777"/>
          </a:xfrm>
          <a:prstGeom prst="rect">
            <a:avLst/>
          </a:prstGeom>
        </p:spPr>
        <p:txBody>
          <a:bodyPr wrap="square" lIns="90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400" b="1" i="0" u="none" strike="noStrike" kern="1200" cap="none" spc="0" normalizeH="0" baseline="0" noProof="0" dirty="0">
                <a:ln>
                  <a:noFill/>
                </a:ln>
                <a:solidFill>
                  <a:prstClr val="black"/>
                </a:solidFill>
                <a:effectLst/>
                <a:uLnTx/>
                <a:uFillTx/>
                <a:latin typeface="Montserrat" pitchFamily="2" charset="77"/>
                <a:ea typeface="Montserrat"/>
                <a:cs typeface="Montserrat"/>
                <a:sym typeface="Montserrat"/>
              </a:rPr>
              <a:t>Research Director, Country Manager </a:t>
            </a:r>
            <a:r>
              <a:rPr kumimoji="0" lang="en-SG" sz="1400" b="1" i="0" u="none" strike="noStrike" kern="1200" cap="none" spc="0" normalizeH="0" baseline="0" noProof="0" dirty="0">
                <a:ln>
                  <a:noFill/>
                </a:ln>
                <a:solidFill>
                  <a:srgbClr val="67A341"/>
                </a:solidFill>
                <a:effectLst/>
                <a:uLnTx/>
                <a:uFillTx/>
                <a:latin typeface="Montserrat" pitchFamily="2" charset="77"/>
                <a:ea typeface="Montserrat"/>
                <a:cs typeface="Montserrat"/>
                <a:sym typeface="Montserrat"/>
              </a:rPr>
              <a:t>|</a:t>
            </a:r>
            <a:r>
              <a:rPr kumimoji="0" lang="en-SG" sz="1400" b="1" i="0" u="none" strike="noStrike" kern="1200" cap="none" spc="0" normalizeH="0" baseline="0" noProof="0" dirty="0">
                <a:ln>
                  <a:noFill/>
                </a:ln>
                <a:solidFill>
                  <a:srgbClr val="F36521"/>
                </a:solidFill>
                <a:effectLst/>
                <a:uLnTx/>
                <a:uFillTx/>
                <a:latin typeface="Montserrat" pitchFamily="2" charset="77"/>
                <a:ea typeface="Montserrat"/>
                <a:cs typeface="Montserrat"/>
                <a:sym typeface="Montserrat"/>
              </a:rPr>
              <a:t>| </a:t>
            </a:r>
            <a:r>
              <a:rPr kumimoji="0" lang="en-SG" sz="1400" b="1" i="0" u="none" strike="noStrike" kern="1200" cap="none" spc="0" normalizeH="0" baseline="0" noProof="0" dirty="0">
                <a:ln>
                  <a:noFill/>
                </a:ln>
                <a:solidFill>
                  <a:prstClr val="black"/>
                </a:solidFill>
                <a:effectLst/>
                <a:uLnTx/>
                <a:uFillTx/>
                <a:latin typeface="Montserrat" pitchFamily="2" charset="77"/>
                <a:ea typeface="Montserrat"/>
                <a:cs typeface="Montserrat"/>
                <a:sym typeface="Montserrat"/>
              </a:rPr>
              <a:t>VIETNAM</a:t>
            </a:r>
          </a:p>
        </p:txBody>
      </p:sp>
      <p:grpSp>
        <p:nvGrpSpPr>
          <p:cNvPr id="8" name="Group 7">
            <a:extLst>
              <a:ext uri="{FF2B5EF4-FFF2-40B4-BE49-F238E27FC236}">
                <a16:creationId xmlns:a16="http://schemas.microsoft.com/office/drawing/2014/main" id="{3613F5ED-FA21-BD91-AE3A-94ED0C2DC391}"/>
              </a:ext>
            </a:extLst>
          </p:cNvPr>
          <p:cNvGrpSpPr/>
          <p:nvPr/>
        </p:nvGrpSpPr>
        <p:grpSpPr>
          <a:xfrm>
            <a:off x="4327533" y="4128289"/>
            <a:ext cx="7373476" cy="2085836"/>
            <a:chOff x="4327533" y="4128289"/>
            <a:chExt cx="7373476" cy="2085836"/>
          </a:xfrm>
        </p:grpSpPr>
        <p:pic>
          <p:nvPicPr>
            <p:cNvPr id="22" name="Picture 21">
              <a:extLst>
                <a:ext uri="{FF2B5EF4-FFF2-40B4-BE49-F238E27FC236}">
                  <a16:creationId xmlns:a16="http://schemas.microsoft.com/office/drawing/2014/main" id="{C2CCA442-CA7F-8665-DDB5-784311140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24600" y="4128289"/>
              <a:ext cx="7207104" cy="775113"/>
            </a:xfrm>
            <a:prstGeom prst="rect">
              <a:avLst/>
            </a:prstGeom>
          </p:spPr>
        </p:pic>
        <p:pic>
          <p:nvPicPr>
            <p:cNvPr id="23" name="Picture 22">
              <a:extLst>
                <a:ext uri="{FF2B5EF4-FFF2-40B4-BE49-F238E27FC236}">
                  <a16:creationId xmlns:a16="http://schemas.microsoft.com/office/drawing/2014/main" id="{128F8941-85EF-31E9-DDF2-A78715F305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7533" y="4937989"/>
              <a:ext cx="2409559" cy="1276136"/>
            </a:xfrm>
            <a:prstGeom prst="rect">
              <a:avLst/>
            </a:prstGeom>
            <a:ln>
              <a:solidFill>
                <a:schemeClr val="accent2"/>
              </a:solidFill>
            </a:ln>
          </p:spPr>
        </p:pic>
        <p:pic>
          <p:nvPicPr>
            <p:cNvPr id="24" name="Picture 23">
              <a:extLst>
                <a:ext uri="{FF2B5EF4-FFF2-40B4-BE49-F238E27FC236}">
                  <a16:creationId xmlns:a16="http://schemas.microsoft.com/office/drawing/2014/main" id="{82B590F0-00C3-95B1-4F5F-F9A39B5CD10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22342" y="4937989"/>
              <a:ext cx="2409559" cy="1276136"/>
            </a:xfrm>
            <a:prstGeom prst="rect">
              <a:avLst/>
            </a:prstGeom>
            <a:ln>
              <a:solidFill>
                <a:schemeClr val="accent2"/>
              </a:solidFill>
            </a:ln>
          </p:spPr>
        </p:pic>
        <p:pic>
          <p:nvPicPr>
            <p:cNvPr id="25" name="Picture 24">
              <a:extLst>
                <a:ext uri="{FF2B5EF4-FFF2-40B4-BE49-F238E27FC236}">
                  <a16:creationId xmlns:a16="http://schemas.microsoft.com/office/drawing/2014/main" id="{83B64459-7BA4-9E34-BE06-27271A48FD5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328801" y="4937989"/>
              <a:ext cx="2372208" cy="1259886"/>
            </a:xfrm>
            <a:prstGeom prst="rect">
              <a:avLst/>
            </a:prstGeom>
            <a:ln>
              <a:solidFill>
                <a:schemeClr val="accent2"/>
              </a:solidFill>
            </a:ln>
          </p:spPr>
        </p:pic>
      </p:grpSp>
      <p:pic>
        <p:nvPicPr>
          <p:cNvPr id="5" name="Picture 4">
            <a:extLst>
              <a:ext uri="{FF2B5EF4-FFF2-40B4-BE49-F238E27FC236}">
                <a16:creationId xmlns:a16="http://schemas.microsoft.com/office/drawing/2014/main" id="{9070FDC7-9654-2545-65A3-3993DF3899F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4875" t="4756" r="-1612" b="1302"/>
          <a:stretch/>
        </p:blipFill>
        <p:spPr>
          <a:xfrm>
            <a:off x="8900095" y="3694191"/>
            <a:ext cx="569527" cy="203297"/>
          </a:xfrm>
          <a:prstGeom prst="rect">
            <a:avLst/>
          </a:prstGeom>
        </p:spPr>
      </p:pic>
      <p:pic>
        <p:nvPicPr>
          <p:cNvPr id="6" name="Picture 5">
            <a:extLst>
              <a:ext uri="{FF2B5EF4-FFF2-40B4-BE49-F238E27FC236}">
                <a16:creationId xmlns:a16="http://schemas.microsoft.com/office/drawing/2014/main" id="{D63C9830-15D4-F1E5-853C-210B5B9BF591}"/>
              </a:ext>
            </a:extLst>
          </p:cNvPr>
          <p:cNvPicPr>
            <a:picLocks noChangeAspect="1"/>
          </p:cNvPicPr>
          <p:nvPr/>
        </p:nvPicPr>
        <p:blipFill>
          <a:blip r:embed="rId8" cstate="screen">
            <a:extLst>
              <a:ext uri="{28A0092B-C50C-407E-A947-70E740481C1C}">
                <a14:useLocalDpi xmlns:a14="http://schemas.microsoft.com/office/drawing/2010/main"/>
              </a:ext>
            </a:extLst>
          </a:blip>
          <a:srcRect t="1393" b="1393"/>
          <a:stretch/>
        </p:blipFill>
        <p:spPr>
          <a:xfrm>
            <a:off x="9479119" y="3692185"/>
            <a:ext cx="569527" cy="203297"/>
          </a:xfrm>
          <a:prstGeom prst="rect">
            <a:avLst/>
          </a:prstGeom>
        </p:spPr>
      </p:pic>
      <p:pic>
        <p:nvPicPr>
          <p:cNvPr id="7" name="Picture 6">
            <a:extLst>
              <a:ext uri="{FF2B5EF4-FFF2-40B4-BE49-F238E27FC236}">
                <a16:creationId xmlns:a16="http://schemas.microsoft.com/office/drawing/2014/main" id="{4BD76703-0CF0-9CB6-4C89-47F80100D81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9829" r="-4021" b="-5812"/>
          <a:stretch/>
        </p:blipFill>
        <p:spPr>
          <a:xfrm>
            <a:off x="10087325" y="3692185"/>
            <a:ext cx="569527" cy="203297"/>
          </a:xfrm>
          <a:prstGeom prst="rect">
            <a:avLst/>
          </a:prstGeom>
        </p:spPr>
      </p:pic>
      <p:pic>
        <p:nvPicPr>
          <p:cNvPr id="3" name="Picture 2">
            <a:extLst>
              <a:ext uri="{FF2B5EF4-FFF2-40B4-BE49-F238E27FC236}">
                <a16:creationId xmlns:a16="http://schemas.microsoft.com/office/drawing/2014/main" id="{424D241D-A1E2-E989-EB5A-8F4AC584F3A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22715" t="34847" r="22715" b="32256"/>
          <a:stretch/>
        </p:blipFill>
        <p:spPr>
          <a:xfrm>
            <a:off x="5250776" y="3693168"/>
            <a:ext cx="642358" cy="203297"/>
          </a:xfrm>
          <a:prstGeom prst="rect">
            <a:avLst/>
          </a:prstGeom>
        </p:spPr>
      </p:pic>
      <p:pic>
        <p:nvPicPr>
          <p:cNvPr id="4" name="Picture 3" descr="A green and white sign&#10;&#10;Description automatically generated with medium confidence">
            <a:extLst>
              <a:ext uri="{FF2B5EF4-FFF2-40B4-BE49-F238E27FC236}">
                <a16:creationId xmlns:a16="http://schemas.microsoft.com/office/drawing/2014/main" id="{E61D3D67-BD81-752C-981F-DB918472B21B}"/>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31217" t="15604" r="31368" b="15175"/>
          <a:stretch/>
        </p:blipFill>
        <p:spPr>
          <a:xfrm>
            <a:off x="10971432" y="3490523"/>
            <a:ext cx="211314" cy="203297"/>
          </a:xfrm>
          <a:prstGeom prst="rect">
            <a:avLst/>
          </a:prstGeom>
        </p:spPr>
      </p:pic>
      <p:sp>
        <p:nvSpPr>
          <p:cNvPr id="26" name="Arc 25">
            <a:extLst>
              <a:ext uri="{FF2B5EF4-FFF2-40B4-BE49-F238E27FC236}">
                <a16:creationId xmlns:a16="http://schemas.microsoft.com/office/drawing/2014/main" id="{6F501E4B-759F-FF3B-F2F0-BDDB0F94D736}"/>
              </a:ext>
            </a:extLst>
          </p:cNvPr>
          <p:cNvSpPr/>
          <p:nvPr/>
        </p:nvSpPr>
        <p:spPr>
          <a:xfrm rot="3762557">
            <a:off x="2142943" y="3587434"/>
            <a:ext cx="1070857" cy="1512385"/>
          </a:xfrm>
          <a:prstGeom prst="arc">
            <a:avLst>
              <a:gd name="adj1" fmla="val 17634011"/>
              <a:gd name="adj2" fmla="val 21372995"/>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7" name="image1.jpeg">
            <a:extLst>
              <a:ext uri="{FF2B5EF4-FFF2-40B4-BE49-F238E27FC236}">
                <a16:creationId xmlns:a16="http://schemas.microsoft.com/office/drawing/2014/main" id="{D7734A71-D0EA-D1AF-B025-284FA02FEBFC}"/>
              </a:ext>
            </a:extLst>
          </p:cNvPr>
          <p:cNvPicPr/>
          <p:nvPr/>
        </p:nvPicPr>
        <p:blipFill>
          <a:blip r:embed="rId12" cstate="screen">
            <a:extLst>
              <a:ext uri="{28A0092B-C50C-407E-A947-70E740481C1C}">
                <a14:useLocalDpi xmlns:a14="http://schemas.microsoft.com/office/drawing/2010/main"/>
              </a:ext>
            </a:extLst>
          </a:blip>
          <a:srcRect/>
          <a:stretch/>
        </p:blipFill>
        <p:spPr>
          <a:xfrm>
            <a:off x="1005683" y="2622570"/>
            <a:ext cx="2273029" cy="2118336"/>
          </a:xfrm>
          <a:prstGeom prst="ellipse">
            <a:avLst/>
          </a:prstGeom>
        </p:spPr>
      </p:pic>
    </p:spTree>
    <p:extLst>
      <p:ext uri="{BB962C8B-B14F-4D97-AF65-F5344CB8AC3E}">
        <p14:creationId xmlns:p14="http://schemas.microsoft.com/office/powerpoint/2010/main" val="25989675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394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657A8-B26B-6507-55FE-0C372F93BA43}"/>
            </a:ext>
          </a:extLst>
        </p:cNvPr>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162CA73A-D42C-E59B-1DC3-A25F5C113DC8}"/>
              </a:ext>
            </a:extLst>
          </p:cNvPr>
          <p:cNvSpPr/>
          <p:nvPr/>
        </p:nvSpPr>
        <p:spPr>
          <a:xfrm>
            <a:off x="653698" y="3276641"/>
            <a:ext cx="5442302" cy="2887158"/>
          </a:xfrm>
          <a:prstGeom prst="roundRect">
            <a:avLst>
              <a:gd name="adj" fmla="val 12278"/>
            </a:avLst>
          </a:prstGeom>
          <a:noFill/>
          <a:ln w="19050">
            <a:solidFill>
              <a:srgbClr val="3F9C3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14000"/>
              </a:lnSpc>
            </a:pPr>
            <a:endParaRPr lang="en-US" sz="1200" dirty="0">
              <a:solidFill>
                <a:srgbClr val="535353"/>
              </a:solidFill>
            </a:endParaRPr>
          </a:p>
        </p:txBody>
      </p:sp>
      <p:sp>
        <p:nvSpPr>
          <p:cNvPr id="35" name="TextBox 34">
            <a:extLst>
              <a:ext uri="{FF2B5EF4-FFF2-40B4-BE49-F238E27FC236}">
                <a16:creationId xmlns:a16="http://schemas.microsoft.com/office/drawing/2014/main" id="{E5D16F02-9F2E-98CE-7BAA-0E161FBFBA1B}"/>
              </a:ext>
            </a:extLst>
          </p:cNvPr>
          <p:cNvSpPr txBox="1"/>
          <p:nvPr/>
        </p:nvSpPr>
        <p:spPr>
          <a:xfrm>
            <a:off x="2351973" y="3095417"/>
            <a:ext cx="2045753" cy="275869"/>
          </a:xfrm>
          <a:prstGeom prst="rect">
            <a:avLst/>
          </a:prstGeom>
          <a:solidFill>
            <a:schemeClr val="bg1"/>
          </a:solidFill>
        </p:spPr>
        <p:txBody>
          <a:bodyPr wrap="none" rtlCol="0">
            <a:spAutoFit/>
          </a:bodyPr>
          <a:lstStyle/>
          <a:p>
            <a:r>
              <a:rPr lang="en-US" sz="1400" b="1" dirty="0">
                <a:solidFill>
                  <a:srgbClr val="3F9C31"/>
                </a:solidFill>
              </a:rPr>
              <a:t>Quantitative survey</a:t>
            </a:r>
          </a:p>
        </p:txBody>
      </p:sp>
      <p:graphicFrame>
        <p:nvGraphicFramePr>
          <p:cNvPr id="39" name="Table 38">
            <a:extLst>
              <a:ext uri="{FF2B5EF4-FFF2-40B4-BE49-F238E27FC236}">
                <a16:creationId xmlns:a16="http://schemas.microsoft.com/office/drawing/2014/main" id="{0CEA84E0-86E8-CAE8-8157-392ADBF623AD}"/>
              </a:ext>
            </a:extLst>
          </p:cNvPr>
          <p:cNvGraphicFramePr>
            <a:graphicFrameLocks noGrp="1"/>
          </p:cNvGraphicFramePr>
          <p:nvPr>
            <p:extLst>
              <p:ext uri="{D42A27DB-BD31-4B8C-83A1-F6EECF244321}">
                <p14:modId xmlns:p14="http://schemas.microsoft.com/office/powerpoint/2010/main" val="4114285094"/>
              </p:ext>
            </p:extLst>
          </p:nvPr>
        </p:nvGraphicFramePr>
        <p:xfrm>
          <a:off x="835479" y="3388558"/>
          <a:ext cx="5083627" cy="2716967"/>
        </p:xfrm>
        <a:graphic>
          <a:graphicData uri="http://schemas.openxmlformats.org/drawingml/2006/table">
            <a:tbl>
              <a:tblPr>
                <a:tableStyleId>{5C22544A-7EE6-4342-B048-85BDC9FD1C3A}</a:tableStyleId>
              </a:tblPr>
              <a:tblGrid>
                <a:gridCol w="1173988">
                  <a:extLst>
                    <a:ext uri="{9D8B030D-6E8A-4147-A177-3AD203B41FA5}">
                      <a16:colId xmlns:a16="http://schemas.microsoft.com/office/drawing/2014/main" val="3882602971"/>
                    </a:ext>
                  </a:extLst>
                </a:gridCol>
                <a:gridCol w="3909639">
                  <a:extLst>
                    <a:ext uri="{9D8B030D-6E8A-4147-A177-3AD203B41FA5}">
                      <a16:colId xmlns:a16="http://schemas.microsoft.com/office/drawing/2014/main" val="1449037490"/>
                    </a:ext>
                  </a:extLst>
                </a:gridCol>
              </a:tblGrid>
              <a:tr h="504859">
                <a:tc>
                  <a:txBody>
                    <a:bodyPr/>
                    <a:lstStyle/>
                    <a:p>
                      <a:pPr>
                        <a:lnSpc>
                          <a:spcPct val="114000"/>
                        </a:lnSpc>
                      </a:pPr>
                      <a:r>
                        <a:rPr lang="en-US" sz="1200" b="1" dirty="0">
                          <a:solidFill>
                            <a:srgbClr val="535353"/>
                          </a:solidFill>
                        </a:rPr>
                        <a:t>Sample</a:t>
                      </a:r>
                      <a:endParaRPr lang="en-US" sz="1200" dirty="0">
                        <a:solidFill>
                          <a:srgbClr val="535353"/>
                        </a:solidFill>
                      </a:endParaRPr>
                    </a:p>
                  </a:txBody>
                  <a:tcPr marT="40980" marB="40980" anchor="ctr">
                    <a:lnL w="12700" cmpd="sng">
                      <a:noFill/>
                    </a:lnL>
                    <a:lnR w="3175" cap="flat" cmpd="sng" algn="ctr">
                      <a:noFill/>
                      <a:prstDash val="solid"/>
                      <a:round/>
                      <a:headEnd type="none" w="med" len="med"/>
                      <a:tailEnd type="none" w="med" len="med"/>
                    </a:lnR>
                    <a:lnT w="12700" cmpd="sng">
                      <a:noFill/>
                    </a:lnT>
                    <a:lnB w="3175" cap="flat" cmpd="sng" algn="ctr">
                      <a:solidFill>
                        <a:srgbClr val="3F9C3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rgbClr val="535353"/>
                          </a:solidFill>
                        </a:rPr>
                        <a:t>N=1,219 parents of children aged 5-15</a:t>
                      </a:r>
                      <a:endParaRPr lang="en-US" sz="1200" dirty="0"/>
                    </a:p>
                  </a:txBody>
                  <a:tcPr marT="40980" marB="40980" anchor="ctr">
                    <a:lnL w="3175" cap="flat" cmpd="sng" algn="ctr">
                      <a:noFill/>
                      <a:prstDash val="solid"/>
                      <a:round/>
                      <a:headEnd type="none" w="med" len="med"/>
                      <a:tailEnd type="none" w="med" len="med"/>
                    </a:lnL>
                    <a:lnR w="12700" cmpd="sng">
                      <a:noFill/>
                    </a:lnR>
                    <a:lnT w="12700" cmpd="sng">
                      <a:noFill/>
                    </a:lnT>
                    <a:lnB w="3175" cap="flat" cmpd="sng" algn="ctr">
                      <a:solidFill>
                        <a:srgbClr val="3F9C3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2395049"/>
                  </a:ext>
                </a:extLst>
              </a:tr>
              <a:tr h="504859">
                <a:tc>
                  <a:txBody>
                    <a:bodyPr/>
                    <a:lstStyle/>
                    <a:p>
                      <a:pPr>
                        <a:lnSpc>
                          <a:spcPct val="114000"/>
                        </a:lnSpc>
                      </a:pPr>
                      <a:r>
                        <a:rPr lang="en-US" sz="1200" b="1" dirty="0">
                          <a:solidFill>
                            <a:srgbClr val="535353"/>
                          </a:solidFill>
                        </a:rPr>
                        <a:t>Profiles</a:t>
                      </a:r>
                      <a:endParaRPr lang="en-US" sz="1200" dirty="0">
                        <a:solidFill>
                          <a:srgbClr val="535353"/>
                        </a:solidFill>
                      </a:endParaRPr>
                    </a:p>
                  </a:txBody>
                  <a:tcPr marT="40980" marB="40980" anchor="ctr">
                    <a:lnL w="12700" cmpd="sng">
                      <a:noFill/>
                    </a:lnL>
                    <a:lnR w="3175" cap="flat" cmpd="sng" algn="ctr">
                      <a:noFill/>
                      <a:prstDash val="solid"/>
                      <a:round/>
                      <a:headEnd type="none" w="med" len="med"/>
                      <a:tailEnd type="none" w="med" len="med"/>
                    </a:lnR>
                    <a:lnT w="3175" cap="flat" cmpd="sng" algn="ctr">
                      <a:solidFill>
                        <a:srgbClr val="3F9C31"/>
                      </a:solidFill>
                      <a:prstDash val="solid"/>
                      <a:round/>
                      <a:headEnd type="none" w="med" len="med"/>
                      <a:tailEnd type="none" w="med" len="med"/>
                    </a:lnT>
                    <a:lnB w="3175" cap="flat" cmpd="sng" algn="ctr">
                      <a:solidFill>
                        <a:srgbClr val="3F9C3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rgbClr val="535353"/>
                          </a:solidFill>
                        </a:rPr>
                        <a:t>Ages 23-50 years old (69% mothers, 31% fathers)</a:t>
                      </a:r>
                      <a:endParaRPr lang="en-US" sz="1200" dirty="0"/>
                    </a:p>
                  </a:txBody>
                  <a:tcPr marT="40980" marB="40980" anchor="ctr">
                    <a:lnL w="3175" cap="flat" cmpd="sng" algn="ctr">
                      <a:noFill/>
                      <a:prstDash val="solid"/>
                      <a:round/>
                      <a:headEnd type="none" w="med" len="med"/>
                      <a:tailEnd type="none" w="med" len="med"/>
                    </a:lnL>
                    <a:lnR w="12700" cmpd="sng">
                      <a:noFill/>
                    </a:lnR>
                    <a:lnT w="3175" cap="flat" cmpd="sng" algn="ctr">
                      <a:solidFill>
                        <a:srgbClr val="3F9C31"/>
                      </a:solidFill>
                      <a:prstDash val="solid"/>
                      <a:round/>
                      <a:headEnd type="none" w="med" len="med"/>
                      <a:tailEnd type="none" w="med" len="med"/>
                    </a:lnT>
                    <a:lnB w="3175" cap="flat" cmpd="sng" algn="ctr">
                      <a:solidFill>
                        <a:srgbClr val="3F9C3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7489951"/>
                  </a:ext>
                </a:extLst>
              </a:tr>
              <a:tr h="697531">
                <a:tc>
                  <a:txBody>
                    <a:bodyPr/>
                    <a:lstStyle/>
                    <a:p>
                      <a:pPr>
                        <a:lnSpc>
                          <a:spcPct val="114000"/>
                        </a:lnSpc>
                      </a:pPr>
                      <a:r>
                        <a:rPr lang="en-US" sz="1200" b="1" dirty="0">
                          <a:solidFill>
                            <a:srgbClr val="535353"/>
                          </a:solidFill>
                        </a:rPr>
                        <a:t>Geographic Coverage</a:t>
                      </a:r>
                    </a:p>
                  </a:txBody>
                  <a:tcPr marT="40980" marB="40980" anchor="ctr">
                    <a:lnL w="12700" cmpd="sng">
                      <a:noFill/>
                    </a:lnL>
                    <a:lnR w="3175" cap="flat" cmpd="sng" algn="ctr">
                      <a:noFill/>
                      <a:prstDash val="solid"/>
                      <a:round/>
                      <a:headEnd type="none" w="med" len="med"/>
                      <a:tailEnd type="none" w="med" len="med"/>
                    </a:lnR>
                    <a:lnT w="3175" cap="flat" cmpd="sng" algn="ctr">
                      <a:solidFill>
                        <a:srgbClr val="3F9C31"/>
                      </a:solidFill>
                      <a:prstDash val="solid"/>
                      <a:round/>
                      <a:headEnd type="none" w="med" len="med"/>
                      <a:tailEnd type="none" w="med" len="med"/>
                    </a:lnT>
                    <a:lnB w="3175" cap="flat" cmpd="sng" algn="ctr">
                      <a:solidFill>
                        <a:srgbClr val="3F9C3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rgbClr val="535353"/>
                          </a:solidFill>
                        </a:rPr>
                        <a:t>Tier-1 cities: 67% (HCMC, Hanoi)</a:t>
                      </a:r>
                    </a:p>
                    <a:p>
                      <a:r>
                        <a:rPr lang="en-US" sz="1200" dirty="0">
                          <a:solidFill>
                            <a:srgbClr val="535353"/>
                          </a:solidFill>
                        </a:rPr>
                        <a:t>Tier-2 cities: 33% (Da Nang, Can Tho, Hai Phong)</a:t>
                      </a:r>
                    </a:p>
                  </a:txBody>
                  <a:tcPr marT="40980" marB="40980" anchor="ctr">
                    <a:lnL w="3175" cap="flat" cmpd="sng" algn="ctr">
                      <a:noFill/>
                      <a:prstDash val="solid"/>
                      <a:round/>
                      <a:headEnd type="none" w="med" len="med"/>
                      <a:tailEnd type="none" w="med" len="med"/>
                    </a:lnL>
                    <a:lnR w="12700" cmpd="sng">
                      <a:noFill/>
                    </a:lnR>
                    <a:lnT w="3175" cap="flat" cmpd="sng" algn="ctr">
                      <a:solidFill>
                        <a:srgbClr val="3F9C31"/>
                      </a:solidFill>
                      <a:prstDash val="solid"/>
                      <a:round/>
                      <a:headEnd type="none" w="med" len="med"/>
                      <a:tailEnd type="none" w="med" len="med"/>
                    </a:lnT>
                    <a:lnB w="3175" cap="flat" cmpd="sng" algn="ctr">
                      <a:solidFill>
                        <a:srgbClr val="3F9C3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2902724"/>
                  </a:ext>
                </a:extLst>
              </a:tr>
              <a:tr h="504859">
                <a:tc>
                  <a:txBody>
                    <a:bodyPr/>
                    <a:lstStyle/>
                    <a:p>
                      <a:pPr>
                        <a:lnSpc>
                          <a:spcPct val="114000"/>
                        </a:lnSpc>
                      </a:pPr>
                      <a:r>
                        <a:rPr lang="en-US" sz="1200" b="1" dirty="0">
                          <a:solidFill>
                            <a:srgbClr val="535353"/>
                          </a:solidFill>
                        </a:rPr>
                        <a:t>Method</a:t>
                      </a:r>
                      <a:r>
                        <a:rPr lang="en-US" sz="1200" dirty="0">
                          <a:solidFill>
                            <a:srgbClr val="535353"/>
                          </a:solidFill>
                        </a:rPr>
                        <a:t> </a:t>
                      </a:r>
                    </a:p>
                  </a:txBody>
                  <a:tcPr marT="40980" marB="40980" anchor="ctr">
                    <a:lnL w="12700" cmpd="sng">
                      <a:noFill/>
                    </a:lnL>
                    <a:lnR w="3175" cap="flat" cmpd="sng" algn="ctr">
                      <a:noFill/>
                      <a:prstDash val="solid"/>
                      <a:round/>
                      <a:headEnd type="none" w="med" len="med"/>
                      <a:tailEnd type="none" w="med" len="med"/>
                    </a:lnR>
                    <a:lnT w="3175" cap="flat" cmpd="sng" algn="ctr">
                      <a:solidFill>
                        <a:srgbClr val="3F9C31"/>
                      </a:solidFill>
                      <a:prstDash val="solid"/>
                      <a:round/>
                      <a:headEnd type="none" w="med" len="med"/>
                      <a:tailEnd type="none" w="med" len="med"/>
                    </a:lnT>
                    <a:lnB w="3175" cap="flat" cmpd="sng" algn="ctr">
                      <a:solidFill>
                        <a:srgbClr val="3F9C3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rgbClr val="535353"/>
                          </a:solidFill>
                        </a:rPr>
                        <a:t>Online survey</a:t>
                      </a:r>
                      <a:endParaRPr lang="en-US" sz="1200" dirty="0"/>
                    </a:p>
                  </a:txBody>
                  <a:tcPr marT="40980" marB="40980" anchor="ctr">
                    <a:lnL w="3175" cap="flat" cmpd="sng" algn="ctr">
                      <a:noFill/>
                      <a:prstDash val="solid"/>
                      <a:round/>
                      <a:headEnd type="none" w="med" len="med"/>
                      <a:tailEnd type="none" w="med" len="med"/>
                    </a:lnL>
                    <a:lnR w="12700" cmpd="sng">
                      <a:noFill/>
                    </a:lnR>
                    <a:lnT w="3175" cap="flat" cmpd="sng" algn="ctr">
                      <a:solidFill>
                        <a:srgbClr val="3F9C31"/>
                      </a:solidFill>
                      <a:prstDash val="solid"/>
                      <a:round/>
                      <a:headEnd type="none" w="med" len="med"/>
                      <a:tailEnd type="none" w="med" len="med"/>
                    </a:lnT>
                    <a:lnB w="3175" cap="flat" cmpd="sng" algn="ctr">
                      <a:solidFill>
                        <a:srgbClr val="3F9C3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1638567"/>
                  </a:ext>
                </a:extLst>
              </a:tr>
              <a:tr h="504859">
                <a:tc>
                  <a:txBody>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lang="en-US" sz="1200" b="1" dirty="0">
                          <a:solidFill>
                            <a:srgbClr val="535353"/>
                          </a:solidFill>
                        </a:rPr>
                        <a:t>Fieldwork</a:t>
                      </a:r>
                      <a:r>
                        <a:rPr lang="en-US" sz="1200" dirty="0">
                          <a:solidFill>
                            <a:srgbClr val="535353"/>
                          </a:solidFill>
                        </a:rPr>
                        <a:t> </a:t>
                      </a:r>
                      <a:endParaRPr lang="en-US" sz="1200" dirty="0"/>
                    </a:p>
                  </a:txBody>
                  <a:tcPr marT="40980" marB="40980" anchor="ctr">
                    <a:lnL w="12700" cmpd="sng">
                      <a:noFill/>
                    </a:lnL>
                    <a:lnR w="3175" cap="flat" cmpd="sng" algn="ctr">
                      <a:noFill/>
                      <a:prstDash val="solid"/>
                      <a:round/>
                      <a:headEnd type="none" w="med" len="med"/>
                      <a:tailEnd type="none" w="med" len="med"/>
                    </a:lnR>
                    <a:lnT w="3175" cap="flat" cmpd="sng" algn="ctr">
                      <a:solidFill>
                        <a:srgbClr val="3F9C3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200" dirty="0">
                          <a:solidFill>
                            <a:srgbClr val="535353"/>
                          </a:solidFill>
                        </a:rPr>
                        <a:t>January-February 2026</a:t>
                      </a:r>
                    </a:p>
                  </a:txBody>
                  <a:tcPr marT="40980" marB="40980" anchor="ctr">
                    <a:lnL w="3175" cap="flat" cmpd="sng" algn="ctr">
                      <a:noFill/>
                      <a:prstDash val="solid"/>
                      <a:round/>
                      <a:headEnd type="none" w="med" len="med"/>
                      <a:tailEnd type="none" w="med" len="med"/>
                    </a:lnL>
                    <a:lnR w="12700" cmpd="sng">
                      <a:noFill/>
                    </a:lnR>
                    <a:lnT w="3175" cap="flat" cmpd="sng" algn="ctr">
                      <a:solidFill>
                        <a:srgbClr val="3F9C3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000900"/>
                  </a:ext>
                </a:extLst>
              </a:tr>
            </a:tbl>
          </a:graphicData>
        </a:graphic>
      </p:graphicFrame>
      <p:sp>
        <p:nvSpPr>
          <p:cNvPr id="2" name="Title 1">
            <a:extLst>
              <a:ext uri="{FF2B5EF4-FFF2-40B4-BE49-F238E27FC236}">
                <a16:creationId xmlns:a16="http://schemas.microsoft.com/office/drawing/2014/main" id="{0FE49F39-5D14-1885-6165-33517D40700A}"/>
              </a:ext>
            </a:extLst>
          </p:cNvPr>
          <p:cNvSpPr>
            <a:spLocks noGrp="1"/>
          </p:cNvSpPr>
          <p:nvPr>
            <p:ph type="title"/>
          </p:nvPr>
        </p:nvSpPr>
        <p:spPr/>
        <p:txBody>
          <a:bodyPr/>
          <a:lstStyle/>
          <a:p>
            <a:r>
              <a:rPr lang="en-US" dirty="0"/>
              <a:t>Research Overview &amp; Methodology</a:t>
            </a:r>
          </a:p>
        </p:txBody>
      </p:sp>
      <p:sp>
        <p:nvSpPr>
          <p:cNvPr id="40" name="Rectangle: Rounded Corners 39">
            <a:extLst>
              <a:ext uri="{FF2B5EF4-FFF2-40B4-BE49-F238E27FC236}">
                <a16:creationId xmlns:a16="http://schemas.microsoft.com/office/drawing/2014/main" id="{7DB3AAD5-D79B-4B8A-FFCC-6A584A520BE4}"/>
              </a:ext>
            </a:extLst>
          </p:cNvPr>
          <p:cNvSpPr/>
          <p:nvPr/>
        </p:nvSpPr>
        <p:spPr>
          <a:xfrm>
            <a:off x="6228739" y="3255629"/>
            <a:ext cx="5442302" cy="2887158"/>
          </a:xfrm>
          <a:prstGeom prst="roundRect">
            <a:avLst>
              <a:gd name="adj" fmla="val 12721"/>
            </a:avLst>
          </a:prstGeom>
          <a:noFill/>
          <a:ln w="19050">
            <a:solidFill>
              <a:srgbClr val="3F9C3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14000"/>
              </a:lnSpc>
            </a:pPr>
            <a:endParaRPr lang="en-US" sz="1200" dirty="0">
              <a:solidFill>
                <a:srgbClr val="535353"/>
              </a:solidFill>
            </a:endParaRPr>
          </a:p>
        </p:txBody>
      </p:sp>
      <p:sp>
        <p:nvSpPr>
          <p:cNvPr id="41" name="TextBox 40">
            <a:extLst>
              <a:ext uri="{FF2B5EF4-FFF2-40B4-BE49-F238E27FC236}">
                <a16:creationId xmlns:a16="http://schemas.microsoft.com/office/drawing/2014/main" id="{C84D8413-B6E0-842F-DFF4-193A7AA9BAFA}"/>
              </a:ext>
            </a:extLst>
          </p:cNvPr>
          <p:cNvSpPr txBox="1"/>
          <p:nvPr/>
        </p:nvSpPr>
        <p:spPr>
          <a:xfrm>
            <a:off x="7927014" y="3095417"/>
            <a:ext cx="2145139" cy="275869"/>
          </a:xfrm>
          <a:prstGeom prst="rect">
            <a:avLst/>
          </a:prstGeom>
          <a:solidFill>
            <a:schemeClr val="bg1"/>
          </a:solidFill>
        </p:spPr>
        <p:txBody>
          <a:bodyPr wrap="none" rtlCol="0">
            <a:spAutoFit/>
          </a:bodyPr>
          <a:lstStyle/>
          <a:p>
            <a:r>
              <a:rPr lang="en-US" sz="1400" b="1" dirty="0">
                <a:solidFill>
                  <a:srgbClr val="3F9C31"/>
                </a:solidFill>
              </a:rPr>
              <a:t>Qualitative Research</a:t>
            </a:r>
          </a:p>
        </p:txBody>
      </p:sp>
      <p:graphicFrame>
        <p:nvGraphicFramePr>
          <p:cNvPr id="43" name="Table 42">
            <a:extLst>
              <a:ext uri="{FF2B5EF4-FFF2-40B4-BE49-F238E27FC236}">
                <a16:creationId xmlns:a16="http://schemas.microsoft.com/office/drawing/2014/main" id="{7B1E9234-AFF6-CC61-4A53-1436C56E9CA8}"/>
              </a:ext>
            </a:extLst>
          </p:cNvPr>
          <p:cNvGraphicFramePr>
            <a:graphicFrameLocks noGrp="1"/>
          </p:cNvGraphicFramePr>
          <p:nvPr/>
        </p:nvGraphicFramePr>
        <p:xfrm>
          <a:off x="6277781" y="3417134"/>
          <a:ext cx="5393260" cy="2725654"/>
        </p:xfrm>
        <a:graphic>
          <a:graphicData uri="http://schemas.openxmlformats.org/drawingml/2006/table">
            <a:tbl>
              <a:tblPr>
                <a:tableStyleId>{5C22544A-7EE6-4342-B048-85BDC9FD1C3A}</a:tableStyleId>
              </a:tblPr>
              <a:tblGrid>
                <a:gridCol w="1199344">
                  <a:extLst>
                    <a:ext uri="{9D8B030D-6E8A-4147-A177-3AD203B41FA5}">
                      <a16:colId xmlns:a16="http://schemas.microsoft.com/office/drawing/2014/main" val="3882602971"/>
                    </a:ext>
                  </a:extLst>
                </a:gridCol>
                <a:gridCol w="4193916">
                  <a:extLst>
                    <a:ext uri="{9D8B030D-6E8A-4147-A177-3AD203B41FA5}">
                      <a16:colId xmlns:a16="http://schemas.microsoft.com/office/drawing/2014/main" val="1449037490"/>
                    </a:ext>
                  </a:extLst>
                </a:gridCol>
              </a:tblGrid>
              <a:tr h="1497961">
                <a:tc>
                  <a:txBody>
                    <a:bodyPr/>
                    <a:lstStyle/>
                    <a:p>
                      <a:r>
                        <a:rPr lang="en-US" sz="1200" b="1" i="0" kern="1200" dirty="0">
                          <a:solidFill>
                            <a:schemeClr val="dk1"/>
                          </a:solidFill>
                          <a:effectLst/>
                          <a:latin typeface="+mn-lt"/>
                          <a:ea typeface="+mn-ea"/>
                          <a:cs typeface="+mn-cs"/>
                        </a:rPr>
                        <a:t>In-Depth Interviews (IDIs)</a:t>
                      </a:r>
                      <a:endParaRPr lang="en-US" sz="1200" dirty="0">
                        <a:solidFill>
                          <a:srgbClr val="535353"/>
                        </a:solidFill>
                      </a:endParaRPr>
                    </a:p>
                  </a:txBody>
                  <a:tcPr marT="40980" marB="40980" anchor="ctr">
                    <a:lnL w="12700" cmpd="sng">
                      <a:noFill/>
                    </a:lnL>
                    <a:lnR w="3175" cap="flat" cmpd="sng" algn="ctr">
                      <a:noFill/>
                      <a:prstDash val="solid"/>
                      <a:round/>
                      <a:headEnd type="none" w="med" len="med"/>
                      <a:tailEnd type="none" w="med" len="med"/>
                    </a:lnR>
                    <a:lnT w="12700" cmpd="sng">
                      <a:noFill/>
                    </a:lnT>
                    <a:lnB w="3175" cap="flat" cmpd="sng" algn="ctr">
                      <a:solidFill>
                        <a:srgbClr val="3F9C3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0" i="0" kern="1200" dirty="0">
                          <a:solidFill>
                            <a:schemeClr val="dk1"/>
                          </a:solidFill>
                          <a:effectLst/>
                          <a:latin typeface="+mn-lt"/>
                          <a:ea typeface="+mn-ea"/>
                          <a:cs typeface="+mn-cs"/>
                        </a:rPr>
                        <a:t>Total: 10 interviews (45-60 minutes each)</a:t>
                      </a:r>
                    </a:p>
                    <a:p>
                      <a:pPr marL="171450" indent="-171450">
                        <a:spcBef>
                          <a:spcPts val="300"/>
                        </a:spcBef>
                        <a:buFont typeface="Wingdings" panose="05000000000000000000" pitchFamily="2" charset="2"/>
                        <a:buChar char="§"/>
                      </a:pPr>
                      <a:r>
                        <a:rPr lang="en-US" sz="1200" b="0" i="0" kern="1200" dirty="0">
                          <a:solidFill>
                            <a:schemeClr val="dk1"/>
                          </a:solidFill>
                          <a:effectLst/>
                          <a:latin typeface="+mn-lt"/>
                          <a:ea typeface="+mn-ea"/>
                          <a:cs typeface="+mn-cs"/>
                        </a:rPr>
                        <a:t>5 parent interviews - Mix of satisfied and dissatisfied customers across multiple brands</a:t>
                      </a:r>
                    </a:p>
                    <a:p>
                      <a:pPr marL="171450" indent="-171450">
                        <a:spcBef>
                          <a:spcPts val="300"/>
                        </a:spcBef>
                        <a:buFont typeface="Wingdings" panose="05000000000000000000" pitchFamily="2" charset="2"/>
                        <a:buChar char="§"/>
                      </a:pPr>
                      <a:r>
                        <a:rPr lang="en-US" sz="1200" b="0" i="0" kern="1200" dirty="0">
                          <a:solidFill>
                            <a:schemeClr val="dk1"/>
                          </a:solidFill>
                          <a:effectLst/>
                          <a:latin typeface="+mn-lt"/>
                          <a:ea typeface="+mn-ea"/>
                          <a:cs typeface="+mn-cs"/>
                        </a:rPr>
                        <a:t>3 teaching assistant interviews - Vietnamese assistants at major centers (ILA, Apollo, VUS)</a:t>
                      </a:r>
                    </a:p>
                    <a:p>
                      <a:pPr marL="171450" indent="-171450">
                        <a:spcBef>
                          <a:spcPts val="300"/>
                        </a:spcBef>
                        <a:buFont typeface="Wingdings" panose="05000000000000000000" pitchFamily="2" charset="2"/>
                        <a:buChar char="§"/>
                      </a:pPr>
                      <a:r>
                        <a:rPr lang="en-US" sz="1200" b="0" i="0" kern="1200" dirty="0">
                          <a:solidFill>
                            <a:schemeClr val="dk1"/>
                          </a:solidFill>
                          <a:effectLst/>
                          <a:latin typeface="+mn-lt"/>
                          <a:ea typeface="+mn-ea"/>
                          <a:cs typeface="+mn-cs"/>
                        </a:rPr>
                        <a:t>2 native teacher interviews - Foreign teachers with 1-3 years experience in Vietnam</a:t>
                      </a:r>
                    </a:p>
                  </a:txBody>
                  <a:tcPr marT="40980" marB="40980" anchor="ctr">
                    <a:lnL w="3175" cap="flat" cmpd="sng" algn="ctr">
                      <a:noFill/>
                      <a:prstDash val="solid"/>
                      <a:round/>
                      <a:headEnd type="none" w="med" len="med"/>
                      <a:tailEnd type="none" w="med" len="med"/>
                    </a:lnL>
                    <a:lnR w="12700" cmpd="sng">
                      <a:noFill/>
                    </a:lnR>
                    <a:lnT w="12700" cmpd="sng">
                      <a:noFill/>
                    </a:lnT>
                    <a:lnB w="3175" cap="flat" cmpd="sng" algn="ctr">
                      <a:solidFill>
                        <a:srgbClr val="3F9C3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2395049"/>
                  </a:ext>
                </a:extLst>
              </a:tr>
              <a:tr h="1227693">
                <a:tc>
                  <a:txBody>
                    <a:bodyPr/>
                    <a:lstStyle/>
                    <a:p>
                      <a:r>
                        <a:rPr lang="en-US" sz="1200" b="1" i="0" kern="1200" dirty="0">
                          <a:solidFill>
                            <a:schemeClr val="dk1"/>
                          </a:solidFill>
                          <a:effectLst/>
                          <a:latin typeface="+mn-lt"/>
                          <a:ea typeface="+mn-ea"/>
                          <a:cs typeface="+mn-cs"/>
                        </a:rPr>
                        <a:t>Focus Group Discussions (FGDs)</a:t>
                      </a:r>
                      <a:endParaRPr lang="en-US" sz="1200" dirty="0">
                        <a:solidFill>
                          <a:srgbClr val="535353"/>
                        </a:solidFill>
                      </a:endParaRPr>
                    </a:p>
                  </a:txBody>
                  <a:tcPr marT="40980" marB="40980" anchor="ctr">
                    <a:lnL w="12700" cmpd="sng">
                      <a:noFill/>
                    </a:lnL>
                    <a:lnR w="3175" cap="flat" cmpd="sng" algn="ctr">
                      <a:noFill/>
                      <a:prstDash val="solid"/>
                      <a:round/>
                      <a:headEnd type="none" w="med" len="med"/>
                      <a:tailEnd type="none" w="med" len="med"/>
                    </a:lnR>
                    <a:lnT w="3175" cap="flat" cmpd="sng" algn="ctr">
                      <a:solidFill>
                        <a:srgbClr val="3F9C3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t>2 FGDs with parents (90 minutes each)</a:t>
                      </a:r>
                    </a:p>
                    <a:p>
                      <a:pPr marL="171450" indent="-171450">
                        <a:spcBef>
                          <a:spcPts val="300"/>
                        </a:spcBef>
                        <a:buFont typeface="Wingdings" panose="05000000000000000000" pitchFamily="2" charset="2"/>
                        <a:buChar char="§"/>
                      </a:pPr>
                      <a:r>
                        <a:rPr lang="en-US" sz="1200" dirty="0"/>
                        <a:t>FGD 1: HCMC (4 parents)</a:t>
                      </a:r>
                    </a:p>
                    <a:p>
                      <a:pPr marL="171450" indent="-171450">
                        <a:spcBef>
                          <a:spcPts val="300"/>
                        </a:spcBef>
                        <a:buFont typeface="Wingdings" panose="05000000000000000000" pitchFamily="2" charset="2"/>
                        <a:buChar char="§"/>
                      </a:pPr>
                      <a:r>
                        <a:rPr lang="en-US" sz="1200" dirty="0"/>
                        <a:t>FGD 2: Hanoi (4 parents)</a:t>
                      </a:r>
                    </a:p>
                    <a:p>
                      <a:r>
                        <a:rPr lang="en-US" sz="1200" dirty="0"/>
                        <a:t>Mix of center users, EdTech users, and those considering enrollment</a:t>
                      </a:r>
                    </a:p>
                  </a:txBody>
                  <a:tcPr marT="40980" marB="40980" anchor="ctr">
                    <a:lnL w="3175" cap="flat" cmpd="sng" algn="ctr">
                      <a:noFill/>
                      <a:prstDash val="solid"/>
                      <a:round/>
                      <a:headEnd type="none" w="med" len="med"/>
                      <a:tailEnd type="none" w="med" len="med"/>
                    </a:lnL>
                    <a:lnR w="12700" cmpd="sng">
                      <a:noFill/>
                    </a:lnR>
                    <a:lnT w="3175" cap="flat" cmpd="sng" algn="ctr">
                      <a:solidFill>
                        <a:srgbClr val="3F9C3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7489951"/>
                  </a:ext>
                </a:extLst>
              </a:tr>
            </a:tbl>
          </a:graphicData>
        </a:graphic>
      </p:graphicFrame>
      <p:sp>
        <p:nvSpPr>
          <p:cNvPr id="45" name="Text Placeholder 2">
            <a:extLst>
              <a:ext uri="{FF2B5EF4-FFF2-40B4-BE49-F238E27FC236}">
                <a16:creationId xmlns:a16="http://schemas.microsoft.com/office/drawing/2014/main" id="{92FDBD4D-6AB1-EA3A-9503-D0727537651C}"/>
              </a:ext>
            </a:extLst>
          </p:cNvPr>
          <p:cNvSpPr>
            <a:spLocks noGrp="1"/>
          </p:cNvSpPr>
          <p:nvPr>
            <p:ph type="body" sz="quarter" idx="10"/>
          </p:nvPr>
        </p:nvSpPr>
        <p:spPr>
          <a:xfrm>
            <a:off x="653698" y="2699491"/>
            <a:ext cx="10884603" cy="58802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95000"/>
                </a:solidFill>
                <a:effectLst/>
                <a:uLnTx/>
                <a:uFillTx/>
                <a:latin typeface="Montserrat"/>
                <a:ea typeface="+mn-ea"/>
                <a:cs typeface="+mn-cs"/>
              </a:rPr>
              <a:t>Research Methodology</a:t>
            </a:r>
          </a:p>
          <a:p>
            <a:endParaRPr lang="en-US" dirty="0"/>
          </a:p>
        </p:txBody>
      </p:sp>
      <p:sp>
        <p:nvSpPr>
          <p:cNvPr id="5" name="TextBox 4">
            <a:extLst>
              <a:ext uri="{FF2B5EF4-FFF2-40B4-BE49-F238E27FC236}">
                <a16:creationId xmlns:a16="http://schemas.microsoft.com/office/drawing/2014/main" id="{42081192-A951-1262-0F00-1572AA86EECB}"/>
              </a:ext>
            </a:extLst>
          </p:cNvPr>
          <p:cNvSpPr txBox="1"/>
          <p:nvPr/>
        </p:nvSpPr>
        <p:spPr>
          <a:xfrm>
            <a:off x="688270" y="1813146"/>
            <a:ext cx="10982771" cy="738664"/>
          </a:xfrm>
          <a:prstGeom prst="rect">
            <a:avLst/>
          </a:prstGeom>
          <a:noFill/>
        </p:spPr>
        <p:txBody>
          <a:bodyPr wrap="square">
            <a:spAutoFit/>
          </a:bodyPr>
          <a:lstStyle/>
          <a:p>
            <a:r>
              <a:rPr lang="en-US" sz="1400" dirty="0"/>
              <a:t>To understand Vietnamese parents' perceptions, behaviors, and decision-making patterns regarding English learning for children aged 5-15, with particular focus on format preferences (online vs. offline), teacher quality concerns (native vs. local), spending patterns, brand performance, and satisfaction levels.</a:t>
            </a:r>
          </a:p>
        </p:txBody>
      </p:sp>
      <p:sp>
        <p:nvSpPr>
          <p:cNvPr id="6" name="Text Placeholder 2">
            <a:extLst>
              <a:ext uri="{FF2B5EF4-FFF2-40B4-BE49-F238E27FC236}">
                <a16:creationId xmlns:a16="http://schemas.microsoft.com/office/drawing/2014/main" id="{59221FB0-DC91-584F-25BB-62FF830DA570}"/>
              </a:ext>
            </a:extLst>
          </p:cNvPr>
          <p:cNvSpPr txBox="1">
            <a:spLocks/>
          </p:cNvSpPr>
          <p:nvPr/>
        </p:nvSpPr>
        <p:spPr>
          <a:xfrm>
            <a:off x="653697" y="1373994"/>
            <a:ext cx="10884603" cy="58802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b="0" kern="1200">
                <a:solidFill>
                  <a:srgbClr val="535353"/>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53535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53535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53535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rgbClr val="53535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US" sz="1600" b="1" dirty="0">
                <a:solidFill>
                  <a:srgbClr val="E95000"/>
                </a:solidFill>
                <a:latin typeface="Montserrat"/>
              </a:rPr>
              <a:t>Research Objectives</a:t>
            </a:r>
          </a:p>
          <a:p>
            <a:endParaRPr lang="en-US" dirty="0"/>
          </a:p>
        </p:txBody>
      </p:sp>
      <p:sp>
        <p:nvSpPr>
          <p:cNvPr id="9" name="TextBox 8">
            <a:extLst>
              <a:ext uri="{FF2B5EF4-FFF2-40B4-BE49-F238E27FC236}">
                <a16:creationId xmlns:a16="http://schemas.microsoft.com/office/drawing/2014/main" id="{3B3BD385-4207-5B3C-26C6-C830E7FE12FB}"/>
              </a:ext>
            </a:extLst>
          </p:cNvPr>
          <p:cNvSpPr txBox="1"/>
          <p:nvPr/>
        </p:nvSpPr>
        <p:spPr>
          <a:xfrm>
            <a:off x="576707" y="6471407"/>
            <a:ext cx="9785702" cy="230832"/>
          </a:xfrm>
          <a:prstGeom prst="rect">
            <a:avLst/>
          </a:prstGeom>
          <a:noFill/>
        </p:spPr>
        <p:txBody>
          <a:bodyPr wrap="square">
            <a:spAutoFit/>
          </a:bodyPr>
          <a:lstStyle/>
          <a:p>
            <a:r>
              <a:rPr lang="en-US" sz="900" b="0" i="1" dirty="0" err="1">
                <a:solidFill>
                  <a:srgbClr val="666666"/>
                </a:solidFill>
                <a:effectLst/>
                <a:latin typeface="+mj-lt"/>
              </a:rPr>
              <a:t>InsightAsia</a:t>
            </a:r>
            <a:r>
              <a:rPr lang="en-US" sz="900" b="0" i="1" dirty="0">
                <a:solidFill>
                  <a:srgbClr val="666666"/>
                </a:solidFill>
                <a:effectLst/>
                <a:latin typeface="+mj-lt"/>
              </a:rPr>
              <a:t> Vietnam | Market Research Report</a:t>
            </a:r>
          </a:p>
        </p:txBody>
      </p:sp>
    </p:spTree>
    <p:extLst>
      <p:ext uri="{BB962C8B-B14F-4D97-AF65-F5344CB8AC3E}">
        <p14:creationId xmlns:p14="http://schemas.microsoft.com/office/powerpoint/2010/main" val="3491657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D51C7-8518-EB1F-83CE-569C6FCDFD72}"/>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8245703-9873-CBA1-068F-7F6E4DFB186A}"/>
              </a:ext>
            </a:extLst>
          </p:cNvPr>
          <p:cNvSpPr/>
          <p:nvPr/>
        </p:nvSpPr>
        <p:spPr>
          <a:xfrm>
            <a:off x="653697" y="2321294"/>
            <a:ext cx="7372909" cy="3662468"/>
          </a:xfrm>
          <a:prstGeom prst="roundRect">
            <a:avLst>
              <a:gd name="adj" fmla="val 4494"/>
            </a:avLst>
          </a:prstGeom>
          <a:solidFill>
            <a:srgbClr val="FDEFE8"/>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tIns="91440" rtlCol="0" anchor="t"/>
          <a:lstStyle/>
          <a:p>
            <a:r>
              <a:rPr lang="en-US" sz="3200" b="1" dirty="0">
                <a:solidFill>
                  <a:srgbClr val="E95000"/>
                </a:solidFill>
              </a:rPr>
              <a:t>87% </a:t>
            </a:r>
            <a:r>
              <a:rPr lang="en-US" sz="1400" dirty="0">
                <a:solidFill>
                  <a:srgbClr val="535353"/>
                </a:solidFill>
              </a:rPr>
              <a:t>of parents view English proficiency as "absolutely essential" for their children's future success.</a:t>
            </a:r>
          </a:p>
          <a:p>
            <a:pPr>
              <a:spcBef>
                <a:spcPts val="400"/>
              </a:spcBef>
            </a:pPr>
            <a:r>
              <a:rPr lang="en-US" sz="3200" b="1" dirty="0">
                <a:solidFill>
                  <a:srgbClr val="E95000"/>
                </a:solidFill>
              </a:rPr>
              <a:t>13% </a:t>
            </a:r>
            <a:r>
              <a:rPr lang="en-US" sz="1400" dirty="0">
                <a:solidFill>
                  <a:srgbClr val="535353"/>
                </a:solidFill>
              </a:rPr>
              <a:t>of parents view English as optional "enrichment." </a:t>
            </a:r>
          </a:p>
          <a:p>
            <a:pPr>
              <a:spcBef>
                <a:spcPts val="400"/>
              </a:spcBef>
            </a:pPr>
            <a:r>
              <a:rPr lang="en-US" sz="1600" dirty="0">
                <a:solidFill>
                  <a:srgbClr val="E95000"/>
                </a:solidFill>
              </a:rPr>
              <a:t>The overwhelming majority see it as a </a:t>
            </a:r>
          </a:p>
          <a:p>
            <a:r>
              <a:rPr lang="en-US" sz="1600" dirty="0">
                <a:solidFill>
                  <a:srgbClr val="E95000"/>
                </a:solidFill>
              </a:rPr>
              <a:t>fundamental skill comparable to </a:t>
            </a:r>
          </a:p>
          <a:p>
            <a:r>
              <a:rPr lang="en-US" sz="1600" dirty="0">
                <a:solidFill>
                  <a:srgbClr val="E95000"/>
                </a:solidFill>
              </a:rPr>
              <a:t>literacy and numeracy.</a:t>
            </a:r>
          </a:p>
        </p:txBody>
      </p:sp>
      <p:sp>
        <p:nvSpPr>
          <p:cNvPr id="18" name="Rectangle: Rounded Corners 17">
            <a:extLst>
              <a:ext uri="{FF2B5EF4-FFF2-40B4-BE49-F238E27FC236}">
                <a16:creationId xmlns:a16="http://schemas.microsoft.com/office/drawing/2014/main" id="{CA520805-61A4-A067-7CC1-1B40B4F3EF84}"/>
              </a:ext>
            </a:extLst>
          </p:cNvPr>
          <p:cNvSpPr/>
          <p:nvPr/>
        </p:nvSpPr>
        <p:spPr>
          <a:xfrm>
            <a:off x="8107085" y="2321294"/>
            <a:ext cx="3611688" cy="3662468"/>
          </a:xfrm>
          <a:prstGeom prst="roundRect">
            <a:avLst>
              <a:gd name="adj" fmla="val 4494"/>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tIns="182880" rIns="137160" rtlCol="0" anchor="t"/>
          <a:lstStyle/>
          <a:p>
            <a:r>
              <a:rPr lang="en-US" sz="1400" i="1" dirty="0">
                <a:solidFill>
                  <a:srgbClr val="535353"/>
                </a:solidFill>
              </a:rPr>
              <a:t>"I don't care if my son becomes fluent immediately. What matters is that by the time he's 15, he can confidently interview for international universities. English opens doors that Vietnamese alone cannot."</a:t>
            </a:r>
          </a:p>
        </p:txBody>
      </p:sp>
      <p:sp>
        <p:nvSpPr>
          <p:cNvPr id="7" name="TextBox 6">
            <a:extLst>
              <a:ext uri="{FF2B5EF4-FFF2-40B4-BE49-F238E27FC236}">
                <a16:creationId xmlns:a16="http://schemas.microsoft.com/office/drawing/2014/main" id="{45D6F196-E324-1211-A02F-04944A63EE4F}"/>
              </a:ext>
            </a:extLst>
          </p:cNvPr>
          <p:cNvSpPr txBox="1"/>
          <p:nvPr/>
        </p:nvSpPr>
        <p:spPr>
          <a:xfrm>
            <a:off x="576707" y="6471407"/>
            <a:ext cx="9785702" cy="230832"/>
          </a:xfrm>
          <a:prstGeom prst="rect">
            <a:avLst/>
          </a:prstGeom>
          <a:noFill/>
        </p:spPr>
        <p:txBody>
          <a:bodyPr wrap="square">
            <a:spAutoFit/>
          </a:bodyPr>
          <a:lstStyle/>
          <a:p>
            <a:r>
              <a:rPr lang="en-US" sz="900" b="0" i="1" dirty="0" err="1">
                <a:solidFill>
                  <a:srgbClr val="666666"/>
                </a:solidFill>
                <a:effectLst/>
                <a:latin typeface="+mj-lt"/>
              </a:rPr>
              <a:t>InsightAsia</a:t>
            </a:r>
            <a:r>
              <a:rPr lang="en-US" sz="900" b="0" i="1" dirty="0">
                <a:solidFill>
                  <a:srgbClr val="666666"/>
                </a:solidFill>
                <a:effectLst/>
                <a:latin typeface="+mj-lt"/>
              </a:rPr>
              <a:t> Vietnam | Market Research Report | Base: All respondents (n=1,219)</a:t>
            </a:r>
          </a:p>
        </p:txBody>
      </p:sp>
      <p:sp>
        <p:nvSpPr>
          <p:cNvPr id="11" name="TextBox 10">
            <a:extLst>
              <a:ext uri="{FF2B5EF4-FFF2-40B4-BE49-F238E27FC236}">
                <a16:creationId xmlns:a16="http://schemas.microsoft.com/office/drawing/2014/main" id="{6BF2DE62-3079-49BA-FDA1-F716AEA93EC2}"/>
              </a:ext>
            </a:extLst>
          </p:cNvPr>
          <p:cNvSpPr txBox="1"/>
          <p:nvPr/>
        </p:nvSpPr>
        <p:spPr>
          <a:xfrm>
            <a:off x="653697" y="1794575"/>
            <a:ext cx="6096000" cy="338554"/>
          </a:xfrm>
          <a:prstGeom prst="rect">
            <a:avLst/>
          </a:prstGeom>
          <a:noFill/>
        </p:spPr>
        <p:txBody>
          <a:bodyPr wrap="square">
            <a:spAutoFit/>
          </a:bodyPr>
          <a:lstStyle/>
          <a:p>
            <a:r>
              <a:rPr lang="en-US" sz="1600" b="1" dirty="0">
                <a:solidFill>
                  <a:srgbClr val="E95000"/>
                </a:solidFill>
                <a:latin typeface="Montserrat"/>
              </a:rPr>
              <a:t>English as Necessity, Not Enrichment</a:t>
            </a:r>
          </a:p>
        </p:txBody>
      </p:sp>
      <p:sp>
        <p:nvSpPr>
          <p:cNvPr id="6" name="TextBox 5">
            <a:extLst>
              <a:ext uri="{FF2B5EF4-FFF2-40B4-BE49-F238E27FC236}">
                <a16:creationId xmlns:a16="http://schemas.microsoft.com/office/drawing/2014/main" id="{4F390287-1D44-BC5A-9D11-7717D46FE16A}"/>
              </a:ext>
            </a:extLst>
          </p:cNvPr>
          <p:cNvSpPr txBox="1"/>
          <p:nvPr/>
        </p:nvSpPr>
        <p:spPr>
          <a:xfrm>
            <a:off x="9129739" y="4075380"/>
            <a:ext cx="2465340" cy="523220"/>
          </a:xfrm>
          <a:prstGeom prst="rect">
            <a:avLst/>
          </a:prstGeom>
          <a:noFill/>
        </p:spPr>
        <p:txBody>
          <a:bodyPr wrap="square">
            <a:spAutoFit/>
          </a:bodyPr>
          <a:lstStyle/>
          <a:p>
            <a:pPr algn="r"/>
            <a:r>
              <a:rPr lang="en-US" sz="1400" dirty="0"/>
              <a:t>— </a:t>
            </a:r>
            <a:r>
              <a:rPr lang="en-US" sz="1400" b="1" i="1" dirty="0"/>
              <a:t>Mother, 38, HCMC, </a:t>
            </a:r>
          </a:p>
          <a:p>
            <a:pPr algn="r"/>
            <a:r>
              <a:rPr lang="en-US" sz="1400" b="1" i="1" dirty="0"/>
              <a:t>child enrolled at ILA</a:t>
            </a:r>
          </a:p>
        </p:txBody>
      </p:sp>
      <p:sp>
        <p:nvSpPr>
          <p:cNvPr id="19" name="Title 1">
            <a:extLst>
              <a:ext uri="{FF2B5EF4-FFF2-40B4-BE49-F238E27FC236}">
                <a16:creationId xmlns:a16="http://schemas.microsoft.com/office/drawing/2014/main" id="{467C61A8-B906-78CE-C204-420FC52810EE}"/>
              </a:ext>
            </a:extLst>
          </p:cNvPr>
          <p:cNvSpPr>
            <a:spLocks noGrp="1"/>
          </p:cNvSpPr>
          <p:nvPr>
            <p:ph type="title"/>
          </p:nvPr>
        </p:nvSpPr>
        <p:spPr>
          <a:xfrm>
            <a:off x="653698" y="519289"/>
            <a:ext cx="10161057" cy="810155"/>
          </a:xfrm>
        </p:spPr>
        <p:txBody>
          <a:bodyPr/>
          <a:lstStyle/>
          <a:p>
            <a:r>
              <a:rPr lang="en-US" dirty="0"/>
              <a:t>English Learning</a:t>
            </a:r>
          </a:p>
        </p:txBody>
      </p:sp>
      <p:sp>
        <p:nvSpPr>
          <p:cNvPr id="20" name="TextBox 19">
            <a:extLst>
              <a:ext uri="{FF2B5EF4-FFF2-40B4-BE49-F238E27FC236}">
                <a16:creationId xmlns:a16="http://schemas.microsoft.com/office/drawing/2014/main" id="{9D74D012-989A-7E70-EBD3-3A2100A1B3B0}"/>
              </a:ext>
            </a:extLst>
          </p:cNvPr>
          <p:cNvSpPr txBox="1"/>
          <p:nvPr/>
        </p:nvSpPr>
        <p:spPr>
          <a:xfrm>
            <a:off x="653697" y="1133286"/>
            <a:ext cx="8100945" cy="276999"/>
          </a:xfrm>
          <a:prstGeom prst="rect">
            <a:avLst/>
          </a:prstGeom>
          <a:noFill/>
        </p:spPr>
        <p:txBody>
          <a:bodyPr wrap="square">
            <a:spAutoFit/>
          </a:bodyPr>
          <a:lstStyle/>
          <a:p>
            <a:r>
              <a:rPr lang="en-US" sz="1200" dirty="0"/>
              <a:t>Perceived Necessity &amp; Expected Benefits</a:t>
            </a:r>
          </a:p>
        </p:txBody>
      </p:sp>
      <p:sp>
        <p:nvSpPr>
          <p:cNvPr id="21" name="Freeform 4">
            <a:extLst>
              <a:ext uri="{FF2B5EF4-FFF2-40B4-BE49-F238E27FC236}">
                <a16:creationId xmlns:a16="http://schemas.microsoft.com/office/drawing/2014/main" id="{9CB27CF4-2DC5-5650-2590-F931889095FD}"/>
              </a:ext>
            </a:extLst>
          </p:cNvPr>
          <p:cNvSpPr/>
          <p:nvPr/>
        </p:nvSpPr>
        <p:spPr>
          <a:xfrm>
            <a:off x="4336888" y="3276600"/>
            <a:ext cx="3827396" cy="2707162"/>
          </a:xfrm>
          <a:custGeom>
            <a:avLst/>
            <a:gdLst/>
            <a:ahLst/>
            <a:cxnLst/>
            <a:rect l="l" t="t" r="r" b="b"/>
            <a:pathLst>
              <a:path w="6356958" h="6356958">
                <a:moveTo>
                  <a:pt x="0" y="0"/>
                </a:moveTo>
                <a:lnTo>
                  <a:pt x="6356958" y="0"/>
                </a:lnTo>
                <a:lnTo>
                  <a:pt x="6356958" y="6356959"/>
                </a:lnTo>
                <a:lnTo>
                  <a:pt x="0" y="6356959"/>
                </a:lnTo>
                <a:lnTo>
                  <a:pt x="0" y="0"/>
                </a:lnTo>
                <a:close/>
              </a:path>
            </a:pathLst>
          </a:custGeom>
          <a:blipFill>
            <a:blip r:embed="rId3"/>
            <a:stretch>
              <a:fillRect b="-40596"/>
            </a:stretch>
          </a:blipFill>
        </p:spPr>
        <p:txBody>
          <a:bodyPr/>
          <a:lstStyle/>
          <a:p>
            <a:endParaRPr lang="en-US" sz="1200"/>
          </a:p>
        </p:txBody>
      </p:sp>
      <p:sp>
        <p:nvSpPr>
          <p:cNvPr id="22" name="Freeform 14">
            <a:extLst>
              <a:ext uri="{FF2B5EF4-FFF2-40B4-BE49-F238E27FC236}">
                <a16:creationId xmlns:a16="http://schemas.microsoft.com/office/drawing/2014/main" id="{926AF5C5-FF02-96CF-DD12-7787E3900B45}"/>
              </a:ext>
            </a:extLst>
          </p:cNvPr>
          <p:cNvSpPr/>
          <p:nvPr/>
        </p:nvSpPr>
        <p:spPr>
          <a:xfrm>
            <a:off x="791375" y="4608237"/>
            <a:ext cx="1253324" cy="1253324"/>
          </a:xfrm>
          <a:custGeom>
            <a:avLst/>
            <a:gdLst/>
            <a:ahLst/>
            <a:cxnLst/>
            <a:rect l="l" t="t" r="r" b="b"/>
            <a:pathLst>
              <a:path w="757554" h="757554">
                <a:moveTo>
                  <a:pt x="0" y="0"/>
                </a:moveTo>
                <a:lnTo>
                  <a:pt x="757554" y="0"/>
                </a:lnTo>
                <a:lnTo>
                  <a:pt x="757554" y="757554"/>
                </a:lnTo>
                <a:lnTo>
                  <a:pt x="0" y="7575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3" name="Freeform 13">
            <a:extLst>
              <a:ext uri="{FF2B5EF4-FFF2-40B4-BE49-F238E27FC236}">
                <a16:creationId xmlns:a16="http://schemas.microsoft.com/office/drawing/2014/main" id="{DD75097C-259B-C556-24D3-E47A39ED2F3D}"/>
              </a:ext>
            </a:extLst>
          </p:cNvPr>
          <p:cNvSpPr>
            <a:spLocks noEditPoints="1"/>
          </p:cNvSpPr>
          <p:nvPr>
            <p:custDataLst>
              <p:tags r:id="rId1"/>
            </p:custDataLst>
          </p:nvPr>
        </p:nvSpPr>
        <p:spPr bwMode="gray">
          <a:xfrm>
            <a:off x="8287430" y="4909831"/>
            <a:ext cx="1069582" cy="903762"/>
          </a:xfrm>
          <a:custGeom>
            <a:avLst/>
            <a:gdLst>
              <a:gd name="T0" fmla="*/ 108 w 3489"/>
              <a:gd name="T1" fmla="*/ 1405 h 3227"/>
              <a:gd name="T2" fmla="*/ 108 w 3489"/>
              <a:gd name="T3" fmla="*/ 0 h 3227"/>
              <a:gd name="T4" fmla="*/ 1405 w 3489"/>
              <a:gd name="T5" fmla="*/ 0 h 3227"/>
              <a:gd name="T6" fmla="*/ 1405 w 3489"/>
              <a:gd name="T7" fmla="*/ 1110 h 3227"/>
              <a:gd name="T8" fmla="*/ 1197 w 3489"/>
              <a:gd name="T9" fmla="*/ 2407 h 3227"/>
              <a:gd name="T10" fmla="*/ 296 w 3489"/>
              <a:gd name="T11" fmla="*/ 3227 h 3227"/>
              <a:gd name="T12" fmla="*/ 0 w 3489"/>
              <a:gd name="T13" fmla="*/ 2750 h 3227"/>
              <a:gd name="T14" fmla="*/ 541 w 3489"/>
              <a:gd name="T15" fmla="*/ 2283 h 3227"/>
              <a:gd name="T16" fmla="*/ 739 w 3489"/>
              <a:gd name="T17" fmla="*/ 1405 h 3227"/>
              <a:gd name="T18" fmla="*/ 108 w 3489"/>
              <a:gd name="T19" fmla="*/ 1405 h 3227"/>
              <a:gd name="T20" fmla="*/ 2192 w 3489"/>
              <a:gd name="T21" fmla="*/ 1405 h 3227"/>
              <a:gd name="T22" fmla="*/ 2192 w 3489"/>
              <a:gd name="T23" fmla="*/ 0 h 3227"/>
              <a:gd name="T24" fmla="*/ 3489 w 3489"/>
              <a:gd name="T25" fmla="*/ 0 h 3227"/>
              <a:gd name="T26" fmla="*/ 3489 w 3489"/>
              <a:gd name="T27" fmla="*/ 1110 h 3227"/>
              <a:gd name="T28" fmla="*/ 3281 w 3489"/>
              <a:gd name="T29" fmla="*/ 2407 h 3227"/>
              <a:gd name="T30" fmla="*/ 2380 w 3489"/>
              <a:gd name="T31" fmla="*/ 3227 h 3227"/>
              <a:gd name="T32" fmla="*/ 2084 w 3489"/>
              <a:gd name="T33" fmla="*/ 2750 h 3227"/>
              <a:gd name="T34" fmla="*/ 2625 w 3489"/>
              <a:gd name="T35" fmla="*/ 2283 h 3227"/>
              <a:gd name="T36" fmla="*/ 2823 w 3489"/>
              <a:gd name="T37" fmla="*/ 1405 h 3227"/>
              <a:gd name="T38" fmla="*/ 2192 w 3489"/>
              <a:gd name="T39" fmla="*/ 1405 h 3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89" h="3227">
                <a:moveTo>
                  <a:pt x="108" y="1405"/>
                </a:moveTo>
                <a:lnTo>
                  <a:pt x="108" y="0"/>
                </a:lnTo>
                <a:lnTo>
                  <a:pt x="1405" y="0"/>
                </a:lnTo>
                <a:lnTo>
                  <a:pt x="1405" y="1110"/>
                </a:lnTo>
                <a:cubicBezTo>
                  <a:pt x="1405" y="1710"/>
                  <a:pt x="1336" y="2143"/>
                  <a:pt x="1197" y="2407"/>
                </a:cubicBezTo>
                <a:cubicBezTo>
                  <a:pt x="1004" y="2770"/>
                  <a:pt x="704" y="3043"/>
                  <a:pt x="296" y="3227"/>
                </a:cubicBezTo>
                <a:lnTo>
                  <a:pt x="0" y="2750"/>
                </a:lnTo>
                <a:cubicBezTo>
                  <a:pt x="242" y="2651"/>
                  <a:pt x="422" y="2496"/>
                  <a:pt x="541" y="2283"/>
                </a:cubicBezTo>
                <a:cubicBezTo>
                  <a:pt x="660" y="2070"/>
                  <a:pt x="726" y="1777"/>
                  <a:pt x="739" y="1405"/>
                </a:cubicBezTo>
                <a:lnTo>
                  <a:pt x="108" y="1405"/>
                </a:lnTo>
                <a:close/>
                <a:moveTo>
                  <a:pt x="2192" y="1405"/>
                </a:moveTo>
                <a:lnTo>
                  <a:pt x="2192" y="0"/>
                </a:lnTo>
                <a:lnTo>
                  <a:pt x="3489" y="0"/>
                </a:lnTo>
                <a:lnTo>
                  <a:pt x="3489" y="1110"/>
                </a:lnTo>
                <a:cubicBezTo>
                  <a:pt x="3489" y="1710"/>
                  <a:pt x="3420" y="2143"/>
                  <a:pt x="3281" y="2407"/>
                </a:cubicBezTo>
                <a:cubicBezTo>
                  <a:pt x="3088" y="2770"/>
                  <a:pt x="2788" y="3043"/>
                  <a:pt x="2380" y="3227"/>
                </a:cubicBezTo>
                <a:lnTo>
                  <a:pt x="2084" y="2750"/>
                </a:lnTo>
                <a:cubicBezTo>
                  <a:pt x="2326" y="2651"/>
                  <a:pt x="2506" y="2496"/>
                  <a:pt x="2625" y="2283"/>
                </a:cubicBezTo>
                <a:cubicBezTo>
                  <a:pt x="2744" y="2070"/>
                  <a:pt x="2810" y="1777"/>
                  <a:pt x="2823" y="1405"/>
                </a:cubicBezTo>
                <a:lnTo>
                  <a:pt x="2192" y="1405"/>
                </a:lnTo>
                <a:close/>
              </a:path>
            </a:pathLst>
          </a:custGeom>
          <a:solidFill>
            <a:srgbClr val="3C9F31"/>
          </a:solidFill>
          <a:ln w="19050">
            <a:noFill/>
          </a:ln>
        </p:spPr>
        <p:txBody>
          <a:bodyPr vert="horz" wrap="square" lIns="91440" tIns="45720" rIns="91440" bIns="45720" numCol="1" anchor="t" anchorCtr="0" compatLnSpc="1">
            <a:prstTxWarp prst="textNoShape">
              <a:avLst/>
            </a:prstTxWarp>
          </a:bodyPr>
          <a:lstStyle/>
          <a:p>
            <a:endParaRPr lang="en-US" sz="1000" dirty="0">
              <a:solidFill>
                <a:srgbClr val="535353"/>
              </a:solidFill>
              <a:latin typeface="Montserrat" panose="00000500000000000000" pitchFamily="2" charset="0"/>
            </a:endParaRPr>
          </a:p>
        </p:txBody>
      </p:sp>
    </p:spTree>
    <p:extLst>
      <p:ext uri="{BB962C8B-B14F-4D97-AF65-F5344CB8AC3E}">
        <p14:creationId xmlns:p14="http://schemas.microsoft.com/office/powerpoint/2010/main" val="1345215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F52C3-58A9-6CCE-0528-6F5ACE9F3B5C}"/>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4D3F07A5-62CF-5D63-0278-D8F1CB739CC2}"/>
              </a:ext>
            </a:extLst>
          </p:cNvPr>
          <p:cNvSpPr txBox="1"/>
          <p:nvPr/>
        </p:nvSpPr>
        <p:spPr>
          <a:xfrm>
            <a:off x="576707" y="6471407"/>
            <a:ext cx="9785702" cy="230832"/>
          </a:xfrm>
          <a:prstGeom prst="rect">
            <a:avLst/>
          </a:prstGeom>
          <a:noFill/>
        </p:spPr>
        <p:txBody>
          <a:bodyPr wrap="square">
            <a:spAutoFit/>
          </a:bodyPr>
          <a:lstStyle/>
          <a:p>
            <a:r>
              <a:rPr lang="en-US" sz="900" b="0" i="1" dirty="0" err="1">
                <a:solidFill>
                  <a:srgbClr val="666666"/>
                </a:solidFill>
                <a:effectLst/>
                <a:latin typeface="+mj-lt"/>
              </a:rPr>
              <a:t>InsightAsia</a:t>
            </a:r>
            <a:r>
              <a:rPr lang="en-US" sz="900" b="0" i="1" dirty="0">
                <a:solidFill>
                  <a:srgbClr val="666666"/>
                </a:solidFill>
                <a:effectLst/>
                <a:latin typeface="+mj-lt"/>
              </a:rPr>
              <a:t> Vietnam | Market Research Report | Base: All respondents (n=1,219)</a:t>
            </a:r>
          </a:p>
        </p:txBody>
      </p:sp>
      <p:sp>
        <p:nvSpPr>
          <p:cNvPr id="14" name="Text Placeholder 2">
            <a:extLst>
              <a:ext uri="{FF2B5EF4-FFF2-40B4-BE49-F238E27FC236}">
                <a16:creationId xmlns:a16="http://schemas.microsoft.com/office/drawing/2014/main" id="{E38F653D-826C-5221-48CB-DC3352356A54}"/>
              </a:ext>
            </a:extLst>
          </p:cNvPr>
          <p:cNvSpPr txBox="1">
            <a:spLocks/>
          </p:cNvSpPr>
          <p:nvPr/>
        </p:nvSpPr>
        <p:spPr>
          <a:xfrm>
            <a:off x="653697" y="1571125"/>
            <a:ext cx="6827067" cy="588027"/>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1200" b="0" kern="1200">
                <a:solidFill>
                  <a:srgbClr val="535353"/>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53535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53535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53535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rgbClr val="53535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US" sz="1600" b="1" dirty="0">
                <a:solidFill>
                  <a:srgbClr val="E95000"/>
                </a:solidFill>
                <a:latin typeface="Montserrat"/>
              </a:rPr>
              <a:t>Expected Benefits (Multiple Responses Allowed)</a:t>
            </a:r>
          </a:p>
          <a:p>
            <a:pPr>
              <a:lnSpc>
                <a:spcPct val="100000"/>
              </a:lnSpc>
              <a:spcBef>
                <a:spcPts val="600"/>
              </a:spcBef>
              <a:defRPr/>
            </a:pPr>
            <a:r>
              <a:rPr lang="en-US" sz="1000" i="1" dirty="0">
                <a:solidFill>
                  <a:srgbClr val="E95000"/>
                </a:solidFill>
                <a:latin typeface="+mj-lt"/>
              </a:rPr>
              <a:t>Question: "What benefits do you expect your child to gain from learning English? Please select all that apply."</a:t>
            </a:r>
          </a:p>
        </p:txBody>
      </p:sp>
      <p:graphicFrame>
        <p:nvGraphicFramePr>
          <p:cNvPr id="15" name="Table 14">
            <a:extLst>
              <a:ext uri="{FF2B5EF4-FFF2-40B4-BE49-F238E27FC236}">
                <a16:creationId xmlns:a16="http://schemas.microsoft.com/office/drawing/2014/main" id="{E77F55AD-0496-38F7-535A-22104B68273D}"/>
              </a:ext>
            </a:extLst>
          </p:cNvPr>
          <p:cNvGraphicFramePr>
            <a:graphicFrameLocks noGrp="1"/>
          </p:cNvGraphicFramePr>
          <p:nvPr>
            <p:extLst>
              <p:ext uri="{D42A27DB-BD31-4B8C-83A1-F6EECF244321}">
                <p14:modId xmlns:p14="http://schemas.microsoft.com/office/powerpoint/2010/main" val="2717276537"/>
              </p:ext>
            </p:extLst>
          </p:nvPr>
        </p:nvGraphicFramePr>
        <p:xfrm>
          <a:off x="678092" y="2098876"/>
          <a:ext cx="10745558" cy="2637797"/>
        </p:xfrm>
        <a:graphic>
          <a:graphicData uri="http://schemas.openxmlformats.org/drawingml/2006/table">
            <a:tbl>
              <a:tblPr/>
              <a:tblGrid>
                <a:gridCol w="4810584">
                  <a:extLst>
                    <a:ext uri="{9D8B030D-6E8A-4147-A177-3AD203B41FA5}">
                      <a16:colId xmlns:a16="http://schemas.microsoft.com/office/drawing/2014/main" val="3994390460"/>
                    </a:ext>
                  </a:extLst>
                </a:gridCol>
                <a:gridCol w="2867848">
                  <a:extLst>
                    <a:ext uri="{9D8B030D-6E8A-4147-A177-3AD203B41FA5}">
                      <a16:colId xmlns:a16="http://schemas.microsoft.com/office/drawing/2014/main" val="2489737242"/>
                    </a:ext>
                  </a:extLst>
                </a:gridCol>
                <a:gridCol w="3067126">
                  <a:extLst>
                    <a:ext uri="{9D8B030D-6E8A-4147-A177-3AD203B41FA5}">
                      <a16:colId xmlns:a16="http://schemas.microsoft.com/office/drawing/2014/main" val="1730832587"/>
                    </a:ext>
                  </a:extLst>
                </a:gridCol>
              </a:tblGrid>
              <a:tr h="399666">
                <a:tc>
                  <a:txBody>
                    <a:bodyPr/>
                    <a:lstStyle/>
                    <a:p>
                      <a:pPr algn="l">
                        <a:buNone/>
                      </a:pPr>
                      <a:r>
                        <a:rPr lang="en-US" sz="1400" b="1" u="sng" dirty="0">
                          <a:solidFill>
                            <a:srgbClr val="535353"/>
                          </a:solidFill>
                          <a:effectLst/>
                        </a:rPr>
                        <a:t>Benefit</a:t>
                      </a:r>
                    </a:p>
                  </a:txBody>
                  <a:tcPr marT="0" marB="0" anchor="ctr">
                    <a:lnL>
                      <a:noFill/>
                    </a:lnL>
                    <a:lnR>
                      <a:noFill/>
                    </a:lnR>
                    <a:lnT>
                      <a:noFill/>
                    </a:lnT>
                    <a:lnB w="6350" cap="flat" cmpd="sng" algn="ctr">
                      <a:solidFill>
                        <a:schemeClr val="bg1">
                          <a:lumMod val="75000"/>
                        </a:schemeClr>
                      </a:solidFill>
                      <a:prstDash val="solid"/>
                      <a:round/>
                      <a:headEnd type="none" w="med" len="med"/>
                      <a:tailEnd type="none" w="med" len="med"/>
                    </a:lnB>
                    <a:noFill/>
                  </a:tcPr>
                </a:tc>
                <a:tc>
                  <a:txBody>
                    <a:bodyPr/>
                    <a:lstStyle/>
                    <a:p>
                      <a:pPr algn="l">
                        <a:buNone/>
                      </a:pPr>
                      <a:r>
                        <a:rPr lang="en-US" sz="1400" b="1" u="sng" dirty="0">
                          <a:solidFill>
                            <a:srgbClr val="535353"/>
                          </a:solidFill>
                          <a:effectLst/>
                        </a:rPr>
                        <a:t>% of Parents</a:t>
                      </a:r>
                    </a:p>
                  </a:txBody>
                  <a:tcPr marT="0" marB="0" anchor="ctr">
                    <a:lnL>
                      <a:noFill/>
                    </a:lnL>
                    <a:lnR>
                      <a:noFill/>
                    </a:lnR>
                    <a:lnT>
                      <a:noFill/>
                    </a:lnT>
                    <a:lnB w="6350" cap="flat" cmpd="sng" algn="ctr">
                      <a:solidFill>
                        <a:schemeClr val="bg1">
                          <a:lumMod val="75000"/>
                        </a:schemeClr>
                      </a:solidFill>
                      <a:prstDash val="solid"/>
                      <a:round/>
                      <a:headEnd type="none" w="med" len="med"/>
                      <a:tailEnd type="none" w="med" len="med"/>
                    </a:lnB>
                    <a:noFill/>
                  </a:tcPr>
                </a:tc>
                <a:tc>
                  <a:txBody>
                    <a:bodyPr/>
                    <a:lstStyle/>
                    <a:p>
                      <a:pPr algn="l">
                        <a:buNone/>
                      </a:pPr>
                      <a:r>
                        <a:rPr lang="en-US" sz="1400" b="1" u="sng" dirty="0">
                          <a:solidFill>
                            <a:srgbClr val="535353"/>
                          </a:solidFill>
                          <a:effectLst/>
                        </a:rPr>
                        <a:t>Importance Level</a:t>
                      </a:r>
                    </a:p>
                  </a:txBody>
                  <a:tcPr marL="274320" marT="0" marB="0" anchor="ctr">
                    <a:lnL>
                      <a:noFill/>
                    </a:lnL>
                    <a:lnR>
                      <a:noFill/>
                    </a:lnR>
                    <a:lnT>
                      <a:noFill/>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204876435"/>
                  </a:ext>
                </a:extLst>
              </a:tr>
              <a:tr h="319733">
                <a:tc>
                  <a:txBody>
                    <a:bodyPr/>
                    <a:lstStyle/>
                    <a:p>
                      <a:pPr>
                        <a:buNone/>
                      </a:pPr>
                      <a:r>
                        <a:rPr lang="en-US" sz="1200" dirty="0">
                          <a:effectLst/>
                        </a:rPr>
                        <a:t>Better academic performance &amp; university admission</a:t>
                      </a:r>
                    </a:p>
                  </a:txBody>
                  <a:tcPr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FFF"/>
                    </a:solidFill>
                  </a:tcPr>
                </a:tc>
                <a:tc>
                  <a:txBody>
                    <a:bodyPr/>
                    <a:lstStyle/>
                    <a:p>
                      <a:pPr algn="r">
                        <a:buNone/>
                      </a:pPr>
                      <a:r>
                        <a:rPr lang="en-US" sz="1200" b="1" dirty="0">
                          <a:solidFill>
                            <a:srgbClr val="3C9F31"/>
                          </a:solidFill>
                          <a:effectLst/>
                        </a:rPr>
                        <a:t>77%</a:t>
                      </a:r>
                    </a:p>
                  </a:txBody>
                  <a:tcPr marR="54864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FFF"/>
                    </a:solidFill>
                  </a:tcPr>
                </a:tc>
                <a:tc>
                  <a:txBody>
                    <a:bodyPr/>
                    <a:lstStyle/>
                    <a:p>
                      <a:pPr algn="l">
                        <a:buNone/>
                      </a:pPr>
                      <a:r>
                        <a:rPr lang="en-US" sz="1200" b="1" dirty="0">
                          <a:solidFill>
                            <a:srgbClr val="3C9F31"/>
                          </a:solidFill>
                          <a:effectLst/>
                        </a:rPr>
                        <a:t>Very Important</a:t>
                      </a:r>
                    </a:p>
                  </a:txBody>
                  <a:tcPr marL="27432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807676008"/>
                  </a:ext>
                </a:extLst>
              </a:tr>
              <a:tr h="319733">
                <a:tc>
                  <a:txBody>
                    <a:bodyPr/>
                    <a:lstStyle/>
                    <a:p>
                      <a:pPr>
                        <a:buNone/>
                      </a:pPr>
                      <a:r>
                        <a:rPr lang="en-US" sz="1200" dirty="0">
                          <a:effectLst/>
                        </a:rPr>
                        <a:t>Access to international career opportunities</a:t>
                      </a:r>
                    </a:p>
                  </a:txBody>
                  <a:tcPr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FFF"/>
                    </a:solidFill>
                  </a:tcPr>
                </a:tc>
                <a:tc>
                  <a:txBody>
                    <a:bodyPr/>
                    <a:lstStyle/>
                    <a:p>
                      <a:pPr algn="r">
                        <a:buNone/>
                      </a:pPr>
                      <a:r>
                        <a:rPr lang="en-US" sz="1200" b="1" dirty="0">
                          <a:solidFill>
                            <a:srgbClr val="3C9F31"/>
                          </a:solidFill>
                          <a:effectLst/>
                        </a:rPr>
                        <a:t>72%</a:t>
                      </a:r>
                    </a:p>
                  </a:txBody>
                  <a:tcPr marR="54864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FFF"/>
                    </a:solidFill>
                  </a:tcPr>
                </a:tc>
                <a:tc>
                  <a:txBody>
                    <a:bodyPr/>
                    <a:lstStyle/>
                    <a:p>
                      <a:pPr algn="l">
                        <a:buNone/>
                      </a:pPr>
                      <a:r>
                        <a:rPr lang="en-US" sz="1200" b="1" dirty="0">
                          <a:solidFill>
                            <a:srgbClr val="3C9F31"/>
                          </a:solidFill>
                          <a:effectLst/>
                        </a:rPr>
                        <a:t>Very Important</a:t>
                      </a:r>
                    </a:p>
                  </a:txBody>
                  <a:tcPr marL="27432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940862033"/>
                  </a:ext>
                </a:extLst>
              </a:tr>
              <a:tr h="319733">
                <a:tc>
                  <a:txBody>
                    <a:bodyPr/>
                    <a:lstStyle/>
                    <a:p>
                      <a:pPr>
                        <a:buNone/>
                      </a:pPr>
                      <a:r>
                        <a:rPr lang="en-US" sz="1200" dirty="0">
                          <a:effectLst/>
                        </a:rPr>
                        <a:t>Global competitiveness &amp; mobility</a:t>
                      </a:r>
                    </a:p>
                  </a:txBody>
                  <a:tcPr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FFF"/>
                    </a:solidFill>
                  </a:tcPr>
                </a:tc>
                <a:tc>
                  <a:txBody>
                    <a:bodyPr/>
                    <a:lstStyle/>
                    <a:p>
                      <a:pPr algn="r">
                        <a:buNone/>
                      </a:pPr>
                      <a:r>
                        <a:rPr lang="en-US" sz="1200" b="1" dirty="0">
                          <a:solidFill>
                            <a:srgbClr val="3C9F31"/>
                          </a:solidFill>
                          <a:effectLst/>
                        </a:rPr>
                        <a:t>69%</a:t>
                      </a:r>
                    </a:p>
                  </a:txBody>
                  <a:tcPr marR="54864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FFF"/>
                    </a:solidFill>
                  </a:tcPr>
                </a:tc>
                <a:tc>
                  <a:txBody>
                    <a:bodyPr/>
                    <a:lstStyle/>
                    <a:p>
                      <a:pPr algn="l">
                        <a:buNone/>
                      </a:pPr>
                      <a:r>
                        <a:rPr lang="en-US" sz="1200" b="1" dirty="0">
                          <a:solidFill>
                            <a:srgbClr val="3C9F31"/>
                          </a:solidFill>
                          <a:effectLst/>
                        </a:rPr>
                        <a:t>Very Important</a:t>
                      </a:r>
                    </a:p>
                  </a:txBody>
                  <a:tcPr marL="27432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314299529"/>
                  </a:ext>
                </a:extLst>
              </a:tr>
              <a:tr h="319733">
                <a:tc>
                  <a:txBody>
                    <a:bodyPr/>
                    <a:lstStyle/>
                    <a:p>
                      <a:pPr>
                        <a:buNone/>
                      </a:pPr>
                      <a:r>
                        <a:rPr lang="en-US" sz="1200" dirty="0">
                          <a:effectLst/>
                        </a:rPr>
                        <a:t>Confidence in communication</a:t>
                      </a:r>
                    </a:p>
                  </a:txBody>
                  <a:tcPr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FFF"/>
                    </a:solidFill>
                  </a:tcPr>
                </a:tc>
                <a:tc>
                  <a:txBody>
                    <a:bodyPr/>
                    <a:lstStyle/>
                    <a:p>
                      <a:pPr algn="r">
                        <a:buNone/>
                      </a:pPr>
                      <a:r>
                        <a:rPr lang="en-US" sz="1200" b="1" dirty="0">
                          <a:solidFill>
                            <a:srgbClr val="E95000"/>
                          </a:solidFill>
                          <a:effectLst/>
                        </a:rPr>
                        <a:t>64%</a:t>
                      </a:r>
                    </a:p>
                  </a:txBody>
                  <a:tcPr marR="54864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FFF"/>
                    </a:solidFill>
                  </a:tcPr>
                </a:tc>
                <a:tc>
                  <a:txBody>
                    <a:bodyPr/>
                    <a:lstStyle/>
                    <a:p>
                      <a:pPr algn="l">
                        <a:buNone/>
                      </a:pPr>
                      <a:r>
                        <a:rPr lang="en-US" sz="1200" b="1" dirty="0">
                          <a:solidFill>
                            <a:srgbClr val="E95000"/>
                          </a:solidFill>
                          <a:effectLst/>
                        </a:rPr>
                        <a:t>Important</a:t>
                      </a:r>
                    </a:p>
                  </a:txBody>
                  <a:tcPr marL="27432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296168053"/>
                  </a:ext>
                </a:extLst>
              </a:tr>
              <a:tr h="319733">
                <a:tc>
                  <a:txBody>
                    <a:bodyPr/>
                    <a:lstStyle/>
                    <a:p>
                      <a:pPr>
                        <a:buNone/>
                      </a:pPr>
                      <a:r>
                        <a:rPr lang="en-US" sz="1200" dirty="0">
                          <a:effectLst/>
                        </a:rPr>
                        <a:t>Study abroad readiness</a:t>
                      </a:r>
                    </a:p>
                  </a:txBody>
                  <a:tcPr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FFF"/>
                    </a:solidFill>
                  </a:tcPr>
                </a:tc>
                <a:tc>
                  <a:txBody>
                    <a:bodyPr/>
                    <a:lstStyle/>
                    <a:p>
                      <a:pPr algn="r">
                        <a:buNone/>
                      </a:pPr>
                      <a:r>
                        <a:rPr lang="en-US" sz="1200" b="1" dirty="0">
                          <a:solidFill>
                            <a:srgbClr val="E95000"/>
                          </a:solidFill>
                          <a:effectLst/>
                        </a:rPr>
                        <a:t>59%</a:t>
                      </a:r>
                    </a:p>
                  </a:txBody>
                  <a:tcPr marR="54864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FFF"/>
                    </a:solidFill>
                  </a:tcPr>
                </a:tc>
                <a:tc>
                  <a:txBody>
                    <a:bodyPr/>
                    <a:lstStyle/>
                    <a:p>
                      <a:pPr algn="l">
                        <a:buNone/>
                      </a:pPr>
                      <a:r>
                        <a:rPr lang="en-US" sz="1200" b="1" dirty="0">
                          <a:solidFill>
                            <a:srgbClr val="E95000"/>
                          </a:solidFill>
                          <a:effectLst/>
                        </a:rPr>
                        <a:t>Important</a:t>
                      </a:r>
                    </a:p>
                  </a:txBody>
                  <a:tcPr marL="27432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064428112"/>
                  </a:ext>
                </a:extLst>
              </a:tr>
              <a:tr h="319733">
                <a:tc>
                  <a:txBody>
                    <a:bodyPr/>
                    <a:lstStyle/>
                    <a:p>
                      <a:pPr>
                        <a:buNone/>
                      </a:pPr>
                      <a:r>
                        <a:rPr lang="en-US" sz="1200" dirty="0">
                          <a:effectLst/>
                        </a:rPr>
                        <a:t>Access to international schools/programs</a:t>
                      </a:r>
                    </a:p>
                  </a:txBody>
                  <a:tcPr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FFF"/>
                    </a:solidFill>
                  </a:tcPr>
                </a:tc>
                <a:tc>
                  <a:txBody>
                    <a:bodyPr/>
                    <a:lstStyle/>
                    <a:p>
                      <a:pPr algn="r">
                        <a:buNone/>
                      </a:pPr>
                      <a:r>
                        <a:rPr lang="en-US" sz="1200" b="1" dirty="0">
                          <a:effectLst/>
                        </a:rPr>
                        <a:t>44%</a:t>
                      </a:r>
                    </a:p>
                  </a:txBody>
                  <a:tcPr marR="54864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FFF"/>
                    </a:solidFill>
                  </a:tcPr>
                </a:tc>
                <a:tc>
                  <a:txBody>
                    <a:bodyPr/>
                    <a:lstStyle/>
                    <a:p>
                      <a:pPr algn="l">
                        <a:buNone/>
                      </a:pPr>
                      <a:r>
                        <a:rPr lang="en-US" sz="1200" b="1" dirty="0">
                          <a:effectLst/>
                        </a:rPr>
                        <a:t>Somewhat Important</a:t>
                      </a:r>
                    </a:p>
                  </a:txBody>
                  <a:tcPr marL="27432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870003815"/>
                  </a:ext>
                </a:extLst>
              </a:tr>
              <a:tr h="319733">
                <a:tc>
                  <a:txBody>
                    <a:bodyPr/>
                    <a:lstStyle/>
                    <a:p>
                      <a:pPr>
                        <a:buNone/>
                      </a:pPr>
                      <a:r>
                        <a:rPr lang="en-US" sz="1200" dirty="0">
                          <a:effectLst/>
                        </a:rPr>
                        <a:t>Social mobility &amp; status</a:t>
                      </a:r>
                    </a:p>
                  </a:txBody>
                  <a:tcPr marT="0" marB="0" anchor="ctr">
                    <a:lnL>
                      <a:noFill/>
                    </a:lnL>
                    <a:lnR>
                      <a:noFill/>
                    </a:lnR>
                    <a:lnT w="6350" cap="flat" cmpd="sng" algn="ctr">
                      <a:solidFill>
                        <a:schemeClr val="bg1">
                          <a:lumMod val="75000"/>
                        </a:schemeClr>
                      </a:solidFill>
                      <a:prstDash val="solid"/>
                      <a:round/>
                      <a:headEnd type="none" w="med" len="med"/>
                      <a:tailEnd type="none" w="med" len="med"/>
                    </a:lnT>
                    <a:lnB w="9525" cap="flat" cmpd="sng" algn="ctr">
                      <a:solidFill>
                        <a:srgbClr val="E2E8F0"/>
                      </a:solidFill>
                      <a:prstDash val="solid"/>
                      <a:round/>
                      <a:headEnd type="none" w="med" len="med"/>
                      <a:tailEnd type="none" w="med" len="med"/>
                    </a:lnB>
                    <a:solidFill>
                      <a:srgbClr val="FFFFFF"/>
                    </a:solidFill>
                  </a:tcPr>
                </a:tc>
                <a:tc>
                  <a:txBody>
                    <a:bodyPr/>
                    <a:lstStyle/>
                    <a:p>
                      <a:pPr algn="r">
                        <a:buNone/>
                      </a:pPr>
                      <a:r>
                        <a:rPr lang="en-US" sz="1200" b="1" dirty="0">
                          <a:effectLst/>
                        </a:rPr>
                        <a:t>38%</a:t>
                      </a:r>
                    </a:p>
                  </a:txBody>
                  <a:tcPr marR="548640" marT="0" marB="0" anchor="ctr">
                    <a:lnL>
                      <a:noFill/>
                    </a:lnL>
                    <a:lnR>
                      <a:noFill/>
                    </a:lnR>
                    <a:lnT w="6350" cap="flat" cmpd="sng" algn="ctr">
                      <a:solidFill>
                        <a:schemeClr val="bg1">
                          <a:lumMod val="75000"/>
                        </a:schemeClr>
                      </a:solidFill>
                      <a:prstDash val="solid"/>
                      <a:round/>
                      <a:headEnd type="none" w="med" len="med"/>
                      <a:tailEnd type="none" w="med" len="med"/>
                    </a:lnT>
                    <a:lnB w="9525" cap="flat" cmpd="sng" algn="ctr">
                      <a:solidFill>
                        <a:srgbClr val="E2E8F0"/>
                      </a:solidFill>
                      <a:prstDash val="solid"/>
                      <a:round/>
                      <a:headEnd type="none" w="med" len="med"/>
                      <a:tailEnd type="none" w="med" len="med"/>
                    </a:lnB>
                    <a:solidFill>
                      <a:srgbClr val="FFFFFF"/>
                    </a:solidFill>
                  </a:tcPr>
                </a:tc>
                <a:tc>
                  <a:txBody>
                    <a:bodyPr/>
                    <a:lstStyle/>
                    <a:p>
                      <a:pPr algn="l">
                        <a:buNone/>
                      </a:pPr>
                      <a:r>
                        <a:rPr lang="en-US" sz="1200" b="1" dirty="0">
                          <a:effectLst/>
                        </a:rPr>
                        <a:t>Somewhat Important</a:t>
                      </a:r>
                    </a:p>
                  </a:txBody>
                  <a:tcPr marL="274320" marT="0" marB="0" anchor="ctr">
                    <a:lnL>
                      <a:noFill/>
                    </a:lnL>
                    <a:lnR>
                      <a:noFill/>
                    </a:lnR>
                    <a:lnT w="6350" cap="flat" cmpd="sng" algn="ctr">
                      <a:solidFill>
                        <a:schemeClr val="bg1">
                          <a:lumMod val="75000"/>
                        </a:schemeClr>
                      </a:solidFill>
                      <a:prstDash val="solid"/>
                      <a:round/>
                      <a:headEnd type="none" w="med" len="med"/>
                      <a:tailEnd type="none" w="med" len="med"/>
                    </a:lnT>
                    <a:lnB w="9525" cap="flat" cmpd="sng" algn="ctr">
                      <a:solidFill>
                        <a:srgbClr val="E2E8F0"/>
                      </a:solidFill>
                      <a:prstDash val="solid"/>
                      <a:round/>
                      <a:headEnd type="none" w="med" len="med"/>
                      <a:tailEnd type="none" w="med" len="med"/>
                    </a:lnB>
                    <a:solidFill>
                      <a:srgbClr val="FFFFFF"/>
                    </a:solidFill>
                  </a:tcPr>
                </a:tc>
                <a:extLst>
                  <a:ext uri="{0D108BD9-81ED-4DB2-BD59-A6C34878D82A}">
                    <a16:rowId xmlns:a16="http://schemas.microsoft.com/office/drawing/2014/main" val="4047452454"/>
                  </a:ext>
                </a:extLst>
              </a:tr>
            </a:tbl>
          </a:graphicData>
        </a:graphic>
      </p:graphicFrame>
      <p:sp>
        <p:nvSpPr>
          <p:cNvPr id="19" name="Title 1">
            <a:extLst>
              <a:ext uri="{FF2B5EF4-FFF2-40B4-BE49-F238E27FC236}">
                <a16:creationId xmlns:a16="http://schemas.microsoft.com/office/drawing/2014/main" id="{4E744E6E-98BC-D841-1640-C9BC427A2393}"/>
              </a:ext>
            </a:extLst>
          </p:cNvPr>
          <p:cNvSpPr>
            <a:spLocks noGrp="1"/>
          </p:cNvSpPr>
          <p:nvPr>
            <p:ph type="title"/>
          </p:nvPr>
        </p:nvSpPr>
        <p:spPr>
          <a:xfrm>
            <a:off x="653698" y="519289"/>
            <a:ext cx="10161057" cy="810155"/>
          </a:xfrm>
        </p:spPr>
        <p:txBody>
          <a:bodyPr/>
          <a:lstStyle/>
          <a:p>
            <a:r>
              <a:rPr lang="en-US" dirty="0"/>
              <a:t>English Learning</a:t>
            </a:r>
          </a:p>
        </p:txBody>
      </p:sp>
      <p:sp>
        <p:nvSpPr>
          <p:cNvPr id="20" name="TextBox 19">
            <a:extLst>
              <a:ext uri="{FF2B5EF4-FFF2-40B4-BE49-F238E27FC236}">
                <a16:creationId xmlns:a16="http://schemas.microsoft.com/office/drawing/2014/main" id="{56D48DC8-8FB1-C770-EE91-1DC37E00D2AF}"/>
              </a:ext>
            </a:extLst>
          </p:cNvPr>
          <p:cNvSpPr txBox="1"/>
          <p:nvPr/>
        </p:nvSpPr>
        <p:spPr>
          <a:xfrm>
            <a:off x="653697" y="1133286"/>
            <a:ext cx="8100945" cy="276999"/>
          </a:xfrm>
          <a:prstGeom prst="rect">
            <a:avLst/>
          </a:prstGeom>
          <a:noFill/>
        </p:spPr>
        <p:txBody>
          <a:bodyPr wrap="square">
            <a:spAutoFit/>
          </a:bodyPr>
          <a:lstStyle/>
          <a:p>
            <a:r>
              <a:rPr lang="en-US" sz="1200" dirty="0"/>
              <a:t>Perceived Necessity &amp; Expected Benefits</a:t>
            </a:r>
          </a:p>
        </p:txBody>
      </p:sp>
      <p:graphicFrame>
        <p:nvGraphicFramePr>
          <p:cNvPr id="2" name="Chart 1">
            <a:extLst>
              <a:ext uri="{FF2B5EF4-FFF2-40B4-BE49-F238E27FC236}">
                <a16:creationId xmlns:a16="http://schemas.microsoft.com/office/drawing/2014/main" id="{5F03F934-C897-4C1D-0777-E1752C629955}"/>
              </a:ext>
            </a:extLst>
          </p:cNvPr>
          <p:cNvGraphicFramePr/>
          <p:nvPr>
            <p:extLst>
              <p:ext uri="{D42A27DB-BD31-4B8C-83A1-F6EECF244321}">
                <p14:modId xmlns:p14="http://schemas.microsoft.com/office/powerpoint/2010/main" val="2500487705"/>
              </p:ext>
            </p:extLst>
          </p:nvPr>
        </p:nvGraphicFramePr>
        <p:xfrm>
          <a:off x="5415543" y="2482420"/>
          <a:ext cx="1956807" cy="2254253"/>
        </p:xfrm>
        <a:graphic>
          <a:graphicData uri="http://schemas.openxmlformats.org/drawingml/2006/chart">
            <c:chart xmlns:c="http://schemas.openxmlformats.org/drawingml/2006/chart" xmlns:r="http://schemas.openxmlformats.org/officeDocument/2006/relationships" r:id="rId2"/>
          </a:graphicData>
        </a:graphic>
      </p:graphicFrame>
      <p:pic>
        <p:nvPicPr>
          <p:cNvPr id="24" name="Picture 23">
            <a:extLst>
              <a:ext uri="{FF2B5EF4-FFF2-40B4-BE49-F238E27FC236}">
                <a16:creationId xmlns:a16="http://schemas.microsoft.com/office/drawing/2014/main" id="{6E304838-A03B-9193-F2EB-4D79C9D6ADC5}"/>
              </a:ext>
            </a:extLst>
          </p:cNvPr>
          <p:cNvPicPr>
            <a:picLocks noChangeAspect="1"/>
          </p:cNvPicPr>
          <p:nvPr/>
        </p:nvPicPr>
        <p:blipFill>
          <a:blip r:embed="rId3"/>
          <a:srcRect l="-242" t="6236" r="242" b="14622"/>
          <a:stretch>
            <a:fillRect/>
          </a:stretch>
        </p:blipFill>
        <p:spPr>
          <a:xfrm>
            <a:off x="678092" y="4935673"/>
            <a:ext cx="5803899" cy="1344478"/>
          </a:xfrm>
          <a:prstGeom prst="rect">
            <a:avLst/>
          </a:prstGeom>
        </p:spPr>
      </p:pic>
      <p:pic>
        <p:nvPicPr>
          <p:cNvPr id="28" name="Picture 27">
            <a:extLst>
              <a:ext uri="{FF2B5EF4-FFF2-40B4-BE49-F238E27FC236}">
                <a16:creationId xmlns:a16="http://schemas.microsoft.com/office/drawing/2014/main" id="{DAFD7D1B-B7FD-29C3-5994-2BE8CA47B634}"/>
              </a:ext>
            </a:extLst>
          </p:cNvPr>
          <p:cNvPicPr>
            <a:picLocks noChangeAspect="1"/>
          </p:cNvPicPr>
          <p:nvPr/>
        </p:nvPicPr>
        <p:blipFill>
          <a:blip r:embed="rId4"/>
          <a:srcRect t="5222" r="-414" b="23268"/>
          <a:stretch>
            <a:fillRect/>
          </a:stretch>
        </p:blipFill>
        <p:spPr>
          <a:xfrm>
            <a:off x="6610349" y="4940434"/>
            <a:ext cx="4889499" cy="1339717"/>
          </a:xfrm>
          <a:prstGeom prst="rect">
            <a:avLst/>
          </a:prstGeom>
        </p:spPr>
      </p:pic>
    </p:spTree>
    <p:extLst>
      <p:ext uri="{BB962C8B-B14F-4D97-AF65-F5344CB8AC3E}">
        <p14:creationId xmlns:p14="http://schemas.microsoft.com/office/powerpoint/2010/main" val="1548204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95CB3-7229-1104-20FF-79D2F284A61D}"/>
            </a:ext>
          </a:extLst>
        </p:cNvPr>
        <p:cNvGrpSpPr/>
        <p:nvPr/>
      </p:nvGrpSpPr>
      <p:grpSpPr>
        <a:xfrm>
          <a:off x="0" y="0"/>
          <a:ext cx="0" cy="0"/>
          <a:chOff x="0" y="0"/>
          <a:chExt cx="0" cy="0"/>
        </a:xfrm>
      </p:grpSpPr>
      <p:sp>
        <p:nvSpPr>
          <p:cNvPr id="12" name="Text Placeholder 2">
            <a:extLst>
              <a:ext uri="{FF2B5EF4-FFF2-40B4-BE49-F238E27FC236}">
                <a16:creationId xmlns:a16="http://schemas.microsoft.com/office/drawing/2014/main" id="{9FABAF94-2546-D8FB-B213-E889606C47FF}"/>
              </a:ext>
            </a:extLst>
          </p:cNvPr>
          <p:cNvSpPr txBox="1">
            <a:spLocks/>
          </p:cNvSpPr>
          <p:nvPr/>
        </p:nvSpPr>
        <p:spPr>
          <a:xfrm>
            <a:off x="653697" y="1578997"/>
            <a:ext cx="7836253" cy="8101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b="0" kern="1200">
                <a:solidFill>
                  <a:srgbClr val="535353"/>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53535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53535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53535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rgbClr val="53535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US" sz="1600" b="1" dirty="0">
                <a:solidFill>
                  <a:srgbClr val="E95000"/>
                </a:solidFill>
                <a:latin typeface="Montserrat"/>
              </a:rPr>
              <a:t>Long-Term Promise Evaluation</a:t>
            </a:r>
          </a:p>
          <a:p>
            <a:pPr>
              <a:lnSpc>
                <a:spcPct val="100000"/>
              </a:lnSpc>
              <a:spcBef>
                <a:spcPts val="600"/>
              </a:spcBef>
              <a:defRPr/>
            </a:pPr>
            <a:r>
              <a:rPr lang="en-US" sz="900" i="1" dirty="0">
                <a:solidFill>
                  <a:srgbClr val="E95000"/>
                </a:solidFill>
                <a:latin typeface="+mj-lt"/>
              </a:rPr>
              <a:t>Questions: "Do you have plans for your child to study abroad in the future?";</a:t>
            </a:r>
          </a:p>
          <a:p>
            <a:pPr>
              <a:lnSpc>
                <a:spcPct val="100000"/>
              </a:lnSpc>
              <a:spcBef>
                <a:spcPts val="0"/>
              </a:spcBef>
              <a:defRPr/>
            </a:pPr>
            <a:r>
              <a:rPr lang="en-US" sz="900" i="1" dirty="0">
                <a:solidFill>
                  <a:srgbClr val="E95000"/>
                </a:solidFill>
                <a:latin typeface="+mj-lt"/>
              </a:rPr>
              <a:t>"How confident are you that your child's current English program will prepare them for [study abroad/international school]?"</a:t>
            </a:r>
          </a:p>
        </p:txBody>
      </p:sp>
      <p:sp>
        <p:nvSpPr>
          <p:cNvPr id="2" name="Title 1">
            <a:extLst>
              <a:ext uri="{FF2B5EF4-FFF2-40B4-BE49-F238E27FC236}">
                <a16:creationId xmlns:a16="http://schemas.microsoft.com/office/drawing/2014/main" id="{473D584F-8BB6-CB1C-C00B-7AA8C2F929DA}"/>
              </a:ext>
            </a:extLst>
          </p:cNvPr>
          <p:cNvSpPr>
            <a:spLocks noGrp="1"/>
          </p:cNvSpPr>
          <p:nvPr>
            <p:ph type="title"/>
          </p:nvPr>
        </p:nvSpPr>
        <p:spPr/>
        <p:txBody>
          <a:bodyPr/>
          <a:lstStyle/>
          <a:p>
            <a:r>
              <a:rPr lang="en-US" dirty="0"/>
              <a:t>English Learning</a:t>
            </a:r>
          </a:p>
        </p:txBody>
      </p:sp>
      <p:sp>
        <p:nvSpPr>
          <p:cNvPr id="7" name="TextBox 6">
            <a:extLst>
              <a:ext uri="{FF2B5EF4-FFF2-40B4-BE49-F238E27FC236}">
                <a16:creationId xmlns:a16="http://schemas.microsoft.com/office/drawing/2014/main" id="{F7A2FC7F-BE7A-EA6D-4262-A82680C40C51}"/>
              </a:ext>
            </a:extLst>
          </p:cNvPr>
          <p:cNvSpPr txBox="1"/>
          <p:nvPr/>
        </p:nvSpPr>
        <p:spPr>
          <a:xfrm>
            <a:off x="576707" y="6471407"/>
            <a:ext cx="9785702" cy="230832"/>
          </a:xfrm>
          <a:prstGeom prst="rect">
            <a:avLst/>
          </a:prstGeom>
          <a:noFill/>
        </p:spPr>
        <p:txBody>
          <a:bodyPr wrap="square">
            <a:spAutoFit/>
          </a:bodyPr>
          <a:lstStyle/>
          <a:p>
            <a:r>
              <a:rPr lang="en-US" sz="900" b="0" i="1" dirty="0" err="1">
                <a:solidFill>
                  <a:srgbClr val="666666"/>
                </a:solidFill>
                <a:effectLst/>
                <a:latin typeface="+mj-lt"/>
              </a:rPr>
              <a:t>InsightAsia</a:t>
            </a:r>
            <a:r>
              <a:rPr lang="en-US" sz="900" b="0" i="1" dirty="0">
                <a:solidFill>
                  <a:srgbClr val="666666"/>
                </a:solidFill>
                <a:effectLst/>
                <a:latin typeface="+mj-lt"/>
              </a:rPr>
              <a:t> Vietnam | Market Research Report | Base: All respondents (n=1,219)</a:t>
            </a:r>
          </a:p>
        </p:txBody>
      </p:sp>
      <p:sp>
        <p:nvSpPr>
          <p:cNvPr id="18" name="TextBox 17">
            <a:extLst>
              <a:ext uri="{FF2B5EF4-FFF2-40B4-BE49-F238E27FC236}">
                <a16:creationId xmlns:a16="http://schemas.microsoft.com/office/drawing/2014/main" id="{D5065741-905E-C4A6-104E-14D244024AC9}"/>
              </a:ext>
            </a:extLst>
          </p:cNvPr>
          <p:cNvSpPr txBox="1"/>
          <p:nvPr/>
        </p:nvSpPr>
        <p:spPr>
          <a:xfrm>
            <a:off x="653697" y="1133286"/>
            <a:ext cx="8100945" cy="276999"/>
          </a:xfrm>
          <a:prstGeom prst="rect">
            <a:avLst/>
          </a:prstGeom>
          <a:noFill/>
        </p:spPr>
        <p:txBody>
          <a:bodyPr wrap="square">
            <a:spAutoFit/>
          </a:bodyPr>
          <a:lstStyle/>
          <a:p>
            <a:r>
              <a:rPr lang="en-US" sz="1200" dirty="0"/>
              <a:t>Perceived Necessity &amp; Expected Benefits</a:t>
            </a:r>
          </a:p>
        </p:txBody>
      </p:sp>
      <p:graphicFrame>
        <p:nvGraphicFramePr>
          <p:cNvPr id="25" name="Chart 24">
            <a:extLst>
              <a:ext uri="{FF2B5EF4-FFF2-40B4-BE49-F238E27FC236}">
                <a16:creationId xmlns:a16="http://schemas.microsoft.com/office/drawing/2014/main" id="{C29A0C5E-D6DB-858A-F04A-B390C7AB0928}"/>
              </a:ext>
            </a:extLst>
          </p:cNvPr>
          <p:cNvGraphicFramePr/>
          <p:nvPr>
            <p:extLst>
              <p:ext uri="{D42A27DB-BD31-4B8C-83A1-F6EECF244321}">
                <p14:modId xmlns:p14="http://schemas.microsoft.com/office/powerpoint/2010/main" val="1390087685"/>
              </p:ext>
            </p:extLst>
          </p:nvPr>
        </p:nvGraphicFramePr>
        <p:xfrm>
          <a:off x="730250" y="1738028"/>
          <a:ext cx="965376" cy="4583994"/>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D721332B-66F5-5191-A8BB-990BF6D0066E}"/>
              </a:ext>
            </a:extLst>
          </p:cNvPr>
          <p:cNvSpPr txBox="1"/>
          <p:nvPr/>
        </p:nvSpPr>
        <p:spPr>
          <a:xfrm>
            <a:off x="1473376" y="2371326"/>
            <a:ext cx="4305124" cy="1497846"/>
          </a:xfrm>
          <a:prstGeom prst="rect">
            <a:avLst/>
          </a:prstGeom>
          <a:noFill/>
        </p:spPr>
        <p:txBody>
          <a:bodyPr wrap="square">
            <a:spAutoFit/>
          </a:bodyPr>
          <a:lstStyle/>
          <a:p>
            <a:pPr>
              <a:spcAft>
                <a:spcPts val="400"/>
              </a:spcAft>
            </a:pPr>
            <a:r>
              <a:rPr lang="en-US" sz="1600" b="1" dirty="0">
                <a:solidFill>
                  <a:srgbClr val="3C9F31"/>
                </a:solidFill>
              </a:rPr>
              <a:t>Study Abroad Aspirations: </a:t>
            </a:r>
          </a:p>
          <a:p>
            <a:r>
              <a:rPr lang="en-US" sz="2400" b="1" dirty="0">
                <a:solidFill>
                  <a:srgbClr val="3C9F31"/>
                </a:solidFill>
              </a:rPr>
              <a:t>51%</a:t>
            </a:r>
            <a:r>
              <a:rPr lang="en-US" sz="2800" b="1" dirty="0"/>
              <a:t> </a:t>
            </a:r>
            <a:r>
              <a:rPr lang="en-US" sz="1400" dirty="0"/>
              <a:t>of parents explicitly link English learning to future study abroad plans, with preference for English-speaking countries (US, UK, Australia, Canada).</a:t>
            </a:r>
            <a:endParaRPr lang="en-US" dirty="0"/>
          </a:p>
        </p:txBody>
      </p:sp>
      <p:graphicFrame>
        <p:nvGraphicFramePr>
          <p:cNvPr id="5" name="Chart 4">
            <a:extLst>
              <a:ext uri="{FF2B5EF4-FFF2-40B4-BE49-F238E27FC236}">
                <a16:creationId xmlns:a16="http://schemas.microsoft.com/office/drawing/2014/main" id="{B1128F9D-54AE-0CAC-ADCB-1FDF63BDD417}"/>
              </a:ext>
            </a:extLst>
          </p:cNvPr>
          <p:cNvGraphicFramePr/>
          <p:nvPr>
            <p:extLst>
              <p:ext uri="{D42A27DB-BD31-4B8C-83A1-F6EECF244321}">
                <p14:modId xmlns:p14="http://schemas.microsoft.com/office/powerpoint/2010/main" val="2827317232"/>
              </p:ext>
            </p:extLst>
          </p:nvPr>
        </p:nvGraphicFramePr>
        <p:xfrm>
          <a:off x="6184900" y="1738028"/>
          <a:ext cx="965376" cy="458399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D732FF2C-2BFF-402F-A3BD-299F0A80DF50}"/>
              </a:ext>
            </a:extLst>
          </p:cNvPr>
          <p:cNvSpPr txBox="1"/>
          <p:nvPr/>
        </p:nvSpPr>
        <p:spPr>
          <a:xfrm>
            <a:off x="6889926" y="2371326"/>
            <a:ext cx="4444824" cy="1713290"/>
          </a:xfrm>
          <a:prstGeom prst="rect">
            <a:avLst/>
          </a:prstGeom>
          <a:noFill/>
        </p:spPr>
        <p:txBody>
          <a:bodyPr wrap="square">
            <a:spAutoFit/>
          </a:bodyPr>
          <a:lstStyle/>
          <a:p>
            <a:pPr>
              <a:spcAft>
                <a:spcPts val="400"/>
              </a:spcAft>
            </a:pPr>
            <a:r>
              <a:rPr lang="en-US" sz="1600" b="1" dirty="0">
                <a:solidFill>
                  <a:srgbClr val="3C9F31"/>
                </a:solidFill>
              </a:rPr>
              <a:t>Skepticism About Promises: </a:t>
            </a:r>
          </a:p>
          <a:p>
            <a:r>
              <a:rPr lang="en-US" sz="1400" dirty="0"/>
              <a:t>However, </a:t>
            </a:r>
            <a:r>
              <a:rPr lang="en-US" sz="2400" b="1" dirty="0">
                <a:solidFill>
                  <a:srgbClr val="3C9F31"/>
                </a:solidFill>
              </a:rPr>
              <a:t>48%</a:t>
            </a:r>
            <a:r>
              <a:rPr lang="en-US" sz="2800" b="1" dirty="0"/>
              <a:t> </a:t>
            </a:r>
            <a:r>
              <a:rPr lang="en-US" sz="1400" dirty="0"/>
              <a:t>of parents are skeptical about centers' promises of "international school readiness" or "study abroad preparation," citing lack of measurable outcomes and vague curriculum descriptions.</a:t>
            </a:r>
            <a:endParaRPr lang="en-US" dirty="0"/>
          </a:p>
        </p:txBody>
      </p:sp>
      <p:pic>
        <p:nvPicPr>
          <p:cNvPr id="9" name="Picture 8">
            <a:extLst>
              <a:ext uri="{FF2B5EF4-FFF2-40B4-BE49-F238E27FC236}">
                <a16:creationId xmlns:a16="http://schemas.microsoft.com/office/drawing/2014/main" id="{249A765D-1824-79FF-FE70-401779082B5D}"/>
              </a:ext>
            </a:extLst>
          </p:cNvPr>
          <p:cNvPicPr>
            <a:picLocks noChangeAspect="1"/>
          </p:cNvPicPr>
          <p:nvPr/>
        </p:nvPicPr>
        <p:blipFill>
          <a:blip r:embed="rId4"/>
          <a:srcRect t="16085" b="6723"/>
          <a:stretch>
            <a:fillRect/>
          </a:stretch>
        </p:blipFill>
        <p:spPr>
          <a:xfrm>
            <a:off x="6978826" y="4088027"/>
            <a:ext cx="4091227" cy="2105417"/>
          </a:xfrm>
          <a:prstGeom prst="rect">
            <a:avLst/>
          </a:prstGeom>
        </p:spPr>
      </p:pic>
      <p:pic>
        <p:nvPicPr>
          <p:cNvPr id="11" name="Picture 10">
            <a:extLst>
              <a:ext uri="{FF2B5EF4-FFF2-40B4-BE49-F238E27FC236}">
                <a16:creationId xmlns:a16="http://schemas.microsoft.com/office/drawing/2014/main" id="{CEE4076D-630C-B50D-E320-1D27D603CA11}"/>
              </a:ext>
            </a:extLst>
          </p:cNvPr>
          <p:cNvPicPr>
            <a:picLocks noChangeAspect="1"/>
          </p:cNvPicPr>
          <p:nvPr/>
        </p:nvPicPr>
        <p:blipFill>
          <a:blip r:embed="rId5"/>
          <a:srcRect t="8122" b="14421"/>
          <a:stretch>
            <a:fillRect/>
          </a:stretch>
        </p:blipFill>
        <p:spPr>
          <a:xfrm>
            <a:off x="1542873" y="4088028"/>
            <a:ext cx="4091227" cy="2105416"/>
          </a:xfrm>
          <a:prstGeom prst="rect">
            <a:avLst/>
          </a:prstGeom>
        </p:spPr>
      </p:pic>
    </p:spTree>
    <p:extLst>
      <p:ext uri="{BB962C8B-B14F-4D97-AF65-F5344CB8AC3E}">
        <p14:creationId xmlns:p14="http://schemas.microsoft.com/office/powerpoint/2010/main" val="1054458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147A9-F74E-C189-BCDC-361D3E8C63C7}"/>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B738A38-86E9-2857-8351-FBA7CA796270}"/>
              </a:ext>
            </a:extLst>
          </p:cNvPr>
          <p:cNvSpPr/>
          <p:nvPr/>
        </p:nvSpPr>
        <p:spPr>
          <a:xfrm>
            <a:off x="733826" y="1529900"/>
            <a:ext cx="11027868" cy="1466331"/>
          </a:xfrm>
          <a:prstGeom prst="roundRect">
            <a:avLst>
              <a:gd name="adj" fmla="val 14012"/>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tIns="91440" rtlCol="0" anchor="t"/>
          <a:lstStyle/>
          <a:p>
            <a:endParaRPr lang="en-US" sz="1600" dirty="0">
              <a:solidFill>
                <a:srgbClr val="E95000"/>
              </a:solidFill>
            </a:endParaRPr>
          </a:p>
        </p:txBody>
      </p:sp>
      <p:sp>
        <p:nvSpPr>
          <p:cNvPr id="2" name="Title 1">
            <a:extLst>
              <a:ext uri="{FF2B5EF4-FFF2-40B4-BE49-F238E27FC236}">
                <a16:creationId xmlns:a16="http://schemas.microsoft.com/office/drawing/2014/main" id="{E66673C4-0C55-36FA-8956-B5C773990591}"/>
              </a:ext>
            </a:extLst>
          </p:cNvPr>
          <p:cNvSpPr>
            <a:spLocks noGrp="1"/>
          </p:cNvSpPr>
          <p:nvPr>
            <p:ph type="title"/>
          </p:nvPr>
        </p:nvSpPr>
        <p:spPr/>
        <p:txBody>
          <a:bodyPr/>
          <a:lstStyle/>
          <a:p>
            <a:r>
              <a:rPr lang="en-US" dirty="0"/>
              <a:t>Learning Format Preferences</a:t>
            </a:r>
          </a:p>
        </p:txBody>
      </p:sp>
      <p:sp>
        <p:nvSpPr>
          <p:cNvPr id="7" name="TextBox 6">
            <a:extLst>
              <a:ext uri="{FF2B5EF4-FFF2-40B4-BE49-F238E27FC236}">
                <a16:creationId xmlns:a16="http://schemas.microsoft.com/office/drawing/2014/main" id="{30540160-86D0-1006-1F76-A71A0689436C}"/>
              </a:ext>
            </a:extLst>
          </p:cNvPr>
          <p:cNvSpPr txBox="1"/>
          <p:nvPr/>
        </p:nvSpPr>
        <p:spPr>
          <a:xfrm>
            <a:off x="576707" y="6471407"/>
            <a:ext cx="9785702" cy="230832"/>
          </a:xfrm>
          <a:prstGeom prst="rect">
            <a:avLst/>
          </a:prstGeom>
          <a:noFill/>
        </p:spPr>
        <p:txBody>
          <a:bodyPr wrap="square">
            <a:spAutoFit/>
          </a:bodyPr>
          <a:lstStyle/>
          <a:p>
            <a:r>
              <a:rPr lang="en-US" sz="900" b="0" i="1" dirty="0" err="1">
                <a:solidFill>
                  <a:srgbClr val="666666"/>
                </a:solidFill>
                <a:effectLst/>
                <a:latin typeface="+mj-lt"/>
              </a:rPr>
              <a:t>InsightAsia</a:t>
            </a:r>
            <a:r>
              <a:rPr lang="en-US" sz="900" b="0" i="1" dirty="0">
                <a:solidFill>
                  <a:srgbClr val="666666"/>
                </a:solidFill>
                <a:effectLst/>
                <a:latin typeface="+mj-lt"/>
              </a:rPr>
              <a:t> Vietnam | Market Research Report | Base: All respondents (n=1,219)</a:t>
            </a:r>
          </a:p>
        </p:txBody>
      </p:sp>
      <p:sp>
        <p:nvSpPr>
          <p:cNvPr id="18" name="TextBox 17">
            <a:extLst>
              <a:ext uri="{FF2B5EF4-FFF2-40B4-BE49-F238E27FC236}">
                <a16:creationId xmlns:a16="http://schemas.microsoft.com/office/drawing/2014/main" id="{42B6209F-423F-0B42-5BBB-050C4899CBA4}"/>
              </a:ext>
            </a:extLst>
          </p:cNvPr>
          <p:cNvSpPr txBox="1"/>
          <p:nvPr/>
        </p:nvSpPr>
        <p:spPr>
          <a:xfrm>
            <a:off x="653697" y="1133286"/>
            <a:ext cx="8100945" cy="276999"/>
          </a:xfrm>
          <a:prstGeom prst="rect">
            <a:avLst/>
          </a:prstGeom>
          <a:noFill/>
        </p:spPr>
        <p:txBody>
          <a:bodyPr wrap="square">
            <a:spAutoFit/>
          </a:bodyPr>
          <a:lstStyle/>
          <a:p>
            <a:r>
              <a:rPr lang="en-US" sz="1200" dirty="0"/>
              <a:t>The Online Learning Reality Check</a:t>
            </a:r>
          </a:p>
        </p:txBody>
      </p:sp>
      <p:sp>
        <p:nvSpPr>
          <p:cNvPr id="4" name="TextBox 3">
            <a:extLst>
              <a:ext uri="{FF2B5EF4-FFF2-40B4-BE49-F238E27FC236}">
                <a16:creationId xmlns:a16="http://schemas.microsoft.com/office/drawing/2014/main" id="{AFF65863-DFAE-1E44-CE6C-35DC223354FA}"/>
              </a:ext>
            </a:extLst>
          </p:cNvPr>
          <p:cNvSpPr txBox="1"/>
          <p:nvPr/>
        </p:nvSpPr>
        <p:spPr>
          <a:xfrm>
            <a:off x="876184" y="2107224"/>
            <a:ext cx="7540005" cy="738664"/>
          </a:xfrm>
          <a:prstGeom prst="rect">
            <a:avLst/>
          </a:prstGeom>
          <a:noFill/>
        </p:spPr>
        <p:txBody>
          <a:bodyPr wrap="square">
            <a:spAutoFit/>
          </a:bodyPr>
          <a:lstStyle/>
          <a:p>
            <a:r>
              <a:rPr lang="en-US" sz="1400" dirty="0"/>
              <a:t>Despite widespread digital adoption in Vietnam and pandemic-era normalization of online learning, parents overwhelmingly reject online-only English programs for their children.</a:t>
            </a:r>
          </a:p>
        </p:txBody>
      </p:sp>
      <p:sp>
        <p:nvSpPr>
          <p:cNvPr id="5" name="Text Placeholder 2">
            <a:extLst>
              <a:ext uri="{FF2B5EF4-FFF2-40B4-BE49-F238E27FC236}">
                <a16:creationId xmlns:a16="http://schemas.microsoft.com/office/drawing/2014/main" id="{66D50B21-08A8-A2AE-0481-B52F6861B34A}"/>
              </a:ext>
            </a:extLst>
          </p:cNvPr>
          <p:cNvSpPr txBox="1">
            <a:spLocks/>
          </p:cNvSpPr>
          <p:nvPr/>
        </p:nvSpPr>
        <p:spPr>
          <a:xfrm>
            <a:off x="662662" y="3175948"/>
            <a:ext cx="6827067" cy="8101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b="0" kern="1200">
                <a:solidFill>
                  <a:srgbClr val="535353"/>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53535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53535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53535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rgbClr val="53535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US" sz="1600" b="1" dirty="0">
                <a:solidFill>
                  <a:srgbClr val="E95000"/>
                </a:solidFill>
                <a:latin typeface="Montserrat"/>
              </a:rPr>
              <a:t>Format Preferences</a:t>
            </a:r>
          </a:p>
          <a:p>
            <a:pPr>
              <a:lnSpc>
                <a:spcPct val="100000"/>
              </a:lnSpc>
              <a:spcBef>
                <a:spcPts val="600"/>
              </a:spcBef>
              <a:defRPr/>
            </a:pPr>
            <a:r>
              <a:rPr lang="en-US" sz="900" i="1" dirty="0">
                <a:solidFill>
                  <a:srgbClr val="E95000"/>
                </a:solidFill>
                <a:latin typeface="+mj-lt"/>
              </a:rPr>
              <a:t>Question: "What format does your child currently use for English learning?“,</a:t>
            </a:r>
          </a:p>
          <a:p>
            <a:pPr>
              <a:lnSpc>
                <a:spcPct val="100000"/>
              </a:lnSpc>
              <a:spcBef>
                <a:spcPts val="0"/>
              </a:spcBef>
              <a:defRPr/>
            </a:pPr>
            <a:r>
              <a:rPr lang="en-US" sz="900" i="1" dirty="0">
                <a:solidFill>
                  <a:srgbClr val="E95000"/>
                </a:solidFill>
                <a:latin typeface="+mj-lt"/>
              </a:rPr>
              <a:t>"What format would you prefer for your child's English learning in the future?"</a:t>
            </a:r>
          </a:p>
        </p:txBody>
      </p:sp>
      <p:graphicFrame>
        <p:nvGraphicFramePr>
          <p:cNvPr id="8" name="Table 7">
            <a:extLst>
              <a:ext uri="{FF2B5EF4-FFF2-40B4-BE49-F238E27FC236}">
                <a16:creationId xmlns:a16="http://schemas.microsoft.com/office/drawing/2014/main" id="{9E665B0F-3005-3A87-B461-74AFEF4954B9}"/>
              </a:ext>
            </a:extLst>
          </p:cNvPr>
          <p:cNvGraphicFramePr>
            <a:graphicFrameLocks noGrp="1"/>
          </p:cNvGraphicFramePr>
          <p:nvPr>
            <p:extLst>
              <p:ext uri="{D42A27DB-BD31-4B8C-83A1-F6EECF244321}">
                <p14:modId xmlns:p14="http://schemas.microsoft.com/office/powerpoint/2010/main" val="2934063569"/>
              </p:ext>
            </p:extLst>
          </p:nvPr>
        </p:nvGraphicFramePr>
        <p:xfrm>
          <a:off x="653697" y="3963704"/>
          <a:ext cx="10745558" cy="2114550"/>
        </p:xfrm>
        <a:graphic>
          <a:graphicData uri="http://schemas.openxmlformats.org/drawingml/2006/table">
            <a:tbl>
              <a:tblPr/>
              <a:tblGrid>
                <a:gridCol w="4810584">
                  <a:extLst>
                    <a:ext uri="{9D8B030D-6E8A-4147-A177-3AD203B41FA5}">
                      <a16:colId xmlns:a16="http://schemas.microsoft.com/office/drawing/2014/main" val="3994390460"/>
                    </a:ext>
                  </a:extLst>
                </a:gridCol>
                <a:gridCol w="2867848">
                  <a:extLst>
                    <a:ext uri="{9D8B030D-6E8A-4147-A177-3AD203B41FA5}">
                      <a16:colId xmlns:a16="http://schemas.microsoft.com/office/drawing/2014/main" val="2489737242"/>
                    </a:ext>
                  </a:extLst>
                </a:gridCol>
                <a:gridCol w="3067126">
                  <a:extLst>
                    <a:ext uri="{9D8B030D-6E8A-4147-A177-3AD203B41FA5}">
                      <a16:colId xmlns:a16="http://schemas.microsoft.com/office/drawing/2014/main" val="1730832587"/>
                    </a:ext>
                  </a:extLst>
                </a:gridCol>
              </a:tblGrid>
              <a:tr h="399666">
                <a:tc>
                  <a:txBody>
                    <a:bodyPr/>
                    <a:lstStyle/>
                    <a:p>
                      <a:pPr algn="l">
                        <a:buNone/>
                      </a:pPr>
                      <a:r>
                        <a:rPr lang="en-US" sz="1200" b="1" u="sng" dirty="0">
                          <a:solidFill>
                            <a:srgbClr val="535353"/>
                          </a:solidFill>
                          <a:effectLst/>
                        </a:rPr>
                        <a:t>Learning Format</a:t>
                      </a:r>
                    </a:p>
                  </a:txBody>
                  <a:tcPr marL="142875" marR="142875" marT="142875" marB="142875" anchor="ctr">
                    <a:lnL>
                      <a:noFill/>
                    </a:lnL>
                    <a:lnR>
                      <a:noFill/>
                    </a:lnR>
                    <a:lnT>
                      <a:noFill/>
                    </a:lnT>
                    <a:lnB w="6350" cap="flat" cmpd="sng" algn="ctr">
                      <a:solidFill>
                        <a:schemeClr val="bg1">
                          <a:lumMod val="75000"/>
                        </a:schemeClr>
                      </a:solidFill>
                      <a:prstDash val="solid"/>
                      <a:round/>
                      <a:headEnd type="none" w="med" len="med"/>
                      <a:tailEnd type="none" w="med" len="med"/>
                    </a:lnB>
                    <a:noFill/>
                  </a:tcPr>
                </a:tc>
                <a:tc>
                  <a:txBody>
                    <a:bodyPr/>
                    <a:lstStyle/>
                    <a:p>
                      <a:pPr algn="l">
                        <a:buNone/>
                      </a:pPr>
                      <a:r>
                        <a:rPr lang="en-US" sz="1200" b="1" u="sng" dirty="0">
                          <a:solidFill>
                            <a:srgbClr val="535353"/>
                          </a:solidFill>
                          <a:effectLst/>
                        </a:rPr>
                        <a:t>Current Usage</a:t>
                      </a:r>
                    </a:p>
                  </a:txBody>
                  <a:tcPr marL="142875" marR="142875" marT="142875" marB="142875" anchor="ctr">
                    <a:lnL>
                      <a:noFill/>
                    </a:lnL>
                    <a:lnR>
                      <a:noFill/>
                    </a:lnR>
                    <a:lnT>
                      <a:noFill/>
                    </a:lnT>
                    <a:lnB w="6350" cap="flat" cmpd="sng" algn="ctr">
                      <a:solidFill>
                        <a:schemeClr val="bg1">
                          <a:lumMod val="75000"/>
                        </a:schemeClr>
                      </a:solidFill>
                      <a:prstDash val="solid"/>
                      <a:round/>
                      <a:headEnd type="none" w="med" len="med"/>
                      <a:tailEnd type="none" w="med" len="med"/>
                    </a:lnB>
                    <a:noFill/>
                  </a:tcPr>
                </a:tc>
                <a:tc>
                  <a:txBody>
                    <a:bodyPr/>
                    <a:lstStyle/>
                    <a:p>
                      <a:pPr algn="l">
                        <a:buNone/>
                      </a:pPr>
                      <a:r>
                        <a:rPr lang="en-US" sz="1200" b="1" u="sng" dirty="0">
                          <a:solidFill>
                            <a:srgbClr val="535353"/>
                          </a:solidFill>
                          <a:effectLst/>
                        </a:rPr>
                        <a:t>Future Preference</a:t>
                      </a:r>
                    </a:p>
                  </a:txBody>
                  <a:tcPr marL="142875" marR="142875" marT="142875" marB="142875" anchor="ctr">
                    <a:lnL>
                      <a:noFill/>
                    </a:lnL>
                    <a:lnR>
                      <a:noFill/>
                    </a:lnR>
                    <a:lnT>
                      <a:noFill/>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204876435"/>
                  </a:ext>
                </a:extLst>
              </a:tr>
              <a:tr h="319733">
                <a:tc>
                  <a:txBody>
                    <a:bodyPr/>
                    <a:lstStyle/>
                    <a:p>
                      <a:pPr>
                        <a:buNone/>
                      </a:pPr>
                      <a:r>
                        <a:rPr lang="en-US" sz="1200" dirty="0">
                          <a:effectLst/>
                        </a:rPr>
                        <a:t>Offline/In-person only</a:t>
                      </a:r>
                    </a:p>
                  </a:txBody>
                  <a:tcPr marL="142875" marR="142875" marT="114300" marB="11430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FFF"/>
                    </a:solidFill>
                  </a:tcPr>
                </a:tc>
                <a:tc>
                  <a:txBody>
                    <a:bodyPr/>
                    <a:lstStyle/>
                    <a:p>
                      <a:pPr algn="r">
                        <a:buNone/>
                      </a:pPr>
                      <a:r>
                        <a:rPr lang="en-US" sz="1200" dirty="0">
                          <a:effectLst/>
                        </a:rPr>
                        <a:t>62%</a:t>
                      </a:r>
                    </a:p>
                  </a:txBody>
                  <a:tcPr marL="142875" marR="731520" marT="114300" marB="11430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FFF"/>
                    </a:solidFill>
                  </a:tcPr>
                </a:tc>
                <a:tc>
                  <a:txBody>
                    <a:bodyPr/>
                    <a:lstStyle/>
                    <a:p>
                      <a:pPr algn="r">
                        <a:buNone/>
                      </a:pPr>
                      <a:r>
                        <a:rPr lang="en-US" sz="1200" dirty="0">
                          <a:effectLst/>
                        </a:rPr>
                        <a:t>59%</a:t>
                      </a:r>
                    </a:p>
                  </a:txBody>
                  <a:tcPr marL="142875" marR="1005840" marT="114300" marB="11430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807676008"/>
                  </a:ext>
                </a:extLst>
              </a:tr>
              <a:tr h="319733">
                <a:tc>
                  <a:txBody>
                    <a:bodyPr/>
                    <a:lstStyle/>
                    <a:p>
                      <a:pPr>
                        <a:buNone/>
                      </a:pPr>
                      <a:r>
                        <a:rPr lang="en-US" sz="1200" dirty="0">
                          <a:effectLst/>
                        </a:rPr>
                        <a:t>Hybrid (offline primary + online supplement)</a:t>
                      </a:r>
                    </a:p>
                  </a:txBody>
                  <a:tcPr marL="142875" marR="142875" marT="114300" marB="11430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FFF"/>
                    </a:solidFill>
                  </a:tcPr>
                </a:tc>
                <a:tc>
                  <a:txBody>
                    <a:bodyPr/>
                    <a:lstStyle/>
                    <a:p>
                      <a:pPr algn="r">
                        <a:buNone/>
                      </a:pPr>
                      <a:r>
                        <a:rPr lang="en-US" sz="1200" dirty="0">
                          <a:effectLst/>
                        </a:rPr>
                        <a:t>26%</a:t>
                      </a:r>
                    </a:p>
                  </a:txBody>
                  <a:tcPr marL="142875" marR="731520" marT="114300" marB="11430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FFF"/>
                    </a:solidFill>
                  </a:tcPr>
                </a:tc>
                <a:tc>
                  <a:txBody>
                    <a:bodyPr/>
                    <a:lstStyle/>
                    <a:p>
                      <a:pPr algn="r">
                        <a:buNone/>
                      </a:pPr>
                      <a:r>
                        <a:rPr lang="en-US" sz="1200" dirty="0">
                          <a:effectLst/>
                        </a:rPr>
                        <a:t>34%</a:t>
                      </a:r>
                    </a:p>
                  </a:txBody>
                  <a:tcPr marL="142875" marR="1005840" marT="114300" marB="11430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940862033"/>
                  </a:ext>
                </a:extLst>
              </a:tr>
              <a:tr h="319733">
                <a:tc>
                  <a:txBody>
                    <a:bodyPr/>
                    <a:lstStyle/>
                    <a:p>
                      <a:pPr>
                        <a:buNone/>
                      </a:pPr>
                      <a:r>
                        <a:rPr lang="en-US" sz="1200" dirty="0">
                          <a:effectLst/>
                        </a:rPr>
                        <a:t>Online-only live classes</a:t>
                      </a:r>
                    </a:p>
                  </a:txBody>
                  <a:tcPr marL="142875" marR="142875" marT="114300" marB="11430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FFF"/>
                    </a:solidFill>
                  </a:tcPr>
                </a:tc>
                <a:tc>
                  <a:txBody>
                    <a:bodyPr/>
                    <a:lstStyle/>
                    <a:p>
                      <a:pPr algn="r">
                        <a:buNone/>
                      </a:pPr>
                      <a:r>
                        <a:rPr lang="en-US" sz="1200" dirty="0">
                          <a:effectLst/>
                        </a:rPr>
                        <a:t>8%</a:t>
                      </a:r>
                    </a:p>
                  </a:txBody>
                  <a:tcPr marL="142875" marR="731520" marT="114300" marB="11430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FFF"/>
                    </a:solidFill>
                  </a:tcPr>
                </a:tc>
                <a:tc>
                  <a:txBody>
                    <a:bodyPr/>
                    <a:lstStyle/>
                    <a:p>
                      <a:pPr algn="r">
                        <a:buNone/>
                      </a:pPr>
                      <a:r>
                        <a:rPr lang="en-US" sz="1200" dirty="0">
                          <a:effectLst/>
                        </a:rPr>
                        <a:t>5%</a:t>
                      </a:r>
                    </a:p>
                  </a:txBody>
                  <a:tcPr marL="142875" marR="1005840" marT="114300" marB="11430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314299529"/>
                  </a:ext>
                </a:extLst>
              </a:tr>
              <a:tr h="319733">
                <a:tc>
                  <a:txBody>
                    <a:bodyPr/>
                    <a:lstStyle/>
                    <a:p>
                      <a:pPr>
                        <a:buNone/>
                      </a:pPr>
                      <a:r>
                        <a:rPr lang="en-US" sz="1200" dirty="0">
                          <a:effectLst/>
                        </a:rPr>
                        <a:t>EdTech apps (self-paced)</a:t>
                      </a:r>
                    </a:p>
                  </a:txBody>
                  <a:tcPr marL="142875" marR="142875" marT="114300" marB="11430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FFF"/>
                    </a:solidFill>
                  </a:tcPr>
                </a:tc>
                <a:tc>
                  <a:txBody>
                    <a:bodyPr/>
                    <a:lstStyle/>
                    <a:p>
                      <a:pPr algn="r">
                        <a:buNone/>
                      </a:pPr>
                      <a:r>
                        <a:rPr lang="en-US" sz="1200" dirty="0">
                          <a:effectLst/>
                        </a:rPr>
                        <a:t>4%</a:t>
                      </a:r>
                    </a:p>
                  </a:txBody>
                  <a:tcPr marL="142875" marR="731520" marT="114300" marB="11430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FFF"/>
                    </a:solidFill>
                  </a:tcPr>
                </a:tc>
                <a:tc>
                  <a:txBody>
                    <a:bodyPr/>
                    <a:lstStyle/>
                    <a:p>
                      <a:pPr algn="r">
                        <a:buNone/>
                      </a:pPr>
                      <a:r>
                        <a:rPr lang="en-US" sz="1200" dirty="0">
                          <a:effectLst/>
                        </a:rPr>
                        <a:t>2%</a:t>
                      </a:r>
                    </a:p>
                  </a:txBody>
                  <a:tcPr marL="142875" marR="1005840" marT="114300" marB="11430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296168053"/>
                  </a:ext>
                </a:extLst>
              </a:tr>
            </a:tbl>
          </a:graphicData>
        </a:graphic>
      </p:graphicFrame>
      <p:graphicFrame>
        <p:nvGraphicFramePr>
          <p:cNvPr id="9" name="Chart 8">
            <a:extLst>
              <a:ext uri="{FF2B5EF4-FFF2-40B4-BE49-F238E27FC236}">
                <a16:creationId xmlns:a16="http://schemas.microsoft.com/office/drawing/2014/main" id="{336C3741-1638-B4DD-DDA5-9EC04AE3972E}"/>
              </a:ext>
            </a:extLst>
          </p:cNvPr>
          <p:cNvGraphicFramePr/>
          <p:nvPr>
            <p:extLst>
              <p:ext uri="{D42A27DB-BD31-4B8C-83A1-F6EECF244321}">
                <p14:modId xmlns:p14="http://schemas.microsoft.com/office/powerpoint/2010/main" val="2391100204"/>
              </p:ext>
            </p:extLst>
          </p:nvPr>
        </p:nvGraphicFramePr>
        <p:xfrm>
          <a:off x="5504907" y="4426015"/>
          <a:ext cx="1956807" cy="165223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D6E67833-008F-E93F-1B3F-9D62D84E13CE}"/>
              </a:ext>
            </a:extLst>
          </p:cNvPr>
          <p:cNvGraphicFramePr/>
          <p:nvPr>
            <p:extLst>
              <p:ext uri="{D42A27DB-BD31-4B8C-83A1-F6EECF244321}">
                <p14:modId xmlns:p14="http://schemas.microsoft.com/office/powerpoint/2010/main" val="1870821766"/>
              </p:ext>
            </p:extLst>
          </p:nvPr>
        </p:nvGraphicFramePr>
        <p:xfrm>
          <a:off x="8361616" y="4426014"/>
          <a:ext cx="1956807" cy="1652239"/>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up 2">
            <a:extLst>
              <a:ext uri="{FF2B5EF4-FFF2-40B4-BE49-F238E27FC236}">
                <a16:creationId xmlns:a16="http://schemas.microsoft.com/office/drawing/2014/main" id="{AEB1900A-C079-611F-845E-AE7878C53D5F}"/>
              </a:ext>
            </a:extLst>
          </p:cNvPr>
          <p:cNvGrpSpPr/>
          <p:nvPr/>
        </p:nvGrpSpPr>
        <p:grpSpPr>
          <a:xfrm>
            <a:off x="8931989" y="1651187"/>
            <a:ext cx="2438400" cy="2009014"/>
            <a:chOff x="8256983" y="2300897"/>
            <a:chExt cx="2438400" cy="2009014"/>
          </a:xfrm>
        </p:grpSpPr>
        <p:sp>
          <p:nvSpPr>
            <p:cNvPr id="15" name="Freeform 13">
              <a:extLst>
                <a:ext uri="{FF2B5EF4-FFF2-40B4-BE49-F238E27FC236}">
                  <a16:creationId xmlns:a16="http://schemas.microsoft.com/office/drawing/2014/main" id="{79B4F64E-5C7E-2490-0A12-22E23D3EBED5}"/>
                </a:ext>
              </a:extLst>
            </p:cNvPr>
            <p:cNvSpPr/>
            <p:nvPr/>
          </p:nvSpPr>
          <p:spPr>
            <a:xfrm>
              <a:off x="8256983" y="2300897"/>
              <a:ext cx="2438400" cy="1245801"/>
            </a:xfrm>
            <a:custGeom>
              <a:avLst/>
              <a:gdLst/>
              <a:ahLst/>
              <a:cxnLst/>
              <a:rect l="l" t="t" r="r" b="b"/>
              <a:pathLst>
                <a:path w="3657600" h="1868701">
                  <a:moveTo>
                    <a:pt x="0" y="0"/>
                  </a:moveTo>
                  <a:lnTo>
                    <a:pt x="3657600" y="0"/>
                  </a:lnTo>
                  <a:lnTo>
                    <a:pt x="3657600" y="1868701"/>
                  </a:lnTo>
                  <a:lnTo>
                    <a:pt x="0" y="18687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16" name="Freeform 14">
              <a:extLst>
                <a:ext uri="{FF2B5EF4-FFF2-40B4-BE49-F238E27FC236}">
                  <a16:creationId xmlns:a16="http://schemas.microsoft.com/office/drawing/2014/main" id="{1032EFF0-8EDA-026B-7184-A2CBC28DF178}"/>
                </a:ext>
              </a:extLst>
            </p:cNvPr>
            <p:cNvSpPr/>
            <p:nvPr/>
          </p:nvSpPr>
          <p:spPr>
            <a:xfrm>
              <a:off x="9340445" y="2537803"/>
              <a:ext cx="505036" cy="505036"/>
            </a:xfrm>
            <a:custGeom>
              <a:avLst/>
              <a:gdLst/>
              <a:ahLst/>
              <a:cxnLst/>
              <a:rect l="l" t="t" r="r" b="b"/>
              <a:pathLst>
                <a:path w="757554" h="757554">
                  <a:moveTo>
                    <a:pt x="0" y="0"/>
                  </a:moveTo>
                  <a:lnTo>
                    <a:pt x="757554" y="0"/>
                  </a:lnTo>
                  <a:lnTo>
                    <a:pt x="757554" y="757554"/>
                  </a:lnTo>
                  <a:lnTo>
                    <a:pt x="0" y="7575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19" name="Freeform 15">
              <a:extLst>
                <a:ext uri="{FF2B5EF4-FFF2-40B4-BE49-F238E27FC236}">
                  <a16:creationId xmlns:a16="http://schemas.microsoft.com/office/drawing/2014/main" id="{8B5D10FB-F94F-94A4-4CEF-09FF44C0A0A1}"/>
                </a:ext>
              </a:extLst>
            </p:cNvPr>
            <p:cNvSpPr/>
            <p:nvPr/>
          </p:nvSpPr>
          <p:spPr>
            <a:xfrm>
              <a:off x="9194770" y="2923797"/>
              <a:ext cx="398193" cy="1386114"/>
            </a:xfrm>
            <a:custGeom>
              <a:avLst/>
              <a:gdLst/>
              <a:ahLst/>
              <a:cxnLst/>
              <a:rect l="l" t="t" r="r" b="b"/>
              <a:pathLst>
                <a:path w="597289" h="2079171">
                  <a:moveTo>
                    <a:pt x="0" y="0"/>
                  </a:moveTo>
                  <a:lnTo>
                    <a:pt x="597289" y="0"/>
                  </a:lnTo>
                  <a:lnTo>
                    <a:pt x="597289" y="2079172"/>
                  </a:lnTo>
                  <a:lnTo>
                    <a:pt x="0" y="20791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grpSp>
      <p:sp>
        <p:nvSpPr>
          <p:cNvPr id="12" name="Flowchart: Terminator 11">
            <a:extLst>
              <a:ext uri="{FF2B5EF4-FFF2-40B4-BE49-F238E27FC236}">
                <a16:creationId xmlns:a16="http://schemas.microsoft.com/office/drawing/2014/main" id="{FB621086-4D96-39C8-B0B2-73E277413D4F}"/>
              </a:ext>
            </a:extLst>
          </p:cNvPr>
          <p:cNvSpPr/>
          <p:nvPr/>
        </p:nvSpPr>
        <p:spPr>
          <a:xfrm>
            <a:off x="903079" y="1697892"/>
            <a:ext cx="1147483" cy="352203"/>
          </a:xfrm>
          <a:prstGeom prst="flowChartTerminator">
            <a:avLst/>
          </a:prstGeom>
          <a:solidFill>
            <a:srgbClr val="3C9F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Finding</a:t>
            </a:r>
          </a:p>
        </p:txBody>
      </p:sp>
    </p:spTree>
    <p:extLst>
      <p:ext uri="{BB962C8B-B14F-4D97-AF65-F5344CB8AC3E}">
        <p14:creationId xmlns:p14="http://schemas.microsoft.com/office/powerpoint/2010/main" val="4217203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1971C-1328-91FF-3CE0-AFC457AC5AD5}"/>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C2DAAB0-0B45-F582-DBE4-9E51203F92A2}"/>
              </a:ext>
            </a:extLst>
          </p:cNvPr>
          <p:cNvSpPr/>
          <p:nvPr/>
        </p:nvSpPr>
        <p:spPr>
          <a:xfrm>
            <a:off x="6096000" y="2592531"/>
            <a:ext cx="5663184" cy="3307815"/>
          </a:xfrm>
          <a:prstGeom prst="roundRect">
            <a:avLst>
              <a:gd name="adj" fmla="val 6965"/>
            </a:avLst>
          </a:prstGeom>
          <a:solidFill>
            <a:srgbClr val="FDEFE8"/>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tIns="91440" rtlCol="0" anchor="t"/>
          <a:lstStyle/>
          <a:p>
            <a:endParaRPr lang="en-US" sz="1600" dirty="0">
              <a:solidFill>
                <a:srgbClr val="E95000"/>
              </a:solidFill>
            </a:endParaRPr>
          </a:p>
        </p:txBody>
      </p:sp>
      <p:sp>
        <p:nvSpPr>
          <p:cNvPr id="2" name="Title 1">
            <a:extLst>
              <a:ext uri="{FF2B5EF4-FFF2-40B4-BE49-F238E27FC236}">
                <a16:creationId xmlns:a16="http://schemas.microsoft.com/office/drawing/2014/main" id="{69964AB4-8F7C-EC99-9108-57078DEC1CAE}"/>
              </a:ext>
            </a:extLst>
          </p:cNvPr>
          <p:cNvSpPr>
            <a:spLocks noGrp="1"/>
          </p:cNvSpPr>
          <p:nvPr>
            <p:ph type="title"/>
          </p:nvPr>
        </p:nvSpPr>
        <p:spPr/>
        <p:txBody>
          <a:bodyPr/>
          <a:lstStyle/>
          <a:p>
            <a:r>
              <a:rPr lang="en-US" dirty="0"/>
              <a:t>Learning Format Preferences</a:t>
            </a:r>
          </a:p>
        </p:txBody>
      </p:sp>
      <p:sp>
        <p:nvSpPr>
          <p:cNvPr id="7" name="TextBox 6">
            <a:extLst>
              <a:ext uri="{FF2B5EF4-FFF2-40B4-BE49-F238E27FC236}">
                <a16:creationId xmlns:a16="http://schemas.microsoft.com/office/drawing/2014/main" id="{81C2FAB3-6F99-4CC0-CBE8-D72AE4A7DC24}"/>
              </a:ext>
            </a:extLst>
          </p:cNvPr>
          <p:cNvSpPr txBox="1"/>
          <p:nvPr/>
        </p:nvSpPr>
        <p:spPr>
          <a:xfrm>
            <a:off x="576707" y="6471407"/>
            <a:ext cx="9785702" cy="230832"/>
          </a:xfrm>
          <a:prstGeom prst="rect">
            <a:avLst/>
          </a:prstGeom>
          <a:noFill/>
        </p:spPr>
        <p:txBody>
          <a:bodyPr wrap="square">
            <a:spAutoFit/>
          </a:bodyPr>
          <a:lstStyle/>
          <a:p>
            <a:r>
              <a:rPr lang="en-US" sz="900" b="0" i="1" dirty="0" err="1">
                <a:solidFill>
                  <a:srgbClr val="666666"/>
                </a:solidFill>
                <a:effectLst/>
                <a:latin typeface="+mj-lt"/>
              </a:rPr>
              <a:t>InsightAsia</a:t>
            </a:r>
            <a:r>
              <a:rPr lang="en-US" sz="900" b="0" i="1" dirty="0">
                <a:solidFill>
                  <a:srgbClr val="666666"/>
                </a:solidFill>
                <a:effectLst/>
                <a:latin typeface="+mj-lt"/>
              </a:rPr>
              <a:t> Vietnam | Market Research Report | Base: All respondents (n=1,219)</a:t>
            </a:r>
          </a:p>
        </p:txBody>
      </p:sp>
      <p:sp>
        <p:nvSpPr>
          <p:cNvPr id="18" name="TextBox 17">
            <a:extLst>
              <a:ext uri="{FF2B5EF4-FFF2-40B4-BE49-F238E27FC236}">
                <a16:creationId xmlns:a16="http://schemas.microsoft.com/office/drawing/2014/main" id="{EDA90434-0750-CD17-5E9B-52C2F9FF819C}"/>
              </a:ext>
            </a:extLst>
          </p:cNvPr>
          <p:cNvSpPr txBox="1"/>
          <p:nvPr/>
        </p:nvSpPr>
        <p:spPr>
          <a:xfrm>
            <a:off x="653697" y="1133286"/>
            <a:ext cx="8100945" cy="276999"/>
          </a:xfrm>
          <a:prstGeom prst="rect">
            <a:avLst/>
          </a:prstGeom>
          <a:noFill/>
        </p:spPr>
        <p:txBody>
          <a:bodyPr wrap="square">
            <a:spAutoFit/>
          </a:bodyPr>
          <a:lstStyle/>
          <a:p>
            <a:r>
              <a:rPr lang="en-US" sz="1200" dirty="0"/>
              <a:t>The Online Learning Reality Check</a:t>
            </a:r>
          </a:p>
        </p:txBody>
      </p:sp>
      <p:sp>
        <p:nvSpPr>
          <p:cNvPr id="5" name="Text Placeholder 2">
            <a:extLst>
              <a:ext uri="{FF2B5EF4-FFF2-40B4-BE49-F238E27FC236}">
                <a16:creationId xmlns:a16="http://schemas.microsoft.com/office/drawing/2014/main" id="{E10F9ABD-23D0-F313-19AC-5D5C26602BEE}"/>
              </a:ext>
            </a:extLst>
          </p:cNvPr>
          <p:cNvSpPr txBox="1">
            <a:spLocks/>
          </p:cNvSpPr>
          <p:nvPr/>
        </p:nvSpPr>
        <p:spPr>
          <a:xfrm>
            <a:off x="662662" y="1578992"/>
            <a:ext cx="7405573" cy="8101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b="0" kern="1200">
                <a:solidFill>
                  <a:srgbClr val="535353"/>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rgbClr val="53535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53535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53535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rgbClr val="53535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US" sz="1600" b="1" dirty="0">
                <a:solidFill>
                  <a:srgbClr val="E95000"/>
                </a:solidFill>
                <a:latin typeface="Montserrat"/>
              </a:rPr>
              <a:t>Why Parents Reject Online Classes</a:t>
            </a:r>
          </a:p>
          <a:p>
            <a:pPr>
              <a:lnSpc>
                <a:spcPct val="100000"/>
              </a:lnSpc>
              <a:spcBef>
                <a:spcPts val="600"/>
              </a:spcBef>
              <a:defRPr/>
            </a:pPr>
            <a:r>
              <a:rPr lang="en-US" sz="900" i="1" dirty="0">
                <a:solidFill>
                  <a:srgbClr val="E95000"/>
                </a:solidFill>
                <a:latin typeface="+mj-lt"/>
              </a:rPr>
              <a:t>Question: "What are your main concerns about online-only English classes for your child? Please select all that apply.“</a:t>
            </a:r>
          </a:p>
          <a:p>
            <a:pPr>
              <a:lnSpc>
                <a:spcPct val="100000"/>
              </a:lnSpc>
              <a:spcBef>
                <a:spcPts val="600"/>
              </a:spcBef>
              <a:defRPr/>
            </a:pPr>
            <a:r>
              <a:rPr lang="en-US" sz="900" i="1" dirty="0">
                <a:solidFill>
                  <a:srgbClr val="E95000"/>
                </a:solidFill>
                <a:latin typeface="+mj-lt"/>
              </a:rPr>
              <a:t>Base: Parents who reject online-only format (n=878)</a:t>
            </a:r>
          </a:p>
        </p:txBody>
      </p:sp>
      <p:sp>
        <p:nvSpPr>
          <p:cNvPr id="11" name="Freeform 13">
            <a:extLst>
              <a:ext uri="{FF2B5EF4-FFF2-40B4-BE49-F238E27FC236}">
                <a16:creationId xmlns:a16="http://schemas.microsoft.com/office/drawing/2014/main" id="{34A2658E-1575-4C85-6C4A-076D1252F6AF}"/>
              </a:ext>
            </a:extLst>
          </p:cNvPr>
          <p:cNvSpPr>
            <a:spLocks noEditPoints="1"/>
          </p:cNvSpPr>
          <p:nvPr>
            <p:custDataLst>
              <p:tags r:id="rId1"/>
            </p:custDataLst>
          </p:nvPr>
        </p:nvSpPr>
        <p:spPr bwMode="gray">
          <a:xfrm>
            <a:off x="6292147" y="2994163"/>
            <a:ext cx="447150" cy="377827"/>
          </a:xfrm>
          <a:custGeom>
            <a:avLst/>
            <a:gdLst>
              <a:gd name="T0" fmla="*/ 108 w 3489"/>
              <a:gd name="T1" fmla="*/ 1405 h 3227"/>
              <a:gd name="T2" fmla="*/ 108 w 3489"/>
              <a:gd name="T3" fmla="*/ 0 h 3227"/>
              <a:gd name="T4" fmla="*/ 1405 w 3489"/>
              <a:gd name="T5" fmla="*/ 0 h 3227"/>
              <a:gd name="T6" fmla="*/ 1405 w 3489"/>
              <a:gd name="T7" fmla="*/ 1110 h 3227"/>
              <a:gd name="T8" fmla="*/ 1197 w 3489"/>
              <a:gd name="T9" fmla="*/ 2407 h 3227"/>
              <a:gd name="T10" fmla="*/ 296 w 3489"/>
              <a:gd name="T11" fmla="*/ 3227 h 3227"/>
              <a:gd name="T12" fmla="*/ 0 w 3489"/>
              <a:gd name="T13" fmla="*/ 2750 h 3227"/>
              <a:gd name="T14" fmla="*/ 541 w 3489"/>
              <a:gd name="T15" fmla="*/ 2283 h 3227"/>
              <a:gd name="T16" fmla="*/ 739 w 3489"/>
              <a:gd name="T17" fmla="*/ 1405 h 3227"/>
              <a:gd name="T18" fmla="*/ 108 w 3489"/>
              <a:gd name="T19" fmla="*/ 1405 h 3227"/>
              <a:gd name="T20" fmla="*/ 2192 w 3489"/>
              <a:gd name="T21" fmla="*/ 1405 h 3227"/>
              <a:gd name="T22" fmla="*/ 2192 w 3489"/>
              <a:gd name="T23" fmla="*/ 0 h 3227"/>
              <a:gd name="T24" fmla="*/ 3489 w 3489"/>
              <a:gd name="T25" fmla="*/ 0 h 3227"/>
              <a:gd name="T26" fmla="*/ 3489 w 3489"/>
              <a:gd name="T27" fmla="*/ 1110 h 3227"/>
              <a:gd name="T28" fmla="*/ 3281 w 3489"/>
              <a:gd name="T29" fmla="*/ 2407 h 3227"/>
              <a:gd name="T30" fmla="*/ 2380 w 3489"/>
              <a:gd name="T31" fmla="*/ 3227 h 3227"/>
              <a:gd name="T32" fmla="*/ 2084 w 3489"/>
              <a:gd name="T33" fmla="*/ 2750 h 3227"/>
              <a:gd name="T34" fmla="*/ 2625 w 3489"/>
              <a:gd name="T35" fmla="*/ 2283 h 3227"/>
              <a:gd name="T36" fmla="*/ 2823 w 3489"/>
              <a:gd name="T37" fmla="*/ 1405 h 3227"/>
              <a:gd name="T38" fmla="*/ 2192 w 3489"/>
              <a:gd name="T39" fmla="*/ 1405 h 3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89" h="3227">
                <a:moveTo>
                  <a:pt x="108" y="1405"/>
                </a:moveTo>
                <a:lnTo>
                  <a:pt x="108" y="0"/>
                </a:lnTo>
                <a:lnTo>
                  <a:pt x="1405" y="0"/>
                </a:lnTo>
                <a:lnTo>
                  <a:pt x="1405" y="1110"/>
                </a:lnTo>
                <a:cubicBezTo>
                  <a:pt x="1405" y="1710"/>
                  <a:pt x="1336" y="2143"/>
                  <a:pt x="1197" y="2407"/>
                </a:cubicBezTo>
                <a:cubicBezTo>
                  <a:pt x="1004" y="2770"/>
                  <a:pt x="704" y="3043"/>
                  <a:pt x="296" y="3227"/>
                </a:cubicBezTo>
                <a:lnTo>
                  <a:pt x="0" y="2750"/>
                </a:lnTo>
                <a:cubicBezTo>
                  <a:pt x="242" y="2651"/>
                  <a:pt x="422" y="2496"/>
                  <a:pt x="541" y="2283"/>
                </a:cubicBezTo>
                <a:cubicBezTo>
                  <a:pt x="660" y="2070"/>
                  <a:pt x="726" y="1777"/>
                  <a:pt x="739" y="1405"/>
                </a:cubicBezTo>
                <a:lnTo>
                  <a:pt x="108" y="1405"/>
                </a:lnTo>
                <a:close/>
                <a:moveTo>
                  <a:pt x="2192" y="1405"/>
                </a:moveTo>
                <a:lnTo>
                  <a:pt x="2192" y="0"/>
                </a:lnTo>
                <a:lnTo>
                  <a:pt x="3489" y="0"/>
                </a:lnTo>
                <a:lnTo>
                  <a:pt x="3489" y="1110"/>
                </a:lnTo>
                <a:cubicBezTo>
                  <a:pt x="3489" y="1710"/>
                  <a:pt x="3420" y="2143"/>
                  <a:pt x="3281" y="2407"/>
                </a:cubicBezTo>
                <a:cubicBezTo>
                  <a:pt x="3088" y="2770"/>
                  <a:pt x="2788" y="3043"/>
                  <a:pt x="2380" y="3227"/>
                </a:cubicBezTo>
                <a:lnTo>
                  <a:pt x="2084" y="2750"/>
                </a:lnTo>
                <a:cubicBezTo>
                  <a:pt x="2326" y="2651"/>
                  <a:pt x="2506" y="2496"/>
                  <a:pt x="2625" y="2283"/>
                </a:cubicBezTo>
                <a:cubicBezTo>
                  <a:pt x="2744" y="2070"/>
                  <a:pt x="2810" y="1777"/>
                  <a:pt x="2823" y="1405"/>
                </a:cubicBezTo>
                <a:lnTo>
                  <a:pt x="2192" y="1405"/>
                </a:lnTo>
                <a:close/>
              </a:path>
            </a:pathLst>
          </a:custGeom>
          <a:solidFill>
            <a:srgbClr val="E95000"/>
          </a:solidFill>
          <a:ln w="19050">
            <a:noFill/>
          </a:ln>
        </p:spPr>
        <p:txBody>
          <a:bodyPr vert="horz" wrap="square" lIns="91440" tIns="45720" rIns="91440" bIns="45720" numCol="1" anchor="t" anchorCtr="0" compatLnSpc="1">
            <a:prstTxWarp prst="textNoShape">
              <a:avLst/>
            </a:prstTxWarp>
          </a:bodyPr>
          <a:lstStyle/>
          <a:p>
            <a:endParaRPr lang="en-US" sz="1000" dirty="0">
              <a:solidFill>
                <a:srgbClr val="535353"/>
              </a:solidFill>
              <a:latin typeface="Montserrat" panose="00000500000000000000" pitchFamily="2" charset="0"/>
            </a:endParaRPr>
          </a:p>
        </p:txBody>
      </p:sp>
      <p:sp>
        <p:nvSpPr>
          <p:cNvPr id="12" name="TextBox 11">
            <a:extLst>
              <a:ext uri="{FF2B5EF4-FFF2-40B4-BE49-F238E27FC236}">
                <a16:creationId xmlns:a16="http://schemas.microsoft.com/office/drawing/2014/main" id="{9F1060E6-A77C-C781-1A53-9791E8C26DB4}"/>
              </a:ext>
            </a:extLst>
          </p:cNvPr>
          <p:cNvSpPr txBox="1"/>
          <p:nvPr/>
        </p:nvSpPr>
        <p:spPr>
          <a:xfrm>
            <a:off x="6842019" y="2927923"/>
            <a:ext cx="4923106" cy="830997"/>
          </a:xfrm>
          <a:prstGeom prst="rect">
            <a:avLst/>
          </a:prstGeom>
          <a:noFill/>
        </p:spPr>
        <p:txBody>
          <a:bodyPr wrap="square">
            <a:spAutoFit/>
          </a:bodyPr>
          <a:lstStyle/>
          <a:p>
            <a:r>
              <a:rPr lang="en-US" sz="1200" i="1" dirty="0"/>
              <a:t>"During COVID, my daughter had online English classes. I could see her on the screen but she was playing with toys half the time. The teacher couldn't control 15 kids through Zoom. After 6 months, I felt she learned almost nothing."</a:t>
            </a:r>
          </a:p>
        </p:txBody>
      </p:sp>
      <p:sp>
        <p:nvSpPr>
          <p:cNvPr id="14" name="TextBox 13">
            <a:extLst>
              <a:ext uri="{FF2B5EF4-FFF2-40B4-BE49-F238E27FC236}">
                <a16:creationId xmlns:a16="http://schemas.microsoft.com/office/drawing/2014/main" id="{1E56B996-3727-150E-8BE8-35ECD1E16CCB}"/>
              </a:ext>
            </a:extLst>
          </p:cNvPr>
          <p:cNvSpPr txBox="1"/>
          <p:nvPr/>
        </p:nvSpPr>
        <p:spPr>
          <a:xfrm>
            <a:off x="7880208" y="3731471"/>
            <a:ext cx="3611688" cy="461665"/>
          </a:xfrm>
          <a:prstGeom prst="rect">
            <a:avLst/>
          </a:prstGeom>
          <a:noFill/>
        </p:spPr>
        <p:txBody>
          <a:bodyPr wrap="square">
            <a:spAutoFit/>
          </a:bodyPr>
          <a:lstStyle/>
          <a:p>
            <a:pPr algn="r"/>
            <a:r>
              <a:rPr lang="en-US" sz="1200" dirty="0"/>
              <a:t>— </a:t>
            </a:r>
            <a:r>
              <a:rPr lang="en-US" sz="1200" b="1" i="1" dirty="0"/>
              <a:t>Mother, 35, Hanoi, Parent FGD</a:t>
            </a:r>
          </a:p>
          <a:p>
            <a:pPr algn="r"/>
            <a:endParaRPr lang="en-US" sz="1200" b="1" i="1" dirty="0"/>
          </a:p>
        </p:txBody>
      </p:sp>
      <p:sp>
        <p:nvSpPr>
          <p:cNvPr id="16" name="Freeform 13">
            <a:extLst>
              <a:ext uri="{FF2B5EF4-FFF2-40B4-BE49-F238E27FC236}">
                <a16:creationId xmlns:a16="http://schemas.microsoft.com/office/drawing/2014/main" id="{71FACCED-1FB3-41E5-9B2C-5678795E5265}"/>
              </a:ext>
            </a:extLst>
          </p:cNvPr>
          <p:cNvSpPr>
            <a:spLocks noEditPoints="1"/>
          </p:cNvSpPr>
          <p:nvPr>
            <p:custDataLst>
              <p:tags r:id="rId2"/>
            </p:custDataLst>
          </p:nvPr>
        </p:nvSpPr>
        <p:spPr bwMode="gray">
          <a:xfrm>
            <a:off x="6286738" y="4408810"/>
            <a:ext cx="447150" cy="377827"/>
          </a:xfrm>
          <a:custGeom>
            <a:avLst/>
            <a:gdLst>
              <a:gd name="T0" fmla="*/ 108 w 3489"/>
              <a:gd name="T1" fmla="*/ 1405 h 3227"/>
              <a:gd name="T2" fmla="*/ 108 w 3489"/>
              <a:gd name="T3" fmla="*/ 0 h 3227"/>
              <a:gd name="T4" fmla="*/ 1405 w 3489"/>
              <a:gd name="T5" fmla="*/ 0 h 3227"/>
              <a:gd name="T6" fmla="*/ 1405 w 3489"/>
              <a:gd name="T7" fmla="*/ 1110 h 3227"/>
              <a:gd name="T8" fmla="*/ 1197 w 3489"/>
              <a:gd name="T9" fmla="*/ 2407 h 3227"/>
              <a:gd name="T10" fmla="*/ 296 w 3489"/>
              <a:gd name="T11" fmla="*/ 3227 h 3227"/>
              <a:gd name="T12" fmla="*/ 0 w 3489"/>
              <a:gd name="T13" fmla="*/ 2750 h 3227"/>
              <a:gd name="T14" fmla="*/ 541 w 3489"/>
              <a:gd name="T15" fmla="*/ 2283 h 3227"/>
              <a:gd name="T16" fmla="*/ 739 w 3489"/>
              <a:gd name="T17" fmla="*/ 1405 h 3227"/>
              <a:gd name="T18" fmla="*/ 108 w 3489"/>
              <a:gd name="T19" fmla="*/ 1405 h 3227"/>
              <a:gd name="T20" fmla="*/ 2192 w 3489"/>
              <a:gd name="T21" fmla="*/ 1405 h 3227"/>
              <a:gd name="T22" fmla="*/ 2192 w 3489"/>
              <a:gd name="T23" fmla="*/ 0 h 3227"/>
              <a:gd name="T24" fmla="*/ 3489 w 3489"/>
              <a:gd name="T25" fmla="*/ 0 h 3227"/>
              <a:gd name="T26" fmla="*/ 3489 w 3489"/>
              <a:gd name="T27" fmla="*/ 1110 h 3227"/>
              <a:gd name="T28" fmla="*/ 3281 w 3489"/>
              <a:gd name="T29" fmla="*/ 2407 h 3227"/>
              <a:gd name="T30" fmla="*/ 2380 w 3489"/>
              <a:gd name="T31" fmla="*/ 3227 h 3227"/>
              <a:gd name="T32" fmla="*/ 2084 w 3489"/>
              <a:gd name="T33" fmla="*/ 2750 h 3227"/>
              <a:gd name="T34" fmla="*/ 2625 w 3489"/>
              <a:gd name="T35" fmla="*/ 2283 h 3227"/>
              <a:gd name="T36" fmla="*/ 2823 w 3489"/>
              <a:gd name="T37" fmla="*/ 1405 h 3227"/>
              <a:gd name="T38" fmla="*/ 2192 w 3489"/>
              <a:gd name="T39" fmla="*/ 1405 h 3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89" h="3227">
                <a:moveTo>
                  <a:pt x="108" y="1405"/>
                </a:moveTo>
                <a:lnTo>
                  <a:pt x="108" y="0"/>
                </a:lnTo>
                <a:lnTo>
                  <a:pt x="1405" y="0"/>
                </a:lnTo>
                <a:lnTo>
                  <a:pt x="1405" y="1110"/>
                </a:lnTo>
                <a:cubicBezTo>
                  <a:pt x="1405" y="1710"/>
                  <a:pt x="1336" y="2143"/>
                  <a:pt x="1197" y="2407"/>
                </a:cubicBezTo>
                <a:cubicBezTo>
                  <a:pt x="1004" y="2770"/>
                  <a:pt x="704" y="3043"/>
                  <a:pt x="296" y="3227"/>
                </a:cubicBezTo>
                <a:lnTo>
                  <a:pt x="0" y="2750"/>
                </a:lnTo>
                <a:cubicBezTo>
                  <a:pt x="242" y="2651"/>
                  <a:pt x="422" y="2496"/>
                  <a:pt x="541" y="2283"/>
                </a:cubicBezTo>
                <a:cubicBezTo>
                  <a:pt x="660" y="2070"/>
                  <a:pt x="726" y="1777"/>
                  <a:pt x="739" y="1405"/>
                </a:cubicBezTo>
                <a:lnTo>
                  <a:pt x="108" y="1405"/>
                </a:lnTo>
                <a:close/>
                <a:moveTo>
                  <a:pt x="2192" y="1405"/>
                </a:moveTo>
                <a:lnTo>
                  <a:pt x="2192" y="0"/>
                </a:lnTo>
                <a:lnTo>
                  <a:pt x="3489" y="0"/>
                </a:lnTo>
                <a:lnTo>
                  <a:pt x="3489" y="1110"/>
                </a:lnTo>
                <a:cubicBezTo>
                  <a:pt x="3489" y="1710"/>
                  <a:pt x="3420" y="2143"/>
                  <a:pt x="3281" y="2407"/>
                </a:cubicBezTo>
                <a:cubicBezTo>
                  <a:pt x="3088" y="2770"/>
                  <a:pt x="2788" y="3043"/>
                  <a:pt x="2380" y="3227"/>
                </a:cubicBezTo>
                <a:lnTo>
                  <a:pt x="2084" y="2750"/>
                </a:lnTo>
                <a:cubicBezTo>
                  <a:pt x="2326" y="2651"/>
                  <a:pt x="2506" y="2496"/>
                  <a:pt x="2625" y="2283"/>
                </a:cubicBezTo>
                <a:cubicBezTo>
                  <a:pt x="2744" y="2070"/>
                  <a:pt x="2810" y="1777"/>
                  <a:pt x="2823" y="1405"/>
                </a:cubicBezTo>
                <a:lnTo>
                  <a:pt x="2192" y="1405"/>
                </a:lnTo>
                <a:close/>
              </a:path>
            </a:pathLst>
          </a:custGeom>
          <a:solidFill>
            <a:srgbClr val="E95000"/>
          </a:solidFill>
          <a:ln w="19050">
            <a:noFill/>
          </a:ln>
        </p:spPr>
        <p:txBody>
          <a:bodyPr vert="horz" wrap="square" lIns="91440" tIns="45720" rIns="91440" bIns="45720" numCol="1" anchor="t" anchorCtr="0" compatLnSpc="1">
            <a:prstTxWarp prst="textNoShape">
              <a:avLst/>
            </a:prstTxWarp>
          </a:bodyPr>
          <a:lstStyle/>
          <a:p>
            <a:endParaRPr lang="en-US" sz="1000" dirty="0">
              <a:solidFill>
                <a:srgbClr val="535353"/>
              </a:solidFill>
              <a:latin typeface="Montserrat" panose="00000500000000000000" pitchFamily="2" charset="0"/>
            </a:endParaRPr>
          </a:p>
        </p:txBody>
      </p:sp>
      <p:sp>
        <p:nvSpPr>
          <p:cNvPr id="17" name="TextBox 16">
            <a:extLst>
              <a:ext uri="{FF2B5EF4-FFF2-40B4-BE49-F238E27FC236}">
                <a16:creationId xmlns:a16="http://schemas.microsoft.com/office/drawing/2014/main" id="{5705C10A-B7CF-D2FC-E8B4-B05DE4AB241A}"/>
              </a:ext>
            </a:extLst>
          </p:cNvPr>
          <p:cNvSpPr txBox="1"/>
          <p:nvPr/>
        </p:nvSpPr>
        <p:spPr>
          <a:xfrm>
            <a:off x="6825883" y="4342676"/>
            <a:ext cx="4923106" cy="830997"/>
          </a:xfrm>
          <a:prstGeom prst="rect">
            <a:avLst/>
          </a:prstGeom>
          <a:noFill/>
        </p:spPr>
        <p:txBody>
          <a:bodyPr wrap="square">
            <a:spAutoFit/>
          </a:bodyPr>
          <a:lstStyle/>
          <a:p>
            <a:r>
              <a:rPr lang="en-US" sz="1200" i="1" dirty="0"/>
              <a:t>"Online is okay for practicing vocabulary or pronunciation with an app. But for real learning? No. Children need to feel embarrassed when they make mistakes in front of their friends. That's how they improve."</a:t>
            </a:r>
          </a:p>
        </p:txBody>
      </p:sp>
      <p:sp>
        <p:nvSpPr>
          <p:cNvPr id="20" name="TextBox 19">
            <a:extLst>
              <a:ext uri="{FF2B5EF4-FFF2-40B4-BE49-F238E27FC236}">
                <a16:creationId xmlns:a16="http://schemas.microsoft.com/office/drawing/2014/main" id="{4B718627-E2B4-C656-657C-696A0C5655E3}"/>
              </a:ext>
            </a:extLst>
          </p:cNvPr>
          <p:cNvSpPr txBox="1"/>
          <p:nvPr/>
        </p:nvSpPr>
        <p:spPr>
          <a:xfrm>
            <a:off x="7890428" y="5173673"/>
            <a:ext cx="3611688" cy="461665"/>
          </a:xfrm>
          <a:prstGeom prst="rect">
            <a:avLst/>
          </a:prstGeom>
          <a:noFill/>
        </p:spPr>
        <p:txBody>
          <a:bodyPr wrap="square">
            <a:spAutoFit/>
          </a:bodyPr>
          <a:lstStyle/>
          <a:p>
            <a:pPr algn="r"/>
            <a:r>
              <a:rPr lang="en-US" sz="1200" dirty="0"/>
              <a:t>— </a:t>
            </a:r>
            <a:r>
              <a:rPr lang="en-US" sz="1200" b="1" i="1" dirty="0"/>
              <a:t>Father, 42, HCMC, Parent FGD</a:t>
            </a:r>
          </a:p>
          <a:p>
            <a:pPr algn="r"/>
            <a:endParaRPr lang="en-US" sz="1200" b="1" i="1" dirty="0"/>
          </a:p>
        </p:txBody>
      </p:sp>
      <p:sp>
        <p:nvSpPr>
          <p:cNvPr id="24" name="Rectangle: Rounded Corners 23">
            <a:extLst>
              <a:ext uri="{FF2B5EF4-FFF2-40B4-BE49-F238E27FC236}">
                <a16:creationId xmlns:a16="http://schemas.microsoft.com/office/drawing/2014/main" id="{8A1E565A-4A7E-8822-C3A6-CCB88B910003}"/>
              </a:ext>
            </a:extLst>
          </p:cNvPr>
          <p:cNvSpPr/>
          <p:nvPr/>
        </p:nvSpPr>
        <p:spPr>
          <a:xfrm>
            <a:off x="719912" y="2582218"/>
            <a:ext cx="5026412" cy="271622"/>
          </a:xfrm>
          <a:prstGeom prst="roundRect">
            <a:avLst>
              <a:gd name="adj" fmla="val 50000"/>
            </a:avLst>
          </a:prstGeom>
          <a:solidFill>
            <a:srgbClr val="3C9F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t>Top Concerns (% Citing)</a:t>
            </a:r>
          </a:p>
        </p:txBody>
      </p:sp>
      <p:graphicFrame>
        <p:nvGraphicFramePr>
          <p:cNvPr id="25" name="Table 24">
            <a:extLst>
              <a:ext uri="{FF2B5EF4-FFF2-40B4-BE49-F238E27FC236}">
                <a16:creationId xmlns:a16="http://schemas.microsoft.com/office/drawing/2014/main" id="{6B9900CC-7F72-0E62-0026-BEEC354F64C5}"/>
              </a:ext>
            </a:extLst>
          </p:cNvPr>
          <p:cNvGraphicFramePr>
            <a:graphicFrameLocks noGrp="1"/>
          </p:cNvGraphicFramePr>
          <p:nvPr/>
        </p:nvGraphicFramePr>
        <p:xfrm>
          <a:off x="725744" y="3040051"/>
          <a:ext cx="5026412" cy="2847600"/>
        </p:xfrm>
        <a:graphic>
          <a:graphicData uri="http://schemas.openxmlformats.org/drawingml/2006/table">
            <a:tbl>
              <a:tblPr/>
              <a:tblGrid>
                <a:gridCol w="3749040">
                  <a:extLst>
                    <a:ext uri="{9D8B030D-6E8A-4147-A177-3AD203B41FA5}">
                      <a16:colId xmlns:a16="http://schemas.microsoft.com/office/drawing/2014/main" val="3994390460"/>
                    </a:ext>
                  </a:extLst>
                </a:gridCol>
                <a:gridCol w="1277372">
                  <a:extLst>
                    <a:ext uri="{9D8B030D-6E8A-4147-A177-3AD203B41FA5}">
                      <a16:colId xmlns:a16="http://schemas.microsoft.com/office/drawing/2014/main" val="2489737242"/>
                    </a:ext>
                  </a:extLst>
                </a:gridCol>
              </a:tblGrid>
              <a:tr h="406800">
                <a:tc>
                  <a:txBody>
                    <a:bodyPr/>
                    <a:lstStyle/>
                    <a:p>
                      <a:pPr>
                        <a:spcBef>
                          <a:spcPts val="600"/>
                        </a:spcBef>
                      </a:pPr>
                      <a:r>
                        <a:rPr lang="en-US" sz="1200" dirty="0"/>
                        <a:t>Poor concentration &amp; attention span</a:t>
                      </a:r>
                    </a:p>
                  </a:txBody>
                  <a:tcPr marL="142875" marR="142875"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dirty="0">
                          <a:effectLst/>
                        </a:rPr>
                        <a:t>72%</a:t>
                      </a:r>
                    </a:p>
                  </a:txBody>
                  <a:tcPr marL="142875" marR="18288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07676008"/>
                  </a:ext>
                </a:extLst>
              </a:tr>
              <a:tr h="406800">
                <a:tc>
                  <a:txBody>
                    <a:bodyPr/>
                    <a:lstStyle/>
                    <a:p>
                      <a:pPr>
                        <a:spcBef>
                          <a:spcPts val="600"/>
                        </a:spcBef>
                      </a:pPr>
                      <a:r>
                        <a:rPr lang="en-US" sz="1200" dirty="0"/>
                        <a:t>Lack of discipline without physical classroom</a:t>
                      </a:r>
                    </a:p>
                  </a:txBody>
                  <a:tcPr marL="142875" marR="142875"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dirty="0">
                          <a:effectLst/>
                        </a:rPr>
                        <a:t>69%</a:t>
                      </a:r>
                    </a:p>
                  </a:txBody>
                  <a:tcPr marL="142875" marR="18288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940862033"/>
                  </a:ext>
                </a:extLst>
              </a:tr>
              <a:tr h="406800">
                <a:tc>
                  <a:txBody>
                    <a:bodyPr/>
                    <a:lstStyle/>
                    <a:p>
                      <a:pPr>
                        <a:spcBef>
                          <a:spcPts val="600"/>
                        </a:spcBef>
                      </a:pPr>
                      <a:r>
                        <a:rPr lang="en-US" sz="1200" dirty="0"/>
                        <a:t>Ineffective for young children (ages 5-10)</a:t>
                      </a:r>
                    </a:p>
                  </a:txBody>
                  <a:tcPr marL="142875" marR="142875"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dirty="0">
                          <a:effectLst/>
                        </a:rPr>
                        <a:t>65%</a:t>
                      </a:r>
                    </a:p>
                  </a:txBody>
                  <a:tcPr marL="142875" marR="18288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314299529"/>
                  </a:ext>
                </a:extLst>
              </a:tr>
              <a:tr h="406800">
                <a:tc>
                  <a:txBody>
                    <a:bodyPr/>
                    <a:lstStyle/>
                    <a:p>
                      <a:pPr>
                        <a:spcBef>
                          <a:spcPts val="600"/>
                        </a:spcBef>
                      </a:pPr>
                      <a:r>
                        <a:rPr lang="en-US" sz="1200" dirty="0"/>
                        <a:t>Technical issues &amp; connectivity problems</a:t>
                      </a:r>
                    </a:p>
                  </a:txBody>
                  <a:tcPr marL="142875" marR="142875"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dirty="0">
                          <a:effectLst/>
                        </a:rPr>
                        <a:t>62%</a:t>
                      </a:r>
                    </a:p>
                  </a:txBody>
                  <a:tcPr marL="142875" marR="18288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96168053"/>
                  </a:ext>
                </a:extLst>
              </a:tr>
              <a:tr h="406800">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dirty="0"/>
                        <a:t>Limited interaction with teacher &amp; peers</a:t>
                      </a:r>
                    </a:p>
                  </a:txBody>
                  <a:tcPr marL="142875" marR="142875"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dirty="0">
                          <a:effectLst/>
                        </a:rPr>
                        <a:t>59%</a:t>
                      </a:r>
                    </a:p>
                  </a:txBody>
                  <a:tcPr marL="142875" marR="18288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011090225"/>
                  </a:ext>
                </a:extLst>
              </a:tr>
              <a:tr h="406800">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dirty="0"/>
                        <a:t>Screen time &amp; health concerns</a:t>
                      </a:r>
                    </a:p>
                  </a:txBody>
                  <a:tcPr marL="142875" marR="142875"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dirty="0">
                          <a:effectLst/>
                        </a:rPr>
                        <a:t>51%</a:t>
                      </a:r>
                    </a:p>
                  </a:txBody>
                  <a:tcPr marL="142875" marR="18288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81138513"/>
                  </a:ext>
                </a:extLst>
              </a:tr>
              <a:tr h="406800">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dirty="0"/>
                        <a:t>Cannot monitor child's actual learning</a:t>
                      </a:r>
                    </a:p>
                  </a:txBody>
                  <a:tcPr marL="142875" marR="142875"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a:buNone/>
                      </a:pPr>
                      <a:r>
                        <a:rPr lang="en-US" sz="1200" dirty="0">
                          <a:effectLst/>
                        </a:rPr>
                        <a:t>48%</a:t>
                      </a:r>
                    </a:p>
                  </a:txBody>
                  <a:tcPr marL="142875" marR="182880"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99947777"/>
                  </a:ext>
                </a:extLst>
              </a:tr>
            </a:tbl>
          </a:graphicData>
        </a:graphic>
      </p:graphicFrame>
      <p:graphicFrame>
        <p:nvGraphicFramePr>
          <p:cNvPr id="26" name="Chart 25">
            <a:extLst>
              <a:ext uri="{FF2B5EF4-FFF2-40B4-BE49-F238E27FC236}">
                <a16:creationId xmlns:a16="http://schemas.microsoft.com/office/drawing/2014/main" id="{323C64B0-49D4-08DA-976B-A5FE2FF66BE7}"/>
              </a:ext>
            </a:extLst>
          </p:cNvPr>
          <p:cNvGraphicFramePr/>
          <p:nvPr/>
        </p:nvGraphicFramePr>
        <p:xfrm>
          <a:off x="4535777" y="3046911"/>
          <a:ext cx="807187" cy="2847599"/>
        </p:xfrm>
        <a:graphic>
          <a:graphicData uri="http://schemas.openxmlformats.org/drawingml/2006/chart">
            <c:chart xmlns:c="http://schemas.openxmlformats.org/drawingml/2006/chart" xmlns:r="http://schemas.openxmlformats.org/officeDocument/2006/relationships" r:id="rId4"/>
          </a:graphicData>
        </a:graphic>
      </p:graphicFrame>
      <p:cxnSp>
        <p:nvCxnSpPr>
          <p:cNvPr id="6" name="Straight Connector 5">
            <a:extLst>
              <a:ext uri="{FF2B5EF4-FFF2-40B4-BE49-F238E27FC236}">
                <a16:creationId xmlns:a16="http://schemas.microsoft.com/office/drawing/2014/main" id="{7CCC700B-7ECD-E47A-BD1B-85AA3258ED9C}"/>
              </a:ext>
            </a:extLst>
          </p:cNvPr>
          <p:cNvCxnSpPr>
            <a:cxnSpLocks/>
          </p:cNvCxnSpPr>
          <p:nvPr/>
        </p:nvCxnSpPr>
        <p:spPr>
          <a:xfrm>
            <a:off x="9700120" y="4095122"/>
            <a:ext cx="1686421" cy="0"/>
          </a:xfrm>
          <a:prstGeom prst="line">
            <a:avLst/>
          </a:prstGeom>
          <a:ln w="34925">
            <a:solidFill>
              <a:srgbClr val="E95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8A74374-3691-E4CD-1E9B-D2177BE252AB}"/>
              </a:ext>
            </a:extLst>
          </p:cNvPr>
          <p:cNvCxnSpPr>
            <a:cxnSpLocks/>
          </p:cNvCxnSpPr>
          <p:nvPr/>
        </p:nvCxnSpPr>
        <p:spPr>
          <a:xfrm>
            <a:off x="9700120" y="5556369"/>
            <a:ext cx="1686421" cy="0"/>
          </a:xfrm>
          <a:prstGeom prst="line">
            <a:avLst/>
          </a:prstGeom>
          <a:ln w="34925">
            <a:solidFill>
              <a:srgbClr val="E95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67867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xml><?xml version="1.0" encoding="utf-8"?>
<p:tagLst xmlns:a="http://schemas.openxmlformats.org/drawingml/2006/main" xmlns:r="http://schemas.openxmlformats.org/officeDocument/2006/relationships" xmlns:p="http://schemas.openxmlformats.org/presentationml/2006/main">
  <p:tag name="VCTCREATESHAPEHANDLED" val="0"/>
</p:tagLst>
</file>

<file path=ppt/theme/theme1.xml><?xml version="1.0" encoding="utf-8"?>
<a:theme xmlns:a="http://schemas.openxmlformats.org/drawingml/2006/main" name="Section title">
  <a:themeElements>
    <a:clrScheme name="Custom 1">
      <a:dk1>
        <a:srgbClr val="535353"/>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A theme">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45691</TotalTime>
  <Words>5431</Words>
  <Application>Microsoft Macintosh PowerPoint</Application>
  <PresentationFormat>Widescreen</PresentationFormat>
  <Paragraphs>817</Paragraphs>
  <Slides>37</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Calibri</vt:lpstr>
      <vt:lpstr>Arial</vt:lpstr>
      <vt:lpstr>Wingdings</vt:lpstr>
      <vt:lpstr>Aptos</vt:lpstr>
      <vt:lpstr>Montserrat</vt:lpstr>
      <vt:lpstr>Montserrat ExtraBold</vt:lpstr>
      <vt:lpstr>Montserrat Light</vt:lpstr>
      <vt:lpstr>Section title</vt:lpstr>
      <vt:lpstr>Vietnam Kids' English Learning Market</vt:lpstr>
      <vt:lpstr>Executive Summary</vt:lpstr>
      <vt:lpstr>Executive Summary</vt:lpstr>
      <vt:lpstr>Research Overview &amp; Methodology</vt:lpstr>
      <vt:lpstr>English Learning</vt:lpstr>
      <vt:lpstr>English Learning</vt:lpstr>
      <vt:lpstr>English Learning</vt:lpstr>
      <vt:lpstr>Learning Format Preferences</vt:lpstr>
      <vt:lpstr>Learning Format Preferences</vt:lpstr>
      <vt:lpstr>Learning Format Preferences</vt:lpstr>
      <vt:lpstr>Teacher Quality Debate</vt:lpstr>
      <vt:lpstr>Teacher Quality Debate</vt:lpstr>
      <vt:lpstr>Teacher Quality Debate</vt:lpstr>
      <vt:lpstr>Teacher Quality Debate</vt:lpstr>
      <vt:lpstr>English Center Usage &amp; Spending Patterns</vt:lpstr>
      <vt:lpstr>English Center Usage &amp; Spending Patterns</vt:lpstr>
      <vt:lpstr>English Center Usage &amp; Spending Patterns</vt:lpstr>
      <vt:lpstr>Brand Awareness &amp; Trial Funnel</vt:lpstr>
      <vt:lpstr>Brand Awareness &amp; Trial Funnel</vt:lpstr>
      <vt:lpstr>Brand Awareness &amp; Trial Funnel</vt:lpstr>
      <vt:lpstr>Brand Performance: Teaching Quality &amp; Curriculum</vt:lpstr>
      <vt:lpstr>Brand Performance: Teaching Quality &amp; Curriculum</vt:lpstr>
      <vt:lpstr>Brand Awareness &amp; Trial Funnel</vt:lpstr>
      <vt:lpstr>Brand Performance: Facilities, Value &amp; Service</vt:lpstr>
      <vt:lpstr>Brand Performance: Facilities, Value &amp; Service</vt:lpstr>
      <vt:lpstr>Key Decision Drivers &amp; Pain Points</vt:lpstr>
      <vt:lpstr>Key Decision Drivers &amp; Pain Points</vt:lpstr>
      <vt:lpstr>Key Decision Drivers &amp; Pain Points</vt:lpstr>
      <vt:lpstr>Consumer Segmentation: Four Distinct Parent Groups</vt:lpstr>
      <vt:lpstr>Key Takeaways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Vietnam Kids English Learning - 2603</dc:title>
  <dc:creator>Tuan Pham</dc:creator>
  <cp:lastModifiedBy>Suhaila Shahri</cp:lastModifiedBy>
  <cp:revision>357</cp:revision>
  <dcterms:created xsi:type="dcterms:W3CDTF">2024-04-03T06:42:38Z</dcterms:created>
  <dcterms:modified xsi:type="dcterms:W3CDTF">2026-04-20T02:59:54Z</dcterms:modified>
</cp:coreProperties>
</file>